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7"/>
  </p:notesMasterIdLst>
  <p:sldIdLst>
    <p:sldId id="256" r:id="rId6"/>
    <p:sldId id="280" r:id="rId7"/>
    <p:sldId id="281" r:id="rId8"/>
    <p:sldId id="261" r:id="rId9"/>
    <p:sldId id="257" r:id="rId10"/>
    <p:sldId id="277" r:id="rId11"/>
    <p:sldId id="267" r:id="rId12"/>
    <p:sldId id="262" r:id="rId13"/>
    <p:sldId id="265" r:id="rId14"/>
    <p:sldId id="273" r:id="rId15"/>
    <p:sldId id="271" r:id="rId16"/>
    <p:sldId id="274" r:id="rId17"/>
    <p:sldId id="282" r:id="rId18"/>
    <p:sldId id="269" r:id="rId19"/>
    <p:sldId id="258" r:id="rId20"/>
    <p:sldId id="270" r:id="rId21"/>
    <p:sldId id="266" r:id="rId22"/>
    <p:sldId id="279" r:id="rId23"/>
    <p:sldId id="275" r:id="rId24"/>
    <p:sldId id="27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30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666EB-24BD-480D-A22A-8FBC3AAFA7A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3C61C-54AF-437B-AAAF-97F5F6F6C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1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80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49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17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0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36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11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23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66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61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61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2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0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7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0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55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17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3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3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56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C61C-54AF-437B-AAAF-97F5F6F6CA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301F-178C-4C33-8A45-8A4CCF513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9756D-77DA-48F7-B248-3D935E82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EF015-921A-4FD6-B552-AE49D6D6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251-BE36-485A-85F4-1D5948FD786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50FA0-A07B-4603-AEFE-46D9222A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C4CCF-04EC-4C57-AA7E-501949F4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4539-D57C-411B-B0F9-DF85BF81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6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EECE6-2613-45A2-9C8A-2CEE5789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B1D76-3D13-4611-9AB2-1DCA2C42E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52839-51AF-43F0-94D8-E3C0A9AE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251-BE36-485A-85F4-1D5948FD786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D151C-55D9-44DC-AC59-00FA19AE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FCBE2-C10C-4A43-A2C3-3298E85A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4539-D57C-411B-B0F9-DF85BF81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4AE6F3-BA57-41E6-8023-B2ED77041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D7285-932F-4D94-B12D-194D04C64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4A2F-2C2E-4905-8929-93AE3A735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251-BE36-485A-85F4-1D5948FD786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D2189-10BD-4751-ABFC-54E9488C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AE37E-1104-4E86-9729-B0B4A397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4539-D57C-411B-B0F9-DF85BF81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3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5B628-CEBD-4266-B4B2-61C57C614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54492-8BF6-4DCA-83B0-DB2E67184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78D30-43E9-4CC8-A5C8-3E57D747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251-BE36-485A-85F4-1D5948FD786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D8692-A8C2-444E-AF0B-A9D051DA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40CE9-A8BD-4919-9ABD-35D9B2D0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4539-D57C-411B-B0F9-DF85BF81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7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D69A-6270-426A-B085-B44A2EAC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F229B-45B3-43BB-8C0C-56B4952C7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10795-8F50-443D-9F34-A6D1E7DB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251-BE36-485A-85F4-1D5948FD786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4766E-F68B-40AE-923C-5023F871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53661-FD0F-4F62-9577-64A09BAC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4539-D57C-411B-B0F9-DF85BF81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6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7A-A11B-41B7-AD4D-B9B9F722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3E710-2FC9-40FD-BF6F-02E8ED221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00DE7-9406-473D-A08F-A9A25B7E9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A1606-D898-4F84-BCED-44C3935D7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251-BE36-485A-85F4-1D5948FD786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83F26-8CF5-4C25-BD27-0AEFFA4FD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858E8-9F47-49B4-814E-379129C7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4539-D57C-411B-B0F9-DF85BF81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2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2B81-7D44-465D-AAE7-C3F497EA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D1F7F-8FB5-412A-91CB-473591BED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CE2BE-451D-4706-B894-9071CDAD2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8BC71-7E5A-4780-9EED-DF69A272E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88448-81BE-42E1-BF09-082ABEF4C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DCE04-7A2C-48AE-BE72-207F7B68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251-BE36-485A-85F4-1D5948FD786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4F83E-AA97-4766-9F2D-0A451A11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B4857C-CEBD-4B69-8A87-B77B2703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4539-D57C-411B-B0F9-DF85BF81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0F9F9-AC4E-430F-AD11-87E9D57A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431AE3-F937-4521-A869-870B97F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251-BE36-485A-85F4-1D5948FD786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0B9DA-375F-4F88-AD07-04D55C6A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68419-4E0A-4061-99E7-DCAE0094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4539-D57C-411B-B0F9-DF85BF81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8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B30167-5DAF-4B01-90DD-8807F685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251-BE36-485A-85F4-1D5948FD786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976F8-2CD6-4881-A297-938106CF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D314F-BD6D-43F2-A925-858084FA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4539-D57C-411B-B0F9-DF85BF81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A66B6-ACCA-4542-AA29-A46B8ABE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6280F-2755-4609-A1F4-06FD70451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6C243-D8DC-4578-8048-5A252ECC1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5B556-5DDB-4CB9-BFF0-E3809868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251-BE36-485A-85F4-1D5948FD786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53E55-4B8F-4676-BE03-B59260149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0F5FC-8F18-4F74-8156-86532C85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4539-D57C-411B-B0F9-DF85BF81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C3070-E536-484B-9FCF-D994AD3A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E03A7-BF95-4D25-8C9F-92922810A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A5CB1-848B-4DA6-AA9F-A4FD5002B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912EA-C4A7-4822-BE87-98B9486D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251-BE36-485A-85F4-1D5948FD786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51EC9-0C07-4DC7-B2EA-5047497A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B1CD1-D2D8-415F-9FDE-72D7D74A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4539-D57C-411B-B0F9-DF85BF81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9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BD286-F710-4A1A-80B3-28170DD5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4BDDE-CE14-4A04-9A84-8084B336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60D0B-D257-4827-B929-B5192C708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8F251-BE36-485A-85F4-1D5948FD786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C3493-4DA3-4F62-9B24-2D7964C1B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CE6A2-03BA-469E-8807-6D0FAF2DD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04539-D57C-411B-B0F9-DF85BF81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4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c.gov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rystal.talley@adeca.alabama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leandra.dixon@adeca.alabama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5770E3-7AB1-47A9-9658-1931F356C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017" y="1122363"/>
            <a:ext cx="9070109" cy="476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48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66A8-2227-4DC2-BB3E-85BA451E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Recent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29973-816D-4928-8EB3-0FEBF7CBC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43309" cy="4351338"/>
          </a:xfrm>
        </p:spPr>
        <p:txBody>
          <a:bodyPr/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First Governors Quorum meeting on April 1, 2022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Elected 2022 States’ </a:t>
            </a:r>
            <a:r>
              <a:rPr lang="en-US" dirty="0" err="1">
                <a:solidFill>
                  <a:srgbClr val="2A14AC"/>
                </a:solidFill>
                <a:latin typeface="Sitka Text Semibold" pitchFamily="2" charset="0"/>
              </a:rPr>
              <a:t>Cochairperson</a:t>
            </a:r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, Governor of South Carolina, Henry McMaster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Certified FY 2022 States’ Funding Allocation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Designated Counties as Attainment, Transitional, or Distressed</a:t>
            </a:r>
          </a:p>
        </p:txBody>
      </p:sp>
    </p:spTree>
    <p:extLst>
      <p:ext uri="{BB962C8B-B14F-4D97-AF65-F5344CB8AC3E}">
        <p14:creationId xmlns:p14="http://schemas.microsoft.com/office/powerpoint/2010/main" val="200358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B76B-3D16-4A1F-9FAA-DD0B13C8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Authorized and Appropriated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FE785-75F8-45B7-A991-10443C55D6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Authorized Funding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FY2010 – FY2018 - $30 million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FY2019 – FY2022 - $33 million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A9451-ADBB-45FF-9BE0-071CF9F5AA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Appropriated Funding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FY2010 – FY2020 - $250,000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FY2021 - $1 million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FY2022 - $10 million</a:t>
            </a:r>
          </a:p>
          <a:p>
            <a:pPr lvl="2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FY2022 - $5 million</a:t>
            </a:r>
          </a:p>
          <a:p>
            <a:pPr lvl="2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Infrastructure Investment and Jobs Act - $5 million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5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66D6-6337-4FB5-B769-97FF997D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2022 Allocation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90769-C887-43C8-B4A4-4DF6AAB3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021945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Distressed Population – 45%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Equality Factor – 25%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Distressed County Area – 25%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Population Factor – 5%</a:t>
            </a:r>
          </a:p>
        </p:txBody>
      </p:sp>
    </p:spTree>
    <p:extLst>
      <p:ext uri="{BB962C8B-B14F-4D97-AF65-F5344CB8AC3E}">
        <p14:creationId xmlns:p14="http://schemas.microsoft.com/office/powerpoint/2010/main" val="1454161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FAB711-6636-46C0-99A4-F735BA97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534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Allocation by State</a:t>
            </a:r>
            <a:br>
              <a:rPr lang="en-US" dirty="0">
                <a:solidFill>
                  <a:srgbClr val="2A14AC"/>
                </a:solidFill>
                <a:latin typeface="Sitka Text Semibold" pitchFamily="2" charset="0"/>
              </a:rPr>
            </a:br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FY2022 $10 Million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B31AC51-6FF8-4C8A-80FB-AF0E33B42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161423"/>
              </p:ext>
            </p:extLst>
          </p:nvPr>
        </p:nvGraphicFramePr>
        <p:xfrm>
          <a:off x="2142837" y="2465339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82105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5414627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04094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itka Text Semibold" pitchFamily="2" charset="0"/>
                        </a:rPr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itka Text Semibold" pitchFamily="2" charset="0"/>
                        </a:rPr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itka Text Semibold" pitchFamily="2" charset="0"/>
                        </a:rPr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782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Alabama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$507,402.19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5.07%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5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Florida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$1,591,550.37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15.92%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88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Georgia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$3,168,327.28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31.68%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4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Mississippi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$1,193,725.46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11.94%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5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North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$1,810,701.90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18.11%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300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South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$1,104,970.88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11.05%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129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Virginia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$623,321.92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A14AC"/>
                          </a:solidFill>
                          <a:latin typeface="Sitka Text Semibold" pitchFamily="2" charset="0"/>
                        </a:rPr>
                        <a:t>6.23%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02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112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7182-B975-4387-B5BE-7E62C7A1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County Designations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5B6E3-5F23-48A0-8A3E-AC8F7FA7B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Distressed counties are the most economically depressed counties. They rank in the lowest 25% of the nation’s counties. Match 20%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Transitional counties are transitioning between strong and weak economies. They make up the largest economic status designation. These counties rank between the lowest 25% and the highest 25% of the nation’s counties. Match 50%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Attainment counties are the economically strongest counties. They rank in the highest 25% of the nation’s counties.</a:t>
            </a:r>
          </a:p>
        </p:txBody>
      </p:sp>
    </p:spTree>
    <p:extLst>
      <p:ext uri="{BB962C8B-B14F-4D97-AF65-F5344CB8AC3E}">
        <p14:creationId xmlns:p14="http://schemas.microsoft.com/office/powerpoint/2010/main" val="419864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DB60-DABA-4FF8-92D9-2F0C81BA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Alabama SCRC Counties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0E060-62B4-4FDB-84B1-5CA44872FD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Autauga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Baldwin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Coffee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Covington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Crenshaw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Dale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Geneva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E4911-3EED-47EA-8AC3-4243D11032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Henry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Houston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Lee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Mobile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Montgomery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Pike</a:t>
            </a:r>
          </a:p>
        </p:txBody>
      </p:sp>
    </p:spTree>
    <p:extLst>
      <p:ext uri="{BB962C8B-B14F-4D97-AF65-F5344CB8AC3E}">
        <p14:creationId xmlns:p14="http://schemas.microsoft.com/office/powerpoint/2010/main" val="3715206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A51C-533A-473D-BCBC-48B9604D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Alabama Economic Status FY 2022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496A3-83A0-44EB-85F8-FA7F22E276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Transitional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Autauga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Baldwin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Coffee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Crenshaw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Dale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Henry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Houston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Lee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Mobile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Montgomery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CEDCD-D963-4739-8D02-EE36D98D0B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Distressed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Covington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Geneva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Pike</a:t>
            </a:r>
          </a:p>
        </p:txBody>
      </p:sp>
    </p:spTree>
    <p:extLst>
      <p:ext uri="{BB962C8B-B14F-4D97-AF65-F5344CB8AC3E}">
        <p14:creationId xmlns:p14="http://schemas.microsoft.com/office/powerpoint/2010/main" val="3771099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BA509-B392-43BD-AC2C-E8026C52E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0" i="0" dirty="0">
                <a:solidFill>
                  <a:srgbClr val="2A14AC"/>
                </a:solidFill>
                <a:effectLst/>
                <a:latin typeface="Sitka Text Semibold" pitchFamily="2" charset="0"/>
              </a:rPr>
              <a:t>SCRC invests in the region’s economic future through a grant program, publishing research, and income-producing learning experiences – all to help communities seize opportunities, address economic disparity and advance prosperity.</a:t>
            </a:r>
            <a:endParaRPr lang="en-US" sz="3600" dirty="0">
              <a:solidFill>
                <a:srgbClr val="2A14AC"/>
              </a:solidFill>
              <a:latin typeface="Sitka Text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61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F6117-8616-445E-9C19-E0717A2E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Potential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C103B-C7E1-4C0A-B16B-7B0DBDDB1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Transportation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Basic Public Infrastructure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Telecommunications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Renewable and Alternative Energy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Skill Development, Entrepreneurship, and Business Development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Basic Health Care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Tourism and Recreation Aligned with Economic Development Goals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Grow the Capacity for Successful Community Economic Development Goals</a:t>
            </a:r>
          </a:p>
        </p:txBody>
      </p:sp>
    </p:spTree>
    <p:extLst>
      <p:ext uri="{BB962C8B-B14F-4D97-AF65-F5344CB8AC3E}">
        <p14:creationId xmlns:p14="http://schemas.microsoft.com/office/powerpoint/2010/main" val="1771830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D79F-72A0-4208-84CF-73963BAC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Information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E7F32-AA09-40E5-B83A-FA6234DCB3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Headquarters in Columbia, SC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Website </a:t>
            </a:r>
            <a:r>
              <a:rPr lang="en-US" dirty="0">
                <a:solidFill>
                  <a:srgbClr val="2A14AC"/>
                </a:solidFill>
                <a:latin typeface="Sitka Text Semibold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www.scrc.gov</a:t>
            </a:r>
            <a:endParaRPr lang="en-US" dirty="0">
              <a:solidFill>
                <a:srgbClr val="2A14AC"/>
              </a:solidFill>
              <a:latin typeface="Sitka Text Semibold" pitchFamily="2" charset="0"/>
            </a:endParaRP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Development of the SCRC 5 Year Plan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Development of State economic and infrastructure development plan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Up for reauthorization in FY2023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3CADC-1B87-4049-BBC9-59D08373FD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Currently developing bylaws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Hiring for the position of Chief-of-staff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Potential for $7 million for FY2023</a:t>
            </a:r>
          </a:p>
        </p:txBody>
      </p:sp>
    </p:spTree>
    <p:extLst>
      <p:ext uri="{BB962C8B-B14F-4D97-AF65-F5344CB8AC3E}">
        <p14:creationId xmlns:p14="http://schemas.microsoft.com/office/powerpoint/2010/main" val="79402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1FBE-9AD3-48D8-9C73-B550D885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A14AC"/>
                </a:solidFill>
                <a:latin typeface="Sitka Text Semibold" panose="020B0604020202020204" pitchFamily="2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BF46F-055A-4456-9970-687B7863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Established in the 2008 Farm Bill to promote and encourage economic development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Authorized at an initial $30 million/year level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Reauthorized in the 2018 Farm Bill through </a:t>
            </a:r>
            <a:r>
              <a:rPr lang="en-US">
                <a:solidFill>
                  <a:srgbClr val="2A14AC"/>
                </a:solidFill>
                <a:latin typeface="Sitka Text Semibold" pitchFamily="2" charset="0"/>
              </a:rPr>
              <a:t>2023 at </a:t>
            </a:r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an annual funding level of $33 million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Independent Federal Agency – Federal-State partnership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Aligns agency activities and investments with States’ priorities</a:t>
            </a:r>
          </a:p>
          <a:p>
            <a:endParaRPr lang="en-US" dirty="0">
              <a:solidFill>
                <a:srgbClr val="2A14AC"/>
              </a:solidFill>
              <a:latin typeface="Sitka Text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44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69555A-B7BD-4E1C-A8D8-4D99F06B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921" y="3899593"/>
            <a:ext cx="10049873" cy="13925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Survey</a:t>
            </a:r>
            <a:br>
              <a:rPr lang="en-US" dirty="0">
                <a:solidFill>
                  <a:srgbClr val="2A14AC"/>
                </a:solidFill>
                <a:latin typeface="Sitka Text Semibold" pitchFamily="2" charset="0"/>
              </a:rPr>
            </a:br>
            <a:br>
              <a:rPr lang="en-US" dirty="0">
                <a:solidFill>
                  <a:srgbClr val="2A14AC"/>
                </a:solidFill>
                <a:latin typeface="Sitka Text Semibold" pitchFamily="2" charset="0"/>
              </a:rPr>
            </a:br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https://www.surveymonkey.com/r/PXL35HC. It can also be accessed from the official SCRC webpage at scrc.gov. </a:t>
            </a:r>
          </a:p>
        </p:txBody>
      </p:sp>
    </p:spTree>
    <p:extLst>
      <p:ext uri="{BB962C8B-B14F-4D97-AF65-F5344CB8AC3E}">
        <p14:creationId xmlns:p14="http://schemas.microsoft.com/office/powerpoint/2010/main" val="4287338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D41275-C4DB-4419-A925-9487C417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Contact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31F45-8F28-4D8A-90D3-761CCBF86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728" y="2484581"/>
            <a:ext cx="5327072" cy="3692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2A14AC"/>
                </a:solidFill>
                <a:latin typeface="Sitka Text Semibold" pitchFamily="2" charset="0"/>
              </a:rPr>
              <a:t>Crystal G. Talley,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2A14AC"/>
                </a:solidFill>
                <a:latin typeface="Sitka Text Semibold" pitchFamily="2" charset="0"/>
              </a:rPr>
              <a:t>Community Services Unit Chief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2A14AC"/>
                </a:solidFill>
                <a:latin typeface="Sitka Text Semibold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crystal.talley@adeca.alabama.gov</a:t>
            </a:r>
            <a:endParaRPr lang="en-US" sz="2400" dirty="0">
              <a:solidFill>
                <a:srgbClr val="2A14AC"/>
              </a:solidFill>
              <a:latin typeface="Sitka Text Semibold" pitchFamily="2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2A14AC"/>
                </a:solidFill>
                <a:latin typeface="Sitka Text Semibold" pitchFamily="2" charset="0"/>
              </a:rPr>
              <a:t>(334) 353-2630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36F6CC-FED5-42E3-9CBA-436A59CEC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799" y="2484581"/>
            <a:ext cx="5479473" cy="36923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2A14AC"/>
                </a:solidFill>
                <a:latin typeface="Sitka Text Semibold" pitchFamily="2" charset="0"/>
              </a:rPr>
              <a:t>Cleandra Dixon,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2A14AC"/>
                </a:solidFill>
                <a:latin typeface="Sitka Text Semibold" pitchFamily="2" charset="0"/>
              </a:rPr>
              <a:t>Program Supervisor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2A14AC"/>
                </a:solidFill>
                <a:latin typeface="Sitka Text Semibold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cleandra.dixon@adeca.alabama.gov</a:t>
            </a:r>
            <a:endParaRPr lang="en-US" sz="2400" dirty="0">
              <a:solidFill>
                <a:srgbClr val="2A14AC"/>
              </a:solidFill>
              <a:latin typeface="Sitka Text Semibold" pitchFamily="2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2A14AC"/>
                </a:solidFill>
                <a:latin typeface="Sitka Text Semibold" pitchFamily="2" charset="0"/>
              </a:rPr>
              <a:t>(334) 353-2909</a:t>
            </a:r>
          </a:p>
        </p:txBody>
      </p:sp>
    </p:spTree>
    <p:extLst>
      <p:ext uri="{BB962C8B-B14F-4D97-AF65-F5344CB8AC3E}">
        <p14:creationId xmlns:p14="http://schemas.microsoft.com/office/powerpoint/2010/main" val="213582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C710-BFA5-42F2-92EC-37A563E5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Background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C7338-782B-4AF0-A9D0-5DF1763A7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Covers counties in seven states not currently served by the Appalachian Regional Commission (ARC) and/or the Delta Regional Authority (DRA) 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Seven states, 431 counties, 145 of those are persistent poverty counties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Mission is to build sustainable communities and strengthen economic growth across the Southeast Region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Unable to form during earlier years due to the lack of appointment of a Federal </a:t>
            </a:r>
            <a:r>
              <a:rPr lang="en-US" dirty="0" err="1">
                <a:solidFill>
                  <a:srgbClr val="2A14AC"/>
                </a:solidFill>
                <a:latin typeface="Sitka Text Semibold" pitchFamily="2" charset="0"/>
              </a:rPr>
              <a:t>Cochairperson</a:t>
            </a:r>
            <a:endParaRPr lang="en-US" dirty="0">
              <a:solidFill>
                <a:srgbClr val="2A14AC"/>
              </a:solidFill>
              <a:latin typeface="Sitka Text Semibold" pitchFamily="2" charset="0"/>
            </a:endParaRPr>
          </a:p>
          <a:p>
            <a:endParaRPr lang="en-US" dirty="0">
              <a:solidFill>
                <a:srgbClr val="2A14AC"/>
              </a:solidFill>
              <a:latin typeface="Sitka Text Semibold" pitchFamily="2" charset="0"/>
            </a:endParaRPr>
          </a:p>
          <a:p>
            <a:endParaRPr lang="en-US" dirty="0">
              <a:solidFill>
                <a:srgbClr val="2A14AC"/>
              </a:solidFill>
              <a:latin typeface="Sitka Text Semibold" pitchFamily="2" charset="0"/>
            </a:endParaRPr>
          </a:p>
          <a:p>
            <a:endParaRPr lang="en-US" dirty="0">
              <a:solidFill>
                <a:srgbClr val="2A14AC"/>
              </a:solidFill>
              <a:latin typeface="Sitka Text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9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EB38-F36E-49A5-BD24-0F43123C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2008 Farm Bill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728A5-56A6-4122-A163-42194381D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One of three commissions created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Southeast Crescent Regional Commission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Southwest Border Regional Commission – not currently active</a:t>
            </a:r>
          </a:p>
          <a:p>
            <a:pPr lvl="1"/>
            <a:r>
              <a:rPr lang="en-US">
                <a:solidFill>
                  <a:srgbClr val="2A14AC"/>
                </a:solidFill>
                <a:latin typeface="Sitka Text Semibold" pitchFamily="2" charset="0"/>
              </a:rPr>
              <a:t>Northern Border </a:t>
            </a:r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Regional Commission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All three share common authorizing language modeled after the ARC structure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Service areas and authorities are defined in statute and can only be amended or modified through congressional action</a:t>
            </a:r>
          </a:p>
        </p:txBody>
      </p:sp>
    </p:spTree>
    <p:extLst>
      <p:ext uri="{BB962C8B-B14F-4D97-AF65-F5344CB8AC3E}">
        <p14:creationId xmlns:p14="http://schemas.microsoft.com/office/powerpoint/2010/main" val="19704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CE74-3279-4D83-928E-4F3E4BB1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Southeast Crescent Regional Commission (SCRC)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8D1CA-131A-4240-85BC-A9E55AB89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Alabama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Georgia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Florida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Mississippi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North Carolina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South Carolina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Virginia</a:t>
            </a:r>
          </a:p>
        </p:txBody>
      </p:sp>
    </p:spTree>
    <p:extLst>
      <p:ext uri="{BB962C8B-B14F-4D97-AF65-F5344CB8AC3E}">
        <p14:creationId xmlns:p14="http://schemas.microsoft.com/office/powerpoint/2010/main" val="152473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0936A-9200-49FB-BB96-503DC4C5AF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Appalachian Region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Alabama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Georgia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Mississippi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North Carolina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South Carolina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Virginia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C2C36-51D3-432D-A743-B7E1D946E4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Delta Region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Alabama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Mississippi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Florida is currently the only state in the SCRC that is not currently in the DRA and/or ARC.</a:t>
            </a:r>
          </a:p>
        </p:txBody>
      </p:sp>
    </p:spTree>
    <p:extLst>
      <p:ext uri="{BB962C8B-B14F-4D97-AF65-F5344CB8AC3E}">
        <p14:creationId xmlns:p14="http://schemas.microsoft.com/office/powerpoint/2010/main" val="157007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A6EC-183F-4A1D-B2AB-78C0A827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F5554-7AFB-480C-91B5-9ED09BA80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Federal and State Members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Federal </a:t>
            </a:r>
            <a:r>
              <a:rPr lang="en-US" dirty="0" err="1">
                <a:solidFill>
                  <a:srgbClr val="2A14AC"/>
                </a:solidFill>
                <a:latin typeface="Sitka Text Semibold" pitchFamily="2" charset="0"/>
              </a:rPr>
              <a:t>Cochairperson</a:t>
            </a:r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 to be appointed by the President, by and with the advice and consent of the Senate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The Governor of each participating State in the region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Alternate Members</a:t>
            </a: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Alternate Federal </a:t>
            </a:r>
            <a:r>
              <a:rPr lang="en-US" dirty="0" err="1">
                <a:solidFill>
                  <a:srgbClr val="2A14AC"/>
                </a:solidFill>
                <a:latin typeface="Sitka Text Semibold" pitchFamily="2" charset="0"/>
              </a:rPr>
              <a:t>Cochairperson</a:t>
            </a:r>
            <a:endParaRPr lang="en-US" dirty="0">
              <a:solidFill>
                <a:srgbClr val="2A14AC"/>
              </a:solidFill>
              <a:latin typeface="Sitka Text Semibold" pitchFamily="2" charset="0"/>
            </a:endParaRP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State Alternates</a:t>
            </a:r>
          </a:p>
          <a:p>
            <a:r>
              <a:rPr lang="en-US" dirty="0" err="1">
                <a:solidFill>
                  <a:srgbClr val="2A14AC"/>
                </a:solidFill>
                <a:latin typeface="Sitka Text Semibold" pitchFamily="2" charset="0"/>
              </a:rPr>
              <a:t>CoChairpersons</a:t>
            </a:r>
            <a:endParaRPr lang="en-US" dirty="0">
              <a:solidFill>
                <a:srgbClr val="2A14AC"/>
              </a:solidFill>
              <a:latin typeface="Sitka Text Semibold" pitchFamily="2" charset="0"/>
            </a:endParaRP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Federal </a:t>
            </a:r>
            <a:r>
              <a:rPr lang="en-US" dirty="0" err="1">
                <a:solidFill>
                  <a:srgbClr val="2A14AC"/>
                </a:solidFill>
                <a:latin typeface="Sitka Text Semibold" pitchFamily="2" charset="0"/>
              </a:rPr>
              <a:t>Cochairperson</a:t>
            </a:r>
            <a:endParaRPr lang="en-US" dirty="0">
              <a:solidFill>
                <a:srgbClr val="2A14AC"/>
              </a:solidFill>
              <a:latin typeface="Sitka Text Semibold" pitchFamily="2" charset="0"/>
            </a:endParaRPr>
          </a:p>
          <a:p>
            <a:pPr lvl="1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State </a:t>
            </a:r>
            <a:r>
              <a:rPr lang="en-US" dirty="0" err="1">
                <a:solidFill>
                  <a:srgbClr val="2A14AC"/>
                </a:solidFill>
                <a:latin typeface="Sitka Text Semibold" pitchFamily="2" charset="0"/>
              </a:rPr>
              <a:t>Cochairperson</a:t>
            </a:r>
            <a:endParaRPr lang="en-US" dirty="0">
              <a:solidFill>
                <a:srgbClr val="2A14AC"/>
              </a:solidFill>
              <a:latin typeface="Sitka Text Semibold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2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05FF1-EA73-422E-8FEB-A186233F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09" y="1502352"/>
            <a:ext cx="5922818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2A14AC"/>
                </a:solidFill>
                <a:latin typeface="Sitka Text Semibold" pitchFamily="2" charset="0"/>
              </a:rPr>
              <a:t>On December 8, 2021, the U.S. Senate confirmed Dr. Jennifer Clyburn Reed, the SCRC’s first Federal </a:t>
            </a:r>
            <a:r>
              <a:rPr lang="en-US" sz="3600" dirty="0" err="1">
                <a:solidFill>
                  <a:srgbClr val="2A14AC"/>
                </a:solidFill>
                <a:latin typeface="Sitka Text Semibold" pitchFamily="2" charset="0"/>
              </a:rPr>
              <a:t>Cochairperson</a:t>
            </a:r>
            <a:r>
              <a:rPr lang="en-US" sz="3600" dirty="0">
                <a:solidFill>
                  <a:srgbClr val="2A14AC"/>
                </a:solidFill>
                <a:latin typeface="Sitka Text Semibold" pitchFamily="2" charset="0"/>
              </a:rPr>
              <a:t>, thereby allowing the SCRC to convene and begin other activities.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757E0-89E4-4074-8C6C-F49E86ECF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302" y="0"/>
            <a:ext cx="4125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D914-3BBD-4B3B-AFDF-26BFDF56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Program Administration in Alabama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D7D2-E25C-4114-AEB9-F299104C1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29800" cy="4351338"/>
          </a:xfrm>
        </p:spPr>
        <p:txBody>
          <a:bodyPr/>
          <a:lstStyle/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Governor Kay Ivey – State Member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Alabama Department of Economic and Community Affairs – Administering Agency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Director Kenneth W. Boswell, ADECA – State Alternate Member</a:t>
            </a:r>
          </a:p>
          <a:p>
            <a:r>
              <a:rPr lang="en-US" dirty="0">
                <a:solidFill>
                  <a:srgbClr val="2A14AC"/>
                </a:solidFill>
                <a:latin typeface="Sitka Text Semibold" pitchFamily="2" charset="0"/>
              </a:rPr>
              <a:t>Crystal G. Talley, ADECA – SCRC Program Manager </a:t>
            </a:r>
          </a:p>
        </p:txBody>
      </p:sp>
    </p:spTree>
    <p:extLst>
      <p:ext uri="{BB962C8B-B14F-4D97-AF65-F5344CB8AC3E}">
        <p14:creationId xmlns:p14="http://schemas.microsoft.com/office/powerpoint/2010/main" val="2923238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d14a2b-0901-4851-9135-e440dd1a60d2">
      <Terms xmlns="http://schemas.microsoft.com/office/infopath/2007/PartnerControls"/>
    </lcf76f155ced4ddcb4097134ff3c332f>
    <TaxCatchAll xmlns="bc761791-33a0-47b7-8145-9d3c2515a3a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5F50E3F8B8C44D9EA5BD2549956CF2" ma:contentTypeVersion="12" ma:contentTypeDescription="Create a new document." ma:contentTypeScope="" ma:versionID="f2691c27c4d3d8d86a57287bda33e3e4">
  <xsd:schema xmlns:xsd="http://www.w3.org/2001/XMLSchema" xmlns:xs="http://www.w3.org/2001/XMLSchema" xmlns:p="http://schemas.microsoft.com/office/2006/metadata/properties" xmlns:ns2="ead14a2b-0901-4851-9135-e440dd1a60d2" xmlns:ns3="bc761791-33a0-47b7-8145-9d3c2515a3a0" targetNamespace="http://schemas.microsoft.com/office/2006/metadata/properties" ma:root="true" ma:fieldsID="8e6ae30fa684a8f4a4319245b74a7f16" ns2:_="" ns3:_="">
    <xsd:import namespace="ead14a2b-0901-4851-9135-e440dd1a60d2"/>
    <xsd:import namespace="bc761791-33a0-47b7-8145-9d3c2515a3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14a2b-0901-4851-9135-e440dd1a60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5dbdce9-60e9-41e5-8608-85a453d288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61791-33a0-47b7-8145-9d3c2515a3a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8985699-f427-45a7-93a3-105b7de166ff}" ma:internalName="TaxCatchAll" ma:showField="CatchAllData" ma:web="bc761791-33a0-47b7-8145-9d3c2515a3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C3D8F844EC948AFF1C6E10CF615CC" ma:contentTypeVersion="12" ma:contentTypeDescription="Create a new document." ma:contentTypeScope="" ma:versionID="8d4f5ecc1aef486aba7235d7c059c51f">
  <xsd:schema xmlns:xsd="http://www.w3.org/2001/XMLSchema" xmlns:xs="http://www.w3.org/2001/XMLSchema" xmlns:p="http://schemas.microsoft.com/office/2006/metadata/properties" xmlns:ns2="e6067449-8796-49e4-8d61-964a215ef526" xmlns:ns3="7cae1f83-f555-4797-8b4f-3443f317d455" targetNamespace="http://schemas.microsoft.com/office/2006/metadata/properties" ma:root="true" ma:fieldsID="ae82e962f469413be0880544efecc31e" ns2:_="" ns3:_="">
    <xsd:import namespace="e6067449-8796-49e4-8d61-964a215ef526"/>
    <xsd:import namespace="7cae1f83-f555-4797-8b4f-3443f317d4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067449-8796-49e4-8d61-964a215ef5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2" nillable="true" ma:displayName="Taxonomy Catch All Column" ma:hidden="true" ma:list="{c5af5976-4b7f-481a-bdec-b61e470cd9f3}" ma:internalName="TaxCatchAll" ma:showField="CatchAllData" ma:web="e6067449-8796-49e4-8d61-964a215ef5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e1f83-f555-4797-8b4f-3443f317d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dbdce9-60e9-41e5-8608-85a453d288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E6D26B-EB7C-4505-A024-84AE9CF2E8EE}">
  <ds:schemaRefs>
    <ds:schemaRef ds:uri="http://schemas.microsoft.com/office/2006/metadata/properties"/>
    <ds:schemaRef ds:uri="http://schemas.microsoft.com/office/infopath/2007/PartnerControls"/>
    <ds:schemaRef ds:uri="e6067449-8796-49e4-8d61-964a215ef526"/>
    <ds:schemaRef ds:uri="7cae1f83-f555-4797-8b4f-3443f317d455"/>
  </ds:schemaRefs>
</ds:datastoreItem>
</file>

<file path=customXml/itemProps2.xml><?xml version="1.0" encoding="utf-8"?>
<ds:datastoreItem xmlns:ds="http://schemas.openxmlformats.org/officeDocument/2006/customXml" ds:itemID="{085BC9A1-7D24-4238-9E7A-87DA218180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7F34BE-B220-45FD-AA0B-7BF3CDE79DE5}"/>
</file>

<file path=customXml/itemProps4.xml><?xml version="1.0" encoding="utf-8"?>
<ds:datastoreItem xmlns:ds="http://schemas.openxmlformats.org/officeDocument/2006/customXml" ds:itemID="{7227F0B1-528E-439D-B78D-1CC6B650D0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067449-8796-49e4-8d61-964a215ef526"/>
    <ds:schemaRef ds:uri="7cae1f83-f555-4797-8b4f-3443f317d4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858</Words>
  <Application>Microsoft Office PowerPoint</Application>
  <PresentationFormat>Widescreen</PresentationFormat>
  <Paragraphs>183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Sitka Text Semibold</vt:lpstr>
      <vt:lpstr>Office Theme</vt:lpstr>
      <vt:lpstr>PowerPoint Presentation</vt:lpstr>
      <vt:lpstr>Background</vt:lpstr>
      <vt:lpstr>Background (Continued)</vt:lpstr>
      <vt:lpstr>2008 Farm Bill</vt:lpstr>
      <vt:lpstr>Southeast Crescent Regional Commission (SCRC) States</vt:lpstr>
      <vt:lpstr>PowerPoint Presentation</vt:lpstr>
      <vt:lpstr>Composition</vt:lpstr>
      <vt:lpstr>PowerPoint Presentation</vt:lpstr>
      <vt:lpstr>Program Administration in Alabama</vt:lpstr>
      <vt:lpstr>Recent Activities</vt:lpstr>
      <vt:lpstr>Authorized and Appropriated</vt:lpstr>
      <vt:lpstr>2022 Allocation Formula</vt:lpstr>
      <vt:lpstr>Allocation by State FY2022 $10 Million</vt:lpstr>
      <vt:lpstr>County Designations</vt:lpstr>
      <vt:lpstr>Alabama SCRC Counties</vt:lpstr>
      <vt:lpstr>Alabama Economic Status FY 2022 </vt:lpstr>
      <vt:lpstr>PowerPoint Presentation</vt:lpstr>
      <vt:lpstr>Potential Projects</vt:lpstr>
      <vt:lpstr>Information and Next Steps</vt:lpstr>
      <vt:lpstr>Survey  https://www.surveymonkey.com/r/PXL35HC. It can also be accessed from the official SCRC webpage at scrc.gov.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Talley, Crystal</dc:creator>
  <cp:lastModifiedBy>Talley, Crystal</cp:lastModifiedBy>
  <cp:revision>25</cp:revision>
  <dcterms:created xsi:type="dcterms:W3CDTF">2022-05-16T17:23:57Z</dcterms:created>
  <dcterms:modified xsi:type="dcterms:W3CDTF">2022-06-01T15:41:52Z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0x010100925F50E3F8B8C44D9EA5BD2549956CF2</vt:lpwstr>
  </property>
  <property fmtid="{D5CDD505-2E9C-101B-9397-08002B2CF9AE}" pid="3" name="_dlc_DocIdItemGuid">
    <vt:lpwstr>24ef2a4b-2dd8-4d3b-94b7-26998280340b</vt:lpwstr>
  </property>
  <property fmtid="{D5CDD505-2E9C-101B-9397-08002B2CF9AE}" pid="4" name="MediaServiceImageTags">
    <vt:lpwstr/>
  </property>
</Properties>
</file>