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5"/>
    <p:sldMasterId id="2147483726" r:id="rId6"/>
  </p:sldMasterIdLst>
  <p:notesMasterIdLst>
    <p:notesMasterId r:id="rId97"/>
  </p:notesMasterIdLst>
  <p:handoutMasterIdLst>
    <p:handoutMasterId r:id="rId98"/>
  </p:handoutMasterIdLst>
  <p:sldIdLst>
    <p:sldId id="256" r:id="rId7"/>
    <p:sldId id="257" r:id="rId8"/>
    <p:sldId id="384" r:id="rId9"/>
    <p:sldId id="298" r:id="rId10"/>
    <p:sldId id="310" r:id="rId11"/>
    <p:sldId id="356" r:id="rId12"/>
    <p:sldId id="337" r:id="rId13"/>
    <p:sldId id="311" r:id="rId14"/>
    <p:sldId id="312" r:id="rId15"/>
    <p:sldId id="345" r:id="rId16"/>
    <p:sldId id="353" r:id="rId17"/>
    <p:sldId id="386" r:id="rId18"/>
    <p:sldId id="387" r:id="rId19"/>
    <p:sldId id="262" r:id="rId20"/>
    <p:sldId id="268" r:id="rId21"/>
    <p:sldId id="270" r:id="rId22"/>
    <p:sldId id="269" r:id="rId23"/>
    <p:sldId id="271" r:id="rId24"/>
    <p:sldId id="272" r:id="rId25"/>
    <p:sldId id="267" r:id="rId26"/>
    <p:sldId id="388" r:id="rId27"/>
    <p:sldId id="389" r:id="rId28"/>
    <p:sldId id="313" r:id="rId29"/>
    <p:sldId id="303" r:id="rId30"/>
    <p:sldId id="354" r:id="rId31"/>
    <p:sldId id="258" r:id="rId32"/>
    <p:sldId id="339" r:id="rId33"/>
    <p:sldId id="314" r:id="rId34"/>
    <p:sldId id="315" r:id="rId35"/>
    <p:sldId id="288" r:id="rId36"/>
    <p:sldId id="391" r:id="rId37"/>
    <p:sldId id="392" r:id="rId38"/>
    <p:sldId id="394" r:id="rId39"/>
    <p:sldId id="396" r:id="rId40"/>
    <p:sldId id="395" r:id="rId41"/>
    <p:sldId id="355" r:id="rId42"/>
    <p:sldId id="259" r:id="rId43"/>
    <p:sldId id="342" r:id="rId44"/>
    <p:sldId id="357" r:id="rId45"/>
    <p:sldId id="340" r:id="rId46"/>
    <p:sldId id="341" r:id="rId47"/>
    <p:sldId id="358" r:id="rId48"/>
    <p:sldId id="359" r:id="rId49"/>
    <p:sldId id="349" r:id="rId50"/>
    <p:sldId id="360" r:id="rId51"/>
    <p:sldId id="260" r:id="rId52"/>
    <p:sldId id="361" r:id="rId53"/>
    <p:sldId id="362" r:id="rId54"/>
    <p:sldId id="363" r:id="rId55"/>
    <p:sldId id="364" r:id="rId56"/>
    <p:sldId id="365" r:id="rId57"/>
    <p:sldId id="366" r:id="rId58"/>
    <p:sldId id="305" r:id="rId59"/>
    <p:sldId id="367" r:id="rId60"/>
    <p:sldId id="306" r:id="rId61"/>
    <p:sldId id="368" r:id="rId62"/>
    <p:sldId id="369" r:id="rId63"/>
    <p:sldId id="302" r:id="rId64"/>
    <p:sldId id="320" r:id="rId65"/>
    <p:sldId id="370" r:id="rId66"/>
    <p:sldId id="323" r:id="rId67"/>
    <p:sldId id="325" r:id="rId68"/>
    <p:sldId id="371" r:id="rId69"/>
    <p:sldId id="324" r:id="rId70"/>
    <p:sldId id="263" r:id="rId71"/>
    <p:sldId id="351" r:id="rId72"/>
    <p:sldId id="329" r:id="rId73"/>
    <p:sldId id="330" r:id="rId74"/>
    <p:sldId id="372" r:id="rId75"/>
    <p:sldId id="336" r:id="rId76"/>
    <p:sldId id="264" r:id="rId77"/>
    <p:sldId id="290" r:id="rId78"/>
    <p:sldId id="373" r:id="rId79"/>
    <p:sldId id="265" r:id="rId80"/>
    <p:sldId id="374" r:id="rId81"/>
    <p:sldId id="294" r:id="rId82"/>
    <p:sldId id="375" r:id="rId83"/>
    <p:sldId id="326" r:id="rId84"/>
    <p:sldId id="346" r:id="rId85"/>
    <p:sldId id="327" r:id="rId86"/>
    <p:sldId id="331" r:id="rId87"/>
    <p:sldId id="382" r:id="rId88"/>
    <p:sldId id="332" r:id="rId89"/>
    <p:sldId id="279" r:id="rId90"/>
    <p:sldId id="293" r:id="rId91"/>
    <p:sldId id="334" r:id="rId92"/>
    <p:sldId id="347" r:id="rId93"/>
    <p:sldId id="348" r:id="rId94"/>
    <p:sldId id="335" r:id="rId95"/>
    <p:sldId id="385" r:id="rId9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42211" autoAdjust="0"/>
  </p:normalViewPr>
  <p:slideViewPr>
    <p:cSldViewPr>
      <p:cViewPr varScale="1">
        <p:scale>
          <a:sx n="47" d="100"/>
          <a:sy n="47" d="100"/>
        </p:scale>
        <p:origin x="3228" y="54"/>
      </p:cViewPr>
      <p:guideLst>
        <p:guide orient="horz" pos="2160"/>
        <p:guide pos="2880"/>
      </p:guideLst>
    </p:cSldViewPr>
  </p:slideViewPr>
  <p:notesTextViewPr>
    <p:cViewPr>
      <p:scale>
        <a:sx n="150" d="100"/>
        <a:sy n="150" d="100"/>
      </p:scale>
      <p:origin x="0" y="0"/>
    </p:cViewPr>
  </p:notesTextViewPr>
  <p:notesViewPr>
    <p:cSldViewPr>
      <p:cViewPr varScale="1">
        <p:scale>
          <a:sx n="65" d="100"/>
          <a:sy n="65" d="100"/>
        </p:scale>
        <p:origin x="3125" y="3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tableStyles" Target="tableStyles.xml"/><Relationship Id="rId5" Type="http://schemas.openxmlformats.org/officeDocument/2006/relationships/slideMaster" Target="slideMasters/slideMaster1.xml"/><Relationship Id="rId90" Type="http://schemas.openxmlformats.org/officeDocument/2006/relationships/slide" Target="slides/slide84.xml"/><Relationship Id="rId95" Type="http://schemas.openxmlformats.org/officeDocument/2006/relationships/slide" Target="slides/slide89.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0" Type="http://schemas.openxmlformats.org/officeDocument/2006/relationships/slide" Target="slides/slide74.xml"/><Relationship Id="rId85" Type="http://schemas.openxmlformats.org/officeDocument/2006/relationships/slide" Target="slides/slide79.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presProps" Target="presProps.xml"/><Relationship Id="rId101" Type="http://schemas.openxmlformats.org/officeDocument/2006/relationships/theme" Target="theme/theme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handoutMaster" Target="handoutMasters/handout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12337-A2ED-4369-A5F6-F7852589644C}"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CF009FF4-8D9C-465E-BACE-F06AA836A923}">
      <dgm:prSet/>
      <dgm:spPr/>
      <dgm:t>
        <a:bodyPr/>
        <a:lstStyle/>
        <a:p>
          <a:r>
            <a:rPr lang="en-US" dirty="0"/>
            <a:t>58.34</a:t>
          </a:r>
        </a:p>
        <a:p>
          <a:r>
            <a:rPr lang="en-US" dirty="0"/>
            <a:t>Exempt</a:t>
          </a:r>
        </a:p>
      </dgm:t>
    </dgm:pt>
    <dgm:pt modelId="{7FE7C602-DBF3-46A2-BC2A-C67FE943F6CB}" type="parTrans" cxnId="{15F4D4B2-392B-402B-BD7B-837F86AA795C}">
      <dgm:prSet/>
      <dgm:spPr/>
      <dgm:t>
        <a:bodyPr/>
        <a:lstStyle/>
        <a:p>
          <a:endParaRPr lang="en-US"/>
        </a:p>
      </dgm:t>
    </dgm:pt>
    <dgm:pt modelId="{5D881CB4-2721-4384-BC92-52C72FE0F799}" type="sibTrans" cxnId="{15F4D4B2-392B-402B-BD7B-837F86AA795C}">
      <dgm:prSet/>
      <dgm:spPr/>
      <dgm:t>
        <a:bodyPr/>
        <a:lstStyle/>
        <a:p>
          <a:endParaRPr lang="en-US"/>
        </a:p>
      </dgm:t>
    </dgm:pt>
    <dgm:pt modelId="{CD3A8329-1227-47EC-B6A2-A29CBF6FC95A}">
      <dgm:prSet/>
      <dgm:spPr/>
      <dgm:t>
        <a:bodyPr/>
        <a:lstStyle/>
        <a:p>
          <a:pPr algn="ctr"/>
          <a:r>
            <a:rPr lang="en-US" dirty="0"/>
            <a:t>58.35</a:t>
          </a:r>
        </a:p>
        <a:p>
          <a:pPr algn="ctr"/>
          <a:r>
            <a:rPr lang="en-US" dirty="0"/>
            <a:t>Categorically Excluded</a:t>
          </a:r>
        </a:p>
      </dgm:t>
    </dgm:pt>
    <dgm:pt modelId="{E1A26746-BBB3-4896-A16A-17E96FA05E3F}" type="parTrans" cxnId="{E16C2CE1-8CF8-4806-B216-6E89CD2C1082}">
      <dgm:prSet/>
      <dgm:spPr/>
      <dgm:t>
        <a:bodyPr/>
        <a:lstStyle/>
        <a:p>
          <a:endParaRPr lang="en-US"/>
        </a:p>
      </dgm:t>
    </dgm:pt>
    <dgm:pt modelId="{948A5194-1196-4E09-AC28-9CDD3E936356}" type="sibTrans" cxnId="{E16C2CE1-8CF8-4806-B216-6E89CD2C1082}">
      <dgm:prSet/>
      <dgm:spPr/>
      <dgm:t>
        <a:bodyPr/>
        <a:lstStyle/>
        <a:p>
          <a:endParaRPr lang="en-US"/>
        </a:p>
      </dgm:t>
    </dgm:pt>
    <dgm:pt modelId="{2550138A-E76F-4825-B6A9-8D9F99B60DFF}">
      <dgm:prSet/>
      <dgm:spPr/>
      <dgm:t>
        <a:bodyPr/>
        <a:lstStyle/>
        <a:p>
          <a:pPr algn="l"/>
          <a:r>
            <a:rPr lang="en-US"/>
            <a:t>Subject to 58.5</a:t>
          </a:r>
        </a:p>
      </dgm:t>
    </dgm:pt>
    <dgm:pt modelId="{DD56D02B-5B8A-41C0-B7F8-C7F98B9C3D6D}" type="parTrans" cxnId="{F7581C24-8451-43A8-8541-5D4B7630A3CF}">
      <dgm:prSet/>
      <dgm:spPr/>
      <dgm:t>
        <a:bodyPr/>
        <a:lstStyle/>
        <a:p>
          <a:endParaRPr lang="en-US"/>
        </a:p>
      </dgm:t>
    </dgm:pt>
    <dgm:pt modelId="{7B9FCA87-B24A-40FF-BDC0-8FAB5F1FD623}" type="sibTrans" cxnId="{F7581C24-8451-43A8-8541-5D4B7630A3CF}">
      <dgm:prSet/>
      <dgm:spPr/>
      <dgm:t>
        <a:bodyPr/>
        <a:lstStyle/>
        <a:p>
          <a:endParaRPr lang="en-US"/>
        </a:p>
      </dgm:t>
    </dgm:pt>
    <dgm:pt modelId="{6CDD8522-B65E-4771-BA84-8FA6D977449D}">
      <dgm:prSet/>
      <dgm:spPr/>
      <dgm:t>
        <a:bodyPr/>
        <a:lstStyle/>
        <a:p>
          <a:pPr algn="l"/>
          <a:r>
            <a:rPr lang="en-US" dirty="0"/>
            <a:t>Not Subject to 58.5</a:t>
          </a:r>
        </a:p>
      </dgm:t>
    </dgm:pt>
    <dgm:pt modelId="{EBD4CF69-4850-4483-8765-D1F05CFD979F}" type="parTrans" cxnId="{AEDB0C04-538E-490E-9F46-9EA3EF16AE29}">
      <dgm:prSet/>
      <dgm:spPr/>
      <dgm:t>
        <a:bodyPr/>
        <a:lstStyle/>
        <a:p>
          <a:endParaRPr lang="en-US"/>
        </a:p>
      </dgm:t>
    </dgm:pt>
    <dgm:pt modelId="{4DD564E0-DE6C-4087-B282-AC924C504A65}" type="sibTrans" cxnId="{AEDB0C04-538E-490E-9F46-9EA3EF16AE29}">
      <dgm:prSet/>
      <dgm:spPr/>
      <dgm:t>
        <a:bodyPr/>
        <a:lstStyle/>
        <a:p>
          <a:endParaRPr lang="en-US"/>
        </a:p>
      </dgm:t>
    </dgm:pt>
    <dgm:pt modelId="{31676CF6-09BB-4698-B3FC-8557A8832939}">
      <dgm:prSet/>
      <dgm:spPr/>
      <dgm:t>
        <a:bodyPr/>
        <a:lstStyle/>
        <a:p>
          <a:r>
            <a:rPr lang="en-US" dirty="0"/>
            <a:t>58.36</a:t>
          </a:r>
        </a:p>
        <a:p>
          <a:r>
            <a:rPr lang="en-US" dirty="0"/>
            <a:t>Environmental Assessment</a:t>
          </a:r>
        </a:p>
      </dgm:t>
    </dgm:pt>
    <dgm:pt modelId="{EFE1671B-AD4B-4EC0-A58C-81507D3397B9}" type="parTrans" cxnId="{72312348-E58E-4EA5-95D7-FECDB97F299C}">
      <dgm:prSet/>
      <dgm:spPr/>
      <dgm:t>
        <a:bodyPr/>
        <a:lstStyle/>
        <a:p>
          <a:endParaRPr lang="en-US"/>
        </a:p>
      </dgm:t>
    </dgm:pt>
    <dgm:pt modelId="{E1617A95-1023-49AA-8180-0E41BA0BB192}" type="sibTrans" cxnId="{72312348-E58E-4EA5-95D7-FECDB97F299C}">
      <dgm:prSet/>
      <dgm:spPr/>
      <dgm:t>
        <a:bodyPr/>
        <a:lstStyle/>
        <a:p>
          <a:endParaRPr lang="en-US"/>
        </a:p>
      </dgm:t>
    </dgm:pt>
    <dgm:pt modelId="{BD6C1C42-A62D-4CD1-A695-74C525E2E9DA}">
      <dgm:prSet/>
      <dgm:spPr/>
      <dgm:t>
        <a:bodyPr/>
        <a:lstStyle/>
        <a:p>
          <a:r>
            <a:rPr lang="en-US" dirty="0"/>
            <a:t>58.37</a:t>
          </a:r>
        </a:p>
        <a:p>
          <a:r>
            <a:rPr lang="en-US" dirty="0"/>
            <a:t>Environmental Impact Statement</a:t>
          </a:r>
        </a:p>
      </dgm:t>
    </dgm:pt>
    <dgm:pt modelId="{E22A4109-37F9-4CA6-85C1-7ED879BE223D}" type="parTrans" cxnId="{27E2B319-BDC7-4AAC-834F-29C814DAFABD}">
      <dgm:prSet/>
      <dgm:spPr/>
      <dgm:t>
        <a:bodyPr/>
        <a:lstStyle/>
        <a:p>
          <a:endParaRPr lang="en-US"/>
        </a:p>
      </dgm:t>
    </dgm:pt>
    <dgm:pt modelId="{63BCFFF8-504D-47C4-94FD-2021D064C1E5}" type="sibTrans" cxnId="{27E2B319-BDC7-4AAC-834F-29C814DAFABD}">
      <dgm:prSet/>
      <dgm:spPr/>
      <dgm:t>
        <a:bodyPr/>
        <a:lstStyle/>
        <a:p>
          <a:endParaRPr lang="en-US"/>
        </a:p>
      </dgm:t>
    </dgm:pt>
    <dgm:pt modelId="{0BBFF51B-ACBC-4E06-AED0-99B20EB77F86}" type="pres">
      <dgm:prSet presAssocID="{99812337-A2ED-4369-A5F6-F7852589644C}" presName="matrix" presStyleCnt="0">
        <dgm:presLayoutVars>
          <dgm:chMax val="1"/>
          <dgm:dir/>
          <dgm:resizeHandles val="exact"/>
        </dgm:presLayoutVars>
      </dgm:prSet>
      <dgm:spPr/>
    </dgm:pt>
    <dgm:pt modelId="{B2A2D79B-5DA8-4BB5-8618-DAEC117F7ADA}" type="pres">
      <dgm:prSet presAssocID="{99812337-A2ED-4369-A5F6-F7852589644C}" presName="diamond" presStyleLbl="bgShp" presStyleIdx="0" presStyleCnt="1"/>
      <dgm:spPr/>
    </dgm:pt>
    <dgm:pt modelId="{B5A821EE-92F7-4ED0-9077-4FDD6032D9CC}" type="pres">
      <dgm:prSet presAssocID="{99812337-A2ED-4369-A5F6-F7852589644C}" presName="quad1" presStyleLbl="node1" presStyleIdx="0" presStyleCnt="4">
        <dgm:presLayoutVars>
          <dgm:chMax val="0"/>
          <dgm:chPref val="0"/>
          <dgm:bulletEnabled val="1"/>
        </dgm:presLayoutVars>
      </dgm:prSet>
      <dgm:spPr/>
    </dgm:pt>
    <dgm:pt modelId="{A1891A32-AF8F-4326-8FD6-CE88A6CDE0A8}" type="pres">
      <dgm:prSet presAssocID="{99812337-A2ED-4369-A5F6-F7852589644C}" presName="quad2" presStyleLbl="node1" presStyleIdx="1" presStyleCnt="4">
        <dgm:presLayoutVars>
          <dgm:chMax val="0"/>
          <dgm:chPref val="0"/>
          <dgm:bulletEnabled val="1"/>
        </dgm:presLayoutVars>
      </dgm:prSet>
      <dgm:spPr/>
    </dgm:pt>
    <dgm:pt modelId="{65D88E55-5482-4308-AA44-0D32A3E599FC}" type="pres">
      <dgm:prSet presAssocID="{99812337-A2ED-4369-A5F6-F7852589644C}" presName="quad3" presStyleLbl="node1" presStyleIdx="2" presStyleCnt="4">
        <dgm:presLayoutVars>
          <dgm:chMax val="0"/>
          <dgm:chPref val="0"/>
          <dgm:bulletEnabled val="1"/>
        </dgm:presLayoutVars>
      </dgm:prSet>
      <dgm:spPr/>
    </dgm:pt>
    <dgm:pt modelId="{EE210B22-7D89-4E6C-9236-8D0F17FFDF8D}" type="pres">
      <dgm:prSet presAssocID="{99812337-A2ED-4369-A5F6-F7852589644C}" presName="quad4" presStyleLbl="node1" presStyleIdx="3" presStyleCnt="4">
        <dgm:presLayoutVars>
          <dgm:chMax val="0"/>
          <dgm:chPref val="0"/>
          <dgm:bulletEnabled val="1"/>
        </dgm:presLayoutVars>
      </dgm:prSet>
      <dgm:spPr/>
    </dgm:pt>
  </dgm:ptLst>
  <dgm:cxnLst>
    <dgm:cxn modelId="{AEDB0C04-538E-490E-9F46-9EA3EF16AE29}" srcId="{CD3A8329-1227-47EC-B6A2-A29CBF6FC95A}" destId="{6CDD8522-B65E-4771-BA84-8FA6D977449D}" srcOrd="1" destOrd="0" parTransId="{EBD4CF69-4850-4483-8765-D1F05CFD979F}" sibTransId="{4DD564E0-DE6C-4087-B282-AC924C504A65}"/>
    <dgm:cxn modelId="{1A188C12-5F6E-4B25-83AA-D9A2AA9ED1C9}" type="presOf" srcId="{CD3A8329-1227-47EC-B6A2-A29CBF6FC95A}" destId="{A1891A32-AF8F-4326-8FD6-CE88A6CDE0A8}" srcOrd="0" destOrd="0" presId="urn:microsoft.com/office/officeart/2005/8/layout/matrix3"/>
    <dgm:cxn modelId="{27E2B319-BDC7-4AAC-834F-29C814DAFABD}" srcId="{99812337-A2ED-4369-A5F6-F7852589644C}" destId="{BD6C1C42-A62D-4CD1-A695-74C525E2E9DA}" srcOrd="3" destOrd="0" parTransId="{E22A4109-37F9-4CA6-85C1-7ED879BE223D}" sibTransId="{63BCFFF8-504D-47C4-94FD-2021D064C1E5}"/>
    <dgm:cxn modelId="{25FAC31C-2B7F-41B5-B141-439231E084F5}" type="presOf" srcId="{31676CF6-09BB-4698-B3FC-8557A8832939}" destId="{65D88E55-5482-4308-AA44-0D32A3E599FC}" srcOrd="0" destOrd="0" presId="urn:microsoft.com/office/officeart/2005/8/layout/matrix3"/>
    <dgm:cxn modelId="{F7581C24-8451-43A8-8541-5D4B7630A3CF}" srcId="{CD3A8329-1227-47EC-B6A2-A29CBF6FC95A}" destId="{2550138A-E76F-4825-B6A9-8D9F99B60DFF}" srcOrd="0" destOrd="0" parTransId="{DD56D02B-5B8A-41C0-B7F8-C7F98B9C3D6D}" sibTransId="{7B9FCA87-B24A-40FF-BDC0-8FAB5F1FD623}"/>
    <dgm:cxn modelId="{C37CF825-C909-4CB3-A3CC-89231FED2460}" type="presOf" srcId="{6CDD8522-B65E-4771-BA84-8FA6D977449D}" destId="{A1891A32-AF8F-4326-8FD6-CE88A6CDE0A8}" srcOrd="0" destOrd="2" presId="urn:microsoft.com/office/officeart/2005/8/layout/matrix3"/>
    <dgm:cxn modelId="{4F24B946-1095-4468-88CE-E564FF3F097D}" type="presOf" srcId="{BD6C1C42-A62D-4CD1-A695-74C525E2E9DA}" destId="{EE210B22-7D89-4E6C-9236-8D0F17FFDF8D}" srcOrd="0" destOrd="0" presId="urn:microsoft.com/office/officeart/2005/8/layout/matrix3"/>
    <dgm:cxn modelId="{72312348-E58E-4EA5-95D7-FECDB97F299C}" srcId="{99812337-A2ED-4369-A5F6-F7852589644C}" destId="{31676CF6-09BB-4698-B3FC-8557A8832939}" srcOrd="2" destOrd="0" parTransId="{EFE1671B-AD4B-4EC0-A58C-81507D3397B9}" sibTransId="{E1617A95-1023-49AA-8180-0E41BA0BB192}"/>
    <dgm:cxn modelId="{BA5D6C8E-88DF-48DE-816D-0CDF22932FB4}" type="presOf" srcId="{CF009FF4-8D9C-465E-BACE-F06AA836A923}" destId="{B5A821EE-92F7-4ED0-9077-4FDD6032D9CC}" srcOrd="0" destOrd="0" presId="urn:microsoft.com/office/officeart/2005/8/layout/matrix3"/>
    <dgm:cxn modelId="{15F4D4B2-392B-402B-BD7B-837F86AA795C}" srcId="{99812337-A2ED-4369-A5F6-F7852589644C}" destId="{CF009FF4-8D9C-465E-BACE-F06AA836A923}" srcOrd="0" destOrd="0" parTransId="{7FE7C602-DBF3-46A2-BC2A-C67FE943F6CB}" sibTransId="{5D881CB4-2721-4384-BC92-52C72FE0F799}"/>
    <dgm:cxn modelId="{B7429EB8-A0C7-49CF-988E-EE1ACB56791E}" type="presOf" srcId="{99812337-A2ED-4369-A5F6-F7852589644C}" destId="{0BBFF51B-ACBC-4E06-AED0-99B20EB77F86}" srcOrd="0" destOrd="0" presId="urn:microsoft.com/office/officeart/2005/8/layout/matrix3"/>
    <dgm:cxn modelId="{E6B7C5BA-A0F1-4984-B162-267B8849895D}" type="presOf" srcId="{2550138A-E76F-4825-B6A9-8D9F99B60DFF}" destId="{A1891A32-AF8F-4326-8FD6-CE88A6CDE0A8}" srcOrd="0" destOrd="1" presId="urn:microsoft.com/office/officeart/2005/8/layout/matrix3"/>
    <dgm:cxn modelId="{E16C2CE1-8CF8-4806-B216-6E89CD2C1082}" srcId="{99812337-A2ED-4369-A5F6-F7852589644C}" destId="{CD3A8329-1227-47EC-B6A2-A29CBF6FC95A}" srcOrd="1" destOrd="0" parTransId="{E1A26746-BBB3-4896-A16A-17E96FA05E3F}" sibTransId="{948A5194-1196-4E09-AC28-9CDD3E936356}"/>
    <dgm:cxn modelId="{04B23844-0D15-4DC1-BCFB-B26F14DE89CB}" type="presParOf" srcId="{0BBFF51B-ACBC-4E06-AED0-99B20EB77F86}" destId="{B2A2D79B-5DA8-4BB5-8618-DAEC117F7ADA}" srcOrd="0" destOrd="0" presId="urn:microsoft.com/office/officeart/2005/8/layout/matrix3"/>
    <dgm:cxn modelId="{10F3C639-1A03-4EDD-B7D0-EECBC6761470}" type="presParOf" srcId="{0BBFF51B-ACBC-4E06-AED0-99B20EB77F86}" destId="{B5A821EE-92F7-4ED0-9077-4FDD6032D9CC}" srcOrd="1" destOrd="0" presId="urn:microsoft.com/office/officeart/2005/8/layout/matrix3"/>
    <dgm:cxn modelId="{D508CD83-B08D-4B27-AE0C-3A31E871808C}" type="presParOf" srcId="{0BBFF51B-ACBC-4E06-AED0-99B20EB77F86}" destId="{A1891A32-AF8F-4326-8FD6-CE88A6CDE0A8}" srcOrd="2" destOrd="0" presId="urn:microsoft.com/office/officeart/2005/8/layout/matrix3"/>
    <dgm:cxn modelId="{27716462-41F1-4248-A30B-A06EF884B9F8}" type="presParOf" srcId="{0BBFF51B-ACBC-4E06-AED0-99B20EB77F86}" destId="{65D88E55-5482-4308-AA44-0D32A3E599FC}" srcOrd="3" destOrd="0" presId="urn:microsoft.com/office/officeart/2005/8/layout/matrix3"/>
    <dgm:cxn modelId="{0D08EBFE-4D92-452B-9AC0-B023CD07FDC5}" type="presParOf" srcId="{0BBFF51B-ACBC-4E06-AED0-99B20EB77F86}" destId="{EE210B22-7D89-4E6C-9236-8D0F17FFDF8D}"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2D79B-5DA8-4BB5-8618-DAEC117F7ADA}">
      <dsp:nvSpPr>
        <dsp:cNvPr id="0" name=""/>
        <dsp:cNvSpPr/>
      </dsp:nvSpPr>
      <dsp:spPr>
        <a:xfrm>
          <a:off x="511639" y="0"/>
          <a:ext cx="4152106" cy="4152106"/>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A821EE-92F7-4ED0-9077-4FDD6032D9CC}">
      <dsp:nvSpPr>
        <dsp:cNvPr id="0" name=""/>
        <dsp:cNvSpPr/>
      </dsp:nvSpPr>
      <dsp:spPr>
        <a:xfrm>
          <a:off x="906089" y="394450"/>
          <a:ext cx="1619321" cy="161932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58.34</a:t>
          </a:r>
        </a:p>
        <a:p>
          <a:pPr marL="0" lvl="0" indent="0" algn="ctr" defTabSz="711200">
            <a:lnSpc>
              <a:spcPct val="90000"/>
            </a:lnSpc>
            <a:spcBef>
              <a:spcPct val="0"/>
            </a:spcBef>
            <a:spcAft>
              <a:spcPct val="35000"/>
            </a:spcAft>
            <a:buNone/>
          </a:pPr>
          <a:r>
            <a:rPr lang="en-US" sz="1600" kern="1200" dirty="0"/>
            <a:t>Exempt</a:t>
          </a:r>
        </a:p>
      </dsp:txBody>
      <dsp:txXfrm>
        <a:off x="985138" y="473499"/>
        <a:ext cx="1461223" cy="1461223"/>
      </dsp:txXfrm>
    </dsp:sp>
    <dsp:sp modelId="{A1891A32-AF8F-4326-8FD6-CE88A6CDE0A8}">
      <dsp:nvSpPr>
        <dsp:cNvPr id="0" name=""/>
        <dsp:cNvSpPr/>
      </dsp:nvSpPr>
      <dsp:spPr>
        <a:xfrm>
          <a:off x="2649973" y="394450"/>
          <a:ext cx="1619321" cy="1619321"/>
        </a:xfrm>
        <a:prstGeom prst="roundRect">
          <a:avLst/>
        </a:prstGeom>
        <a:solidFill>
          <a:schemeClr val="accent5">
            <a:hueOff val="2003568"/>
            <a:satOff val="-8793"/>
            <a:lumOff val="2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kern="1200" dirty="0"/>
            <a:t>58.35</a:t>
          </a:r>
        </a:p>
        <a:p>
          <a:pPr marL="0" lvl="0" indent="0" algn="ctr" defTabSz="711200">
            <a:lnSpc>
              <a:spcPct val="90000"/>
            </a:lnSpc>
            <a:spcBef>
              <a:spcPct val="0"/>
            </a:spcBef>
            <a:spcAft>
              <a:spcPct val="35000"/>
            </a:spcAft>
            <a:buNone/>
          </a:pPr>
          <a:r>
            <a:rPr lang="en-US" sz="1600" kern="1200" dirty="0"/>
            <a:t>Categorically Excluded</a:t>
          </a:r>
        </a:p>
        <a:p>
          <a:pPr marL="114300" lvl="1" indent="-114300" algn="l" defTabSz="533400">
            <a:lnSpc>
              <a:spcPct val="90000"/>
            </a:lnSpc>
            <a:spcBef>
              <a:spcPct val="0"/>
            </a:spcBef>
            <a:spcAft>
              <a:spcPct val="15000"/>
            </a:spcAft>
            <a:buChar char="•"/>
          </a:pPr>
          <a:r>
            <a:rPr lang="en-US" sz="1200" kern="1200"/>
            <a:t>Subject to 58.5</a:t>
          </a:r>
        </a:p>
        <a:p>
          <a:pPr marL="114300" lvl="1" indent="-114300" algn="l" defTabSz="533400">
            <a:lnSpc>
              <a:spcPct val="90000"/>
            </a:lnSpc>
            <a:spcBef>
              <a:spcPct val="0"/>
            </a:spcBef>
            <a:spcAft>
              <a:spcPct val="15000"/>
            </a:spcAft>
            <a:buChar char="•"/>
          </a:pPr>
          <a:r>
            <a:rPr lang="en-US" sz="1200" kern="1200" dirty="0"/>
            <a:t>Not Subject to 58.5</a:t>
          </a:r>
        </a:p>
      </dsp:txBody>
      <dsp:txXfrm>
        <a:off x="2729022" y="473499"/>
        <a:ext cx="1461223" cy="1461223"/>
      </dsp:txXfrm>
    </dsp:sp>
    <dsp:sp modelId="{65D88E55-5482-4308-AA44-0D32A3E599FC}">
      <dsp:nvSpPr>
        <dsp:cNvPr id="0" name=""/>
        <dsp:cNvSpPr/>
      </dsp:nvSpPr>
      <dsp:spPr>
        <a:xfrm>
          <a:off x="906089" y="2138334"/>
          <a:ext cx="1619321" cy="1619321"/>
        </a:xfrm>
        <a:prstGeom prst="roundRect">
          <a:avLst/>
        </a:prstGeom>
        <a:solidFill>
          <a:schemeClr val="accent5">
            <a:hueOff val="4007135"/>
            <a:satOff val="-17587"/>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58.36</a:t>
          </a:r>
        </a:p>
        <a:p>
          <a:pPr marL="0" lvl="0" indent="0" algn="ctr" defTabSz="711200">
            <a:lnSpc>
              <a:spcPct val="90000"/>
            </a:lnSpc>
            <a:spcBef>
              <a:spcPct val="0"/>
            </a:spcBef>
            <a:spcAft>
              <a:spcPct val="35000"/>
            </a:spcAft>
            <a:buNone/>
          </a:pPr>
          <a:r>
            <a:rPr lang="en-US" sz="1600" kern="1200" dirty="0"/>
            <a:t>Environmental Assessment</a:t>
          </a:r>
        </a:p>
      </dsp:txBody>
      <dsp:txXfrm>
        <a:off x="985138" y="2217383"/>
        <a:ext cx="1461223" cy="1461223"/>
      </dsp:txXfrm>
    </dsp:sp>
    <dsp:sp modelId="{EE210B22-7D89-4E6C-9236-8D0F17FFDF8D}">
      <dsp:nvSpPr>
        <dsp:cNvPr id="0" name=""/>
        <dsp:cNvSpPr/>
      </dsp:nvSpPr>
      <dsp:spPr>
        <a:xfrm>
          <a:off x="2649973" y="2138334"/>
          <a:ext cx="1619321" cy="1619321"/>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58.37</a:t>
          </a:r>
        </a:p>
        <a:p>
          <a:pPr marL="0" lvl="0" indent="0" algn="ctr" defTabSz="711200">
            <a:lnSpc>
              <a:spcPct val="90000"/>
            </a:lnSpc>
            <a:spcBef>
              <a:spcPct val="0"/>
            </a:spcBef>
            <a:spcAft>
              <a:spcPct val="35000"/>
            </a:spcAft>
            <a:buNone/>
          </a:pPr>
          <a:r>
            <a:rPr lang="en-US" sz="1600" kern="1200" dirty="0"/>
            <a:t>Environmental Impact Statement</a:t>
          </a:r>
        </a:p>
      </dsp:txBody>
      <dsp:txXfrm>
        <a:off x="2729022" y="2217383"/>
        <a:ext cx="1461223" cy="146122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57" tIns="46226" rIns="92457" bIns="46226" rtlCol="0"/>
          <a:lstStyle>
            <a:lvl1pPr algn="l">
              <a:defRPr sz="1200"/>
            </a:lvl1pPr>
          </a:lstStyle>
          <a:p>
            <a:endParaRPr lang="en-US" dirty="0"/>
          </a:p>
        </p:txBody>
      </p:sp>
      <p:sp>
        <p:nvSpPr>
          <p:cNvPr id="3" name="Date Placeholder 2"/>
          <p:cNvSpPr>
            <a:spLocks noGrp="1"/>
          </p:cNvSpPr>
          <p:nvPr>
            <p:ph type="dt" sz="quarter" idx="1"/>
          </p:nvPr>
        </p:nvSpPr>
        <p:spPr>
          <a:xfrm>
            <a:off x="3936772" y="0"/>
            <a:ext cx="3011699" cy="461804"/>
          </a:xfrm>
          <a:prstGeom prst="rect">
            <a:avLst/>
          </a:prstGeom>
        </p:spPr>
        <p:txBody>
          <a:bodyPr vert="horz" lIns="92457" tIns="46226" rIns="92457" bIns="46226" rtlCol="0"/>
          <a:lstStyle>
            <a:lvl1pPr algn="r">
              <a:defRPr sz="1200"/>
            </a:lvl1pPr>
          </a:lstStyle>
          <a:p>
            <a:fld id="{150AFAB1-E523-4797-A2C0-D7997843D83A}" type="datetimeFigureOut">
              <a:rPr lang="en-US" smtClean="0"/>
              <a:pPr/>
              <a:t>12/5/2023</a:t>
            </a:fld>
            <a:endParaRPr lang="en-US" dirty="0"/>
          </a:p>
        </p:txBody>
      </p:sp>
      <p:sp>
        <p:nvSpPr>
          <p:cNvPr id="4" name="Footer Placeholder 3"/>
          <p:cNvSpPr>
            <a:spLocks noGrp="1"/>
          </p:cNvSpPr>
          <p:nvPr>
            <p:ph type="ftr" sz="quarter" idx="2"/>
          </p:nvPr>
        </p:nvSpPr>
        <p:spPr>
          <a:xfrm>
            <a:off x="1" y="8772670"/>
            <a:ext cx="3011699" cy="461804"/>
          </a:xfrm>
          <a:prstGeom prst="rect">
            <a:avLst/>
          </a:prstGeom>
        </p:spPr>
        <p:txBody>
          <a:bodyPr vert="horz" lIns="92457" tIns="46226" rIns="92457" bIns="4622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72" y="8772670"/>
            <a:ext cx="3011699" cy="461804"/>
          </a:xfrm>
          <a:prstGeom prst="rect">
            <a:avLst/>
          </a:prstGeom>
        </p:spPr>
        <p:txBody>
          <a:bodyPr vert="horz" lIns="92457" tIns="46226" rIns="92457" bIns="46226" rtlCol="0" anchor="b"/>
          <a:lstStyle>
            <a:lvl1pPr algn="r">
              <a:defRPr sz="1200"/>
            </a:lvl1pPr>
          </a:lstStyle>
          <a:p>
            <a:fld id="{F56607E7-153C-4251-8FC9-35FADA80FDA8}" type="slidenum">
              <a:rPr lang="en-US" smtClean="0"/>
              <a:pPr/>
              <a:t>‹#›</a:t>
            </a:fld>
            <a:endParaRPr lang="en-US" dirty="0"/>
          </a:p>
        </p:txBody>
      </p:sp>
    </p:spTree>
    <p:extLst>
      <p:ext uri="{BB962C8B-B14F-4D97-AF65-F5344CB8AC3E}">
        <p14:creationId xmlns:p14="http://schemas.microsoft.com/office/powerpoint/2010/main" val="3414536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57" tIns="46226" rIns="92457" bIns="46226" rtlCol="0"/>
          <a:lstStyle>
            <a:lvl1pPr algn="l">
              <a:defRPr sz="1200"/>
            </a:lvl1pPr>
          </a:lstStyle>
          <a:p>
            <a:endParaRPr lang="en-US" dirty="0"/>
          </a:p>
        </p:txBody>
      </p:sp>
      <p:sp>
        <p:nvSpPr>
          <p:cNvPr id="3" name="Date Placeholder 2"/>
          <p:cNvSpPr>
            <a:spLocks noGrp="1"/>
          </p:cNvSpPr>
          <p:nvPr>
            <p:ph type="dt" idx="1"/>
          </p:nvPr>
        </p:nvSpPr>
        <p:spPr>
          <a:xfrm>
            <a:off x="3936772" y="0"/>
            <a:ext cx="3011699" cy="461804"/>
          </a:xfrm>
          <a:prstGeom prst="rect">
            <a:avLst/>
          </a:prstGeom>
        </p:spPr>
        <p:txBody>
          <a:bodyPr vert="horz" lIns="92457" tIns="46226" rIns="92457" bIns="46226" rtlCol="0"/>
          <a:lstStyle>
            <a:lvl1pPr algn="r">
              <a:defRPr sz="1200"/>
            </a:lvl1pPr>
          </a:lstStyle>
          <a:p>
            <a:fld id="{20CD879A-0F05-4500-88B9-49A0BAFC8F0E}" type="datetimeFigureOut">
              <a:rPr lang="en-US" smtClean="0"/>
              <a:pPr/>
              <a:t>12/5/2023</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57" tIns="46226" rIns="92457" bIns="46226" rtlCol="0" anchor="ctr"/>
          <a:lstStyle/>
          <a:p>
            <a:endParaRPr lang="en-US" dirty="0"/>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2457" tIns="46226" rIns="92457" bIns="462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0"/>
            <a:ext cx="3011699" cy="461804"/>
          </a:xfrm>
          <a:prstGeom prst="rect">
            <a:avLst/>
          </a:prstGeom>
        </p:spPr>
        <p:txBody>
          <a:bodyPr vert="horz" lIns="92457" tIns="46226" rIns="92457" bIns="4622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2" y="8772670"/>
            <a:ext cx="3011699" cy="461804"/>
          </a:xfrm>
          <a:prstGeom prst="rect">
            <a:avLst/>
          </a:prstGeom>
        </p:spPr>
        <p:txBody>
          <a:bodyPr vert="horz" lIns="92457" tIns="46226" rIns="92457" bIns="46226" rtlCol="0" anchor="b"/>
          <a:lstStyle>
            <a:lvl1pPr algn="r">
              <a:defRPr sz="1200"/>
            </a:lvl1pPr>
          </a:lstStyle>
          <a:p>
            <a:fld id="{5DD21B9A-D48F-4202-9983-5C32BB3C257C}" type="slidenum">
              <a:rPr lang="en-US" smtClean="0"/>
              <a:pPr/>
              <a:t>‹#›</a:t>
            </a:fld>
            <a:endParaRPr lang="en-US" dirty="0"/>
          </a:p>
        </p:txBody>
      </p:sp>
    </p:spTree>
    <p:extLst>
      <p:ext uri="{BB962C8B-B14F-4D97-AF65-F5344CB8AC3E}">
        <p14:creationId xmlns:p14="http://schemas.microsoft.com/office/powerpoint/2010/main" val="343079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comptroller.alabama.gov/"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Welcome to ADECA’s Emergency Solutions Grant Program Compliance Workshop for Program Year 2023. I’m Dave Veatch, ADECA’s ESG Program Supervisor for the State of Alabama. </a:t>
            </a:r>
          </a:p>
          <a:p>
            <a:endParaRPr lang="en-US" sz="1200" dirty="0"/>
          </a:p>
          <a:p>
            <a:r>
              <a:rPr lang="en-US" sz="1200" dirty="0"/>
              <a:t>Please know that all slides and speaker notes, as well as a video recording of this workshop will be made available on ADECA’s website.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a:t>
            </a:fld>
            <a:endParaRPr lang="en-US" dirty="0"/>
          </a:p>
        </p:txBody>
      </p:sp>
    </p:spTree>
    <p:extLst>
      <p:ext uri="{BB962C8B-B14F-4D97-AF65-F5344CB8AC3E}">
        <p14:creationId xmlns:p14="http://schemas.microsoft.com/office/powerpoint/2010/main" val="4148937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580">
              <a:defRPr/>
            </a:pPr>
            <a:r>
              <a:rPr lang="en-US" sz="1200" dirty="0"/>
              <a:t>You must submit your written Policies and Procedures. In just a moment we’ll talk about the specific clauses which must be included with your Policies and Procedures. </a:t>
            </a:r>
          </a:p>
          <a:p>
            <a:pPr defTabSz="924580">
              <a:defRPr/>
            </a:pPr>
            <a:endParaRPr lang="en-US" sz="1200" dirty="0"/>
          </a:p>
          <a:p>
            <a:pPr defTabSz="924580">
              <a:defRPr/>
            </a:pPr>
            <a:r>
              <a:rPr lang="en-US" sz="1200" dirty="0"/>
              <a:t>The two Certifications listed here are found on our website.</a:t>
            </a:r>
          </a:p>
          <a:p>
            <a:pPr defTabSz="924580">
              <a:defRPr/>
            </a:pPr>
            <a:endParaRPr lang="en-US" sz="1200" dirty="0"/>
          </a:p>
          <a:p>
            <a:pPr defTabSz="924580">
              <a:defRPr/>
            </a:pPr>
            <a:r>
              <a:rPr lang="en-US" sz="1200" dirty="0"/>
              <a:t>Your invoices won’t be paid if we don’t have a copy of a current SAM.gov registration. Be mindful of the expiration date and make sure we have a current registration on file.</a:t>
            </a:r>
          </a:p>
        </p:txBody>
      </p:sp>
      <p:sp>
        <p:nvSpPr>
          <p:cNvPr id="4" name="Slide Number Placeholder 3"/>
          <p:cNvSpPr>
            <a:spLocks noGrp="1"/>
          </p:cNvSpPr>
          <p:nvPr>
            <p:ph type="sldNum" sz="quarter" idx="10"/>
          </p:nvPr>
        </p:nvSpPr>
        <p:spPr/>
        <p:txBody>
          <a:bodyPr/>
          <a:lstStyle/>
          <a:p>
            <a:fld id="{4AF99AD9-0080-4DAD-9659-5F2F0282B249}" type="slidenum">
              <a:rPr lang="en-US" smtClean="0"/>
              <a:pPr/>
              <a:t>10</a:t>
            </a:fld>
            <a:endParaRPr lang="en-US"/>
          </a:p>
        </p:txBody>
      </p:sp>
    </p:spTree>
    <p:extLst>
      <p:ext uri="{BB962C8B-B14F-4D97-AF65-F5344CB8AC3E}">
        <p14:creationId xmlns:p14="http://schemas.microsoft.com/office/powerpoint/2010/main" val="76752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580">
              <a:defRPr/>
            </a:pPr>
            <a:r>
              <a:rPr lang="en-US" sz="1200" dirty="0"/>
              <a:t>These are the last two start up documents listed on the standard Letter of Conditional Commitment. However, for various reasons, an LCC may be tailored to a specific entity, if further documentation was needed, so be sure to check yours for any additionally requested information. </a:t>
            </a:r>
          </a:p>
          <a:p>
            <a:pPr defTabSz="924580">
              <a:defRPr/>
            </a:pPr>
            <a:endParaRPr lang="en-US" sz="1200" dirty="0"/>
          </a:p>
          <a:p>
            <a:pPr defTabSz="924580">
              <a:defRPr/>
            </a:pPr>
            <a:r>
              <a:rPr lang="en-US" sz="1200" dirty="0"/>
              <a:t>Now, I’d like for our Engineer Chris Perkins talk to you in more detail about the Environmental Review. </a:t>
            </a:r>
          </a:p>
          <a:p>
            <a:pPr defTabSz="924580">
              <a:defRPr/>
            </a:pPr>
            <a:endParaRPr lang="en-US" dirty="0"/>
          </a:p>
          <a:p>
            <a:pPr defTabSz="924580">
              <a:defRPr/>
            </a:pPr>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11</a:t>
            </a:fld>
            <a:endParaRPr lang="en-US"/>
          </a:p>
        </p:txBody>
      </p:sp>
    </p:spTree>
    <p:extLst>
      <p:ext uri="{BB962C8B-B14F-4D97-AF65-F5344CB8AC3E}">
        <p14:creationId xmlns:p14="http://schemas.microsoft.com/office/powerpoint/2010/main" val="1001774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pPr defTabSz="924879">
              <a:defRPr/>
            </a:pPr>
            <a:r>
              <a:rPr lang="en-US" sz="1200" dirty="0"/>
              <a:t>Hi.  My name is Chris Perkins,</a:t>
            </a:r>
            <a:r>
              <a:rPr lang="en-US" sz="1200" baseline="0" dirty="0"/>
              <a:t> and I am the Engineer and Environmental Specialist for the Community and Economic Development Division of Alabama’s Department of Economic and Community Affairs.  The following covers the Environmental Review Basics for ESG projects.  My contact information is shown here.  Feel free to contact me by email or phone;  I will do all that I can to help answer any questions that you may have.  </a:t>
            </a:r>
            <a:endParaRPr lang="en-US" sz="1200" dirty="0"/>
          </a:p>
          <a:p>
            <a:endParaRPr lang="en-US"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3415081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baseline="0" dirty="0"/>
              <a:t>You as the sub-recipient have certain responsibilities that you are required to meet.  </a:t>
            </a:r>
          </a:p>
          <a:p>
            <a:endParaRPr lang="en-US" sz="1200" baseline="0" dirty="0"/>
          </a:p>
          <a:p>
            <a:r>
              <a:rPr lang="en-US" sz="1200" baseline="0" dirty="0"/>
              <a:t>HUD mandates that the Certifying Officer assume the role of the Responsible Federal Official. The Certifying Officer would be the Chief Elected Official of a City or Town (for example, the Mayor) or the Chairperson of a County Commission.  He or she would represent the Responsible Entity in court.</a:t>
            </a:r>
          </a:p>
          <a:p>
            <a:endParaRPr lang="en-US" sz="1200" baseline="0" dirty="0"/>
          </a:p>
          <a:p>
            <a:r>
              <a:rPr lang="en-US" sz="1200" baseline="0" dirty="0"/>
              <a:t>This authority can be reassigned to someone else provided a Delegation of Authority form is completed and submitted to ADECA.</a:t>
            </a:r>
          </a:p>
          <a:p>
            <a:endParaRPr lang="en-US" sz="1200" baseline="0" dirty="0"/>
          </a:p>
          <a:p>
            <a:r>
              <a:rPr lang="en-US" sz="1200" baseline="0" dirty="0"/>
              <a:t>The Certifying Officer also designates an Environmental Review Officer.</a:t>
            </a:r>
          </a:p>
          <a:p>
            <a:r>
              <a:rPr lang="en-US" sz="1200" baseline="0" dirty="0"/>
              <a:t>	This person is responsible for actually conducting the Environmental Review.</a:t>
            </a:r>
          </a:p>
          <a:p>
            <a:r>
              <a:rPr lang="en-US" sz="1200" baseline="0" dirty="0"/>
              <a:t>	He or she may be an employee of the locality or a contracted individual.</a:t>
            </a:r>
          </a:p>
          <a:p>
            <a:r>
              <a:rPr lang="en-US" sz="1200" baseline="0" dirty="0"/>
              <a:t>	All proper procurement procedures must be followed in securing this person.</a:t>
            </a:r>
          </a:p>
          <a:p>
            <a:r>
              <a:rPr lang="en-US" sz="1200" baseline="0" dirty="0"/>
              <a:t>	Non-profits do not have to formally appoint an Environmental Review Officer, ADECA conducts the review for them.</a:t>
            </a:r>
            <a:endParaRPr lang="en-US" sz="1200"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1723557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1154113"/>
            <a:ext cx="4152900" cy="3116262"/>
          </a:xfrm>
        </p:spPr>
      </p:sp>
      <p:sp>
        <p:nvSpPr>
          <p:cNvPr id="3" name="Notes Placeholder 2"/>
          <p:cNvSpPr>
            <a:spLocks noGrp="1"/>
          </p:cNvSpPr>
          <p:nvPr>
            <p:ph type="body" idx="1"/>
          </p:nvPr>
        </p:nvSpPr>
        <p:spPr/>
        <p:txBody>
          <a:bodyPr/>
          <a:lstStyle/>
          <a:p>
            <a:r>
              <a:rPr lang="en-US" sz="1200" dirty="0"/>
              <a:t>The required</a:t>
            </a:r>
            <a:r>
              <a:rPr lang="en-US" sz="1200" baseline="0" dirty="0"/>
              <a:t> level of review is determined by the activities to be undertaken in a project.  Those activities can be separated into one of four levels.  They are Exempt, Categorically Excluded, Environmental Assessment and Environmental Impact Statement. The Categorically Excluded level of review does have 2 sublevels; &lt;click&gt; they are Subject to and Not Subject to the regulations found at 58.5. </a:t>
            </a:r>
          </a:p>
          <a:p>
            <a:endParaRPr lang="en-US" baseline="0" dirty="0"/>
          </a:p>
          <a:p>
            <a:endParaRPr lang="en-US"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3976638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dirty="0"/>
              <a:t>There are 5 major components in ESG. They are Street Outreach, Emergency Shelter, Homeless Prevention &amp; Rapid Re-Housing, HMIS and Administrative Activities.  Each of these components allows for certain types of activities to be conducted and each of these allowed activities has a level of review assigned to it.  &lt;click&gt; </a:t>
            </a:r>
          </a:p>
          <a:p>
            <a:endParaRPr lang="en-US" sz="1200" dirty="0"/>
          </a:p>
          <a:p>
            <a:r>
              <a:rPr lang="en-US" sz="1200" dirty="0"/>
              <a:t>Here is a sample of the Levels of Environmental Review for ESG Components chart available on ADECA’s ESG website.  Please refer to the complete chart when making your determination in classifying your activities.    Let’s take a look at a few examples.</a:t>
            </a:r>
          </a:p>
          <a:p>
            <a:endParaRPr lang="en-US" sz="1200" dirty="0"/>
          </a:p>
          <a:p>
            <a:r>
              <a:rPr lang="en-US" sz="1200" dirty="0"/>
              <a:t>Under the Emergency Shelter Component &lt;click&gt; the activity of paying Rent or Leasing  requires that the &lt;click&gt; Categorically Excluded Subject to Level of Review be conducted.</a:t>
            </a:r>
          </a:p>
          <a:p>
            <a:r>
              <a:rPr lang="en-US" sz="1200" dirty="0"/>
              <a:t>Under the HMIS Component &lt;click&gt;, the activity of providing Technical Assistance and/or paying for HMIS Administrators Salaries &lt;click&gt; requires that the Exempt Level of Review be conducted.</a:t>
            </a:r>
          </a:p>
          <a:p>
            <a:endParaRPr lang="en-US" sz="1200" dirty="0"/>
          </a:p>
          <a:p>
            <a:r>
              <a:rPr lang="en-US" sz="1200" dirty="0"/>
              <a:t>When you have multiple activities select the highest or the deepest, most stringent level of review for your project.  For example, if you project has the two activities mentioned before, you’d select the CEST level of review.</a:t>
            </a:r>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698282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dirty="0"/>
              <a:t>There are typically 2 types of organizations that receive ESG funds.  They are Non-Profits and Local Units of Government.  The major difference between the 2, at least concerning the Environmental Review process, is who is responsible for conducting the Review.  </a:t>
            </a:r>
          </a:p>
          <a:p>
            <a:endParaRPr lang="en-US" sz="1200" dirty="0"/>
          </a:p>
          <a:p>
            <a:r>
              <a:rPr lang="en-US" sz="1200" dirty="0"/>
              <a:t>In the case of Non-Profits, ADECA is responsible for conducting the review.  As for Local Units of Government, well, they are responsible for conducting their own review.</a:t>
            </a:r>
          </a:p>
          <a:p>
            <a:endParaRPr lang="en-US" sz="1200" dirty="0"/>
          </a:p>
          <a:p>
            <a:r>
              <a:rPr lang="en-US" sz="1200" dirty="0"/>
              <a:t>Now, the fact that ADECA is responsible for conducting the reviews for Non-Profits does not absolve them from all the paperwork, we still need some basic information in order to conduct the review properly.</a:t>
            </a:r>
          </a:p>
          <a:p>
            <a:endParaRPr lang="en-US" dirty="0"/>
          </a:p>
          <a:p>
            <a:endParaRPr lang="en-US"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2690792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1154113"/>
            <a:ext cx="4152900" cy="3116262"/>
          </a:xfrm>
        </p:spPr>
      </p:sp>
      <p:sp>
        <p:nvSpPr>
          <p:cNvPr id="3" name="Notes Placeholder 2"/>
          <p:cNvSpPr>
            <a:spLocks noGrp="1"/>
          </p:cNvSpPr>
          <p:nvPr>
            <p:ph type="body" idx="1"/>
          </p:nvPr>
        </p:nvSpPr>
        <p:spPr/>
        <p:txBody>
          <a:bodyPr/>
          <a:lstStyle/>
          <a:p>
            <a:r>
              <a:rPr lang="en-US" sz="1200" baseline="0" dirty="0"/>
              <a:t>Non-profit Organizations must complete a Non-Profit Level of Review form first.  A Level of Review form Attachment must also be completed by yourself and each of the 2</a:t>
            </a:r>
            <a:r>
              <a:rPr lang="en-US" sz="1200" baseline="30000" dirty="0"/>
              <a:t>nd</a:t>
            </a:r>
            <a:r>
              <a:rPr lang="en-US" sz="1200" baseline="0" dirty="0"/>
              <a:t> tier sub-recipients, if there are any.  </a:t>
            </a:r>
          </a:p>
          <a:p>
            <a:endParaRPr lang="en-US" sz="1200" baseline="0" dirty="0"/>
          </a:p>
          <a:p>
            <a:r>
              <a:rPr lang="en-US" sz="1200" baseline="0" dirty="0"/>
              <a:t>Now, the ESG Non-Profit Level of Review form is to be completed by the Sub-recipient.  The funding totals reported on this form should be for the entire project.  It should also include a complete project description for the sub-recipient and all 2</a:t>
            </a:r>
            <a:r>
              <a:rPr lang="en-US" sz="1200" baseline="30000" dirty="0"/>
              <a:t>nd</a:t>
            </a:r>
            <a:r>
              <a:rPr lang="en-US" sz="1200" baseline="0" dirty="0"/>
              <a:t> tier sub-recipients.  In other words, an aggregated list of all the proposed activities.  This form should be signed by the Authorized Responsible Entity (that is the CEO, president or the like) of the sub-recipient.  </a:t>
            </a:r>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496791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1154113"/>
            <a:ext cx="4152900" cy="3116262"/>
          </a:xfrm>
        </p:spPr>
      </p:sp>
      <p:sp>
        <p:nvSpPr>
          <p:cNvPr id="3" name="Notes Placeholder 2"/>
          <p:cNvSpPr>
            <a:spLocks noGrp="1"/>
          </p:cNvSpPr>
          <p:nvPr>
            <p:ph type="body" idx="1"/>
          </p:nvPr>
        </p:nvSpPr>
        <p:spPr/>
        <p:txBody>
          <a:bodyPr/>
          <a:lstStyle/>
          <a:p>
            <a:r>
              <a:rPr lang="en-US" sz="1200" baseline="0" dirty="0"/>
              <a:t>An Attachment form must be completed by each sub-recipient and each 2</a:t>
            </a:r>
            <a:r>
              <a:rPr lang="en-US" sz="1200" baseline="30000" dirty="0"/>
              <a:t>nd</a:t>
            </a:r>
            <a:r>
              <a:rPr lang="en-US" sz="1200" baseline="0" dirty="0"/>
              <a:t> tier sub-recipient.  On the Attachment form, indicate if you are a Sub-recipient or a 2</a:t>
            </a:r>
            <a:r>
              <a:rPr lang="en-US" sz="1200" baseline="30000" dirty="0"/>
              <a:t>nd</a:t>
            </a:r>
            <a:r>
              <a:rPr lang="en-US" sz="1200" baseline="0" dirty="0"/>
              <a:t> tier sub-recipient and provide the information requested.  The funding amount reported on this form should be for only the one organization and should match what is given on the Level of Review form.  The project description should include only those applicable activities for this Organization.  In other words, the only activities that should be given are the ones that were selected in the chart on the bottom of the form.</a:t>
            </a:r>
          </a:p>
          <a:p>
            <a:endParaRPr lang="en-US" sz="1200" baseline="0" dirty="0"/>
          </a:p>
          <a:p>
            <a:r>
              <a:rPr lang="en-US" sz="1200" baseline="0" dirty="0"/>
              <a:t>The attachment form should be signed by the Authorized Responsible Entity (that is the CEO, President or the like) of the Organization it was prepared for.  </a:t>
            </a:r>
          </a:p>
          <a:p>
            <a:endParaRPr lang="en-US" sz="1200" baseline="0" dirty="0"/>
          </a:p>
          <a:p>
            <a:r>
              <a:rPr lang="en-US" sz="1200" baseline="0" dirty="0"/>
              <a:t>When you have all of the forms back from all the organizations, submit the entire package to ADECA.  Once I receive it, I will actually perform your Environmental Reviews.  Upon their completion I will issue your Notices of Removal of Grant Conditions and submit them to Shonda.  She will take it from there.</a:t>
            </a:r>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732912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dirty="0"/>
              <a:t>When providing the project description, I find that the easiest method is to simply use the terminology that HUD has already provided.  For example, this Attachment has activities under the Components of Emergency Shelter &lt;click&gt;, Homelessness Prevention &amp; Rapid Re-Housing &lt;click&gt; and Administrative Activities &lt;click&gt; selected.  So the simplest project description would be the following &lt;click&gt;:</a:t>
            </a:r>
          </a:p>
          <a:p>
            <a:endParaRPr lang="en-US" sz="1200" dirty="0"/>
          </a:p>
          <a:p>
            <a:r>
              <a:rPr lang="en-US" sz="1200" dirty="0"/>
              <a:t>This is how I would write my project description.  </a:t>
            </a:r>
          </a:p>
          <a:p>
            <a:endParaRPr lang="en-US" sz="1200" baseline="0" dirty="0"/>
          </a:p>
          <a:p>
            <a:r>
              <a:rPr lang="en-US" sz="1200" baseline="0" dirty="0"/>
              <a:t>Please note that when selecting rent or leasing activities, include the addresses of the leased spaces.  </a:t>
            </a:r>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109200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t>Within ADECA is the Community and Economic Development Division which is headed by the Division Chief Kathleen Rasmussen. My direct supervisor is Trent Williams, the Special Programs Unit Chief.</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a:t>
            </a:fld>
            <a:endParaRPr lang="en-US" dirty="0"/>
          </a:p>
        </p:txBody>
      </p:sp>
    </p:spTree>
    <p:extLst>
      <p:ext uri="{BB962C8B-B14F-4D97-AF65-F5344CB8AC3E}">
        <p14:creationId xmlns:p14="http://schemas.microsoft.com/office/powerpoint/2010/main" val="130695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dirty="0"/>
              <a:t>For</a:t>
            </a:r>
            <a:r>
              <a:rPr lang="en-US" sz="1200" baseline="0" dirty="0"/>
              <a:t> Units of Local Government, you’re not that lucky.  You are responsible for conducting your own review.  The same process that ADECA’s CDBG program uses governs your Environmental Review.  Use the Environmental Review Guide and the other information located on the CDBG environmental webpage to complete your review.  The easiest way to locate the page is to do a Google search for ADECA Environmental.  The last part of this video includes a guided tour of the basics of environmental reviews so keep watching.  </a:t>
            </a:r>
          </a:p>
          <a:p>
            <a:endParaRPr lang="en-US" sz="1200" baseline="0" dirty="0"/>
          </a:p>
          <a:p>
            <a:r>
              <a:rPr lang="en-US" sz="1200" baseline="0" dirty="0"/>
              <a:t>Once you have successfully completed your review, and submitted the correct information, I will issue the Notice of Removal of Grant Conditions and submit them to Shonda at which time she will take over.</a:t>
            </a:r>
            <a:endParaRPr lang="en-US" sz="1200"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20</a:t>
            </a:fld>
            <a:endParaRPr lang="en-US">
              <a:solidFill>
                <a:prstClr val="black"/>
              </a:solidFill>
              <a:latin typeface="Calibri" panose="020F0502020204030204"/>
            </a:endParaRPr>
          </a:p>
        </p:txBody>
      </p:sp>
    </p:spTree>
    <p:extLst>
      <p:ext uri="{BB962C8B-B14F-4D97-AF65-F5344CB8AC3E}">
        <p14:creationId xmlns:p14="http://schemas.microsoft.com/office/powerpoint/2010/main" val="435192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6262"/>
          </a:xfrm>
        </p:spPr>
      </p:sp>
      <p:sp>
        <p:nvSpPr>
          <p:cNvPr id="3" name="Notes Placeholder 2"/>
          <p:cNvSpPr>
            <a:spLocks noGrp="1"/>
          </p:cNvSpPr>
          <p:nvPr>
            <p:ph type="body" idx="1"/>
          </p:nvPr>
        </p:nvSpPr>
        <p:spPr/>
        <p:txBody>
          <a:bodyPr/>
          <a:lstStyle/>
          <a:p>
            <a:r>
              <a:rPr lang="en-US" sz="1200" dirty="0"/>
              <a:t>You can find additional information</a:t>
            </a:r>
            <a:r>
              <a:rPr lang="en-US" sz="1200" baseline="0" dirty="0"/>
              <a:t> on conducting environmental reviews at the web addresses shown here.</a:t>
            </a:r>
            <a:endParaRPr lang="en-US" sz="1200"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4263261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1154113"/>
            <a:ext cx="4152900" cy="3116262"/>
          </a:xfrm>
        </p:spPr>
      </p:sp>
      <p:sp>
        <p:nvSpPr>
          <p:cNvPr id="3" name="Notes Placeholder 2"/>
          <p:cNvSpPr>
            <a:spLocks noGrp="1"/>
          </p:cNvSpPr>
          <p:nvPr>
            <p:ph type="body" idx="1"/>
          </p:nvPr>
        </p:nvSpPr>
        <p:spPr/>
        <p:txBody>
          <a:bodyPr/>
          <a:lstStyle/>
          <a:p>
            <a:pPr defTabSz="924879">
              <a:defRPr/>
            </a:pPr>
            <a:r>
              <a:rPr lang="en-US" sz="1200" dirty="0"/>
              <a:t>If</a:t>
            </a:r>
            <a:r>
              <a:rPr lang="en-US" sz="1200" baseline="0" dirty="0"/>
              <a:t> you have questions concerning anything that was presented, please don’t hesitate to contact me at the address or phone number provided.  Thank You.</a:t>
            </a:r>
            <a:endParaRPr lang="en-US" sz="1200" dirty="0"/>
          </a:p>
        </p:txBody>
      </p:sp>
      <p:sp>
        <p:nvSpPr>
          <p:cNvPr id="4" name="Slide Number Placeholder 3"/>
          <p:cNvSpPr>
            <a:spLocks noGrp="1"/>
          </p:cNvSpPr>
          <p:nvPr>
            <p:ph type="sldNum" sz="quarter" idx="10"/>
          </p:nvPr>
        </p:nvSpPr>
        <p:spPr/>
        <p:txBody>
          <a:bodyPr/>
          <a:lstStyle/>
          <a:p>
            <a:pPr defTabSz="453817">
              <a:defRPr/>
            </a:pPr>
            <a:fld id="{648BB359-A652-4754-81A6-F068DC3DE203}" type="slidenum">
              <a:rPr lang="en-US">
                <a:solidFill>
                  <a:prstClr val="black"/>
                </a:solidFill>
                <a:latin typeface="Calibri" panose="020F0502020204030204"/>
              </a:rPr>
              <a:pPr defTabSz="453817">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2666541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Subrecipients and each second-tier subrecipient must use the CENTRALIZED/COORDINATED ASSESSMENT SYSTEM (CAS) that corresponds with their local Continuum of Care. </a:t>
            </a:r>
          </a:p>
          <a:p>
            <a:endParaRPr lang="en-US" sz="1200" dirty="0"/>
          </a:p>
          <a:p>
            <a:pPr lvl="0"/>
            <a:r>
              <a:rPr lang="en-US" sz="1200" dirty="0"/>
              <a:t>Implementation of the CAS Should include information on how to seek assistance from each ESG service provider.</a:t>
            </a:r>
          </a:p>
          <a:p>
            <a:pPr lvl="0"/>
            <a:r>
              <a:rPr lang="en-US" sz="1200" dirty="0"/>
              <a:t>The CAS should decrease wait time to receive ESG assistance.</a:t>
            </a:r>
          </a:p>
          <a:p>
            <a:pPr lvl="0"/>
            <a:r>
              <a:rPr lang="en-US" sz="1200" dirty="0"/>
              <a:t>And case managers should be knowledgeable of all local service providers even if they aren’t a part of the CAS.</a:t>
            </a:r>
            <a:endParaRPr lang="en-US" sz="12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23</a:t>
            </a:fld>
            <a:endParaRPr lang="en-US" dirty="0"/>
          </a:p>
        </p:txBody>
      </p:sp>
    </p:spTree>
    <p:extLst>
      <p:ext uri="{BB962C8B-B14F-4D97-AF65-F5344CB8AC3E}">
        <p14:creationId xmlns:p14="http://schemas.microsoft.com/office/powerpoint/2010/main" val="1689022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After enrolling in E-Verify, print and submit the entirety of your </a:t>
            </a:r>
            <a:r>
              <a:rPr lang="en-US" sz="1200" dirty="0" err="1"/>
              <a:t>E-verify</a:t>
            </a:r>
            <a:r>
              <a:rPr lang="en-US" sz="1200" dirty="0"/>
              <a:t> Memorandum of Understanding. </a:t>
            </a:r>
          </a:p>
          <a:p>
            <a:endParaRPr lang="en-US" sz="1200" dirty="0"/>
          </a:p>
          <a:p>
            <a:r>
              <a:rPr lang="en-US" sz="1200" dirty="0"/>
              <a:t>The website for enrollment is listed here. </a:t>
            </a:r>
          </a:p>
          <a:p>
            <a:endParaRPr lang="en-US"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24</a:t>
            </a:fld>
            <a:endParaRPr lang="en-US" dirty="0"/>
          </a:p>
        </p:txBody>
      </p:sp>
    </p:spTree>
    <p:extLst>
      <p:ext uri="{BB962C8B-B14F-4D97-AF65-F5344CB8AC3E}">
        <p14:creationId xmlns:p14="http://schemas.microsoft.com/office/powerpoint/2010/main" val="38016706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633">
              <a:defRPr/>
            </a:pPr>
            <a:r>
              <a:rPr lang="en-US" sz="1200" dirty="0"/>
              <a:t>Each subrecipient must develop policies and procedures for its ESG program. The policies must include the clauses and criteria listed on the following slides. All second-tier subrecipients are required to follow the policies and procedures developed by the Grant holding Subrecipient. When your Grant is monitored by our staff, your Policies and Procedures will be a part of that review. </a:t>
            </a:r>
          </a:p>
        </p:txBody>
      </p:sp>
      <p:sp>
        <p:nvSpPr>
          <p:cNvPr id="4" name="Slide Number Placeholder 3"/>
          <p:cNvSpPr>
            <a:spLocks noGrp="1"/>
          </p:cNvSpPr>
          <p:nvPr>
            <p:ph type="sldNum" sz="quarter" idx="5"/>
          </p:nvPr>
        </p:nvSpPr>
        <p:spPr/>
        <p:txBody>
          <a:bodyPr/>
          <a:lstStyle/>
          <a:p>
            <a:fld id="{5DD21B9A-D48F-4202-9983-5C32BB3C257C}" type="slidenum">
              <a:rPr lang="en-US" smtClean="0"/>
              <a:pPr/>
              <a:t>25</a:t>
            </a:fld>
            <a:endParaRPr lang="en-US" dirty="0"/>
          </a:p>
        </p:txBody>
      </p:sp>
    </p:spTree>
    <p:extLst>
      <p:ext uri="{BB962C8B-B14F-4D97-AF65-F5344CB8AC3E}">
        <p14:creationId xmlns:p14="http://schemas.microsoft.com/office/powerpoint/2010/main" val="2713066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583">
              <a:defRPr/>
            </a:pPr>
            <a:r>
              <a:rPr lang="en-US" sz="1200" dirty="0"/>
              <a:t>Policies must be applied consistently with each program participant.</a:t>
            </a:r>
          </a:p>
          <a:p>
            <a:endParaRPr lang="en-US" sz="1200" dirty="0"/>
          </a:p>
          <a:p>
            <a:r>
              <a:rPr lang="en-US" sz="1200" dirty="0"/>
              <a:t>A listing of programs with which ESG services must be coordinated can be found on the ADECA ESG webpage under the section labeled “Application Form”</a:t>
            </a:r>
          </a:p>
          <a:p>
            <a:endParaRPr lang="en-US" baseline="0"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26</a:t>
            </a:fld>
            <a:endParaRPr lang="en-US" dirty="0"/>
          </a:p>
        </p:txBody>
      </p:sp>
    </p:spTree>
    <p:extLst>
      <p:ext uri="{BB962C8B-B14F-4D97-AF65-F5344CB8AC3E}">
        <p14:creationId xmlns:p14="http://schemas.microsoft.com/office/powerpoint/2010/main" val="22783801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The Policies and Procedures need to detail specifics about the assistance that will be provided including duration, monetary amount, shared costs. This also includes the Street Outreach activity.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27</a:t>
            </a:fld>
            <a:endParaRPr lang="en-US" dirty="0"/>
          </a:p>
        </p:txBody>
      </p:sp>
    </p:spTree>
    <p:extLst>
      <p:ext uri="{BB962C8B-B14F-4D97-AF65-F5344CB8AC3E}">
        <p14:creationId xmlns:p14="http://schemas.microsoft.com/office/powerpoint/2010/main" val="3755181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They will also need to lay out the case work processes and information to be documented.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28</a:t>
            </a:fld>
            <a:endParaRPr lang="en-US" dirty="0"/>
          </a:p>
        </p:txBody>
      </p:sp>
    </p:spTree>
    <p:extLst>
      <p:ext uri="{BB962C8B-B14F-4D97-AF65-F5344CB8AC3E}">
        <p14:creationId xmlns:p14="http://schemas.microsoft.com/office/powerpoint/2010/main" val="238268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Once assistance ends for a  program participant for whatever reason, a letter should be sent to the participant explaining that assistance has ended. </a:t>
            </a:r>
          </a:p>
          <a:p>
            <a:endParaRPr lang="en-US" sz="1200" dirty="0"/>
          </a:p>
          <a:p>
            <a:r>
              <a:rPr lang="en-US" sz="1200" dirty="0"/>
              <a:t>State the reason why assistance has ended and the effective date of the end of the assistance. </a:t>
            </a:r>
          </a:p>
          <a:p>
            <a:endParaRPr lang="en-US" sz="1200" dirty="0"/>
          </a:p>
          <a:p>
            <a:r>
              <a:rPr lang="en-US" sz="1200" dirty="0"/>
              <a:t>A copy of the letter should be placed in the participant’s file.</a:t>
            </a:r>
          </a:p>
          <a:p>
            <a:endParaRPr lang="en-US"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29</a:t>
            </a:fld>
            <a:endParaRPr lang="en-US" dirty="0"/>
          </a:p>
        </p:txBody>
      </p:sp>
    </p:spTree>
    <p:extLst>
      <p:ext uri="{BB962C8B-B14F-4D97-AF65-F5344CB8AC3E}">
        <p14:creationId xmlns:p14="http://schemas.microsoft.com/office/powerpoint/2010/main" val="380930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The ESG Unit consists of myself as the ESG Program Manager and the two ESG Program Specialists, Marie Anderson and Joseph Ponder.</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a:t>
            </a:fld>
            <a:endParaRPr lang="en-US" dirty="0"/>
          </a:p>
        </p:txBody>
      </p:sp>
    </p:spTree>
    <p:extLst>
      <p:ext uri="{BB962C8B-B14F-4D97-AF65-F5344CB8AC3E}">
        <p14:creationId xmlns:p14="http://schemas.microsoft.com/office/powerpoint/2010/main" val="855055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550">
              <a:defRPr/>
            </a:pPr>
            <a:r>
              <a:rPr lang="en-US" sz="1200" dirty="0"/>
              <a:t>Your Policies and Procedures will also need to have in place various clauses that cover nondiscrimination standards, as well as policies regarding confidentiality and conflicts of interest.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30</a:t>
            </a:fld>
            <a:endParaRPr lang="en-US" dirty="0"/>
          </a:p>
        </p:txBody>
      </p:sp>
    </p:spTree>
    <p:extLst>
      <p:ext uri="{BB962C8B-B14F-4D97-AF65-F5344CB8AC3E}">
        <p14:creationId xmlns:p14="http://schemas.microsoft.com/office/powerpoint/2010/main" val="3905750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solidFill>
                  <a:srgbClr val="000000"/>
                </a:solidFill>
                <a:latin typeface="+mn-lt"/>
              </a:rPr>
              <a:t>The subrecipients Policies and Procedures must also contain an Emergency Transfer Plan. The plan must be developed for each subrecipient that administers ESG rental assistance. </a:t>
            </a:r>
            <a:r>
              <a:rPr lang="en-US" sz="1200" dirty="0">
                <a:latin typeface="+mn-lt"/>
              </a:rPr>
              <a:t>Once the applicable plan is developed in accordance with this section, the subrecipients that administer ESG rental assistance must implement the plan in accordance with the CFR.</a:t>
            </a:r>
          </a:p>
          <a:p>
            <a:endParaRPr lang="en-US" sz="1200" dirty="0">
              <a:solidFill>
                <a:srgbClr val="000000"/>
              </a:solidFill>
              <a:latin typeface="+mn-lt"/>
            </a:endParaRPr>
          </a:p>
          <a:p>
            <a:r>
              <a:rPr lang="en-US" sz="1200" dirty="0">
                <a:solidFill>
                  <a:srgbClr val="000000"/>
                </a:solidFill>
                <a:latin typeface="+mn-lt"/>
              </a:rPr>
              <a:t>(a) The emergency transfer plan must provide that a tenant receiving rental assistance through, or residing in a unit subsidized under, a subrecipient who is a victim of domestic violence, dating violence, sexual assault, or stalking qualifies for an emergency transfer if: </a:t>
            </a:r>
          </a:p>
          <a:p>
            <a:r>
              <a:rPr lang="en-US" sz="1200" dirty="0">
                <a:solidFill>
                  <a:srgbClr val="000000"/>
                </a:solidFill>
                <a:latin typeface="+mn-lt"/>
              </a:rPr>
              <a:t>(1) The tenant expressly requests the transfer; and </a:t>
            </a:r>
          </a:p>
          <a:p>
            <a:r>
              <a:rPr lang="en-US" sz="1200" dirty="0">
                <a:solidFill>
                  <a:srgbClr val="000000"/>
                </a:solidFill>
                <a:latin typeface="+mn-lt"/>
              </a:rPr>
              <a:t>(a) The tenant reasonably believes there is a threat of imminent harm from further violence if the tenant remains within the same dwelling unit that the tenant is currently occupying; or </a:t>
            </a:r>
          </a:p>
          <a:p>
            <a:r>
              <a:rPr lang="en-US" sz="1200" dirty="0">
                <a:solidFill>
                  <a:srgbClr val="000000"/>
                </a:solidFill>
                <a:latin typeface="+mn-lt"/>
              </a:rPr>
              <a:t>(b) In the case of a tenant who is a victim of sexual assault, either the tenant reasonably believes there is a threat of imminent harm from further violence if the tenant remains within the same dwelling unit that the tenant is currently occupying, or the sexual assault occurred on the premises during the 90-calendar-day period preceding the date of the request for transfer. </a:t>
            </a:r>
            <a:endParaRPr lang="en-US" sz="1200" dirty="0">
              <a:latin typeface="+mn-lt"/>
            </a:endParaRPr>
          </a:p>
        </p:txBody>
      </p:sp>
      <p:sp>
        <p:nvSpPr>
          <p:cNvPr id="4" name="Slide Number Placeholder 3"/>
          <p:cNvSpPr>
            <a:spLocks noGrp="1"/>
          </p:cNvSpPr>
          <p:nvPr>
            <p:ph type="sldNum" sz="quarter" idx="10"/>
          </p:nvPr>
        </p:nvSpPr>
        <p:spPr/>
        <p:txBody>
          <a:bodyPr/>
          <a:lstStyle/>
          <a:p>
            <a:fld id="{5DD21B9A-D48F-4202-9983-5C32BB3C257C}" type="slidenum">
              <a:rPr lang="en-US" smtClean="0"/>
              <a:pPr/>
              <a:t>31</a:t>
            </a:fld>
            <a:endParaRPr lang="en-US" dirty="0"/>
          </a:p>
        </p:txBody>
      </p:sp>
    </p:spTree>
    <p:extLst>
      <p:ext uri="{BB962C8B-B14F-4D97-AF65-F5344CB8AC3E}">
        <p14:creationId xmlns:p14="http://schemas.microsoft.com/office/powerpoint/2010/main" val="18283255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The emergency transfer plan must detail the measure of any priority given to tenants who qualify for an emergency transfer under VAWA in relation to other categories of tenants seeking transfers and individuals seeking placement on waiting lists. </a:t>
            </a:r>
          </a:p>
          <a:p>
            <a:endParaRPr lang="en-US" sz="1200" dirty="0">
              <a:solidFill>
                <a:srgbClr val="000000"/>
              </a:solidFill>
              <a:latin typeface="+mn-lt"/>
            </a:endParaRPr>
          </a:p>
          <a:p>
            <a:r>
              <a:rPr lang="en-US" sz="1200" dirty="0">
                <a:solidFill>
                  <a:srgbClr val="000000"/>
                </a:solidFill>
                <a:latin typeface="+mn-lt"/>
              </a:rPr>
              <a:t>The emergency transfer plan must incorporate strict confidentiality measures to ensure that the subrecipient does not disclose the location of the dwelling unit of the tenant to a person who committed or threatened to commit an act of domestic violence, dating violence, sexual assault, or stalking against the tenant. </a:t>
            </a:r>
          </a:p>
          <a:p>
            <a:endParaRPr lang="en-US" sz="1200" dirty="0">
              <a:solidFill>
                <a:srgbClr val="000000"/>
              </a:solidFill>
              <a:latin typeface="+mn-lt"/>
            </a:endParaRPr>
          </a:p>
          <a:p>
            <a:r>
              <a:rPr lang="en-US" sz="1200" dirty="0">
                <a:solidFill>
                  <a:srgbClr val="000000"/>
                </a:solidFill>
                <a:latin typeface="+mn-lt"/>
              </a:rPr>
              <a:t>The emergency transfer plan must allow a tenant to make an internal emergency transfer under VAWA when a safe unit is immediately available.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32</a:t>
            </a:fld>
            <a:endParaRPr lang="en-US" dirty="0"/>
          </a:p>
        </p:txBody>
      </p:sp>
    </p:spTree>
    <p:extLst>
      <p:ext uri="{BB962C8B-B14F-4D97-AF65-F5344CB8AC3E}">
        <p14:creationId xmlns:p14="http://schemas.microsoft.com/office/powerpoint/2010/main" val="16973239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The emergency transfer plan must describe policies for assisting a tenant in making an internal emergency transfer when a safe unit is not immediately available, </a:t>
            </a:r>
          </a:p>
          <a:p>
            <a:endParaRPr lang="en-US" sz="1200" dirty="0">
              <a:solidFill>
                <a:srgbClr val="000000"/>
              </a:solidFill>
              <a:latin typeface="+mn-lt"/>
            </a:endParaRPr>
          </a:p>
          <a:p>
            <a:r>
              <a:rPr lang="en-US" sz="1200" dirty="0">
                <a:solidFill>
                  <a:srgbClr val="000000"/>
                </a:solidFill>
                <a:latin typeface="+mn-lt"/>
              </a:rPr>
              <a:t>and these policies must ensure that requests for internal emergency transfers receive, at a minimum, any applicable additional priority that housing providers may already provide to other types of emergency transfer requests. </a:t>
            </a:r>
          </a:p>
          <a:p>
            <a:endParaRPr lang="en-US" sz="1200" dirty="0">
              <a:solidFill>
                <a:srgbClr val="000000"/>
              </a:solidFill>
              <a:latin typeface="+mn-lt"/>
            </a:endParaRPr>
          </a:p>
          <a:p>
            <a:r>
              <a:rPr lang="en-US" sz="1200" dirty="0">
                <a:solidFill>
                  <a:srgbClr val="000000"/>
                </a:solidFill>
                <a:latin typeface="+mn-lt"/>
              </a:rPr>
              <a:t>The emergency transfer plan must describe reasonable efforts the subrecipient will take to assist a tenant who wishes to make an external emergency transfer when a safe unit is not immediately available. </a:t>
            </a:r>
          </a:p>
          <a:p>
            <a:endParaRPr lang="en-US" sz="1200" dirty="0">
              <a:solidFill>
                <a:srgbClr val="000000"/>
              </a:solidFill>
              <a:latin typeface="+mn-lt"/>
            </a:endParaRPr>
          </a:p>
          <a:p>
            <a:r>
              <a:rPr lang="en-US" sz="1200" dirty="0">
                <a:solidFill>
                  <a:srgbClr val="000000"/>
                </a:solidFill>
                <a:latin typeface="+mn-lt"/>
              </a:rPr>
              <a:t>The plan must include policies for assisting a tenant who is seeking an external emergency transfer into or out of the subrecipient’s program.</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33</a:t>
            </a:fld>
            <a:endParaRPr lang="en-US" dirty="0"/>
          </a:p>
        </p:txBody>
      </p:sp>
    </p:spTree>
    <p:extLst>
      <p:ext uri="{BB962C8B-B14F-4D97-AF65-F5344CB8AC3E}">
        <p14:creationId xmlns:p14="http://schemas.microsoft.com/office/powerpoint/2010/main" val="5256549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Nothing may preclude a tenant from seeking an internal emergency transfer and an external emergency transfer concurrently if a safe unit is not immediately available. </a:t>
            </a:r>
          </a:p>
          <a:p>
            <a:endParaRPr lang="en-US" sz="1200" dirty="0">
              <a:solidFill>
                <a:srgbClr val="000000"/>
              </a:solidFill>
              <a:latin typeface="+mn-lt"/>
            </a:endParaRPr>
          </a:p>
          <a:p>
            <a:r>
              <a:rPr lang="en-US" sz="1200" dirty="0">
                <a:solidFill>
                  <a:srgbClr val="000000"/>
                </a:solidFill>
                <a:latin typeface="+mn-lt"/>
              </a:rPr>
              <a:t>Where applicable, the emergency transfer plan must describe policies for a tenant who has tenant-based rental assistance and who meets the requirements to move quickly with that assistance. </a:t>
            </a:r>
          </a:p>
          <a:p>
            <a:endParaRPr lang="en-US" sz="1200" dirty="0">
              <a:solidFill>
                <a:srgbClr val="000000"/>
              </a:solidFill>
              <a:latin typeface="+mn-lt"/>
            </a:endParaRPr>
          </a:p>
          <a:p>
            <a:r>
              <a:rPr lang="en-US" sz="1200" dirty="0">
                <a:solidFill>
                  <a:srgbClr val="000000"/>
                </a:solidFill>
                <a:latin typeface="+mn-lt"/>
              </a:rPr>
              <a:t>The emergency transfer plan may require documentation from a tenant seeking an emergency transfer. </a:t>
            </a:r>
          </a:p>
          <a:p>
            <a:endParaRPr lang="en-US" dirty="0">
              <a:solidFill>
                <a:srgbClr val="00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5DD21B9A-D48F-4202-9983-5C32BB3C257C}" type="slidenum">
              <a:rPr lang="en-US" smtClean="0"/>
              <a:pPr/>
              <a:t>34</a:t>
            </a:fld>
            <a:endParaRPr lang="en-US" dirty="0"/>
          </a:p>
        </p:txBody>
      </p:sp>
    </p:spTree>
    <p:extLst>
      <p:ext uri="{BB962C8B-B14F-4D97-AF65-F5344CB8AC3E}">
        <p14:creationId xmlns:p14="http://schemas.microsoft.com/office/powerpoint/2010/main" val="22321670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The subrecipient must make its emergency transfer plan available upon request and, when feasible, must make its plan publicly available. </a:t>
            </a:r>
          </a:p>
          <a:p>
            <a:pPr marL="283635" indent="-283635">
              <a:buAutoNum type="romanLcParenBoth"/>
            </a:pPr>
            <a:endParaRPr lang="en-US" sz="1200" dirty="0">
              <a:solidFill>
                <a:srgbClr val="000000"/>
              </a:solidFill>
              <a:latin typeface="+mn-lt"/>
            </a:endParaRPr>
          </a:p>
          <a:p>
            <a:r>
              <a:rPr lang="en-US" sz="1200" dirty="0">
                <a:solidFill>
                  <a:srgbClr val="000000"/>
                </a:solidFill>
                <a:latin typeface="+mn-lt"/>
              </a:rPr>
              <a:t>The subrecipient must keep a record of all emergency transfers requested under its emergency transfer plan, and the outcomes of such requests, and retain these records for a period of three years.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35</a:t>
            </a:fld>
            <a:endParaRPr lang="en-US" dirty="0"/>
          </a:p>
        </p:txBody>
      </p:sp>
    </p:spTree>
    <p:extLst>
      <p:ext uri="{BB962C8B-B14F-4D97-AF65-F5344CB8AC3E}">
        <p14:creationId xmlns:p14="http://schemas.microsoft.com/office/powerpoint/2010/main" val="8839539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0428" indent="-510428">
              <a:tabLst>
                <a:tab pos="566609" algn="l"/>
              </a:tabLst>
              <a:defRPr/>
            </a:pPr>
            <a:r>
              <a:rPr lang="en-US" sz="1200" dirty="0"/>
              <a:t>Each subrecipient should have documented procurement procedures that reflect applicable state, local, and tribal laws and regulations. The procurement procedures should conform to the guidance issued in 2 CFR 200.317-326.</a:t>
            </a:r>
          </a:p>
          <a:p>
            <a:pPr marL="510428" indent="-510428">
              <a:tabLst>
                <a:tab pos="566609" algn="l"/>
              </a:tabLst>
              <a:defRPr/>
            </a:pPr>
            <a:endParaRPr lang="en-US" sz="1200" dirty="0"/>
          </a:p>
          <a:p>
            <a:pPr marL="510428" indent="-510428">
              <a:tabLst>
                <a:tab pos="566609" algn="l"/>
              </a:tabLst>
              <a:defRPr/>
            </a:pPr>
            <a:r>
              <a:rPr lang="en-US" sz="1200" dirty="0"/>
              <a:t>Procurement must be conducted in a manner that provides full and open competition consistent with 2 CFR 200.</a:t>
            </a:r>
          </a:p>
          <a:p>
            <a:pPr defTabSz="907633">
              <a:defRPr/>
            </a:pPr>
            <a:endParaRPr lang="en-US" sz="1200" dirty="0"/>
          </a:p>
          <a:p>
            <a:pPr defTabSz="907633">
              <a:defRPr/>
            </a:pPr>
            <a:r>
              <a:rPr lang="en-US" sz="1200" dirty="0"/>
              <a:t>So long as the value of property or services does not exceed the Simplified Acquisition Threshold of $150,000, formal procurement methods are not required. </a:t>
            </a:r>
          </a:p>
          <a:p>
            <a:pPr defTabSz="907633">
              <a:defRPr/>
            </a:pPr>
            <a:endParaRPr lang="en-US" sz="1200" dirty="0"/>
          </a:p>
          <a:p>
            <a:pPr defTabSz="907633">
              <a:defRPr/>
            </a:pPr>
            <a:r>
              <a:rPr lang="en-US" sz="1200" dirty="0"/>
              <a:t>This next section covers both methods of Procurement, beginning with </a:t>
            </a:r>
            <a:r>
              <a:rPr lang="en-US" sz="1200" b="1" dirty="0"/>
              <a:t>informal</a:t>
            </a:r>
            <a:r>
              <a:rPr lang="en-US" sz="1200" dirty="0"/>
              <a:t>.</a:t>
            </a:r>
          </a:p>
          <a:p>
            <a:endParaRPr lang="en-US"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36</a:t>
            </a:fld>
            <a:endParaRPr lang="en-US" dirty="0"/>
          </a:p>
        </p:txBody>
      </p:sp>
    </p:spTree>
    <p:extLst>
      <p:ext uri="{BB962C8B-B14F-4D97-AF65-F5344CB8AC3E}">
        <p14:creationId xmlns:p14="http://schemas.microsoft.com/office/powerpoint/2010/main" val="3537753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0428" indent="-510428">
              <a:tabLst>
                <a:tab pos="566609" algn="l"/>
              </a:tabLst>
              <a:defRPr/>
            </a:pPr>
            <a:r>
              <a:rPr lang="en-US" sz="1200" dirty="0"/>
              <a:t>One type of informal procurement are </a:t>
            </a:r>
            <a:r>
              <a:rPr lang="en-US" sz="1200" u="sng" dirty="0"/>
              <a:t>MICRO-PURCHASE PROCEDURES.</a:t>
            </a:r>
          </a:p>
          <a:p>
            <a:pPr>
              <a:tabLst>
                <a:tab pos="566609" algn="l"/>
              </a:tabLst>
              <a:defRPr/>
            </a:pPr>
            <a:r>
              <a:rPr lang="en-US" sz="1200" dirty="0"/>
              <a:t>These are used when the aggregate dollar amount of acquisitions doesn’t exceed the micro-purchase threshold (which HUD currently has set at less than $3,000.)</a:t>
            </a:r>
          </a:p>
          <a:p>
            <a:pPr>
              <a:tabLst>
                <a:tab pos="566609" algn="l"/>
              </a:tabLst>
              <a:defRPr/>
            </a:pPr>
            <a:endParaRPr lang="en-US" sz="1200" dirty="0"/>
          </a:p>
          <a:p>
            <a:pPr>
              <a:tabLst>
                <a:tab pos="566609" algn="l"/>
              </a:tabLst>
              <a:defRPr/>
            </a:pPr>
            <a:r>
              <a:rPr lang="en-US" sz="1200" dirty="0"/>
              <a:t>In this method you should develop a list of qualified suppliers. If you think the price is reasonable, micro-purchases can be awarded without soliciting competitive quotes. </a:t>
            </a:r>
          </a:p>
          <a:p>
            <a:pPr>
              <a:tabLst>
                <a:tab pos="566609" algn="l"/>
              </a:tabLst>
              <a:defRPr/>
            </a:pPr>
            <a:endParaRPr lang="en-US" sz="1200" dirty="0"/>
          </a:p>
          <a:p>
            <a:pPr>
              <a:tabLst>
                <a:tab pos="566609" algn="l"/>
              </a:tabLst>
              <a:defRPr/>
            </a:pPr>
            <a:r>
              <a:rPr lang="en-US" sz="1200" dirty="0"/>
              <a:t>The agency must develop a written policy which explains how it will track its distributions. </a:t>
            </a:r>
          </a:p>
          <a:p>
            <a:pPr>
              <a:tabLst>
                <a:tab pos="566609" algn="l"/>
              </a:tabLst>
              <a:defRPr/>
            </a:pPr>
            <a:endParaRPr lang="en-US" sz="1200" dirty="0"/>
          </a:p>
          <a:p>
            <a:pPr>
              <a:tabLst>
                <a:tab pos="566609" algn="l"/>
              </a:tabLst>
              <a:defRPr/>
            </a:pPr>
            <a:r>
              <a:rPr lang="en-US" sz="1200" dirty="0"/>
              <a:t>To the maximum extent practicable, you must distribute micro-purchases equitably among qualified suppliers.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37</a:t>
            </a:fld>
            <a:endParaRPr lang="en-US" dirty="0"/>
          </a:p>
        </p:txBody>
      </p:sp>
    </p:spTree>
    <p:extLst>
      <p:ext uri="{BB962C8B-B14F-4D97-AF65-F5344CB8AC3E}">
        <p14:creationId xmlns:p14="http://schemas.microsoft.com/office/powerpoint/2010/main" val="42946808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0428" indent="-510428">
              <a:tabLst>
                <a:tab pos="566609" algn="l"/>
              </a:tabLst>
              <a:defRPr/>
            </a:pPr>
            <a:r>
              <a:rPr lang="en-US" sz="1200" u="sng" dirty="0"/>
              <a:t>SMALL PURCHASE PROCEDURES </a:t>
            </a:r>
            <a:r>
              <a:rPr lang="en-US" sz="1200" dirty="0"/>
              <a:t>are used to secure property, services and supplies that cost more than $3000, but do </a:t>
            </a:r>
          </a:p>
          <a:p>
            <a:pPr marL="510428" indent="-510428">
              <a:tabLst>
                <a:tab pos="566609" algn="l"/>
              </a:tabLst>
              <a:defRPr/>
            </a:pPr>
            <a:r>
              <a:rPr lang="en-US" sz="1200" dirty="0"/>
              <a:t>not exceed the Simplified Acquisition Threshold – which is currently $150,000.</a:t>
            </a:r>
          </a:p>
          <a:p>
            <a:pPr marL="510428" indent="-510428">
              <a:tabLst>
                <a:tab pos="566609" algn="l"/>
              </a:tabLst>
              <a:defRPr/>
            </a:pPr>
            <a:endParaRPr lang="en-US" sz="1200" dirty="0"/>
          </a:p>
          <a:p>
            <a:pPr marL="510428" indent="-510428">
              <a:tabLst>
                <a:tab pos="566609" algn="l"/>
              </a:tabLst>
              <a:defRPr/>
            </a:pPr>
            <a:r>
              <a:rPr lang="en-US" sz="1200" dirty="0"/>
              <a:t>If small purchase procedures are used, price or rate quotations must be obtained from an adequate number of qualified </a:t>
            </a:r>
          </a:p>
          <a:p>
            <a:pPr marL="510428" indent="-510428">
              <a:tabLst>
                <a:tab pos="566609" algn="l"/>
              </a:tabLst>
              <a:defRPr/>
            </a:pPr>
            <a:r>
              <a:rPr lang="en-US" sz="1200" dirty="0"/>
              <a:t>sources. (About 3 quotes is a good rule of thumb.)</a:t>
            </a:r>
          </a:p>
          <a:p>
            <a:pPr marL="510428" indent="-510428">
              <a:tabLst>
                <a:tab pos="566609" algn="l"/>
              </a:tabLst>
              <a:defRPr/>
            </a:pPr>
            <a:endParaRPr lang="en-US" sz="1200" dirty="0"/>
          </a:p>
          <a:p>
            <a:pPr defTabSz="924550">
              <a:buFont typeface="Arial" pitchFamily="34" charset="0"/>
              <a:buChar char="•"/>
              <a:defRPr/>
            </a:pPr>
            <a:r>
              <a:rPr lang="en-US" sz="1200" dirty="0"/>
              <a:t>Forms which can be used to document rate quotes are available on our website</a:t>
            </a:r>
          </a:p>
          <a:p>
            <a:pPr defTabSz="924550">
              <a:buFont typeface="Arial" pitchFamily="34" charset="0"/>
              <a:buChar char="•"/>
              <a:defRPr/>
            </a:pPr>
            <a:endParaRPr lang="en-US" sz="1200" dirty="0"/>
          </a:p>
          <a:p>
            <a:pPr defTabSz="924550">
              <a:buFont typeface="Arial" pitchFamily="34" charset="0"/>
              <a:buChar char="•"/>
              <a:defRPr/>
            </a:pPr>
            <a:r>
              <a:rPr lang="en-US" sz="1200" dirty="0"/>
              <a:t>You should solicit quotes from ADECA’s Office of Minority Business Enterprise &amp; document how you did this</a:t>
            </a:r>
          </a:p>
          <a:p>
            <a:pPr defTabSz="924550">
              <a:buFont typeface="Arial" pitchFamily="34" charset="0"/>
              <a:buChar char="•"/>
              <a:defRPr/>
            </a:pPr>
            <a:endParaRPr lang="en-US" sz="1200" dirty="0"/>
          </a:p>
          <a:p>
            <a:pPr defTabSz="924550">
              <a:buFont typeface="Arial" pitchFamily="34" charset="0"/>
              <a:buChar char="•"/>
              <a:defRPr/>
            </a:pPr>
            <a:r>
              <a:rPr lang="en-US" sz="1200" dirty="0"/>
              <a:t>A PMU-1 form must be completed and submitted to ADECA for single items over $5,000 </a:t>
            </a:r>
          </a:p>
          <a:p>
            <a:pPr defTabSz="924550">
              <a:defRPr/>
            </a:pPr>
            <a:endParaRPr lang="en-US" dirty="0"/>
          </a:p>
          <a:p>
            <a:pPr defTabSz="924550">
              <a:defRP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38</a:t>
            </a:fld>
            <a:endParaRPr lang="en-US" dirty="0"/>
          </a:p>
        </p:txBody>
      </p:sp>
    </p:spTree>
    <p:extLst>
      <p:ext uri="{BB962C8B-B14F-4D97-AF65-F5344CB8AC3E}">
        <p14:creationId xmlns:p14="http://schemas.microsoft.com/office/powerpoint/2010/main" val="31456713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When the value of property or services exceeds the Simplified Acquisition Threshold of $150,000, formal procurement methods are required. </a:t>
            </a:r>
          </a:p>
          <a:p>
            <a:endParaRPr lang="en-US" sz="1200" dirty="0"/>
          </a:p>
          <a:p>
            <a:r>
              <a:rPr lang="en-US" sz="1200" dirty="0"/>
              <a:t>There are two main types of formal procurement methods; Sealed Bids and Proposals.</a:t>
            </a:r>
          </a:p>
          <a:p>
            <a:endParaRPr lang="en-US" sz="1200" dirty="0"/>
          </a:p>
          <a:p>
            <a:pPr defTabSz="907633">
              <a:defRPr/>
            </a:pPr>
            <a:r>
              <a:rPr lang="en-US" sz="1200" dirty="0"/>
              <a:t>There is a link to the State Bid Law on our website for those local units of government who will need to make purchases or lease materials, supplies, or equipment which costs $150,000 or more. It also lays out in more detail how to determine which of the two main types of formal methods to use.</a:t>
            </a:r>
          </a:p>
        </p:txBody>
      </p:sp>
      <p:sp>
        <p:nvSpPr>
          <p:cNvPr id="4" name="Slide Number Placeholder 3"/>
          <p:cNvSpPr>
            <a:spLocks noGrp="1"/>
          </p:cNvSpPr>
          <p:nvPr>
            <p:ph type="sldNum" sz="quarter" idx="5"/>
          </p:nvPr>
        </p:nvSpPr>
        <p:spPr/>
        <p:txBody>
          <a:bodyPr/>
          <a:lstStyle/>
          <a:p>
            <a:fld id="{5DD21B9A-D48F-4202-9983-5C32BB3C257C}" type="slidenum">
              <a:rPr lang="en-US" smtClean="0"/>
              <a:pPr/>
              <a:t>39</a:t>
            </a:fld>
            <a:endParaRPr lang="en-US" dirty="0"/>
          </a:p>
        </p:txBody>
      </p:sp>
    </p:spTree>
    <p:extLst>
      <p:ext uri="{BB962C8B-B14F-4D97-AF65-F5344CB8AC3E}">
        <p14:creationId xmlns:p14="http://schemas.microsoft.com/office/powerpoint/2010/main" val="300351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Here is the web address for the ESG section of ADECA. This is the main page for ESG. On the left hand side you will see links to the Application and Implementation pages. This is where you will find further information and templates for the various Certifications, Budgets, Invoicing and other documents you will need during the administration of your Emergency Solutions Grant. </a:t>
            </a:r>
          </a:p>
          <a:p>
            <a:endParaRPr lang="en-US" sz="1200" dirty="0"/>
          </a:p>
          <a:p>
            <a:r>
              <a:rPr lang="en-US" sz="1200" dirty="0"/>
              <a:t>The purpose of this Workshop is to take you through the processes and steps for compliance with the Federal and State Rules and Regulations that govern the program.</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a:t>
            </a:fld>
            <a:endParaRPr lang="en-US" dirty="0"/>
          </a:p>
        </p:txBody>
      </p:sp>
    </p:spTree>
    <p:extLst>
      <p:ext uri="{BB962C8B-B14F-4D97-AF65-F5344CB8AC3E}">
        <p14:creationId xmlns:p14="http://schemas.microsoft.com/office/powerpoint/2010/main" val="3086072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0428" indent="-510428">
              <a:tabLst>
                <a:tab pos="566609" algn="l"/>
              </a:tabLst>
              <a:defRPr/>
            </a:pPr>
            <a:r>
              <a:rPr lang="en-US" sz="1200" dirty="0"/>
              <a:t> </a:t>
            </a:r>
            <a:r>
              <a:rPr lang="en-US" sz="1200" u="sng" dirty="0"/>
              <a:t>Sealed Bids </a:t>
            </a:r>
            <a:r>
              <a:rPr lang="en-US" sz="1200" dirty="0"/>
              <a:t>are a procurement method in which bids are publicly solicited and a firm fixed-price contract is awarded to the responsible bidder whose bid is the lowest in price. The sealed bids method is the preferred method for procuring construction.</a:t>
            </a:r>
          </a:p>
          <a:p>
            <a:pPr marL="510428" indent="-510428">
              <a:tabLst>
                <a:tab pos="566609" algn="l"/>
              </a:tabLst>
              <a:defRPr/>
            </a:pPr>
            <a:endParaRPr lang="en-US" sz="1200" u="sng" dirty="0"/>
          </a:p>
          <a:p>
            <a:pPr defTabSz="924550">
              <a:buFont typeface="Arial" pitchFamily="34" charset="0"/>
              <a:buChar char="•"/>
              <a:defRPr/>
            </a:pPr>
            <a:r>
              <a:rPr lang="en-US" sz="1200" dirty="0"/>
              <a:t>Bids must be solicited from an adequate number of qualified sources, providing them sufficient response time prior to the date set for opening the bids</a:t>
            </a:r>
          </a:p>
          <a:p>
            <a:pPr defTabSz="924550">
              <a:buFont typeface="Arial" pitchFamily="34" charset="0"/>
              <a:buChar char="•"/>
              <a:defRPr/>
            </a:pPr>
            <a:endParaRPr lang="en-US" sz="1200" dirty="0"/>
          </a:p>
          <a:p>
            <a:pPr defTabSz="924550">
              <a:buFont typeface="Arial" pitchFamily="34" charset="0"/>
              <a:buChar char="•"/>
              <a:defRPr/>
            </a:pPr>
            <a:r>
              <a:rPr lang="en-US" sz="1200" dirty="0"/>
              <a:t>For local, and tribal governments, the invitation for bids must be publicly advertised;</a:t>
            </a:r>
          </a:p>
          <a:p>
            <a:pPr defTabSz="924550">
              <a:buFont typeface="Arial" pitchFamily="34" charset="0"/>
              <a:buChar char="•"/>
              <a:defRPr/>
            </a:pPr>
            <a:endParaRPr lang="en-US" sz="1200" dirty="0"/>
          </a:p>
          <a:p>
            <a:pPr defTabSz="924550">
              <a:buFont typeface="Arial" pitchFamily="34" charset="0"/>
              <a:buChar char="•"/>
              <a:defRPr/>
            </a:pPr>
            <a:r>
              <a:rPr lang="en-US" sz="1200" dirty="0"/>
              <a:t>It must include any specifications and pertinent attachments, and must define the items or services required. </a:t>
            </a:r>
          </a:p>
          <a:p>
            <a:pPr defTabSz="924550">
              <a:buFont typeface="Arial" pitchFamily="34" charset="0"/>
              <a:buChar char="•"/>
              <a:defRPr/>
            </a:pPr>
            <a:endParaRPr lang="en-US" sz="1200" dirty="0"/>
          </a:p>
          <a:p>
            <a:pPr defTabSz="924550">
              <a:buFont typeface="Arial" pitchFamily="34" charset="0"/>
              <a:buChar char="•"/>
              <a:defRPr/>
            </a:pPr>
            <a:r>
              <a:rPr lang="en-US" sz="1200" dirty="0"/>
              <a:t>The bids must be opened publicly at the time and place prescribed in the invitation for bids.</a:t>
            </a:r>
          </a:p>
          <a:p>
            <a:pPr defTabSz="924550">
              <a:buFont typeface="Arial" pitchFamily="34" charset="0"/>
              <a:buChar char="•"/>
              <a:defRPr/>
            </a:pPr>
            <a:endParaRPr lang="en-US" sz="1200" dirty="0"/>
          </a:p>
          <a:p>
            <a:pPr defTabSz="924550">
              <a:buFont typeface="Arial" pitchFamily="34" charset="0"/>
              <a:buChar char="•"/>
              <a:defRPr/>
            </a:pPr>
            <a:r>
              <a:rPr lang="en-US" sz="1200" dirty="0"/>
              <a:t>A firm fixed price contract award will be made in writing to the lowest bidder that is responsive and responsible. </a:t>
            </a:r>
          </a:p>
          <a:p>
            <a:pPr defTabSz="924550">
              <a:buFont typeface="Arial" pitchFamily="34" charset="0"/>
              <a:buChar char="•"/>
              <a:defRPr/>
            </a:pPr>
            <a:endParaRPr lang="en-US" sz="1200" dirty="0"/>
          </a:p>
          <a:p>
            <a:pPr defTabSz="924550">
              <a:buFont typeface="Arial" pitchFamily="34" charset="0"/>
              <a:buChar char="•"/>
              <a:defRPr/>
            </a:pPr>
            <a:r>
              <a:rPr lang="en-US" sz="1200" dirty="0"/>
              <a:t>You can make bidding opportunities open to small and minority businesses – you can take advantage of ADECA’s Office of Minority Business Enterprise.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40</a:t>
            </a:fld>
            <a:endParaRPr lang="en-US" dirty="0"/>
          </a:p>
        </p:txBody>
      </p:sp>
    </p:spTree>
    <p:extLst>
      <p:ext uri="{BB962C8B-B14F-4D97-AF65-F5344CB8AC3E}">
        <p14:creationId xmlns:p14="http://schemas.microsoft.com/office/powerpoint/2010/main" val="9504130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550">
              <a:defRPr/>
            </a:pPr>
            <a:r>
              <a:rPr lang="en-US" sz="1200" dirty="0"/>
              <a:t>The other formal method of procurement is Proposals, sometimes called Competitive Proposals. This is a procurement method in which either a fixed price or cost-reimbursement type contract is awarded. Proposals are generally used when conditions are not appropriate for the use of sealed bids. They are awarded in accordance with the following requirements:</a:t>
            </a:r>
          </a:p>
          <a:p>
            <a:pPr defTabSz="924550">
              <a:defRPr/>
            </a:pPr>
            <a:endParaRPr lang="en-US" sz="1200" dirty="0"/>
          </a:p>
          <a:p>
            <a:pPr defTabSz="924550">
              <a:defRPr/>
            </a:pPr>
            <a:r>
              <a:rPr lang="en-US" sz="1200" dirty="0"/>
              <a:t>Requests for proposals must be publicized and identify all evaluation factors.</a:t>
            </a:r>
          </a:p>
          <a:p>
            <a:pPr defTabSz="924550">
              <a:defRPr/>
            </a:pPr>
            <a:endParaRPr lang="en-US" sz="1200" dirty="0"/>
          </a:p>
          <a:p>
            <a:pPr defTabSz="924550">
              <a:defRPr/>
            </a:pPr>
            <a:r>
              <a:rPr lang="en-US" sz="1200" dirty="0"/>
              <a:t>Like sealed bids, Proposals must be solicited from an adequate number of sources.</a:t>
            </a:r>
          </a:p>
          <a:p>
            <a:pPr defTabSz="924550">
              <a:defRPr/>
            </a:pPr>
            <a:endParaRPr lang="en-US" sz="1200" dirty="0"/>
          </a:p>
          <a:p>
            <a:pPr defTabSz="924550">
              <a:defRPr/>
            </a:pPr>
            <a:r>
              <a:rPr lang="en-US" sz="1200" dirty="0"/>
              <a:t>This method requires a written method for evaluation and selection.</a:t>
            </a:r>
          </a:p>
          <a:p>
            <a:pPr defTabSz="924550">
              <a:defRPr/>
            </a:pPr>
            <a:endParaRPr lang="en-US" u="none" baseline="0" dirty="0"/>
          </a:p>
          <a:p>
            <a:pPr defTabSz="924550">
              <a:defRPr/>
            </a:pPr>
            <a:endParaRPr lang="en-US" u="sng"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41</a:t>
            </a:fld>
            <a:endParaRPr lang="en-US" dirty="0"/>
          </a:p>
        </p:txBody>
      </p:sp>
    </p:spTree>
    <p:extLst>
      <p:ext uri="{BB962C8B-B14F-4D97-AF65-F5344CB8AC3E}">
        <p14:creationId xmlns:p14="http://schemas.microsoft.com/office/powerpoint/2010/main" val="26989802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defTabSz="850906">
              <a:defRPr/>
            </a:pPr>
            <a:r>
              <a:rPr lang="en-US" sz="1200" dirty="0"/>
              <a:t>Contracts must be awarded to the responsible firm whose proposal is most advantageous to the program considering price and other factors</a:t>
            </a:r>
          </a:p>
          <a:p>
            <a:pPr lvl="1" defTabSz="850906">
              <a:defRPr/>
            </a:pPr>
            <a:endParaRPr lang="en-US" sz="1200" dirty="0"/>
          </a:p>
          <a:p>
            <a:pPr lvl="1" defTabSz="850906">
              <a:defRPr/>
            </a:pPr>
            <a:r>
              <a:rPr lang="en-US" sz="1200" dirty="0"/>
              <a:t>Also proposals may be used for qualifications-based procurement of architectural or engineering professional services.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42</a:t>
            </a:fld>
            <a:endParaRPr lang="en-US" dirty="0"/>
          </a:p>
        </p:txBody>
      </p:sp>
    </p:spTree>
    <p:extLst>
      <p:ext uri="{BB962C8B-B14F-4D97-AF65-F5344CB8AC3E}">
        <p14:creationId xmlns:p14="http://schemas.microsoft.com/office/powerpoint/2010/main" val="32689876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There are specific circumstances in which noncompetitive procurement can be used. </a:t>
            </a:r>
          </a:p>
        </p:txBody>
      </p:sp>
      <p:sp>
        <p:nvSpPr>
          <p:cNvPr id="4" name="Slide Number Placeholder 3"/>
          <p:cNvSpPr>
            <a:spLocks noGrp="1"/>
          </p:cNvSpPr>
          <p:nvPr>
            <p:ph type="sldNum" sz="quarter" idx="5"/>
          </p:nvPr>
        </p:nvSpPr>
        <p:spPr/>
        <p:txBody>
          <a:bodyPr/>
          <a:lstStyle/>
          <a:p>
            <a:fld id="{5DD21B9A-D48F-4202-9983-5C32BB3C257C}" type="slidenum">
              <a:rPr lang="en-US" smtClean="0"/>
              <a:pPr/>
              <a:t>43</a:t>
            </a:fld>
            <a:endParaRPr lang="en-US" dirty="0"/>
          </a:p>
        </p:txBody>
      </p:sp>
    </p:spTree>
    <p:extLst>
      <p:ext uri="{BB962C8B-B14F-4D97-AF65-F5344CB8AC3E}">
        <p14:creationId xmlns:p14="http://schemas.microsoft.com/office/powerpoint/2010/main" val="4781556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Noncompetitive procurement can only be awarded if one or more of the following circumstances apply:</a:t>
            </a:r>
          </a:p>
          <a:p>
            <a:endParaRPr lang="en-US" sz="1200" dirty="0"/>
          </a:p>
          <a:p>
            <a:r>
              <a:rPr lang="en-US" sz="1200" dirty="0"/>
              <a:t>The item or service is only available from a single source</a:t>
            </a:r>
          </a:p>
          <a:p>
            <a:r>
              <a:rPr lang="en-US" sz="1200" dirty="0"/>
              <a:t>An urgent public need or emergency will not allow for a delay caused by advertising</a:t>
            </a:r>
          </a:p>
          <a:p>
            <a:r>
              <a:rPr lang="en-US" sz="1200" dirty="0"/>
              <a:t>The awarding agency authorizes a noncompetitive process</a:t>
            </a:r>
          </a:p>
          <a:p>
            <a:r>
              <a:rPr lang="en-US" sz="1200" dirty="0"/>
              <a:t>or</a:t>
            </a:r>
          </a:p>
          <a:p>
            <a:r>
              <a:rPr lang="en-US" sz="1200" dirty="0"/>
              <a:t>After a solicitation of a number of sources, the competition is determined inadequate</a:t>
            </a:r>
          </a:p>
          <a:p>
            <a:endParaRPr lang="en-US" sz="1200" dirty="0"/>
          </a:p>
          <a:p>
            <a:r>
              <a:rPr lang="en-US" sz="1200" dirty="0"/>
              <a:t>Contact ADECA before conducting this type of procurement</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44</a:t>
            </a:fld>
            <a:endParaRPr lang="en-US" dirty="0"/>
          </a:p>
        </p:txBody>
      </p:sp>
    </p:spTree>
    <p:extLst>
      <p:ext uri="{BB962C8B-B14F-4D97-AF65-F5344CB8AC3E}">
        <p14:creationId xmlns:p14="http://schemas.microsoft.com/office/powerpoint/2010/main" val="34372021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During the course of your Grant you will submit Requests for Reimbursement for the Grant activities you have conducted. Sometimes these are referred to as Requests for Payment or even drawdowns. For Subrecipients with Second Tier Subrecipients, all contracts between your entity and these Second Tier Subrecipients must be submitted to our offices. </a:t>
            </a:r>
          </a:p>
          <a:p>
            <a:endParaRPr lang="en-US" sz="1200" dirty="0"/>
          </a:p>
          <a:p>
            <a:r>
              <a:rPr lang="en-US" sz="1200" dirty="0"/>
              <a:t>This next section discusses the supporting documentation you will need to submit with your requests. </a:t>
            </a:r>
          </a:p>
          <a:p>
            <a:endParaRPr lang="en-US" sz="1200" dirty="0"/>
          </a:p>
          <a:p>
            <a:pPr>
              <a:buFont typeface="Arial" pitchFamily="34" charset="0"/>
              <a:buChar char="•"/>
            </a:pPr>
            <a:endParaRPr lang="en-US" sz="1200" dirty="0"/>
          </a:p>
          <a:p>
            <a:pPr defTabSz="907583">
              <a:buFont typeface="Arial" pitchFamily="34" charset="0"/>
              <a:buChar char="•"/>
              <a:defRPr/>
            </a:pPr>
            <a:r>
              <a:rPr lang="en-US" sz="1200" dirty="0"/>
              <a:t>If this is the first time you have been directly awarded ESG funds, you will be required to submit all supporting documentation with each invoice.</a:t>
            </a:r>
          </a:p>
          <a:p>
            <a:pPr defTabSz="907583">
              <a:buFont typeface="Arial" pitchFamily="34" charset="0"/>
              <a:buChar char="•"/>
              <a:defRPr/>
            </a:pPr>
            <a:endParaRPr lang="en-US" sz="1200" dirty="0"/>
          </a:p>
          <a:p>
            <a:pPr defTabSz="907583">
              <a:buFont typeface="Arial" pitchFamily="34" charset="0"/>
              <a:buChar char="•"/>
              <a:defRPr/>
            </a:pPr>
            <a:r>
              <a:rPr lang="en-US" sz="1200" dirty="0"/>
              <a:t>Those who have been directly funded before only need to submit all supporting documentation the first time you are requesting reimbursement for each activity. For all other requests, you only need to submit the Invoice itself and the Invoice Documentation Cover Sheets</a:t>
            </a:r>
          </a:p>
        </p:txBody>
      </p:sp>
      <p:sp>
        <p:nvSpPr>
          <p:cNvPr id="4" name="Slide Number Placeholder 3"/>
          <p:cNvSpPr>
            <a:spLocks noGrp="1"/>
          </p:cNvSpPr>
          <p:nvPr>
            <p:ph type="sldNum" sz="quarter" idx="5"/>
          </p:nvPr>
        </p:nvSpPr>
        <p:spPr/>
        <p:txBody>
          <a:bodyPr/>
          <a:lstStyle/>
          <a:p>
            <a:fld id="{5DD21B9A-D48F-4202-9983-5C32BB3C257C}" type="slidenum">
              <a:rPr lang="en-US" smtClean="0"/>
              <a:pPr/>
              <a:t>45</a:t>
            </a:fld>
            <a:endParaRPr lang="en-US" dirty="0"/>
          </a:p>
        </p:txBody>
      </p:sp>
    </p:spTree>
    <p:extLst>
      <p:ext uri="{BB962C8B-B14F-4D97-AF65-F5344CB8AC3E}">
        <p14:creationId xmlns:p14="http://schemas.microsoft.com/office/powerpoint/2010/main" val="17155931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a:t>Invoice documentation cover sheets can be found on our website and breakdown the categories of expenses for each ESG activity such as Emergency Shelter or Rapid Rehousing. </a:t>
            </a:r>
          </a:p>
          <a:p>
            <a:pPr>
              <a:buFont typeface="Arial" pitchFamily="34" charset="0"/>
              <a:buChar char="•"/>
            </a:pPr>
            <a:r>
              <a:rPr lang="en-US" sz="1200" dirty="0"/>
              <a:t>You should include a </a:t>
            </a:r>
            <a:r>
              <a:rPr lang="en-US" sz="1200" b="1" dirty="0"/>
              <a:t>Summary Sheet </a:t>
            </a:r>
            <a:r>
              <a:rPr lang="en-US" sz="1200" dirty="0"/>
              <a:t>which totals the amount requested for reimbursement and submitted for match</a:t>
            </a:r>
          </a:p>
          <a:p>
            <a:pPr>
              <a:buFont typeface="Arial" pitchFamily="34" charset="0"/>
              <a:buChar char="•"/>
            </a:pPr>
            <a:r>
              <a:rPr lang="en-US" sz="1200" dirty="0"/>
              <a:t>The summary must include:</a:t>
            </a:r>
          </a:p>
          <a:p>
            <a:pPr lvl="1">
              <a:buFont typeface="Arial" pitchFamily="34" charset="0"/>
              <a:buChar char="•"/>
            </a:pPr>
            <a:r>
              <a:rPr lang="en-US" sz="1200" dirty="0"/>
              <a:t>Vendors</a:t>
            </a:r>
          </a:p>
          <a:p>
            <a:pPr lvl="1">
              <a:buFont typeface="Arial" pitchFamily="34" charset="0"/>
              <a:buChar char="•"/>
            </a:pPr>
            <a:r>
              <a:rPr lang="en-US" sz="1200" dirty="0"/>
              <a:t>Dates</a:t>
            </a:r>
          </a:p>
          <a:p>
            <a:pPr lvl="1">
              <a:buFont typeface="Arial" pitchFamily="34" charset="0"/>
              <a:buChar char="•"/>
            </a:pPr>
            <a:r>
              <a:rPr lang="en-US" sz="1200" dirty="0"/>
              <a:t>Individual invoice amount</a:t>
            </a:r>
          </a:p>
          <a:p>
            <a:pPr lvl="1">
              <a:buFont typeface="Arial" pitchFamily="34" charset="0"/>
              <a:buChar char="•"/>
            </a:pPr>
            <a:r>
              <a:rPr lang="en-US" sz="1200" dirty="0"/>
              <a:t>The amount to be reimbursed</a:t>
            </a:r>
          </a:p>
          <a:p>
            <a:pPr lvl="1">
              <a:buFont typeface="Arial" pitchFamily="34" charset="0"/>
              <a:buChar char="•"/>
            </a:pPr>
            <a:endParaRPr lang="en-US" sz="1200" dirty="0"/>
          </a:p>
          <a:p>
            <a:pPr>
              <a:buFont typeface="Arial" pitchFamily="34" charset="0"/>
              <a:buChar char="•"/>
            </a:pPr>
            <a:r>
              <a:rPr lang="en-US" sz="1200" dirty="0"/>
              <a:t>In addition to ESG expenditures, provide documentation of expenditures for cash match</a:t>
            </a:r>
          </a:p>
          <a:p>
            <a:pPr>
              <a:buFont typeface="Arial" pitchFamily="34" charset="0"/>
              <a:buChar char="•"/>
            </a:pPr>
            <a:r>
              <a:rPr lang="en-US" sz="1200" dirty="0"/>
              <a:t>It’s not sufficient to say you received cash as a source of match– tell us how the cash was spent</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46</a:t>
            </a:fld>
            <a:endParaRPr lang="en-US" dirty="0"/>
          </a:p>
        </p:txBody>
      </p:sp>
    </p:spTree>
    <p:extLst>
      <p:ext uri="{BB962C8B-B14F-4D97-AF65-F5344CB8AC3E}">
        <p14:creationId xmlns:p14="http://schemas.microsoft.com/office/powerpoint/2010/main" val="33094158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3817" lvl="1"/>
            <a:r>
              <a:rPr lang="en-US" sz="1200" dirty="0"/>
              <a:t>Supporting documentation will include copies of:</a:t>
            </a:r>
          </a:p>
          <a:p>
            <a:pPr lvl="2"/>
            <a:r>
              <a:rPr lang="en-US" sz="1200" dirty="0"/>
              <a:t>Bills </a:t>
            </a:r>
          </a:p>
          <a:p>
            <a:pPr lvl="2"/>
            <a:r>
              <a:rPr lang="en-US" sz="1200" dirty="0"/>
              <a:t>Invoices</a:t>
            </a:r>
          </a:p>
          <a:p>
            <a:pPr lvl="2"/>
            <a:r>
              <a:rPr lang="en-US" sz="1200" dirty="0"/>
              <a:t>Contract/Agreement for Rental Assistance – signed by both client and landlord</a:t>
            </a:r>
          </a:p>
          <a:p>
            <a:pPr lvl="2"/>
            <a:r>
              <a:rPr lang="en-US" sz="1200" dirty="0"/>
              <a:t>and</a:t>
            </a:r>
          </a:p>
          <a:p>
            <a:pPr lvl="2"/>
            <a:r>
              <a:rPr lang="en-US" sz="1200" dirty="0"/>
              <a:t>Receipts or bank statements showing payments made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47</a:t>
            </a:fld>
            <a:endParaRPr lang="en-US" dirty="0"/>
          </a:p>
        </p:txBody>
      </p:sp>
    </p:spTree>
    <p:extLst>
      <p:ext uri="{BB962C8B-B14F-4D97-AF65-F5344CB8AC3E}">
        <p14:creationId xmlns:p14="http://schemas.microsoft.com/office/powerpoint/2010/main" val="6260988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a:t>Time sheets showing actual hours worked for salaries to be paid with ESG funds or used as match</a:t>
            </a:r>
          </a:p>
          <a:p>
            <a:pPr defTabSz="907583">
              <a:defRPr/>
            </a:pPr>
            <a:endParaRPr lang="en-US" sz="1200" dirty="0"/>
          </a:p>
          <a:p>
            <a:pPr defTabSz="907583">
              <a:buFont typeface="Arial" pitchFamily="34" charset="0"/>
              <a:buChar char="•"/>
              <a:defRPr/>
            </a:pPr>
            <a:r>
              <a:rPr lang="en-US" sz="1200" dirty="0"/>
              <a:t>For all salaries (except admin and some HMIS), services must be tied to specific program participants</a:t>
            </a:r>
          </a:p>
          <a:p>
            <a:pPr defTabSz="907583">
              <a:buFont typeface="Arial" pitchFamily="34" charset="0"/>
              <a:buChar char="•"/>
              <a:defRPr/>
            </a:pPr>
            <a:endParaRPr lang="en-US" sz="1200" dirty="0"/>
          </a:p>
          <a:p>
            <a:pPr defTabSz="907583">
              <a:buFont typeface="Arial" pitchFamily="34" charset="0"/>
              <a:buChar char="•"/>
              <a:defRPr/>
            </a:pPr>
            <a:r>
              <a:rPr lang="en-US" sz="1200" dirty="0"/>
              <a:t>You should attach daily summaries of activities to timesheets. Can use client numbers, HMIS numbers or file numbers to preserve confidentiality.</a:t>
            </a:r>
          </a:p>
          <a:p>
            <a:pPr defTabSz="907583">
              <a:buFont typeface="Arial" pitchFamily="34" charset="0"/>
              <a:buChar char="•"/>
              <a:defRPr/>
            </a:pPr>
            <a:endParaRPr lang="en-US" sz="1200" dirty="0"/>
          </a:p>
          <a:p>
            <a:pPr>
              <a:buFont typeface="Arial" pitchFamily="34" charset="0"/>
              <a:buChar char="•"/>
            </a:pPr>
            <a:r>
              <a:rPr lang="en-US" sz="1200" dirty="0"/>
              <a:t>Prevention/re-housing documentation checklist – this must be submitted each time funds are requested for those activities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48</a:t>
            </a:fld>
            <a:endParaRPr lang="en-US" dirty="0"/>
          </a:p>
        </p:txBody>
      </p:sp>
    </p:spTree>
    <p:extLst>
      <p:ext uri="{BB962C8B-B14F-4D97-AF65-F5344CB8AC3E}">
        <p14:creationId xmlns:p14="http://schemas.microsoft.com/office/powerpoint/2010/main" val="10984392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583">
              <a:buFont typeface="Arial" pitchFamily="34" charset="0"/>
              <a:buChar char="•"/>
              <a:defRPr/>
            </a:pPr>
            <a:r>
              <a:rPr lang="en-US" sz="1200" dirty="0"/>
              <a:t>Include any program income, such as returned deposits or fees for service. </a:t>
            </a:r>
          </a:p>
          <a:p>
            <a:pPr>
              <a:buFont typeface="Arial" pitchFamily="34" charset="0"/>
              <a:buChar char="•"/>
            </a:pPr>
            <a:r>
              <a:rPr lang="en-US" sz="1200" dirty="0"/>
              <a:t>Also on our website you will find a Homelessness Prevention and re-housing documentation checklist – this must be submitted each time funds are requested for those activities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49</a:t>
            </a:fld>
            <a:endParaRPr lang="en-US" dirty="0"/>
          </a:p>
        </p:txBody>
      </p:sp>
    </p:spTree>
    <p:extLst>
      <p:ext uri="{BB962C8B-B14F-4D97-AF65-F5344CB8AC3E}">
        <p14:creationId xmlns:p14="http://schemas.microsoft.com/office/powerpoint/2010/main" val="2219817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Those applicants who were awarded funding this year have received a Letter of Conditional Commitment. This letter is to inform an entity that their application was chosen for funding and that before the funds can be released, there are a number of start up documents which must be submitted to our office. </a:t>
            </a:r>
          </a:p>
          <a:p>
            <a:endParaRPr lang="en-US" sz="1200" dirty="0"/>
          </a:p>
          <a:p>
            <a:pPr defTabSz="907633">
              <a:defRPr/>
            </a:pPr>
            <a:r>
              <a:rPr lang="en-US" sz="1200" dirty="0"/>
              <a:t>Once all documents have been reviewed and accepted, ADECA will send the entity the Grant Agreement to sign and return to our office. Once the signed Agreement has been received, ADECA will issue a Notice of Removal of Grant Conditions stating you can begin to draw down the grant funds. Requests for Reimbursements can not be submitted until you have received this notice.</a:t>
            </a:r>
          </a:p>
          <a:p>
            <a:endParaRPr lang="en-US" sz="1200" dirty="0"/>
          </a:p>
          <a:p>
            <a:pPr defTabSz="907633">
              <a:defRPr/>
            </a:pPr>
            <a:r>
              <a:rPr lang="en-US" sz="1200" dirty="0"/>
              <a:t>Again all start up document forms are available on ADECA’s ESG web page. </a:t>
            </a:r>
          </a:p>
        </p:txBody>
      </p:sp>
      <p:sp>
        <p:nvSpPr>
          <p:cNvPr id="4" name="Slide Number Placeholder 3"/>
          <p:cNvSpPr>
            <a:spLocks noGrp="1"/>
          </p:cNvSpPr>
          <p:nvPr>
            <p:ph type="sldNum" sz="quarter" idx="10"/>
          </p:nvPr>
        </p:nvSpPr>
        <p:spPr/>
        <p:txBody>
          <a:bodyPr/>
          <a:lstStyle/>
          <a:p>
            <a:fld id="{4AF99AD9-0080-4DAD-9659-5F2F0282B249}" type="slidenum">
              <a:rPr lang="en-US" smtClean="0"/>
              <a:pPr/>
              <a:t>5</a:t>
            </a:fld>
            <a:endParaRPr lang="en-US"/>
          </a:p>
        </p:txBody>
      </p:sp>
    </p:spTree>
    <p:extLst>
      <p:ext uri="{BB962C8B-B14F-4D97-AF65-F5344CB8AC3E}">
        <p14:creationId xmlns:p14="http://schemas.microsoft.com/office/powerpoint/2010/main" val="25204509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Invoices shall be submitted at least once per quarter, but no more than once per month per Grant. </a:t>
            </a:r>
          </a:p>
          <a:p>
            <a:endParaRPr lang="en-US" sz="1200" dirty="0"/>
          </a:p>
          <a:p>
            <a:pPr defTabSz="907633">
              <a:defRPr/>
            </a:pPr>
            <a:r>
              <a:rPr lang="en-US" sz="1200" dirty="0"/>
              <a:t>However, we do prefer that you submit invoices on a monthly basis, especially if you are a newer ADECA Subgrantee.</a:t>
            </a:r>
          </a:p>
          <a:p>
            <a:endParaRPr lang="en-US" sz="1200" dirty="0"/>
          </a:p>
          <a:p>
            <a:r>
              <a:rPr lang="en-US" sz="1200" dirty="0"/>
              <a:t>If you do choose to wait longer than a month, PLEASE DO NOT submit multiple draws at once. If you are submitting for multiple months, do it in one all-encompassing request, not one for each month. </a:t>
            </a:r>
          </a:p>
          <a:p>
            <a:endParaRPr lang="en-US" sz="1200" dirty="0"/>
          </a:p>
          <a:p>
            <a:r>
              <a:rPr lang="en-US" sz="1200" dirty="0"/>
              <a:t>A subrecipient can request an advance in anticipation of expenses. In the event of advanced funds the following circumstances apply:</a:t>
            </a:r>
          </a:p>
          <a:p>
            <a:pPr>
              <a:buFont typeface="Arial" pitchFamily="34" charset="0"/>
              <a:buChar char="•"/>
            </a:pPr>
            <a:r>
              <a:rPr lang="en-US" sz="1200" dirty="0"/>
              <a:t>Only request amount needed for expenditures</a:t>
            </a:r>
          </a:p>
          <a:p>
            <a:pPr>
              <a:buFont typeface="Arial" pitchFamily="34" charset="0"/>
              <a:buChar char="•"/>
            </a:pPr>
            <a:r>
              <a:rPr lang="en-US" sz="1200" dirty="0"/>
              <a:t>All advance funds must be spent within 30 days of deposit of the check from ADECA</a:t>
            </a:r>
          </a:p>
          <a:p>
            <a:pPr>
              <a:buFont typeface="Arial" pitchFamily="34" charset="0"/>
              <a:buChar char="•"/>
            </a:pPr>
            <a:r>
              <a:rPr lang="en-US" sz="1200" dirty="0"/>
              <a:t>Any unspent funds must be returned</a:t>
            </a:r>
          </a:p>
          <a:p>
            <a:pPr>
              <a:buFont typeface="Arial" pitchFamily="34" charset="0"/>
              <a:buNone/>
            </a:pPr>
            <a:endParaRPr lang="en-US" sz="1200" dirty="0"/>
          </a:p>
          <a:p>
            <a:pPr>
              <a:buFont typeface="Arial" pitchFamily="34" charset="0"/>
              <a:buChar char="•"/>
            </a:pPr>
            <a:r>
              <a:rPr lang="en-US" sz="1200" dirty="0"/>
              <a:t>Subrecipients should keep a log to track the dates requests are received and paid</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50</a:t>
            </a:fld>
            <a:endParaRPr lang="en-US" dirty="0"/>
          </a:p>
        </p:txBody>
      </p:sp>
    </p:spTree>
    <p:extLst>
      <p:ext uri="{BB962C8B-B14F-4D97-AF65-F5344CB8AC3E}">
        <p14:creationId xmlns:p14="http://schemas.microsoft.com/office/powerpoint/2010/main" val="35386560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Your entity’s address on the Request for Payment, the Certification Form, and in the STAARS Vendor Payment System must be identical.</a:t>
            </a:r>
          </a:p>
          <a:p>
            <a:r>
              <a:rPr lang="en-US" sz="1200" dirty="0"/>
              <a:t>    </a:t>
            </a:r>
          </a:p>
          <a:p>
            <a:r>
              <a:rPr lang="en-US" sz="1200" dirty="0"/>
              <a:t>Here is the web-address to enroll in STAARS: </a:t>
            </a:r>
            <a:r>
              <a:rPr lang="en-US" sz="1200" u="sng" dirty="0">
                <a:hlinkClick r:id="rId3"/>
              </a:rPr>
              <a:t>https://comptroller.alabama.gov/</a:t>
            </a:r>
            <a:endParaRPr lang="en-US" sz="1200" dirty="0"/>
          </a:p>
          <a:p>
            <a:endParaRPr lang="en-US" sz="1200" dirty="0"/>
          </a:p>
          <a:p>
            <a:r>
              <a:rPr lang="en-US" sz="1200" dirty="0"/>
              <a:t>The signature on Request for Payments and budgets must be identical to those on the Certification Form.</a:t>
            </a:r>
          </a:p>
          <a:p>
            <a:r>
              <a:rPr lang="en-US" sz="1200" dirty="0">
                <a:solidFill>
                  <a:srgbClr val="FF0000"/>
                </a:solidFill>
              </a:rPr>
              <a:t>Local unit of government subrecipients must pay second-tier subrecipients within 30 days of receipt of a completed reimbursement request.</a:t>
            </a:r>
          </a:p>
          <a:p>
            <a:pPr>
              <a:buFont typeface="Arial" pitchFamily="34" charset="0"/>
              <a:buChar char="•"/>
            </a:pPr>
            <a:endParaRPr lang="en-US" sz="1200" dirty="0"/>
          </a:p>
          <a:p>
            <a:pPr>
              <a:buFont typeface="Arial" pitchFamily="34" charset="0"/>
              <a:buChar char="•"/>
            </a:pPr>
            <a:r>
              <a:rPr lang="en-US" sz="1200" dirty="0"/>
              <a:t>And once again, be sure before submitting, to check that your sam.gov registration is current.</a:t>
            </a:r>
          </a:p>
          <a:p>
            <a:pPr>
              <a:buFont typeface="Arial" pitchFamily="34" charset="0"/>
              <a:buChar char="•"/>
            </a:pPr>
            <a:endParaRPr lang="en-US" sz="1200" dirty="0"/>
          </a:p>
          <a:p>
            <a:pPr>
              <a:buFont typeface="Arial" pitchFamily="34" charset="0"/>
              <a:buChar char="•"/>
            </a:pPr>
            <a:r>
              <a:rPr lang="en-US" sz="1200" dirty="0"/>
              <a:t>This is also a good time to review if your Grant is on track with the schedule of expenditures you submitted at start-up.</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51</a:t>
            </a:fld>
            <a:endParaRPr lang="en-US" dirty="0"/>
          </a:p>
        </p:txBody>
      </p:sp>
    </p:spTree>
    <p:extLst>
      <p:ext uri="{BB962C8B-B14F-4D97-AF65-F5344CB8AC3E}">
        <p14:creationId xmlns:p14="http://schemas.microsoft.com/office/powerpoint/2010/main" val="2042270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mn-lt"/>
              </a:rPr>
              <a:t>Receipt of ESG funds requires a dollar for dollar match commitment. Match may be provided with cash or in-kind services. Local match must be applied to ESG-eligible activities. While second-tier subrecipients may provide matching funds, the subrecipient is ultimately responsible for meeting the local match requirement. </a:t>
            </a:r>
            <a:endParaRPr lang="en-US" sz="1200" dirty="0">
              <a:latin typeface="+mn-lt"/>
            </a:endParaRPr>
          </a:p>
        </p:txBody>
      </p:sp>
      <p:sp>
        <p:nvSpPr>
          <p:cNvPr id="4" name="Slide Number Placeholder 3"/>
          <p:cNvSpPr>
            <a:spLocks noGrp="1"/>
          </p:cNvSpPr>
          <p:nvPr>
            <p:ph type="sldNum" sz="quarter" idx="5"/>
          </p:nvPr>
        </p:nvSpPr>
        <p:spPr/>
        <p:txBody>
          <a:bodyPr/>
          <a:lstStyle/>
          <a:p>
            <a:fld id="{5DD21B9A-D48F-4202-9983-5C32BB3C257C}" type="slidenum">
              <a:rPr lang="en-US" smtClean="0"/>
              <a:pPr/>
              <a:t>52</a:t>
            </a:fld>
            <a:endParaRPr lang="en-US" dirty="0"/>
          </a:p>
        </p:txBody>
      </p:sp>
    </p:spTree>
    <p:extLst>
      <p:ext uri="{BB962C8B-B14F-4D97-AF65-F5344CB8AC3E}">
        <p14:creationId xmlns:p14="http://schemas.microsoft.com/office/powerpoint/2010/main" val="33049288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Match is subject to the same regulations and restrictions as the ESG funds.</a:t>
            </a:r>
          </a:p>
          <a:p>
            <a:endParaRPr lang="en-US" sz="1200" dirty="0"/>
          </a:p>
          <a:p>
            <a:r>
              <a:rPr lang="en-US" sz="1200" dirty="0"/>
              <a:t>Matching funds or services must be eligible under the ESG program, AND be eligible for the ESG activity for which it is being used. (In other words, Street Outreach services can not be applied as match to the Emergency Shelter activity. If Street Outreach is not one of your approved budgeted activities, then you can not apply Street Outreach services as Match to your ESG Grant.)</a:t>
            </a:r>
          </a:p>
          <a:p>
            <a:endParaRPr lang="en-US" sz="1200" dirty="0"/>
          </a:p>
          <a:p>
            <a:r>
              <a:rPr lang="en-US" sz="1200" dirty="0"/>
              <a:t>And of course the expense must have occurred within the Grant period of performance.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53</a:t>
            </a:fld>
            <a:endParaRPr lang="en-US" dirty="0"/>
          </a:p>
        </p:txBody>
      </p:sp>
    </p:spTree>
    <p:extLst>
      <p:ext uri="{BB962C8B-B14F-4D97-AF65-F5344CB8AC3E}">
        <p14:creationId xmlns:p14="http://schemas.microsoft.com/office/powerpoint/2010/main" val="2349719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Match can be obtained from any local, state, federal, or private source, </a:t>
            </a:r>
            <a:r>
              <a:rPr lang="en-US" sz="1200" b="1" u="sng" dirty="0"/>
              <a:t>except</a:t>
            </a:r>
            <a:r>
              <a:rPr lang="en-US" sz="1200" dirty="0"/>
              <a:t> ESG. However, if other programs are used as match, the regulations of those programs must not prohibit those funds from being used as match for ESG.</a:t>
            </a:r>
          </a:p>
          <a:p>
            <a:endParaRPr lang="en-US" sz="1200" dirty="0"/>
          </a:p>
          <a:p>
            <a:r>
              <a:rPr lang="en-US" sz="1200" dirty="0"/>
              <a:t>If ESG is being used as match for another program, funding from that program cannot be used as match for ESG.</a:t>
            </a:r>
          </a:p>
          <a:p>
            <a:endParaRPr lang="en-US" sz="1200" dirty="0"/>
          </a:p>
          <a:p>
            <a:r>
              <a:rPr lang="en-US" sz="1200" dirty="0"/>
              <a:t>Program income, if applicable, must be used as match.</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54</a:t>
            </a:fld>
            <a:endParaRPr lang="en-US" dirty="0"/>
          </a:p>
        </p:txBody>
      </p:sp>
    </p:spTree>
    <p:extLst>
      <p:ext uri="{BB962C8B-B14F-4D97-AF65-F5344CB8AC3E}">
        <p14:creationId xmlns:p14="http://schemas.microsoft.com/office/powerpoint/2010/main" val="11069080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t>When valuing the services provided by individuals, use rates consistent with those ordinarily paid for similar work in the organization or by other local employers. </a:t>
            </a:r>
          </a:p>
          <a:p>
            <a:pPr defTabSz="907633">
              <a:defRPr/>
            </a:pPr>
            <a:endParaRPr lang="en-US" sz="1200" dirty="0"/>
          </a:p>
          <a:p>
            <a:pPr defTabSz="907633">
              <a:defRPr/>
            </a:pPr>
            <a:r>
              <a:rPr lang="en-US" sz="1200" dirty="0"/>
              <a:t>If there are no similar rates, use the Federal minimum wage; do not use rates published by the Independent Sector. Your method of determining this rate must be documented.</a:t>
            </a:r>
          </a:p>
          <a:p>
            <a:pPr defTabSz="907633">
              <a:defRPr/>
            </a:pPr>
            <a:endParaRPr lang="en-US" sz="1200" dirty="0"/>
          </a:p>
          <a:p>
            <a:pPr defTabSz="907633">
              <a:defRPr/>
            </a:pPr>
            <a:r>
              <a:rPr lang="en-US" sz="1200" dirty="0"/>
              <a:t>Each volunteers’ duties/position and the hourly rate applied as match will still have to be documented the same way as when requesting reimbursement for salaries or wages under ESG funds. Just a list of volunteers with no times in and out will not be acceptable as back up documentation. Each volunteer’s individual hours will need to be logged. Additionally, Each volunteer’s individual job description/duties will need to be listed in order to ensure the pay is consistent with the ordinary pay for similar work. </a:t>
            </a:r>
          </a:p>
          <a:p>
            <a:endParaRPr lang="en-US" sz="1200" dirty="0"/>
          </a:p>
          <a:p>
            <a:r>
              <a:rPr lang="en-US" sz="1200" dirty="0"/>
              <a:t>Donation rates provided by Goodwill or the Salvation Army are acceptable. If your rates appear questionable, we will contact you.</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55</a:t>
            </a:fld>
            <a:endParaRPr lang="en-US" dirty="0"/>
          </a:p>
        </p:txBody>
      </p:sp>
    </p:spTree>
    <p:extLst>
      <p:ext uri="{BB962C8B-B14F-4D97-AF65-F5344CB8AC3E}">
        <p14:creationId xmlns:p14="http://schemas.microsoft.com/office/powerpoint/2010/main" val="27204866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latin typeface="+mn-lt"/>
              </a:rPr>
              <a:t>Noncash contributions such as the value of any equipment, goods or services could count as match only if the subrecipient or second-tier subrecipient had to pay for them with grant funds. </a:t>
            </a:r>
          </a:p>
          <a:p>
            <a:pPr defTabSz="907633">
              <a:defRPr/>
            </a:pPr>
            <a:endParaRPr lang="en-US" sz="1200" dirty="0">
              <a:latin typeface="+mn-lt"/>
            </a:endParaRPr>
          </a:p>
          <a:p>
            <a:pPr defTabSz="907633">
              <a:defRPr/>
            </a:pPr>
            <a:r>
              <a:rPr lang="en-US" sz="1200" dirty="0">
                <a:solidFill>
                  <a:srgbClr val="000000"/>
                </a:solidFill>
                <a:latin typeface="+mn-lt"/>
              </a:rPr>
              <a:t>To determine the value of any donated material or building, or of any lease, you must use a method reasonably calculated to establish the fair market value. </a:t>
            </a:r>
          </a:p>
          <a:p>
            <a:pPr defTabSz="907633">
              <a:defRPr/>
            </a:pPr>
            <a:endParaRPr lang="en-US" sz="1200" dirty="0">
              <a:solidFill>
                <a:srgbClr val="000000"/>
              </a:solidFill>
              <a:latin typeface="+mn-lt"/>
            </a:endParaRPr>
          </a:p>
          <a:p>
            <a:pPr defTabSz="907633">
              <a:defRPr/>
            </a:pPr>
            <a:r>
              <a:rPr lang="en-US" sz="1200" dirty="0">
                <a:solidFill>
                  <a:srgbClr val="000000"/>
                </a:solidFill>
                <a:latin typeface="+mn-lt"/>
              </a:rPr>
              <a:t> To qualify as a donation for long-term use, the donation must be evidenced by a recorded deed or use restriction that is effective for at least 10 years after the donation date. </a:t>
            </a:r>
            <a:endParaRPr lang="en-US" sz="1200" dirty="0">
              <a:latin typeface="+mn-lt"/>
            </a:endParaRPr>
          </a:p>
          <a:p>
            <a:endParaRPr lang="en-US" sz="1200" dirty="0">
              <a:latin typeface="+mn-lt"/>
            </a:endParaRPr>
          </a:p>
          <a:p>
            <a:r>
              <a:rPr lang="en-US" sz="1200" dirty="0">
                <a:latin typeface="+mn-lt"/>
              </a:rPr>
              <a:t>The value of a facility owned by the subrecipient or second-tier subrecipient may not be used as match for the ESG Program. </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56</a:t>
            </a:fld>
            <a:endParaRPr lang="en-US" dirty="0"/>
          </a:p>
        </p:txBody>
      </p:sp>
    </p:spTree>
    <p:extLst>
      <p:ext uri="{BB962C8B-B14F-4D97-AF65-F5344CB8AC3E}">
        <p14:creationId xmlns:p14="http://schemas.microsoft.com/office/powerpoint/2010/main" val="16754378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mn-lt"/>
              </a:rPr>
              <a:t>ESG grant funds may be used to pay indirect costs in accordance with 2 CFR Part 200, as applicable. It is up to each entity to choose whether or not they will utilize indirect costs as part of their Grant. </a:t>
            </a:r>
          </a:p>
          <a:p>
            <a:endParaRPr lang="en-US" sz="1200" dirty="0">
              <a:solidFill>
                <a:srgbClr val="000000"/>
              </a:solidFill>
              <a:latin typeface="+mn-lt"/>
            </a:endParaRPr>
          </a:p>
          <a:p>
            <a:r>
              <a:rPr lang="en-US" sz="1200" dirty="0">
                <a:solidFill>
                  <a:srgbClr val="000000"/>
                </a:solidFill>
                <a:latin typeface="+mn-lt"/>
              </a:rPr>
              <a:t>ADECA will not negotiate indirect cost rates with subrecipients, but will accept a federally negotiated indirect cost rate or the 10% de minimis rate of the modified total direct cost (MTDC) as defined in 2 CFR 200.68. </a:t>
            </a:r>
          </a:p>
        </p:txBody>
      </p:sp>
      <p:sp>
        <p:nvSpPr>
          <p:cNvPr id="4" name="Slide Number Placeholder 3"/>
          <p:cNvSpPr>
            <a:spLocks noGrp="1"/>
          </p:cNvSpPr>
          <p:nvPr>
            <p:ph type="sldNum" sz="quarter" idx="5"/>
          </p:nvPr>
        </p:nvSpPr>
        <p:spPr/>
        <p:txBody>
          <a:bodyPr/>
          <a:lstStyle/>
          <a:p>
            <a:fld id="{5DD21B9A-D48F-4202-9983-5C32BB3C257C}" type="slidenum">
              <a:rPr lang="en-US" smtClean="0"/>
              <a:pPr/>
              <a:t>57</a:t>
            </a:fld>
            <a:endParaRPr lang="en-US" dirty="0"/>
          </a:p>
        </p:txBody>
      </p:sp>
    </p:spTree>
    <p:extLst>
      <p:ext uri="{BB962C8B-B14F-4D97-AF65-F5344CB8AC3E}">
        <p14:creationId xmlns:p14="http://schemas.microsoft.com/office/powerpoint/2010/main" val="25071042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dirty="0">
                <a:latin typeface="+mn-lt"/>
              </a:rPr>
              <a:t>There are two different types of Indirect Cost plans. The first is a Federally negotiated cost rate </a:t>
            </a:r>
            <a:r>
              <a:rPr lang="en-US" sz="1200" dirty="0">
                <a:solidFill>
                  <a:srgbClr val="000000"/>
                </a:solidFill>
                <a:latin typeface="+mn-lt"/>
              </a:rPr>
              <a:t>developed in accordance with 2 CFR Part 200, subpart E</a:t>
            </a:r>
            <a:r>
              <a:rPr lang="en-US" sz="1200" dirty="0">
                <a:latin typeface="+mn-lt"/>
              </a:rPr>
              <a:t>. To apply this rate </a:t>
            </a:r>
            <a:r>
              <a:rPr lang="en-US" sz="1200" dirty="0">
                <a:solidFill>
                  <a:srgbClr val="000000"/>
                </a:solidFill>
                <a:latin typeface="+mn-lt"/>
              </a:rPr>
              <a:t>a copy of the indirect cost rate proposal must be submitted to ADECA.</a:t>
            </a:r>
          </a:p>
          <a:p>
            <a:pPr>
              <a:buFont typeface="Arial" pitchFamily="34" charset="0"/>
              <a:buNone/>
            </a:pPr>
            <a:endParaRPr lang="en-US" sz="1200" dirty="0">
              <a:latin typeface="+mn-lt"/>
            </a:endParaRPr>
          </a:p>
          <a:p>
            <a:pPr>
              <a:buFont typeface="Arial" pitchFamily="34" charset="0"/>
              <a:buNone/>
            </a:pPr>
            <a:endParaRPr lang="en-US" sz="1200" dirty="0">
              <a:latin typeface="+mn-lt"/>
            </a:endParaRPr>
          </a:p>
          <a:p>
            <a:pPr>
              <a:buFont typeface="Arial" pitchFamily="34" charset="0"/>
              <a:buNone/>
            </a:pPr>
            <a:r>
              <a:rPr lang="en-US" sz="1200" dirty="0">
                <a:latin typeface="+mn-lt"/>
              </a:rPr>
              <a:t>The second type is a 10% de minimis rate. </a:t>
            </a:r>
          </a:p>
          <a:p>
            <a:pPr defTabSz="907583">
              <a:defRPr/>
            </a:pPr>
            <a:r>
              <a:rPr lang="en-US" sz="1200" dirty="0">
                <a:latin typeface="+mn-lt"/>
              </a:rPr>
              <a:t>If requesting the 10% de minimis rate, subrecipients must submit a certification that the entity has never received a federally approved indirect cost rate.</a:t>
            </a:r>
          </a:p>
          <a:p>
            <a:pPr defTabSz="907583">
              <a:buFont typeface="Arial" pitchFamily="34" charset="0"/>
              <a:buChar char="•"/>
              <a:defRPr/>
            </a:pPr>
            <a:endParaRPr lang="en-US" dirty="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58</a:t>
            </a:fld>
            <a:endParaRPr lang="en-US" dirty="0"/>
          </a:p>
        </p:txBody>
      </p:sp>
    </p:spTree>
    <p:extLst>
      <p:ext uri="{BB962C8B-B14F-4D97-AF65-F5344CB8AC3E}">
        <p14:creationId xmlns:p14="http://schemas.microsoft.com/office/powerpoint/2010/main" val="3330761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The indirect costs charged to an activity are added to the direct costs charged for that activity for the total costs. The </a:t>
            </a:r>
            <a:r>
              <a:rPr lang="en-US" sz="1200" dirty="0">
                <a:latin typeface="+mn-lt"/>
              </a:rPr>
              <a:t>Total Costs must still be within total amount budgeted for that activity. </a:t>
            </a:r>
          </a:p>
          <a:p>
            <a:endParaRPr lang="en-US" sz="1200" dirty="0">
              <a:latin typeface="+mn-lt"/>
            </a:endParaRPr>
          </a:p>
          <a:p>
            <a:r>
              <a:rPr lang="en-US" sz="1200" dirty="0">
                <a:latin typeface="+mn-lt"/>
              </a:rPr>
              <a:t>Basically, the indirect costs are expenses that will come out of your budget and not a percentage added to your total Grant award.</a:t>
            </a:r>
          </a:p>
        </p:txBody>
      </p:sp>
      <p:sp>
        <p:nvSpPr>
          <p:cNvPr id="4" name="Slide Number Placeholder 3"/>
          <p:cNvSpPr>
            <a:spLocks noGrp="1"/>
          </p:cNvSpPr>
          <p:nvPr>
            <p:ph type="sldNum" sz="quarter" idx="10"/>
          </p:nvPr>
        </p:nvSpPr>
        <p:spPr/>
        <p:txBody>
          <a:bodyPr/>
          <a:lstStyle/>
          <a:p>
            <a:fld id="{7B0635EB-6AB2-42CB-9BDB-95F79B19A2BD}" type="slidenum">
              <a:rPr lang="en-US" smtClean="0"/>
              <a:pPr/>
              <a:t>59</a:t>
            </a:fld>
            <a:endParaRPr lang="en-US"/>
          </a:p>
        </p:txBody>
      </p:sp>
    </p:spTree>
    <p:extLst>
      <p:ext uri="{BB962C8B-B14F-4D97-AF65-F5344CB8AC3E}">
        <p14:creationId xmlns:p14="http://schemas.microsoft.com/office/powerpoint/2010/main" val="111555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Going through the list of these documents, you’ll see that some of them are self-explanatory. </a:t>
            </a:r>
          </a:p>
          <a:p>
            <a:endParaRPr lang="en-US" sz="1200" dirty="0"/>
          </a:p>
          <a:p>
            <a:r>
              <a:rPr lang="en-US" sz="1200" dirty="0"/>
              <a:t>The Certification form you see listed here documents the persons authorized to sign budgets and requests for payments. Signatures appearing on budgets and requests for payment must be identical to the signatures on this form. Please pay careful attention to this form, because there are two parts; one for authorizing the person who can sign Requests for Reimbursement, and one for who can sign budgets. This can be the same person, you’ll just have to have that person sign both parts. </a:t>
            </a:r>
          </a:p>
          <a:p>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6</a:t>
            </a:fld>
            <a:endParaRPr lang="en-US"/>
          </a:p>
        </p:txBody>
      </p:sp>
    </p:spTree>
    <p:extLst>
      <p:ext uri="{BB962C8B-B14F-4D97-AF65-F5344CB8AC3E}">
        <p14:creationId xmlns:p14="http://schemas.microsoft.com/office/powerpoint/2010/main" val="22980135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Emergency shelter facilities must meet local building standards, pass inspections, and meet the listed criteria established by HUD.</a:t>
            </a:r>
          </a:p>
          <a:p>
            <a:endParaRPr lang="en-US" sz="1200" dirty="0"/>
          </a:p>
          <a:p>
            <a:r>
              <a:rPr lang="en-US" sz="1200" dirty="0"/>
              <a:t>To quickly touch on some specifics, they include: </a:t>
            </a:r>
          </a:p>
        </p:txBody>
      </p:sp>
      <p:sp>
        <p:nvSpPr>
          <p:cNvPr id="4" name="Slide Number Placeholder 3"/>
          <p:cNvSpPr>
            <a:spLocks noGrp="1"/>
          </p:cNvSpPr>
          <p:nvPr>
            <p:ph type="sldNum" sz="quarter" idx="5"/>
          </p:nvPr>
        </p:nvSpPr>
        <p:spPr/>
        <p:txBody>
          <a:bodyPr/>
          <a:lstStyle/>
          <a:p>
            <a:fld id="{5DD21B9A-D48F-4202-9983-5C32BB3C257C}" type="slidenum">
              <a:rPr lang="en-US" smtClean="0"/>
              <a:pPr/>
              <a:t>60</a:t>
            </a:fld>
            <a:endParaRPr lang="en-US" dirty="0"/>
          </a:p>
        </p:txBody>
      </p:sp>
    </p:spTree>
    <p:extLst>
      <p:ext uri="{BB962C8B-B14F-4D97-AF65-F5344CB8AC3E}">
        <p14:creationId xmlns:p14="http://schemas.microsoft.com/office/powerpoint/2010/main" val="5873214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All shelters and housing units occupied by ESG program participants are subject to the regulations under the Lead-Based Paint Poisoning Prevention Act, the Residential Lead-Based Paint Hazard Reduction Act of 1992, and 24 CFR part 35.</a:t>
            </a:r>
            <a:endParaRPr lang="en-US" sz="1200" dirty="0">
              <a:latin typeface="+mn-lt"/>
            </a:endParaRPr>
          </a:p>
          <a:p>
            <a:endParaRPr lang="en-US" sz="1200" dirty="0">
              <a:latin typeface="+mn-lt"/>
            </a:endParaRPr>
          </a:p>
          <a:p>
            <a:r>
              <a:rPr lang="en-US" sz="1200" dirty="0">
                <a:solidFill>
                  <a:srgbClr val="000000"/>
                </a:solidFill>
                <a:latin typeface="+mn-lt"/>
              </a:rPr>
              <a:t>The shelter building must be structurally sound.</a:t>
            </a:r>
          </a:p>
          <a:p>
            <a:endParaRPr lang="en-US" sz="1200" dirty="0">
              <a:latin typeface="+mn-lt"/>
            </a:endParaRPr>
          </a:p>
          <a:p>
            <a:r>
              <a:rPr lang="en-US" sz="1200" dirty="0">
                <a:latin typeface="+mn-lt"/>
              </a:rPr>
              <a:t>For rehab or conversion projects, you must use Energy Star and </a:t>
            </a:r>
            <a:r>
              <a:rPr lang="en-US" sz="1200" dirty="0" err="1">
                <a:latin typeface="+mn-lt"/>
              </a:rPr>
              <a:t>WaterSense</a:t>
            </a:r>
            <a:r>
              <a:rPr lang="en-US" sz="1200" dirty="0">
                <a:latin typeface="+mn-lt"/>
              </a:rPr>
              <a:t> products and appliances.</a:t>
            </a:r>
          </a:p>
          <a:p>
            <a:endParaRPr lang="en-US" sz="1200" dirty="0">
              <a:latin typeface="+mn-lt"/>
            </a:endParaRPr>
          </a:p>
          <a:p>
            <a:r>
              <a:rPr lang="en-US" sz="1200" dirty="0">
                <a:latin typeface="+mn-lt"/>
              </a:rPr>
              <a:t>You must ensure the building meets ADA Accessibility standards, such as ramps, handrails in bathrooms, etc.</a:t>
            </a:r>
          </a:p>
          <a:p>
            <a:endParaRPr lang="en-US" sz="1200" dirty="0">
              <a:latin typeface="+mn-lt"/>
            </a:endParaRPr>
          </a:p>
          <a:p>
            <a:r>
              <a:rPr lang="en-US" sz="1200" dirty="0">
                <a:solidFill>
                  <a:srgbClr val="000000"/>
                </a:solidFill>
                <a:latin typeface="+mn-lt"/>
              </a:rPr>
              <a:t>The shelter must provide each program participant with an acceptable place to sleep and adequate space and security for themselves and their belongings, such as lockers.</a:t>
            </a:r>
          </a:p>
          <a:p>
            <a:endParaRPr lang="en-US" sz="1200" dirty="0">
              <a:latin typeface="+mn-lt"/>
            </a:endParaRPr>
          </a:p>
          <a:p>
            <a:r>
              <a:rPr lang="en-US" sz="1200" dirty="0">
                <a:solidFill>
                  <a:srgbClr val="000000"/>
                </a:solidFill>
                <a:latin typeface="+mn-lt"/>
              </a:rPr>
              <a:t>Each room or space within the shelter must have a natural or mechanical means of ventilation…</a:t>
            </a:r>
          </a:p>
          <a:p>
            <a:endParaRPr lang="en-US" sz="1200" dirty="0">
              <a:solidFill>
                <a:srgbClr val="000000"/>
              </a:solidFill>
              <a:latin typeface="+mn-lt"/>
            </a:endParaRPr>
          </a:p>
          <a:p>
            <a:r>
              <a:rPr lang="en-US" sz="1200" dirty="0">
                <a:solidFill>
                  <a:srgbClr val="000000"/>
                </a:solidFill>
                <a:latin typeface="+mn-lt"/>
              </a:rPr>
              <a:t>And a water supply free from contamination.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61</a:t>
            </a:fld>
            <a:endParaRPr lang="en-US" dirty="0"/>
          </a:p>
        </p:txBody>
      </p:sp>
    </p:spTree>
    <p:extLst>
      <p:ext uri="{BB962C8B-B14F-4D97-AF65-F5344CB8AC3E}">
        <p14:creationId xmlns:p14="http://schemas.microsoft.com/office/powerpoint/2010/main" val="19074227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dirty="0">
                <a:solidFill>
                  <a:srgbClr val="000000"/>
                </a:solidFill>
                <a:latin typeface="+mn-lt"/>
              </a:rPr>
              <a:t>Each program participant in the shelter must have access to sanitary facilities that are in proper operating condition, are private, and are adequate for personal cleanliness and the disposal of human waste.</a:t>
            </a:r>
          </a:p>
          <a:p>
            <a:endParaRPr lang="en-US" sz="1200" dirty="0">
              <a:solidFill>
                <a:srgbClr val="000000"/>
              </a:solidFill>
              <a:latin typeface="+mn-lt"/>
            </a:endParaRPr>
          </a:p>
          <a:p>
            <a:r>
              <a:rPr lang="en-US" sz="1200" dirty="0">
                <a:solidFill>
                  <a:srgbClr val="000000"/>
                </a:solidFill>
                <a:latin typeface="+mn-lt"/>
              </a:rPr>
              <a:t>The shelter must have any necessary heating and cooling facilities in proper operating condition.</a:t>
            </a:r>
          </a:p>
          <a:p>
            <a:endParaRPr lang="en-US" sz="1200" dirty="0">
              <a:solidFill>
                <a:srgbClr val="000000"/>
              </a:solidFill>
              <a:latin typeface="+mn-lt"/>
            </a:endParaRPr>
          </a:p>
          <a:p>
            <a:r>
              <a:rPr lang="en-US" sz="1200" dirty="0">
                <a:solidFill>
                  <a:srgbClr val="000000"/>
                </a:solidFill>
                <a:latin typeface="+mn-lt"/>
              </a:rPr>
              <a:t>They must have adequate natural or artificial illumination to permit normal indoor activities.</a:t>
            </a:r>
          </a:p>
          <a:p>
            <a:endParaRPr lang="en-US" sz="1200" dirty="0">
              <a:latin typeface="+mn-lt"/>
            </a:endParaRPr>
          </a:p>
          <a:p>
            <a:r>
              <a:rPr lang="en-US" sz="1200" dirty="0">
                <a:solidFill>
                  <a:srgbClr val="000000"/>
                </a:solidFill>
                <a:latin typeface="+mn-lt"/>
              </a:rPr>
              <a:t>Food preparation areas, if any, must contain suitable space and equipment to store, prepare, and serve food in a safe and sanitary manner.</a:t>
            </a:r>
          </a:p>
          <a:p>
            <a:endParaRPr lang="en-US" sz="1200" dirty="0">
              <a:solidFill>
                <a:srgbClr val="000000"/>
              </a:solidFill>
              <a:latin typeface="+mn-lt"/>
            </a:endParaRPr>
          </a:p>
          <a:p>
            <a:r>
              <a:rPr lang="en-US" sz="1200" dirty="0">
                <a:latin typeface="+mn-lt"/>
              </a:rPr>
              <a:t>All of the shelter should be maintained in Sanitary condition.</a:t>
            </a:r>
          </a:p>
          <a:p>
            <a:endParaRPr lang="en-US" sz="1200" dirty="0">
              <a:solidFill>
                <a:srgbClr val="000000"/>
              </a:solidFill>
              <a:latin typeface="+mn-lt"/>
            </a:endParaRPr>
          </a:p>
          <a:p>
            <a:r>
              <a:rPr lang="en-US" sz="1200" dirty="0">
                <a:solidFill>
                  <a:srgbClr val="000000"/>
                </a:solidFill>
                <a:latin typeface="+mn-lt"/>
              </a:rPr>
              <a:t>There must be at least one working smoke detector in each occupied unit or public area of the shelter. Where possible, smoke detectors must be located near sleeping areas. The fire alarm system must be designed for hearing-impaired residents. </a:t>
            </a:r>
          </a:p>
          <a:p>
            <a:endParaRPr lang="en-US" sz="1200" dirty="0">
              <a:solidFill>
                <a:srgbClr val="000000"/>
              </a:solidFill>
              <a:latin typeface="+mn-lt"/>
            </a:endParaRPr>
          </a:p>
          <a:p>
            <a:r>
              <a:rPr lang="en-US" sz="1200" dirty="0">
                <a:solidFill>
                  <a:srgbClr val="000000"/>
                </a:solidFill>
                <a:latin typeface="+mn-lt"/>
              </a:rPr>
              <a:t>There must also be a second means of exiting the building in the event of a fire or another emergency.</a:t>
            </a:r>
          </a:p>
          <a:p>
            <a:endParaRPr lang="en-US" sz="1200" dirty="0">
              <a:latin typeface="+mn-lt"/>
            </a:endParaRPr>
          </a:p>
          <a:p>
            <a:r>
              <a:rPr lang="en-US" sz="1200" dirty="0">
                <a:latin typeface="+mn-lt"/>
              </a:rPr>
              <a:t>For more specific information please see the Shelter Standards monitoring Checklist. All of our Monitoring checklists are available on our website.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62</a:t>
            </a:fld>
            <a:endParaRPr lang="en-US" dirty="0"/>
          </a:p>
        </p:txBody>
      </p:sp>
    </p:spTree>
    <p:extLst>
      <p:ext uri="{BB962C8B-B14F-4D97-AF65-F5344CB8AC3E}">
        <p14:creationId xmlns:p14="http://schemas.microsoft.com/office/powerpoint/2010/main" val="382519118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Now let’s discuss two closely related ESG activities: HOMELESSNESS PREVENTION </a:t>
            </a:r>
            <a:br>
              <a:rPr lang="en-US" sz="1200" dirty="0"/>
            </a:br>
            <a:r>
              <a:rPr lang="en-US" sz="1200" dirty="0"/>
              <a:t>AND RAPID RE-HOUSING</a:t>
            </a:r>
          </a:p>
        </p:txBody>
      </p:sp>
      <p:sp>
        <p:nvSpPr>
          <p:cNvPr id="4" name="Slide Number Placeholder 3"/>
          <p:cNvSpPr>
            <a:spLocks noGrp="1"/>
          </p:cNvSpPr>
          <p:nvPr>
            <p:ph type="sldNum" sz="quarter" idx="5"/>
          </p:nvPr>
        </p:nvSpPr>
        <p:spPr/>
        <p:txBody>
          <a:bodyPr/>
          <a:lstStyle/>
          <a:p>
            <a:fld id="{5DD21B9A-D48F-4202-9983-5C32BB3C257C}" type="slidenum">
              <a:rPr lang="en-US" smtClean="0"/>
              <a:pPr/>
              <a:t>63</a:t>
            </a:fld>
            <a:endParaRPr lang="en-US" dirty="0"/>
          </a:p>
        </p:txBody>
      </p:sp>
    </p:spTree>
    <p:extLst>
      <p:ext uri="{BB962C8B-B14F-4D97-AF65-F5344CB8AC3E}">
        <p14:creationId xmlns:p14="http://schemas.microsoft.com/office/powerpoint/2010/main" val="376888258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a:latin typeface="+mn-lt"/>
              </a:rPr>
              <a:t>Participants must be assisted, as needed, in obtaining appropriate supportive services or services essential for independent living, </a:t>
            </a:r>
            <a:r>
              <a:rPr lang="en-US" sz="1200" dirty="0">
                <a:solidFill>
                  <a:srgbClr val="000000"/>
                </a:solidFill>
                <a:latin typeface="+mn-lt"/>
              </a:rPr>
              <a:t>including assistance in obtaining permanent housing, medical health treatment, mental health treatment, counseling, and supervision.</a:t>
            </a:r>
          </a:p>
          <a:p>
            <a:endParaRPr lang="en-US" sz="1200" dirty="0">
              <a:latin typeface="+mn-lt"/>
            </a:endParaRPr>
          </a:p>
          <a:p>
            <a:r>
              <a:rPr lang="en-US" sz="1200" dirty="0">
                <a:latin typeface="+mn-lt"/>
              </a:rPr>
              <a:t>Participants must also be assisted, as needed, in obtaining mainstream benefits like Medicaid, Supplemental Security Income, or Temporary Assistance to Needy Families.</a:t>
            </a:r>
          </a:p>
        </p:txBody>
      </p:sp>
      <p:sp>
        <p:nvSpPr>
          <p:cNvPr id="4" name="Slide Number Placeholder 3"/>
          <p:cNvSpPr>
            <a:spLocks noGrp="1"/>
          </p:cNvSpPr>
          <p:nvPr>
            <p:ph type="sldNum" sz="quarter" idx="10"/>
          </p:nvPr>
        </p:nvSpPr>
        <p:spPr/>
        <p:txBody>
          <a:bodyPr/>
          <a:lstStyle/>
          <a:p>
            <a:fld id="{7B0635EB-6AB2-42CB-9BDB-95F79B19A2BD}" type="slidenum">
              <a:rPr lang="en-US" smtClean="0"/>
              <a:pPr/>
              <a:t>64</a:t>
            </a:fld>
            <a:endParaRPr lang="en-US"/>
          </a:p>
        </p:txBody>
      </p:sp>
    </p:spTree>
    <p:extLst>
      <p:ext uri="{BB962C8B-B14F-4D97-AF65-F5344CB8AC3E}">
        <p14:creationId xmlns:p14="http://schemas.microsoft.com/office/powerpoint/2010/main" val="107062967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b="0" i="0" dirty="0">
                <a:solidFill>
                  <a:srgbClr val="000000"/>
                </a:solidFill>
                <a:effectLst/>
                <a:latin typeface="+mn-lt"/>
              </a:rPr>
              <a:t>An initial evaluation must be conducted to determine the eligibility of each individual or family for ESG assistance and the amount and types of assistance the individual or family needs to regain stability in permanent housing. </a:t>
            </a:r>
          </a:p>
          <a:p>
            <a:pPr defTabSz="907633">
              <a:defRPr/>
            </a:pPr>
            <a:endParaRPr lang="en-US" sz="1200" b="0" i="0" dirty="0">
              <a:solidFill>
                <a:srgbClr val="000000"/>
              </a:solidFill>
              <a:effectLst/>
              <a:latin typeface="+mn-lt"/>
            </a:endParaRPr>
          </a:p>
          <a:p>
            <a:pPr defTabSz="907633">
              <a:defRPr/>
            </a:pPr>
            <a:r>
              <a:rPr lang="en-US" sz="1200" b="0" i="0" dirty="0">
                <a:solidFill>
                  <a:srgbClr val="000000"/>
                </a:solidFill>
                <a:effectLst/>
                <a:latin typeface="+mn-lt"/>
              </a:rPr>
              <a:t>Program participants receiving homelessness prevention or rapid re-housing assistance are required to meet with a case manager not less than </a:t>
            </a:r>
            <a:r>
              <a:rPr lang="en-US" sz="1200" b="1" i="0" dirty="0">
                <a:solidFill>
                  <a:srgbClr val="000000"/>
                </a:solidFill>
                <a:effectLst/>
                <a:latin typeface="+mn-lt"/>
              </a:rPr>
              <a:t>once per month</a:t>
            </a:r>
            <a:r>
              <a:rPr lang="en-US" sz="1200" b="0" i="0" dirty="0">
                <a:solidFill>
                  <a:srgbClr val="000000"/>
                </a:solidFill>
                <a:effectLst/>
                <a:latin typeface="+mn-lt"/>
              </a:rPr>
              <a:t>, to assist the participant in ensuring long-term housing stability. (Victim service providers may be exempt.)</a:t>
            </a:r>
            <a:endParaRPr lang="en-US" sz="1200" dirty="0">
              <a:latin typeface="+mn-lt"/>
            </a:endParaRPr>
          </a:p>
          <a:p>
            <a:pPr>
              <a:buFont typeface="Arial" pitchFamily="34" charset="0"/>
              <a:buNone/>
            </a:pPr>
            <a:endParaRPr lang="en-US" sz="1200" b="0" i="0" dirty="0">
              <a:solidFill>
                <a:srgbClr val="000000"/>
              </a:solidFill>
              <a:effectLst/>
              <a:latin typeface="+mn-lt"/>
            </a:endParaRPr>
          </a:p>
          <a:p>
            <a:pPr>
              <a:buFont typeface="Arial" pitchFamily="34" charset="0"/>
              <a:buNone/>
            </a:pPr>
            <a:r>
              <a:rPr lang="en-US" sz="1200" b="0" i="0" dirty="0">
                <a:solidFill>
                  <a:srgbClr val="000000"/>
                </a:solidFill>
                <a:effectLst/>
                <a:latin typeface="+mn-lt"/>
              </a:rPr>
              <a:t>Case Managers must develop a plan to assist the program participant to retain permanent housing after the ESG assistance ends. </a:t>
            </a:r>
            <a:endParaRPr lang="en-US" sz="1200" dirty="0">
              <a:latin typeface="+mn-lt"/>
            </a:endParaRPr>
          </a:p>
          <a:p>
            <a:pPr>
              <a:buFont typeface="Arial" pitchFamily="34" charset="0"/>
              <a:buNone/>
            </a:pPr>
            <a:endParaRPr lang="en-US" sz="1200" dirty="0">
              <a:latin typeface="+mn-lt"/>
            </a:endParaRPr>
          </a:p>
          <a:p>
            <a:pPr>
              <a:buFont typeface="Arial" pitchFamily="34" charset="0"/>
              <a:buChar char="•"/>
            </a:pPr>
            <a:r>
              <a:rPr lang="en-US" sz="1200" baseline="0" dirty="0">
                <a:latin typeface="+mn-lt"/>
              </a:rPr>
              <a:t>Case management services may be provided to someone who isn’t receiving rental or financial assistance, as long as the person is eligible to receive ESG assistance.</a:t>
            </a:r>
          </a:p>
          <a:p>
            <a:pPr>
              <a:buFont typeface="Arial" pitchFamily="34" charset="0"/>
              <a:buChar char="•"/>
            </a:pPr>
            <a:endParaRPr lang="en-US" sz="1200" baseline="0" dirty="0">
              <a:latin typeface="+mn-lt"/>
            </a:endParaRPr>
          </a:p>
          <a:p>
            <a:pPr>
              <a:buFont typeface="Arial" pitchFamily="34" charset="0"/>
              <a:buChar char="•"/>
            </a:pPr>
            <a:r>
              <a:rPr lang="en-US" sz="1200" baseline="0" dirty="0">
                <a:latin typeface="+mn-lt"/>
              </a:rPr>
              <a:t>Rapid re-housing funds may be used to provide housing stability case management to homeless persons on the street or in shelter for up to 30 days.</a:t>
            </a:r>
          </a:p>
          <a:p>
            <a:pPr>
              <a:buFont typeface="Arial" pitchFamily="34" charset="0"/>
              <a:buChar char="•"/>
            </a:pPr>
            <a:r>
              <a:rPr lang="en-US" sz="1200" baseline="0" dirty="0">
                <a:latin typeface="+mn-lt"/>
              </a:rPr>
              <a:t>If more than 30 days of case management is needed, it should be charged to emergency shelter or street outreach.</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65</a:t>
            </a:fld>
            <a:endParaRPr lang="en-US" dirty="0"/>
          </a:p>
        </p:txBody>
      </p:sp>
    </p:spTree>
    <p:extLst>
      <p:ext uri="{BB962C8B-B14F-4D97-AF65-F5344CB8AC3E}">
        <p14:creationId xmlns:p14="http://schemas.microsoft.com/office/powerpoint/2010/main" val="183771330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64521" lvl="1" indent="-510544"/>
            <a:r>
              <a:rPr lang="en-US" sz="1200" dirty="0"/>
              <a:t>For Eligibility under the Homelessness Prevention activity a person must meet one of the categories of the “at-risk of homelessness,” definition </a:t>
            </a:r>
          </a:p>
          <a:p>
            <a:pPr marL="864521" lvl="1" indent="-510544"/>
            <a:r>
              <a:rPr lang="en-US" sz="1200" b="1" dirty="0"/>
              <a:t>or</a:t>
            </a:r>
            <a:r>
              <a:rPr lang="en-US" sz="1200" dirty="0"/>
              <a:t> categories 2, 3, or 4 of the “homeless” definition.</a:t>
            </a:r>
          </a:p>
          <a:p>
            <a:pPr marL="864521" lvl="1" indent="-510544"/>
            <a:endParaRPr lang="en-US" sz="1200" dirty="0"/>
          </a:p>
          <a:p>
            <a:pPr marL="864521" lvl="1" indent="-510544"/>
            <a:r>
              <a:rPr lang="en-US" sz="1200" dirty="0"/>
              <a:t>Further criteria are:</a:t>
            </a:r>
          </a:p>
          <a:p>
            <a:pPr marL="864521" lvl="1" indent="-510544"/>
            <a:endParaRPr lang="en-US" sz="1200" dirty="0"/>
          </a:p>
          <a:p>
            <a:pPr marL="864521" lvl="1" indent="-510544"/>
            <a:r>
              <a:rPr lang="en-US" sz="1200" dirty="0"/>
              <a:t>The participant having an annual income </a:t>
            </a:r>
            <a:r>
              <a:rPr lang="en-US" sz="1200" u="sng" dirty="0"/>
              <a:t>below 30% </a:t>
            </a:r>
            <a:r>
              <a:rPr lang="en-US" sz="1200" dirty="0"/>
              <a:t>of the Annual Median Income at program entry, and lacking support networks and financial resources to remain in housing.</a:t>
            </a:r>
          </a:p>
          <a:p>
            <a:pPr marL="864521" lvl="1" indent="-510544"/>
            <a:endParaRPr lang="en-US" sz="1200" dirty="0"/>
          </a:p>
          <a:p>
            <a:pPr marL="592231" indent="-510544"/>
            <a:r>
              <a:rPr lang="en-US" sz="1200" dirty="0"/>
              <a:t>Annual income is calculated based on guidelines found at 24 CFR 5.609, </a:t>
            </a:r>
            <a:r>
              <a:rPr lang="en-US" sz="1200" b="1" dirty="0"/>
              <a:t>for both initial assessment and re-evaluation.</a:t>
            </a:r>
          </a:p>
          <a:p>
            <a:pPr>
              <a:buFont typeface="Arial" pitchFamily="34" charset="0"/>
              <a:buNone/>
            </a:pPr>
            <a:endParaRPr lang="en-US" sz="1200" dirty="0"/>
          </a:p>
          <a:p>
            <a:pPr lvl="1">
              <a:buFont typeface="Arial" pitchFamily="34" charset="0"/>
              <a:buNone/>
            </a:pPr>
            <a:r>
              <a:rPr lang="en-US" sz="1200" dirty="0"/>
              <a:t>There is a link on our web page for HUD’s Income Limits. </a:t>
            </a:r>
          </a:p>
          <a:p>
            <a:pPr lvl="1">
              <a:buFont typeface="Arial" pitchFamily="34" charset="0"/>
              <a:buNone/>
            </a:pPr>
            <a:r>
              <a:rPr lang="en-US" sz="1200" dirty="0"/>
              <a:t>Income limits are updated annually and you must use the most current limits</a:t>
            </a:r>
          </a:p>
          <a:p>
            <a:pPr lvl="1">
              <a:buFont typeface="Arial" pitchFamily="34" charset="0"/>
              <a:buNone/>
            </a:pPr>
            <a:r>
              <a:rPr lang="en-US" sz="1200" dirty="0"/>
              <a:t>HUD has published an ESG income calculation worksheet. We recommend that you use it to calculate income</a:t>
            </a:r>
          </a:p>
          <a:p>
            <a:pPr marL="453817" lvl="2" defTabSz="907433">
              <a:defRPr/>
            </a:pPr>
            <a:r>
              <a:rPr lang="en-US" sz="1200" dirty="0"/>
              <a:t>Income is calculated as the amount of income projected for the upcoming year</a:t>
            </a:r>
            <a:endParaRPr lang="en-US" sz="1200" b="1" dirty="0"/>
          </a:p>
          <a:p>
            <a:pPr marL="0" lvl="1" defTabSz="907433">
              <a:defRPr/>
            </a:pPr>
            <a:endParaRPr lang="en-US" sz="1200" b="1" dirty="0"/>
          </a:p>
          <a:p>
            <a:pPr marL="864521" lvl="1" indent="-510544"/>
            <a:endParaRPr lang="en-US" sz="1200" dirty="0"/>
          </a:p>
          <a:p>
            <a:pPr marL="864521" lvl="1" indent="-510544"/>
            <a:r>
              <a:rPr lang="en-US" sz="1200" dirty="0"/>
              <a:t>Participants must be re-evaluated at least once every 3 months.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66</a:t>
            </a:fld>
            <a:endParaRPr lang="en-US" dirty="0"/>
          </a:p>
        </p:txBody>
      </p:sp>
    </p:spTree>
    <p:extLst>
      <p:ext uri="{BB962C8B-B14F-4D97-AF65-F5344CB8AC3E}">
        <p14:creationId xmlns:p14="http://schemas.microsoft.com/office/powerpoint/2010/main" val="14950567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Rapid Rehousing assistance can be provided to individuals meeting Category 1 of the Homeless Definition.</a:t>
            </a:r>
          </a:p>
          <a:p>
            <a:r>
              <a:rPr lang="en-US" sz="1200" dirty="0"/>
              <a:t>If a person qualifies under category 4 because they are fleeing domestic violence, they must also meet the definition of category 1.</a:t>
            </a:r>
          </a:p>
          <a:p>
            <a:endParaRPr lang="en-US" sz="1200" dirty="0"/>
          </a:p>
          <a:p>
            <a:r>
              <a:rPr lang="en-US" sz="1200" dirty="0"/>
              <a:t>At program entry, there is no income threshold for eligibility.</a:t>
            </a:r>
          </a:p>
          <a:p>
            <a:endParaRPr lang="en-US" sz="1200" dirty="0"/>
          </a:p>
          <a:p>
            <a:r>
              <a:rPr lang="en-US" sz="1200" dirty="0"/>
              <a:t>The participant must lack support networks and financial resources to obtain housing. </a:t>
            </a:r>
          </a:p>
          <a:p>
            <a:endParaRPr lang="en-US" sz="1200" dirty="0"/>
          </a:p>
          <a:p>
            <a:r>
              <a:rPr lang="en-US" sz="1200" dirty="0"/>
              <a:t>Participants in Rapid Rehousing shall be re-evaluated annually.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67</a:t>
            </a:fld>
            <a:endParaRPr lang="en-US" dirty="0"/>
          </a:p>
        </p:txBody>
      </p:sp>
    </p:spTree>
    <p:extLst>
      <p:ext uri="{BB962C8B-B14F-4D97-AF65-F5344CB8AC3E}">
        <p14:creationId xmlns:p14="http://schemas.microsoft.com/office/powerpoint/2010/main" val="4377085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92231" indent="-510544" defTabSz="907633">
              <a:defRPr/>
            </a:pPr>
            <a:r>
              <a:rPr lang="en-US" sz="1200" dirty="0">
                <a:latin typeface="+mn-lt"/>
                <a:ea typeface="Calibri" panose="020F0502020204030204" pitchFamily="34" charset="0"/>
                <a:cs typeface="Times New Roman" panose="02020603050405020304" pitchFamily="18" charset="0"/>
              </a:rPr>
              <a:t>When Re-evaluating program participants of both Homelessness Prevention and Rapid Re-housing, the following criteria is required for continued support:</a:t>
            </a:r>
          </a:p>
          <a:p>
            <a:pPr marL="592231" indent="-510544" defTabSz="907633">
              <a:defRPr/>
            </a:pPr>
            <a:endParaRPr lang="en-US" sz="1200" dirty="0">
              <a:latin typeface="+mn-lt"/>
            </a:endParaRPr>
          </a:p>
          <a:p>
            <a:pPr marL="592231" indent="-510544" defTabSz="907633">
              <a:defRPr/>
            </a:pPr>
            <a:r>
              <a:rPr lang="en-US" sz="1200" dirty="0">
                <a:latin typeface="+mn-lt"/>
              </a:rPr>
              <a:t>Having an annual income at or below 30% AMI.</a:t>
            </a:r>
          </a:p>
          <a:p>
            <a:pPr marL="0" lvl="1" defTabSz="907433">
              <a:defRPr/>
            </a:pPr>
            <a:r>
              <a:rPr lang="en-US" sz="1200" dirty="0">
                <a:latin typeface="+mn-lt"/>
              </a:rPr>
              <a:t>The participant must still lack support networks and sufficient resources to retain housing without ESG assistance.</a:t>
            </a:r>
          </a:p>
          <a:p>
            <a:pPr marL="453817" lvl="1" indent="-453817" defTabSz="907433">
              <a:buFont typeface="Arial" panose="020B0604020202020204" pitchFamily="34" charset="0"/>
              <a:buChar char="•"/>
              <a:defRPr/>
            </a:pPr>
            <a:endParaRPr lang="en-US" sz="1200" dirty="0">
              <a:latin typeface="+mn-lt"/>
            </a:endParaRPr>
          </a:p>
          <a:p>
            <a:pPr defTabSz="907633">
              <a:defRPr/>
            </a:pPr>
            <a:r>
              <a:rPr lang="en-US" sz="1200" dirty="0">
                <a:latin typeface="+mn-lt"/>
              </a:rPr>
              <a:t>*Participants should report changes in income or circumstances that affect their need for ESG assistance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68</a:t>
            </a:fld>
            <a:endParaRPr lang="en-US" dirty="0"/>
          </a:p>
        </p:txBody>
      </p:sp>
    </p:spTree>
    <p:extLst>
      <p:ext uri="{BB962C8B-B14F-4D97-AF65-F5344CB8AC3E}">
        <p14:creationId xmlns:p14="http://schemas.microsoft.com/office/powerpoint/2010/main" val="29914578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Now I will go over some of the general provisions for Rental Assistance.</a:t>
            </a:r>
          </a:p>
        </p:txBody>
      </p:sp>
      <p:sp>
        <p:nvSpPr>
          <p:cNvPr id="4" name="Slide Number Placeholder 3"/>
          <p:cNvSpPr>
            <a:spLocks noGrp="1"/>
          </p:cNvSpPr>
          <p:nvPr>
            <p:ph type="sldNum" sz="quarter" idx="5"/>
          </p:nvPr>
        </p:nvSpPr>
        <p:spPr/>
        <p:txBody>
          <a:bodyPr/>
          <a:lstStyle/>
          <a:p>
            <a:fld id="{5DD21B9A-D48F-4202-9983-5C32BB3C257C}" type="slidenum">
              <a:rPr lang="en-US" smtClean="0"/>
              <a:pPr/>
              <a:t>69</a:t>
            </a:fld>
            <a:endParaRPr lang="en-US" dirty="0"/>
          </a:p>
        </p:txBody>
      </p:sp>
    </p:spTree>
    <p:extLst>
      <p:ext uri="{BB962C8B-B14F-4D97-AF65-F5344CB8AC3E}">
        <p14:creationId xmlns:p14="http://schemas.microsoft.com/office/powerpoint/2010/main" val="1368321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Environmental forms you see listed here will be discussed in more detail in just a moment by our Engineer, Chris Perkins. Chris conducts the review of these forms. </a:t>
            </a:r>
          </a:p>
          <a:p>
            <a:endParaRPr lang="en-US" sz="1200" dirty="0"/>
          </a:p>
          <a:p>
            <a:r>
              <a:rPr lang="en-US" sz="1200" dirty="0"/>
              <a:t>The State of Alabama Disclosure Statement is only required if the subrecipient is a nonprofit agency. If the subrecipient is a local unit of government, this form is not required.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a:t>
            </a:fld>
            <a:endParaRPr lang="en-US" dirty="0"/>
          </a:p>
        </p:txBody>
      </p:sp>
    </p:spTree>
    <p:extLst>
      <p:ext uri="{BB962C8B-B14F-4D97-AF65-F5344CB8AC3E}">
        <p14:creationId xmlns:p14="http://schemas.microsoft.com/office/powerpoint/2010/main" val="407516845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Services must not exceed 24 months during any 3-year period.</a:t>
            </a:r>
          </a:p>
          <a:p>
            <a:endParaRPr lang="en-US" sz="1200" dirty="0"/>
          </a:p>
          <a:p>
            <a:r>
              <a:rPr lang="en-US" sz="1200" dirty="0"/>
              <a:t>Rental Assistance requires a legally-binding, written lease between the owner and participant (except for arrears only assistance).</a:t>
            </a:r>
          </a:p>
          <a:p>
            <a:endParaRPr lang="en-US" sz="1200" dirty="0"/>
          </a:p>
          <a:p>
            <a:pPr defTabSz="907633">
              <a:defRPr/>
            </a:pPr>
            <a:r>
              <a:rPr lang="en-US" sz="1200" dirty="0"/>
              <a:t>Rental payments must be paid directly to the housing owner, not the participant.</a:t>
            </a:r>
          </a:p>
          <a:p>
            <a:endParaRPr lang="en-US" sz="1200" dirty="0"/>
          </a:p>
          <a:p>
            <a:r>
              <a:rPr lang="en-US" sz="1200" dirty="0"/>
              <a:t>The housing unit must comply with Minimum Habitability Standards &amp; Lead-Based Paint Regulations.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70</a:t>
            </a:fld>
            <a:endParaRPr lang="en-US" dirty="0"/>
          </a:p>
        </p:txBody>
      </p:sp>
    </p:spTree>
    <p:extLst>
      <p:ext uri="{BB962C8B-B14F-4D97-AF65-F5344CB8AC3E}">
        <p14:creationId xmlns:p14="http://schemas.microsoft.com/office/powerpoint/2010/main" val="252788947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buFont typeface="Arial" pitchFamily="34" charset="0"/>
              <a:buChar char="•"/>
              <a:defRPr/>
            </a:pPr>
            <a:r>
              <a:rPr lang="en-US" sz="1200" dirty="0"/>
              <a:t>The regulations list tenant-based and project-based based rental assistance. For the purpose of our program, only tenant-based rental assistance will be allowed. Public housing or housing choice vouchers are ineligible for ESG assistance.</a:t>
            </a:r>
          </a:p>
          <a:p>
            <a:pPr>
              <a:buFont typeface="Arial" pitchFamily="34" charset="0"/>
              <a:buChar char="•"/>
            </a:pPr>
            <a:endParaRPr lang="en-US" sz="1200" dirty="0"/>
          </a:p>
          <a:p>
            <a:pPr defTabSz="907633">
              <a:buFont typeface="Arial" pitchFamily="34" charset="0"/>
              <a:buChar char="•"/>
              <a:defRPr/>
            </a:pPr>
            <a:r>
              <a:rPr lang="en-US" sz="1200" dirty="0"/>
              <a:t>Rent can not exceed the Fair Market Rent (FMR).</a:t>
            </a:r>
          </a:p>
          <a:p>
            <a:pPr defTabSz="907633">
              <a:buFont typeface="Arial" pitchFamily="34" charset="0"/>
              <a:buChar char="•"/>
              <a:defRPr/>
            </a:pPr>
            <a:r>
              <a:rPr lang="en-US" sz="1200" dirty="0"/>
              <a:t>FMR is updated annually – you must use the most current rate.</a:t>
            </a:r>
          </a:p>
          <a:p>
            <a:pPr defTabSz="907633">
              <a:buFont typeface="Arial" pitchFamily="34" charset="0"/>
              <a:buChar char="•"/>
              <a:defRPr/>
            </a:pPr>
            <a:endParaRPr lang="en-US" sz="1200" dirty="0"/>
          </a:p>
          <a:p>
            <a:r>
              <a:rPr lang="en-US" sz="1200" dirty="0"/>
              <a:t>Rent must comply with HUD’s Rent Reasonableness Standards.</a:t>
            </a:r>
          </a:p>
          <a:p>
            <a:r>
              <a:rPr lang="en-US" sz="1200" dirty="0"/>
              <a:t>*FMR and Rent Reasonableness do not apply to payment of rental arrears.</a:t>
            </a:r>
          </a:p>
          <a:p>
            <a:pPr>
              <a:buFont typeface="Arial" pitchFamily="34" charset="0"/>
              <a:buNone/>
            </a:pPr>
            <a:endParaRPr lang="en-US" sz="1200" dirty="0"/>
          </a:p>
          <a:p>
            <a:pPr>
              <a:buFont typeface="Arial" pitchFamily="34" charset="0"/>
              <a:buNone/>
            </a:pPr>
            <a:r>
              <a:rPr lang="en-US" sz="1200" dirty="0"/>
              <a:t>When completing the rent reasonableness form, be sure to compare units with the same number of bedrooms.</a:t>
            </a:r>
          </a:p>
          <a:p>
            <a:pPr>
              <a:buFont typeface="Arial" pitchFamily="34" charset="0"/>
              <a:buNone/>
            </a:pPr>
            <a:r>
              <a:rPr lang="en-US" sz="1200" dirty="0"/>
              <a:t>Once a unit meets rent reasonableness &amp; fair market rent, ESG funds can be used to pay for utilities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71</a:t>
            </a:fld>
            <a:endParaRPr lang="en-US" dirty="0"/>
          </a:p>
        </p:txBody>
      </p:sp>
    </p:spTree>
    <p:extLst>
      <p:ext uri="{BB962C8B-B14F-4D97-AF65-F5344CB8AC3E}">
        <p14:creationId xmlns:p14="http://schemas.microsoft.com/office/powerpoint/2010/main" val="3364967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ESG funds cannot be used to pay late fees generated </a:t>
            </a:r>
            <a:r>
              <a:rPr lang="en-US" sz="1200" i="1" dirty="0"/>
              <a:t>after</a:t>
            </a:r>
            <a:r>
              <a:rPr lang="en-US" sz="1200" dirty="0"/>
              <a:t> a person enters into the program.</a:t>
            </a:r>
          </a:p>
          <a:p>
            <a:r>
              <a:rPr lang="en-US" sz="1200" dirty="0"/>
              <a:t>Mortgage payments are ineligible. </a:t>
            </a:r>
          </a:p>
          <a:p>
            <a:r>
              <a:rPr lang="en-US" sz="1200" dirty="0"/>
              <a:t>Rental Assistance cannot be used with other subsidies, except for with 6 months of arrears.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72</a:t>
            </a:fld>
            <a:endParaRPr lang="en-US" dirty="0"/>
          </a:p>
        </p:txBody>
      </p:sp>
    </p:spTree>
    <p:extLst>
      <p:ext uri="{BB962C8B-B14F-4D97-AF65-F5344CB8AC3E}">
        <p14:creationId xmlns:p14="http://schemas.microsoft.com/office/powerpoint/2010/main" val="116536881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633">
              <a:defRPr/>
            </a:pPr>
            <a:r>
              <a:rPr lang="en-US" sz="1200" dirty="0"/>
              <a:t>Agencies providing assistance must enter into a rental assistance agreement with the landlord or owner to whom rental payments will be made.</a:t>
            </a:r>
          </a:p>
          <a:p>
            <a:endParaRPr lang="en-US" sz="1800"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73</a:t>
            </a:fld>
            <a:endParaRPr lang="en-US" dirty="0"/>
          </a:p>
        </p:txBody>
      </p:sp>
    </p:spTree>
    <p:extLst>
      <p:ext uri="{BB962C8B-B14F-4D97-AF65-F5344CB8AC3E}">
        <p14:creationId xmlns:p14="http://schemas.microsoft.com/office/powerpoint/2010/main" val="66338879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solidFill>
                  <a:srgbClr val="000000"/>
                </a:solidFill>
                <a:latin typeface="+mn-lt"/>
              </a:rPr>
              <a:t>The rental assistance agreement must set forth the terms under which rental assistance will be provided, such as t</a:t>
            </a:r>
            <a:r>
              <a:rPr lang="en-US" sz="1200" dirty="0">
                <a:latin typeface="+mn-lt"/>
              </a:rPr>
              <a:t>he anticipated time period program participants will receive assistance. </a:t>
            </a:r>
          </a:p>
          <a:p>
            <a:pPr defTabSz="907633">
              <a:defRPr/>
            </a:pPr>
            <a:endParaRPr lang="en-US" sz="1200" dirty="0">
              <a:solidFill>
                <a:srgbClr val="000000"/>
              </a:solidFill>
              <a:latin typeface="+mn-lt"/>
            </a:endParaRPr>
          </a:p>
          <a:p>
            <a:pPr defTabSz="907633">
              <a:defRPr/>
            </a:pPr>
            <a:r>
              <a:rPr lang="en-US" sz="1200" dirty="0">
                <a:solidFill>
                  <a:srgbClr val="000000"/>
                </a:solidFill>
                <a:latin typeface="+mn-lt"/>
              </a:rPr>
              <a:t>The rental assistance agreement must contain the same payment due date, grace period, and late payment penalty requirements as the program participant's lease.</a:t>
            </a:r>
            <a:endParaRPr lang="en-US" sz="1200" dirty="0">
              <a:latin typeface="+mn-lt"/>
            </a:endParaRPr>
          </a:p>
          <a:p>
            <a:pPr>
              <a:buFont typeface="Arial" pitchFamily="34" charset="0"/>
              <a:buNone/>
            </a:pPr>
            <a:endParaRPr lang="en-US" sz="1200" dirty="0">
              <a:latin typeface="+mn-lt"/>
            </a:endParaRPr>
          </a:p>
          <a:p>
            <a:pPr>
              <a:buFont typeface="Arial" pitchFamily="34" charset="0"/>
              <a:buNone/>
            </a:pPr>
            <a:r>
              <a:rPr lang="en-US" sz="1200" dirty="0">
                <a:latin typeface="+mn-lt"/>
              </a:rPr>
              <a:t>The agreement should specify the rental assistance is tenant-based.</a:t>
            </a:r>
          </a:p>
          <a:p>
            <a:pPr>
              <a:buFont typeface="Arial" pitchFamily="34" charset="0"/>
              <a:buNone/>
            </a:pPr>
            <a:endParaRPr lang="en-US" sz="1200" dirty="0">
              <a:latin typeface="+mn-lt"/>
            </a:endParaRPr>
          </a:p>
          <a:p>
            <a:pPr defTabSz="907633">
              <a:defRPr/>
            </a:pPr>
            <a:r>
              <a:rPr lang="en-US" sz="1200" dirty="0">
                <a:latin typeface="+mn-lt"/>
              </a:rPr>
              <a:t>A RENTAL ASSISTANCE AGREEMENT is required even if the assistance is only for arrears.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74</a:t>
            </a:fld>
            <a:endParaRPr lang="en-US" dirty="0"/>
          </a:p>
        </p:txBody>
      </p:sp>
    </p:spTree>
    <p:extLst>
      <p:ext uri="{BB962C8B-B14F-4D97-AF65-F5344CB8AC3E}">
        <p14:creationId xmlns:p14="http://schemas.microsoft.com/office/powerpoint/2010/main" val="340156563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a:t>The agreement shall terminate and no further rental assistance should be provided if:</a:t>
            </a:r>
          </a:p>
          <a:p>
            <a:pPr lvl="1">
              <a:buFont typeface="Arial" pitchFamily="34" charset="0"/>
              <a:buChar char="•"/>
            </a:pPr>
            <a:r>
              <a:rPr lang="en-US" sz="1200" dirty="0"/>
              <a:t>The program participant moves out of the unit</a:t>
            </a:r>
          </a:p>
          <a:p>
            <a:pPr lvl="1">
              <a:buFont typeface="Arial" pitchFamily="34" charset="0"/>
              <a:buChar char="•"/>
            </a:pPr>
            <a:r>
              <a:rPr lang="en-US" sz="1200" dirty="0"/>
              <a:t>The lease terminates and is not renewed</a:t>
            </a:r>
          </a:p>
          <a:p>
            <a:pPr lvl="1">
              <a:buFont typeface="Arial" pitchFamily="34" charset="0"/>
              <a:buNone/>
            </a:pPr>
            <a:r>
              <a:rPr lang="en-US" sz="1200" dirty="0"/>
              <a:t>Or if</a:t>
            </a:r>
          </a:p>
          <a:p>
            <a:pPr lvl="1">
              <a:buFont typeface="Arial" pitchFamily="34" charset="0"/>
              <a:buChar char="•"/>
            </a:pPr>
            <a:r>
              <a:rPr lang="en-US" sz="1200" dirty="0"/>
              <a:t>The program participant becomes ineligible to receive ESG assistance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75</a:t>
            </a:fld>
            <a:endParaRPr lang="en-US" dirty="0"/>
          </a:p>
        </p:txBody>
      </p:sp>
    </p:spTree>
    <p:extLst>
      <p:ext uri="{BB962C8B-B14F-4D97-AF65-F5344CB8AC3E}">
        <p14:creationId xmlns:p14="http://schemas.microsoft.com/office/powerpoint/2010/main" val="401849072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a:t>During the term of agreement, the owner must provide to the agency:</a:t>
            </a:r>
          </a:p>
          <a:p>
            <a:r>
              <a:rPr lang="en-US" sz="1200" dirty="0"/>
              <a:t>Any notice provided to the participant to vacate the housing unit.</a:t>
            </a:r>
          </a:p>
          <a:p>
            <a:r>
              <a:rPr lang="en-US" sz="1200" dirty="0"/>
              <a:t>or</a:t>
            </a:r>
          </a:p>
          <a:p>
            <a:r>
              <a:rPr lang="en-US" sz="1200" dirty="0"/>
              <a:t>Any complaint used under state or local law to commence an eviction action.</a:t>
            </a:r>
            <a:endParaRPr lang="en-US" sz="1200" i="1" dirty="0"/>
          </a:p>
          <a:p>
            <a:pPr algn="r">
              <a:buNone/>
            </a:pPr>
            <a:endParaRPr lang="en-US" dirty="0"/>
          </a:p>
          <a:p>
            <a:pPr algn="r">
              <a:buNone/>
            </a:pPr>
            <a:endParaRPr lang="en-US" i="1" dirty="0"/>
          </a:p>
          <a:p>
            <a:pPr algn="r">
              <a:buNone/>
            </a:pPr>
            <a:endParaRPr lang="en-US" dirty="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76</a:t>
            </a:fld>
            <a:endParaRPr lang="en-US" dirty="0"/>
          </a:p>
        </p:txBody>
      </p:sp>
    </p:spTree>
    <p:extLst>
      <p:ext uri="{BB962C8B-B14F-4D97-AF65-F5344CB8AC3E}">
        <p14:creationId xmlns:p14="http://schemas.microsoft.com/office/powerpoint/2010/main" val="78112805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mn-lt"/>
              </a:rPr>
              <a:t>Records must be kept for each program participant served. The records must include:</a:t>
            </a:r>
            <a:endParaRPr lang="en-US" sz="1200" dirty="0">
              <a:latin typeface="+mn-lt"/>
            </a:endParaRPr>
          </a:p>
        </p:txBody>
      </p:sp>
      <p:sp>
        <p:nvSpPr>
          <p:cNvPr id="4" name="Slide Number Placeholder 3"/>
          <p:cNvSpPr>
            <a:spLocks noGrp="1"/>
          </p:cNvSpPr>
          <p:nvPr>
            <p:ph type="sldNum" sz="quarter" idx="5"/>
          </p:nvPr>
        </p:nvSpPr>
        <p:spPr/>
        <p:txBody>
          <a:bodyPr/>
          <a:lstStyle/>
          <a:p>
            <a:fld id="{5DD21B9A-D48F-4202-9983-5C32BB3C257C}" type="slidenum">
              <a:rPr lang="en-US" smtClean="0"/>
              <a:pPr/>
              <a:t>77</a:t>
            </a:fld>
            <a:endParaRPr lang="en-US" dirty="0"/>
          </a:p>
        </p:txBody>
      </p:sp>
    </p:spTree>
    <p:extLst>
      <p:ext uri="{BB962C8B-B14F-4D97-AF65-F5344CB8AC3E}">
        <p14:creationId xmlns:p14="http://schemas.microsoft.com/office/powerpoint/2010/main" val="1493813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n-lt"/>
              </a:rPr>
              <a:t>The Application date</a:t>
            </a:r>
          </a:p>
          <a:p>
            <a:endParaRPr lang="en-US" sz="1200" dirty="0">
              <a:latin typeface="+mn-lt"/>
            </a:endParaRPr>
          </a:p>
          <a:p>
            <a:r>
              <a:rPr lang="en-US" sz="1200" dirty="0">
                <a:latin typeface="+mn-lt"/>
              </a:rPr>
              <a:t>The date of Entry and exit from HMIS or a Comparable Database</a:t>
            </a:r>
          </a:p>
          <a:p>
            <a:endParaRPr lang="en-US" sz="1200" dirty="0">
              <a:latin typeface="+mn-lt"/>
            </a:endParaRPr>
          </a:p>
          <a:p>
            <a:pPr defTabSz="907633">
              <a:defRPr/>
            </a:pPr>
            <a:r>
              <a:rPr lang="en-US" sz="1200" dirty="0">
                <a:latin typeface="+mn-lt"/>
              </a:rPr>
              <a:t>A copy of some form of Identification such as Driver’s License, Social Security card, etc.</a:t>
            </a:r>
          </a:p>
          <a:p>
            <a:r>
              <a:rPr lang="en-US" sz="1200" dirty="0">
                <a:latin typeface="+mn-lt"/>
              </a:rPr>
              <a:t>Each client will be assigned an Identification number to be used in HMIS or </a:t>
            </a:r>
            <a:r>
              <a:rPr lang="en-US" sz="1200" dirty="0" err="1">
                <a:latin typeface="+mn-lt"/>
              </a:rPr>
              <a:t>Osnium</a:t>
            </a:r>
            <a:r>
              <a:rPr lang="en-US" sz="1200" dirty="0">
                <a:latin typeface="+mn-lt"/>
              </a:rPr>
              <a:t>. </a:t>
            </a:r>
          </a:p>
          <a:p>
            <a:endParaRPr lang="en-US" sz="1200" dirty="0">
              <a:latin typeface="+mn-lt"/>
            </a:endParaRPr>
          </a:p>
          <a:p>
            <a:r>
              <a:rPr lang="en-US" sz="1200" dirty="0">
                <a:solidFill>
                  <a:srgbClr val="000000"/>
                </a:solidFill>
                <a:latin typeface="+mn-lt"/>
              </a:rPr>
              <a:t>The file must include documentation of what criteria was used to determine eligibility.</a:t>
            </a:r>
          </a:p>
          <a:p>
            <a:endParaRPr lang="en-US" sz="1200" dirty="0">
              <a:latin typeface="+mn-lt"/>
            </a:endParaRPr>
          </a:p>
          <a:p>
            <a:r>
              <a:rPr lang="en-US" sz="1200" dirty="0">
                <a:latin typeface="+mn-lt"/>
              </a:rPr>
              <a:t>Document the initial and continued lack of resources, support networks, and alternate housing.</a:t>
            </a:r>
          </a:p>
          <a:p>
            <a:endParaRPr lang="en-US" sz="1200" dirty="0">
              <a:latin typeface="+mn-lt"/>
            </a:endParaRPr>
          </a:p>
          <a:p>
            <a:pPr defTabSz="907633">
              <a:defRPr/>
            </a:pPr>
            <a:r>
              <a:rPr lang="en-US" sz="1200" dirty="0">
                <a:latin typeface="+mn-lt"/>
              </a:rPr>
              <a:t>All files should contain detailed case management notes.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78</a:t>
            </a:fld>
            <a:endParaRPr lang="en-US" dirty="0"/>
          </a:p>
        </p:txBody>
      </p:sp>
    </p:spTree>
    <p:extLst>
      <p:ext uri="{BB962C8B-B14F-4D97-AF65-F5344CB8AC3E}">
        <p14:creationId xmlns:p14="http://schemas.microsoft.com/office/powerpoint/2010/main" val="1539650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Record any Coordination with other programs.</a:t>
            </a:r>
          </a:p>
          <a:p>
            <a:endParaRPr lang="en-US" sz="1200" dirty="0"/>
          </a:p>
          <a:p>
            <a:r>
              <a:rPr lang="en-US" sz="1200" dirty="0"/>
              <a:t>Verification that the same type of assistance is not being provided by other public sources.</a:t>
            </a:r>
          </a:p>
          <a:p>
            <a:endParaRPr lang="en-US" sz="1200" dirty="0"/>
          </a:p>
          <a:p>
            <a:r>
              <a:rPr lang="en-US" sz="1200" dirty="0"/>
              <a:t>Include a Housing Stability Plan developed with the client.</a:t>
            </a:r>
          </a:p>
          <a:p>
            <a:endParaRPr lang="en-US" sz="1200" dirty="0"/>
          </a:p>
          <a:p>
            <a:r>
              <a:rPr lang="en-US" sz="1200" dirty="0"/>
              <a:t>Document the type, amount, and length of assistance provided</a:t>
            </a:r>
          </a:p>
          <a:p>
            <a:endParaRPr lang="en-US" sz="1200" dirty="0"/>
          </a:p>
          <a:p>
            <a:r>
              <a:rPr lang="en-US" sz="1200" dirty="0"/>
              <a:t>Also include in the file the lease between the client and landlord or homeowner and the…</a:t>
            </a:r>
          </a:p>
          <a:p>
            <a:endParaRPr lang="en-US" sz="1200" dirty="0"/>
          </a:p>
          <a:p>
            <a:r>
              <a:rPr lang="en-US" sz="1200" dirty="0"/>
              <a:t>Rental Assistance Agreement between your agency and the client.</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79</a:t>
            </a:fld>
            <a:endParaRPr lang="en-US" dirty="0"/>
          </a:p>
        </p:txBody>
      </p:sp>
    </p:spTree>
    <p:extLst>
      <p:ext uri="{BB962C8B-B14F-4D97-AF65-F5344CB8AC3E}">
        <p14:creationId xmlns:p14="http://schemas.microsoft.com/office/powerpoint/2010/main" val="292592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a:t>If emergency shelter funds will be used to rehab or convert an existing facility or if a facility or portions of the facility will be used as match, then copies of deeds, mortgages or appraisals will be required.</a:t>
            </a:r>
          </a:p>
          <a:p>
            <a:endParaRPr lang="en-US" sz="1200" dirty="0"/>
          </a:p>
          <a:p>
            <a:r>
              <a:rPr lang="en-US" sz="1200" dirty="0"/>
              <a:t>If an agency will provide emergency shelter activities, the Certification of Local Government Approval for Nonprofit Organizations Receiving ESG Funds from State Grantees form must be submitted. Multiple agencies may be listed on the same form. This form must be signed by the chief elected official of the local unit of government. This form is required when funds are in the emergency shelter line item, even if there are no shelters in the service area.</a:t>
            </a:r>
          </a:p>
          <a:p>
            <a:endParaRPr lang="en-US" sz="1200" dirty="0"/>
          </a:p>
          <a:p>
            <a:pPr defTabSz="907433">
              <a:defRPr/>
            </a:pPr>
            <a:r>
              <a:rPr lang="en-US" sz="1200" dirty="0"/>
              <a:t>Certification of building use is required when emergency shelter funds will be used to rehab or convert a facility for use as an emergency shelter. We can discuss this individually if it applies to your program.</a:t>
            </a:r>
          </a:p>
          <a:p>
            <a:endParaRPr lang="en-US" sz="1200" dirty="0"/>
          </a:p>
          <a:p>
            <a:r>
              <a:rPr lang="en-US" sz="1200" dirty="0"/>
              <a:t>A schedule of expenditures estimates the cumulative percent of funds to be drawn down with each invoice submission and a corresponding date. Remember to take note of the period of performance in your Grant Agreement when making your schedule.</a:t>
            </a:r>
          </a:p>
          <a:p>
            <a:endParaRPr lang="en-US" sz="1200" dirty="0"/>
          </a:p>
          <a:p>
            <a:r>
              <a:rPr lang="en-US" sz="1200" dirty="0"/>
              <a:t>During the course of administering your Grant, review the Schedule with each invoice submission and revise as necessary.</a:t>
            </a:r>
          </a:p>
          <a:p>
            <a:endParaRPr lang="en-US" sz="1200" dirty="0"/>
          </a:p>
          <a:p>
            <a:r>
              <a:rPr lang="en-US" sz="1200" dirty="0"/>
              <a:t>Your adherence to the Schedule reflects planning and administrative capacity. These criteria are considered when applications are reviewed.</a:t>
            </a:r>
          </a:p>
          <a:p>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8</a:t>
            </a:fld>
            <a:endParaRPr lang="en-US"/>
          </a:p>
        </p:txBody>
      </p:sp>
    </p:spTree>
    <p:extLst>
      <p:ext uri="{BB962C8B-B14F-4D97-AF65-F5344CB8AC3E}">
        <p14:creationId xmlns:p14="http://schemas.microsoft.com/office/powerpoint/2010/main" val="252035090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n-lt"/>
              </a:rPr>
              <a:t>There are a few other forms and checklists that need to be maintained in the client files. These can be found at the Implementation Manual page of the ESG website. </a:t>
            </a:r>
          </a:p>
          <a:p>
            <a:endParaRPr lang="en-US" sz="1200" dirty="0">
              <a:latin typeface="+mn-lt"/>
            </a:endParaRPr>
          </a:p>
          <a:p>
            <a:r>
              <a:rPr lang="en-US" sz="1200" dirty="0">
                <a:latin typeface="+mn-lt"/>
              </a:rPr>
              <a:t>There are 2 links that provide guidance on Rent Reasonableness and Fair Market Rent – please read these before documenting the Rent Reasonableness form.</a:t>
            </a:r>
          </a:p>
          <a:p>
            <a:endParaRPr lang="en-US" sz="1200" dirty="0">
              <a:latin typeface="+mn-lt"/>
            </a:endParaRPr>
          </a:p>
          <a:p>
            <a:r>
              <a:rPr lang="en-US" sz="1200" dirty="0">
                <a:latin typeface="+mn-lt"/>
              </a:rPr>
              <a:t>To calculate the amount of eligible utility allowance, use the PHA Utility Allowance for Rent Reasonableness Documentation.</a:t>
            </a:r>
          </a:p>
          <a:p>
            <a:r>
              <a:rPr lang="en-US" sz="1200" dirty="0">
                <a:latin typeface="+mn-lt"/>
              </a:rPr>
              <a:t>	</a:t>
            </a:r>
          </a:p>
          <a:p>
            <a:r>
              <a:rPr lang="en-US" sz="1200" dirty="0">
                <a:latin typeface="+mn-lt"/>
              </a:rPr>
              <a:t>The Housing Habitability Standards Checklist should be completed upon inspection. </a:t>
            </a:r>
            <a:r>
              <a:rPr lang="en-US" sz="1200" dirty="0">
                <a:latin typeface="+mn-lt"/>
                <a:ea typeface="Times New Roman" panose="02020603050405020304" pitchFamily="18" charset="0"/>
                <a:cs typeface="Arial" panose="020B0604020202020204" pitchFamily="34" charset="0"/>
              </a:rPr>
              <a:t>Inspections must be conducted upon initial occupancy and then on an annual basis for the term of ESG assistance.</a:t>
            </a:r>
            <a:endParaRPr lang="en-US" sz="1200" dirty="0">
              <a:latin typeface="+mn-lt"/>
            </a:endParaRPr>
          </a:p>
          <a:p>
            <a:endParaRPr lang="en-US" sz="1200" dirty="0">
              <a:latin typeface="+mn-lt"/>
            </a:endParaRPr>
          </a:p>
          <a:p>
            <a:pPr defTabSz="907633">
              <a:defRPr/>
            </a:pPr>
            <a:r>
              <a:rPr lang="en-US" sz="1200" dirty="0">
                <a:latin typeface="+mn-lt"/>
              </a:rPr>
              <a:t>After completion of the Lead-Based Paint Checklist, each participant assisted with Prevention or Re-housing assistance must sign a Lead-Based Paint Disclosure Form.</a:t>
            </a:r>
          </a:p>
          <a:p>
            <a:endParaRPr lang="en-US" sz="1200" dirty="0">
              <a:latin typeface="+mn-lt"/>
            </a:endParaRPr>
          </a:p>
          <a:p>
            <a:r>
              <a:rPr lang="en-US" sz="1200" dirty="0">
                <a:latin typeface="+mn-lt"/>
              </a:rPr>
              <a:t>The participant should sign a form acknowledging that they have been made aware of the termination and grievance policies.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80</a:t>
            </a:fld>
            <a:endParaRPr lang="en-US" dirty="0"/>
          </a:p>
        </p:txBody>
      </p:sp>
    </p:spTree>
    <p:extLst>
      <p:ext uri="{BB962C8B-B14F-4D97-AF65-F5344CB8AC3E}">
        <p14:creationId xmlns:p14="http://schemas.microsoft.com/office/powerpoint/2010/main" val="400482078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000000"/>
                </a:solidFill>
                <a:latin typeface="+mn-lt"/>
              </a:rPr>
              <a:t>For </a:t>
            </a:r>
            <a:r>
              <a:rPr lang="en-US" sz="1200" dirty="0">
                <a:latin typeface="+mn-lt"/>
              </a:rPr>
              <a:t>HOMELESSNESS PREVENTION AND RAPID RE-HOUSING, t</a:t>
            </a:r>
            <a:r>
              <a:rPr lang="en-US" sz="1200" dirty="0">
                <a:solidFill>
                  <a:srgbClr val="000000"/>
                </a:solidFill>
                <a:latin typeface="+mn-lt"/>
              </a:rPr>
              <a:t>he recipient must maintain and follow written intake procedures to ensure compliance with the homeless definition. The procedures require documentation of the evidence relied upon to establish and verify homeless status.</a:t>
            </a:r>
          </a:p>
          <a:p>
            <a:endParaRPr lang="en-US" sz="1200" dirty="0">
              <a:solidFill>
                <a:srgbClr val="000000"/>
              </a:solidFill>
              <a:latin typeface="+mn-lt"/>
            </a:endParaRPr>
          </a:p>
          <a:p>
            <a:r>
              <a:rPr lang="en-US" sz="1200" dirty="0">
                <a:solidFill>
                  <a:srgbClr val="000000"/>
                </a:solidFill>
                <a:latin typeface="+mn-lt"/>
              </a:rPr>
              <a:t>The procedures must establish the </a:t>
            </a:r>
            <a:r>
              <a:rPr lang="en-US" sz="1200" b="1" dirty="0">
                <a:solidFill>
                  <a:srgbClr val="000000"/>
                </a:solidFill>
                <a:latin typeface="+mn-lt"/>
              </a:rPr>
              <a:t>order of priority </a:t>
            </a:r>
            <a:r>
              <a:rPr lang="en-US" sz="1200" dirty="0">
                <a:solidFill>
                  <a:srgbClr val="000000"/>
                </a:solidFill>
                <a:latin typeface="+mn-lt"/>
              </a:rPr>
              <a:t>for obtaining evidence. This order will be third-party documentation first, intake worker observations second, and certification from the person seeking assistance third.</a:t>
            </a:r>
            <a:endParaRPr lang="en-US" sz="1200" dirty="0">
              <a:latin typeface="+mn-lt"/>
            </a:endParaRPr>
          </a:p>
        </p:txBody>
      </p:sp>
      <p:sp>
        <p:nvSpPr>
          <p:cNvPr id="4" name="Slide Number Placeholder 3"/>
          <p:cNvSpPr>
            <a:spLocks noGrp="1"/>
          </p:cNvSpPr>
          <p:nvPr>
            <p:ph type="sldNum" sz="quarter" idx="10"/>
          </p:nvPr>
        </p:nvSpPr>
        <p:spPr/>
        <p:txBody>
          <a:bodyPr/>
          <a:lstStyle/>
          <a:p>
            <a:fld id="{7B0635EB-6AB2-42CB-9BDB-95F79B19A2BD}" type="slidenum">
              <a:rPr lang="en-US" smtClean="0"/>
              <a:pPr/>
              <a:t>81</a:t>
            </a:fld>
            <a:endParaRPr lang="en-US"/>
          </a:p>
        </p:txBody>
      </p:sp>
    </p:spTree>
    <p:extLst>
      <p:ext uri="{BB962C8B-B14F-4D97-AF65-F5344CB8AC3E}">
        <p14:creationId xmlns:p14="http://schemas.microsoft.com/office/powerpoint/2010/main" val="10478393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82</a:t>
            </a:fld>
            <a:endParaRPr lang="en-US" dirty="0"/>
          </a:p>
        </p:txBody>
      </p:sp>
    </p:spTree>
    <p:extLst>
      <p:ext uri="{BB962C8B-B14F-4D97-AF65-F5344CB8AC3E}">
        <p14:creationId xmlns:p14="http://schemas.microsoft.com/office/powerpoint/2010/main" val="39407431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Rapid Re-housing is a model for helping people move from the streets or shelter to permanent housing - it was not intended for people exiting transitional housing (TH).</a:t>
            </a:r>
          </a:p>
          <a:p>
            <a:r>
              <a:rPr lang="en-US" sz="1200" b="1" dirty="0"/>
              <a:t>Using rapid re-housing funds to exit persons from TH should not be common practice or a core aspect of your program design. </a:t>
            </a:r>
          </a:p>
          <a:p>
            <a:endParaRPr lang="en-US" sz="1200" dirty="0"/>
          </a:p>
          <a:p>
            <a:r>
              <a:rPr lang="en-US" sz="1200" dirty="0"/>
              <a:t>However, this can be done on a case-by-case basis. </a:t>
            </a:r>
          </a:p>
          <a:p>
            <a:endParaRPr lang="en-US" sz="1200" dirty="0"/>
          </a:p>
          <a:p>
            <a:r>
              <a:rPr lang="en-US" sz="1200" dirty="0"/>
              <a:t>Using RRH funds to exit persons from TH should only be done when it is necessary to prevent the program participant from going back to the streets or emergency shelter. </a:t>
            </a:r>
          </a:p>
        </p:txBody>
      </p:sp>
      <p:sp>
        <p:nvSpPr>
          <p:cNvPr id="4" name="Slide Number Placeholder 3"/>
          <p:cNvSpPr>
            <a:spLocks noGrp="1"/>
          </p:cNvSpPr>
          <p:nvPr>
            <p:ph type="sldNum" sz="quarter" idx="10"/>
          </p:nvPr>
        </p:nvSpPr>
        <p:spPr/>
        <p:txBody>
          <a:bodyPr/>
          <a:lstStyle/>
          <a:p>
            <a:fld id="{7B0635EB-6AB2-42CB-9BDB-95F79B19A2BD}" type="slidenum">
              <a:rPr lang="en-US" smtClean="0"/>
              <a:pPr/>
              <a:t>83</a:t>
            </a:fld>
            <a:endParaRPr lang="en-US"/>
          </a:p>
        </p:txBody>
      </p:sp>
    </p:spTree>
    <p:extLst>
      <p:ext uri="{BB962C8B-B14F-4D97-AF65-F5344CB8AC3E}">
        <p14:creationId xmlns:p14="http://schemas.microsoft.com/office/powerpoint/2010/main" val="310783299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a:t>To the maximum extent possible, involve homeless persons or families in constructing, renovating, maintaining, and operating facilities assisted under ESG, in providing services assisted under ESG, and in providing services for occupants of facilities assisted under ESG.</a:t>
            </a:r>
          </a:p>
          <a:p>
            <a:pPr>
              <a:buNone/>
            </a:pPr>
            <a:endParaRPr lang="en-US" sz="1200" dirty="0"/>
          </a:p>
          <a:p>
            <a:pPr>
              <a:buNone/>
            </a:pPr>
            <a:r>
              <a:rPr lang="en-US" sz="1200" b="1" i="1" dirty="0"/>
              <a:t>Document this involvement for later reporting.</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84</a:t>
            </a:fld>
            <a:endParaRPr lang="en-US" dirty="0"/>
          </a:p>
        </p:txBody>
      </p:sp>
    </p:spTree>
    <p:extLst>
      <p:ext uri="{BB962C8B-B14F-4D97-AF65-F5344CB8AC3E}">
        <p14:creationId xmlns:p14="http://schemas.microsoft.com/office/powerpoint/2010/main" val="23716289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US" sz="1200" dirty="0"/>
              <a:t>Records will be reviewed during the onsite monitoring visit. Please familiarize yourself with the checklists as they provide valuable information regarding compliance with the program rules. They also give you an indication of the information that will be reviewed during the monitoring visit. </a:t>
            </a:r>
          </a:p>
          <a:p>
            <a:pPr defTabSz="907633">
              <a:defRPr/>
            </a:pPr>
            <a:endParaRPr lang="en-US" sz="1200" dirty="0"/>
          </a:p>
          <a:p>
            <a:pPr defTabSz="907633">
              <a:defRPr/>
            </a:pPr>
            <a:r>
              <a:rPr lang="en-US" sz="1200" dirty="0"/>
              <a:t>The Monitoring visit will also include a site visit to at least one of the Emergency Shelters in operation under the Grant to review the habitability standards of the shelter.</a:t>
            </a:r>
          </a:p>
          <a:p>
            <a:pPr>
              <a:buFont typeface="Arial" pitchFamily="34" charset="0"/>
              <a:buNone/>
            </a:pPr>
            <a:endParaRPr lang="en-US" sz="1200" dirty="0"/>
          </a:p>
          <a:p>
            <a:pPr>
              <a:buFont typeface="Arial" pitchFamily="34" charset="0"/>
              <a:buNone/>
            </a:pPr>
            <a:r>
              <a:rPr lang="en-US" sz="1200" dirty="0"/>
              <a:t>We will contact you to schedule a monitoring visit when you have drawn 40% of the grant funds.</a:t>
            </a:r>
          </a:p>
          <a:p>
            <a:pPr>
              <a:buFont typeface="Arial" pitchFamily="34" charset="0"/>
              <a:buNone/>
            </a:pPr>
            <a:endParaRPr lang="en-US" sz="1200" dirty="0"/>
          </a:p>
          <a:p>
            <a:pPr>
              <a:buFont typeface="Arial" pitchFamily="34" charset="0"/>
              <a:buNone/>
            </a:pPr>
            <a:r>
              <a:rPr lang="en-US" sz="1200" dirty="0"/>
              <a:t>The subrecipient must periodically monitor each second-tier subrecipient.</a:t>
            </a:r>
          </a:p>
          <a:p>
            <a:pPr>
              <a:buFont typeface="Arial" pitchFamily="34" charset="0"/>
              <a:buNone/>
            </a:pPr>
            <a:endParaRPr lang="en-US" sz="1200" dirty="0"/>
          </a:p>
          <a:p>
            <a:r>
              <a:rPr lang="en-US" sz="1200" dirty="0"/>
              <a:t>Maintain records for 5 years after grant closeout</a:t>
            </a:r>
          </a:p>
          <a:p>
            <a:endParaRPr lang="en-US" sz="1200" dirty="0"/>
          </a:p>
          <a:p>
            <a:r>
              <a:rPr lang="en-US" sz="1200" dirty="0"/>
              <a:t>For grants involving renovation or conversion, maintain records for </a:t>
            </a:r>
            <a:r>
              <a:rPr lang="en-US" sz="1200" i="1" dirty="0"/>
              <a:t>10 years </a:t>
            </a:r>
            <a:r>
              <a:rPr lang="en-US" sz="1200" dirty="0"/>
              <a:t>after grant closeout</a:t>
            </a:r>
          </a:p>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85</a:t>
            </a:fld>
            <a:endParaRPr lang="en-US" dirty="0"/>
          </a:p>
        </p:txBody>
      </p:sp>
    </p:spTree>
    <p:extLst>
      <p:ext uri="{BB962C8B-B14F-4D97-AF65-F5344CB8AC3E}">
        <p14:creationId xmlns:p14="http://schemas.microsoft.com/office/powerpoint/2010/main" val="327660044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There will be reports required as part of your grant participation.</a:t>
            </a:r>
          </a:p>
          <a:p>
            <a:endParaRPr lang="en-US" sz="1200" dirty="0"/>
          </a:p>
          <a:p>
            <a:pPr defTabSz="907633">
              <a:defRPr/>
            </a:pPr>
            <a:r>
              <a:rPr lang="en-US" sz="1200" dirty="0"/>
              <a:t>HUD Form 60002 reports the number of new hires for construction grants. This report shall be submitted by April 15</a:t>
            </a:r>
            <a:r>
              <a:rPr lang="en-US" sz="1200" baseline="30000" dirty="0"/>
              <a:t>th</a:t>
            </a:r>
            <a:r>
              <a:rPr lang="en-US" sz="1200" dirty="0"/>
              <a:t> annually.</a:t>
            </a:r>
          </a:p>
          <a:p>
            <a:pPr lvl="1"/>
            <a:endParaRPr lang="en-US" sz="1200" dirty="0"/>
          </a:p>
          <a:p>
            <a:pPr defTabSz="907633">
              <a:defRPr/>
            </a:pPr>
            <a:r>
              <a:rPr lang="en-US" sz="1200" dirty="0"/>
              <a:t>For the CAPER, program participant data is uploaded directly from HMIS or a comparable database to Sage. Information regarding expenditures is submitted separately via email to ADECA. This report shall be submitted by April 15</a:t>
            </a:r>
            <a:r>
              <a:rPr lang="en-US" sz="1200" baseline="30000" dirty="0"/>
              <a:t>th</a:t>
            </a:r>
            <a:r>
              <a:rPr lang="en-US" sz="1200" dirty="0"/>
              <a:t> annually.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86</a:t>
            </a:fld>
            <a:endParaRPr lang="en-US" dirty="0"/>
          </a:p>
        </p:txBody>
      </p:sp>
    </p:spTree>
    <p:extLst>
      <p:ext uri="{BB962C8B-B14F-4D97-AF65-F5344CB8AC3E}">
        <p14:creationId xmlns:p14="http://schemas.microsoft.com/office/powerpoint/2010/main" val="50036585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At a minimum, subrecipients must document the: </a:t>
            </a:r>
          </a:p>
          <a:p>
            <a:r>
              <a:rPr lang="en-US" sz="1200" dirty="0"/>
              <a:t>The Impact of ESG-funded grants</a:t>
            </a:r>
          </a:p>
          <a:p>
            <a:r>
              <a:rPr lang="en-US" sz="1200" dirty="0"/>
              <a:t>The Number of persons served by ESG-funded grants</a:t>
            </a:r>
          </a:p>
          <a:p>
            <a:r>
              <a:rPr lang="en-US" sz="1200" dirty="0"/>
              <a:t>and</a:t>
            </a:r>
          </a:p>
          <a:p>
            <a:r>
              <a:rPr lang="en-US" sz="1200" dirty="0"/>
              <a:t>The Number of program participants obtaining mainstream benefits</a:t>
            </a:r>
          </a:p>
          <a:p>
            <a:endParaRPr lang="en-US" sz="1200" dirty="0"/>
          </a:p>
          <a:p>
            <a:r>
              <a:rPr lang="en-US" sz="1200" dirty="0"/>
              <a:t>Subrecipients may develop additional performance standards.</a:t>
            </a:r>
          </a:p>
          <a:p>
            <a:endParaRPr lang="en-US" sz="1200" dirty="0"/>
          </a:p>
          <a:p>
            <a:r>
              <a:rPr lang="en-US" sz="1200" dirty="0"/>
              <a:t>We will review your performance standards and supporting documentation during the monitoring visit and may request related documentation throughout the time period of your grant.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87</a:t>
            </a:fld>
            <a:endParaRPr lang="en-US" dirty="0"/>
          </a:p>
        </p:txBody>
      </p:sp>
    </p:spTree>
    <p:extLst>
      <p:ext uri="{BB962C8B-B14F-4D97-AF65-F5344CB8AC3E}">
        <p14:creationId xmlns:p14="http://schemas.microsoft.com/office/powerpoint/2010/main" val="73126097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633">
              <a:defRPr/>
            </a:pPr>
            <a:r>
              <a:rPr lang="en-US" sz="1200" dirty="0"/>
              <a:t>Outcome measures should correlate to the needs addressed in your application to assess the impact of your ESG program.</a:t>
            </a:r>
          </a:p>
          <a:p>
            <a:pPr defTabSz="907633">
              <a:defRPr/>
            </a:pPr>
            <a:endParaRPr lang="en-US" sz="1200" dirty="0"/>
          </a:p>
          <a:p>
            <a:pPr defTabSz="907633">
              <a:defRPr/>
            </a:pPr>
            <a:r>
              <a:rPr lang="en-US" sz="1200" dirty="0"/>
              <a:t>These will be determined by performance indicators. We encourage you to work with the CoC to develop the performance indicators. Because service areas and needs differ across the state, your outcome measures should be specific to your local area.</a:t>
            </a:r>
          </a:p>
        </p:txBody>
      </p:sp>
      <p:sp>
        <p:nvSpPr>
          <p:cNvPr id="4" name="Slide Number Placeholder 3"/>
          <p:cNvSpPr>
            <a:spLocks noGrp="1"/>
          </p:cNvSpPr>
          <p:nvPr>
            <p:ph type="sldNum" sz="quarter" idx="10"/>
          </p:nvPr>
        </p:nvSpPr>
        <p:spPr/>
        <p:txBody>
          <a:bodyPr/>
          <a:lstStyle/>
          <a:p>
            <a:fld id="{5DD21B9A-D48F-4202-9983-5C32BB3C257C}" type="slidenum">
              <a:rPr lang="en-US" smtClean="0"/>
              <a:pPr/>
              <a:t>88</a:t>
            </a:fld>
            <a:endParaRPr lang="en-US" dirty="0"/>
          </a:p>
        </p:txBody>
      </p:sp>
    </p:spTree>
    <p:extLst>
      <p:ext uri="{BB962C8B-B14F-4D97-AF65-F5344CB8AC3E}">
        <p14:creationId xmlns:p14="http://schemas.microsoft.com/office/powerpoint/2010/main" val="27053209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And finally, to closeout your grant, you will submit the following documentation.</a:t>
            </a:r>
          </a:p>
          <a:p>
            <a:endParaRPr lang="en-US" sz="1200" dirty="0"/>
          </a:p>
          <a:p>
            <a:r>
              <a:rPr lang="en-US" sz="1200" dirty="0"/>
              <a:t>A Conditions of Grant Closeout Form</a:t>
            </a:r>
          </a:p>
          <a:p>
            <a:pPr marL="907633" lvl="2"/>
            <a:r>
              <a:rPr lang="en-US" sz="1200" dirty="0"/>
              <a:t>(which must be signed by the chief elected official or chief executive officer)</a:t>
            </a:r>
          </a:p>
          <a:p>
            <a:pPr marL="907633" lvl="2"/>
            <a:endParaRPr lang="en-US" sz="1200" dirty="0"/>
          </a:p>
          <a:p>
            <a:r>
              <a:rPr lang="en-US" sz="1200" dirty="0"/>
              <a:t>A Subrecipient Budget/Final Financial Report</a:t>
            </a:r>
          </a:p>
          <a:p>
            <a:pPr marL="907633" lvl="2"/>
            <a:r>
              <a:rPr lang="en-US" sz="1200" dirty="0"/>
              <a:t>(Budgets from the second-tier subrecipients are not required)</a:t>
            </a:r>
          </a:p>
          <a:p>
            <a:pPr marL="907633" lvl="2"/>
            <a:endParaRPr lang="en-US" sz="1200" dirty="0"/>
          </a:p>
          <a:p>
            <a:pPr lvl="0"/>
            <a:r>
              <a:rPr lang="en-US" sz="1200" dirty="0"/>
              <a:t>And If applicable, a property inventory log showing all property purchased with grant</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89</a:t>
            </a:fld>
            <a:endParaRPr lang="en-US" dirty="0"/>
          </a:p>
        </p:txBody>
      </p:sp>
    </p:spTree>
    <p:extLst>
      <p:ext uri="{BB962C8B-B14F-4D97-AF65-F5344CB8AC3E}">
        <p14:creationId xmlns:p14="http://schemas.microsoft.com/office/powerpoint/2010/main" val="182710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580">
              <a:defRPr/>
            </a:pPr>
            <a:r>
              <a:rPr lang="en-US" sz="1200" dirty="0"/>
              <a:t>Certificate of Compliance with the Beason-Hammon Act and the E-Verify Memo only apply if the subrecipient is a private nonprofit organization. You must submit the original Certificate of Compliance.</a:t>
            </a:r>
          </a:p>
          <a:p>
            <a:pPr defTabSz="924580">
              <a:defRPr/>
            </a:pPr>
            <a:endParaRPr lang="en-US" sz="1200" dirty="0"/>
          </a:p>
          <a:p>
            <a:pPr defTabSz="924580">
              <a:defRPr/>
            </a:pPr>
            <a:r>
              <a:rPr lang="en-US" sz="1200" dirty="0"/>
              <a:t>Local units of government should submit the Certifications by the Chief Elected Official (Chief Executive Officer) and nonprofit subrecipients should submit the Certifications by the Authorized Official.  </a:t>
            </a:r>
          </a:p>
          <a:p>
            <a:pPr defTabSz="924580">
              <a:defRPr/>
            </a:pPr>
            <a:endParaRPr lang="en-US" sz="1200" dirty="0"/>
          </a:p>
          <a:p>
            <a:pPr defTabSz="924580">
              <a:defRPr/>
            </a:pPr>
            <a:r>
              <a:rPr lang="en-US" sz="1200" dirty="0"/>
              <a:t>Invoices can not be paid without a current sam.gov registration. Check the expiration date of your registration before you submit each invoice.</a:t>
            </a:r>
          </a:p>
          <a:p>
            <a:endParaRPr lang="en-US"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9</a:t>
            </a:fld>
            <a:endParaRPr lang="en-US"/>
          </a:p>
        </p:txBody>
      </p:sp>
    </p:spTree>
    <p:extLst>
      <p:ext uri="{BB962C8B-B14F-4D97-AF65-F5344CB8AC3E}">
        <p14:creationId xmlns:p14="http://schemas.microsoft.com/office/powerpoint/2010/main" val="63465536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D21B9A-D48F-4202-9983-5C32BB3C257C}" type="slidenum">
              <a:rPr lang="en-US" smtClean="0"/>
              <a:pPr/>
              <a:t>90</a:t>
            </a:fld>
            <a:endParaRPr lang="en-US" dirty="0"/>
          </a:p>
        </p:txBody>
      </p:sp>
    </p:spTree>
    <p:extLst>
      <p:ext uri="{BB962C8B-B14F-4D97-AF65-F5344CB8AC3E}">
        <p14:creationId xmlns:p14="http://schemas.microsoft.com/office/powerpoint/2010/main" val="157110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33C57F-20F4-45E1-802C-826D76C7A05C}" type="datetime1">
              <a:rPr lang="en-US" smtClean="0"/>
              <a:t>12/5/2023</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7B5FA5AF-5ABD-405A-82EF-6725557BC7E9}"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359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D3239-CF37-42E8-B515-21B835CE07AA}" type="datetime1">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19281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AE2E3-A07D-41EF-895F-4A39DB47E21F}" type="datetime1">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628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7553866"/>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0121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7126520"/>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6208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621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1352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0082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351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6F95EE-0D6F-4A78-944A-D24DBFA3D4D3}" type="datetime1">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144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2210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67128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7506444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dirty="0"/>
              <a:t>Click to edit Master title style</a:t>
            </a:r>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FCBB4-951D-4CE8-B3BD-CA41B73B1377}" type="datetime1">
              <a:rPr lang="en-US" smtClean="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430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A3791A-E197-4274-8C96-18C331D7C349}" type="datetime1">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31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987C6F-D1B5-486C-A80B-E26C5330C58C}" type="datetime1">
              <a:rPr lang="en-US" smtClean="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43686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18BFDF-BDB7-4F65-B622-7C11F7F42B86}" type="datetime1">
              <a:rPr lang="en-US" smtClean="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172524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AF64-36C4-4046-82DB-9CB88E1DB5C8}" type="datetime1">
              <a:rPr lang="en-US" smtClean="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6573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05C6E8-0F1E-439A-B38D-93D64224896D}" type="datetime1">
              <a:rPr lang="en-US" smtClean="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27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FDC1015-433D-4209-A7E0-E18E2975E47B}" type="datetime1">
              <a:rPr lang="en-US" smtClean="0"/>
              <a:t>12/5/2023</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93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C6787C4-DED0-4A88-9A08-25FFD6090119}" type="datetime1">
              <a:rPr lang="en-US" smtClean="0"/>
              <a:t>12/5/2023</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144058314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12/5/2023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4374645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adeca.alabama.gov/cdbg/training/"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trent.williams@adeca.alabam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adeca.alabama.gov/Divisions/ced/cdp/Pages/Environmental.aspx"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https://www.hudexchange.info/environmental-review/federal-related-laws-and-authorities" TargetMode="External"/><Relationship Id="rId5" Type="http://schemas.openxmlformats.org/officeDocument/2006/relationships/hyperlink" Target="https://www.hudexchange.info/trainings/wiser/?utm_source=HUD+Exchange+Mailing+List&amp;utm_campaign=9f0713617d-WISER_Training_Modules_2017_12_01&amp;utm_medium=email&amp;utm_term=0_f32b935a5f-9f0713617d-19295981" TargetMode="External"/><Relationship Id="rId4" Type="http://schemas.openxmlformats.org/officeDocument/2006/relationships/hyperlink" Target="https://www.hudexchange.info/environmental-review/environmental-review-trainin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mmigration.alabama.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dave.veatch@adeca.alabam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joseph.ponder@adeca.alabama.gov" TargetMode="External"/><Relationship Id="rId4" Type="http://schemas.openxmlformats.org/officeDocument/2006/relationships/hyperlink" Target="mailto:marie.anderson@adeca.alabama.gov"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deca.alabama.gov/es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comptroller.alabama.gov/"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0" name="Group 19">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253" y="644327"/>
            <a:ext cx="6974974" cy="4811366"/>
            <a:chOff x="7639235" y="600024"/>
            <a:chExt cx="3898557" cy="6878929"/>
          </a:xfrm>
        </p:grpSpPr>
        <p:sp>
          <p:nvSpPr>
            <p:cNvPr id="21" name="Rectangle 20">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93556" y="1590734"/>
            <a:ext cx="5554405" cy="2520012"/>
          </a:xfrm>
          <a:solidFill>
            <a:schemeClr val="bg2"/>
          </a:solidFill>
        </p:spPr>
        <p:txBody>
          <a:bodyPr vert="horz" lIns="91440" tIns="45720" rIns="91440" bIns="0" rtlCol="0" anchor="ctr">
            <a:normAutofit/>
          </a:bodyPr>
          <a:lstStyle/>
          <a:p>
            <a:pPr algn="ctr" defTabSz="914400"/>
            <a:r>
              <a:rPr lang="en-US" sz="4400" dirty="0">
                <a:solidFill>
                  <a:schemeClr val="tx2"/>
                </a:solidFill>
              </a:rPr>
              <a:t>ADECA’s</a:t>
            </a:r>
            <a:br>
              <a:rPr lang="en-US" sz="4400" dirty="0">
                <a:solidFill>
                  <a:schemeClr val="tx2"/>
                </a:solidFill>
              </a:rPr>
            </a:br>
            <a:r>
              <a:rPr lang="en-US" sz="4400" dirty="0">
                <a:solidFill>
                  <a:schemeClr val="tx2"/>
                </a:solidFill>
              </a:rPr>
              <a:t>Emergency SOLUTIONS GRANTS Program </a:t>
            </a:r>
          </a:p>
        </p:txBody>
      </p:sp>
      <p:sp>
        <p:nvSpPr>
          <p:cNvPr id="3" name="Subtitle 2"/>
          <p:cNvSpPr>
            <a:spLocks noGrp="1"/>
          </p:cNvSpPr>
          <p:nvPr>
            <p:ph type="body" idx="1"/>
          </p:nvPr>
        </p:nvSpPr>
        <p:spPr>
          <a:xfrm>
            <a:off x="1813335" y="4233204"/>
            <a:ext cx="5534625" cy="593769"/>
          </a:xfrm>
        </p:spPr>
        <p:txBody>
          <a:bodyPr vert="horz" lIns="91440" tIns="91440" rIns="91440" bIns="91440" rtlCol="0">
            <a:normAutofit fontScale="47500" lnSpcReduction="20000"/>
          </a:bodyPr>
          <a:lstStyle/>
          <a:p>
            <a:pPr algn="ctr" defTabSz="914400"/>
            <a:r>
              <a:rPr lang="en-US" sz="5500" dirty="0">
                <a:solidFill>
                  <a:srgbClr val="000000"/>
                </a:solidFill>
              </a:rPr>
              <a:t>PY2023 Compliance Workshop</a:t>
            </a:r>
          </a:p>
        </p:txBody>
      </p:sp>
      <p:cxnSp>
        <p:nvCxnSpPr>
          <p:cNvPr id="24" name="Straight Connector 23">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1416139"/>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4285341"/>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371600"/>
            <a:ext cx="7704137" cy="4419600"/>
          </a:xfrm>
        </p:spPr>
        <p:txBody>
          <a:bodyPr>
            <a:normAutofit fontScale="92500" lnSpcReduction="20000"/>
          </a:bodyPr>
          <a:lstStyle/>
          <a:p>
            <a:r>
              <a:rPr lang="en-US" sz="3900" dirty="0"/>
              <a:t>Written Standards/Policies and Procedures</a:t>
            </a:r>
          </a:p>
          <a:p>
            <a:r>
              <a:rPr lang="en-US" sz="3900" dirty="0"/>
              <a:t>Certification of Compliance with the Conflicts of Interest Policy</a:t>
            </a:r>
          </a:p>
          <a:p>
            <a:r>
              <a:rPr lang="en-US" sz="3900" dirty="0"/>
              <a:t>Certification of Compliance with the Confidentiality Policy</a:t>
            </a:r>
          </a:p>
          <a:p>
            <a:r>
              <a:rPr lang="en-US" sz="3900" dirty="0"/>
              <a:t>Current SAM.gov registration</a:t>
            </a:r>
          </a:p>
          <a:p>
            <a:endParaRPr lang="en-US" sz="2800" dirty="0"/>
          </a:p>
        </p:txBody>
      </p:sp>
    </p:spTree>
    <p:extLst>
      <p:ext uri="{BB962C8B-B14F-4D97-AF65-F5344CB8AC3E}">
        <p14:creationId xmlns:p14="http://schemas.microsoft.com/office/powerpoint/2010/main" val="223203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58118"/>
            <a:ext cx="7399337" cy="3941763"/>
          </a:xfrm>
        </p:spPr>
        <p:txBody>
          <a:bodyPr>
            <a:normAutofit/>
          </a:bodyPr>
          <a:lstStyle/>
          <a:p>
            <a:r>
              <a:rPr lang="en-US" sz="3600" dirty="0"/>
              <a:t>Copy of CoC’s Coordinated Assessment Procedures </a:t>
            </a:r>
          </a:p>
          <a:p>
            <a:r>
              <a:rPr lang="en-US" sz="3600" dirty="0"/>
              <a:t>Certification of Election to Charge 10% Federal De Minimis Indirect Cost Rate</a:t>
            </a:r>
          </a:p>
        </p:txBody>
      </p:sp>
    </p:spTree>
    <p:extLst>
      <p:ext uri="{BB962C8B-B14F-4D97-AF65-F5344CB8AC3E}">
        <p14:creationId xmlns:p14="http://schemas.microsoft.com/office/powerpoint/2010/main" val="419589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dirty="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2087" y="-182376"/>
            <a:ext cx="1818655"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21" name="Freeform: Shape 2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8251" y="603314"/>
            <a:ext cx="1226966"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23" name="Freeform: Shape 2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0989" y="852309"/>
            <a:ext cx="3044545"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25" name="Rectangle 2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697193" y="1956585"/>
            <a:ext cx="889281"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167" y="4756307"/>
            <a:ext cx="1833680"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29" name="Rectangle 2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327341" y="4937170"/>
            <a:ext cx="696350"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srgbClr val="FFFFFF"/>
              </a:solidFill>
              <a:effectLst>
                <a:outerShdw blurRad="38100" dist="38100" dir="2700000" algn="tl">
                  <a:srgbClr val="000000">
                    <a:alpha val="43137"/>
                  </a:srgbClr>
                </a:outerShdw>
              </a:effectLst>
              <a:latin typeface="Calibri" panose="020F0502020204030204"/>
            </a:endParaRPr>
          </a:p>
        </p:txBody>
      </p:sp>
      <p:sp>
        <p:nvSpPr>
          <p:cNvPr id="31" name="Freeform: Shape 3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550984" y="1407984"/>
            <a:ext cx="4042034"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33" name="Freeform: Shape 3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25213" y="882213"/>
            <a:ext cx="5093576"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3" name="Subtitle 2"/>
          <p:cNvSpPr>
            <a:spLocks noGrp="1"/>
          </p:cNvSpPr>
          <p:nvPr>
            <p:ph type="subTitle" idx="1"/>
          </p:nvPr>
        </p:nvSpPr>
        <p:spPr>
          <a:xfrm>
            <a:off x="2418573" y="2885874"/>
            <a:ext cx="4321946" cy="1400377"/>
          </a:xfrm>
          <a:noFill/>
        </p:spPr>
        <p:txBody>
          <a:bodyPr vert="horz" lIns="68580" tIns="34290" rIns="68580" bIns="34290" rtlCol="0">
            <a:normAutofit/>
          </a:bodyPr>
          <a:lstStyle/>
          <a:p>
            <a:pPr indent="-171450">
              <a:buFont typeface="Arial" panose="020B0604020202020204" pitchFamily="34" charset="0"/>
              <a:buChar char="•"/>
            </a:pPr>
            <a:r>
              <a:rPr lang="en-US" dirty="0">
                <a:solidFill>
                  <a:srgbClr val="080808"/>
                </a:solidFill>
              </a:rPr>
              <a:t>Chris Perkins, PE</a:t>
            </a:r>
          </a:p>
          <a:p>
            <a:pPr indent="-171450">
              <a:buFont typeface="Arial" panose="020B0604020202020204" pitchFamily="34" charset="0"/>
              <a:buChar char="•"/>
            </a:pPr>
            <a:r>
              <a:rPr lang="en-US" dirty="0">
                <a:solidFill>
                  <a:srgbClr val="080808"/>
                </a:solidFill>
              </a:rPr>
              <a:t>CED Engineer / Environmental Specialist</a:t>
            </a:r>
          </a:p>
          <a:p>
            <a:pPr indent="-171450">
              <a:buFont typeface="Arial" panose="020B0604020202020204" pitchFamily="34" charset="0"/>
              <a:buChar char="•"/>
            </a:pPr>
            <a:r>
              <a:rPr lang="en-US" dirty="0">
                <a:solidFill>
                  <a:srgbClr val="080808"/>
                </a:solidFill>
              </a:rPr>
              <a:t>334-353-1028</a:t>
            </a:r>
          </a:p>
          <a:p>
            <a:pPr indent="-171450">
              <a:buFont typeface="Arial" panose="020B0604020202020204" pitchFamily="34" charset="0"/>
              <a:buChar char="•"/>
            </a:pPr>
            <a:r>
              <a:rPr lang="en-US" dirty="0">
                <a:solidFill>
                  <a:srgbClr val="080808"/>
                </a:solidFill>
              </a:rPr>
              <a:t>christopher.perkins@adeca.alabama.gov</a:t>
            </a:r>
          </a:p>
        </p:txBody>
      </p:sp>
      <p:sp>
        <p:nvSpPr>
          <p:cNvPr id="2" name="Title 1"/>
          <p:cNvSpPr>
            <a:spLocks noGrp="1"/>
          </p:cNvSpPr>
          <p:nvPr>
            <p:ph type="ctrTitle"/>
          </p:nvPr>
        </p:nvSpPr>
        <p:spPr>
          <a:xfrm>
            <a:off x="2403482" y="1986823"/>
            <a:ext cx="4337037" cy="927827"/>
          </a:xfrm>
          <a:noFill/>
        </p:spPr>
        <p:txBody>
          <a:bodyPr vert="horz" lIns="68580" tIns="34290" rIns="68580" bIns="34290" rtlCol="0" anchor="ctr">
            <a:normAutofit/>
          </a:bodyPr>
          <a:lstStyle/>
          <a:p>
            <a:r>
              <a:rPr lang="en-US" sz="2700" dirty="0">
                <a:solidFill>
                  <a:srgbClr val="080808"/>
                </a:solidFill>
              </a:rPr>
              <a:t>Alabama ESG Program</a:t>
            </a:r>
            <a:br>
              <a:rPr lang="en-US" sz="2700" dirty="0">
                <a:solidFill>
                  <a:srgbClr val="080808"/>
                </a:solidFill>
              </a:rPr>
            </a:br>
            <a:r>
              <a:rPr lang="en-US" sz="2700" dirty="0">
                <a:solidFill>
                  <a:srgbClr val="080808"/>
                </a:solidFill>
              </a:rPr>
              <a:t>Environmental Compliance</a:t>
            </a:r>
          </a:p>
        </p:txBody>
      </p:sp>
      <p:sp>
        <p:nvSpPr>
          <p:cNvPr id="35" name="Freeform: Shape 3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2367" y="4950444"/>
            <a:ext cx="1673846"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
        <p:nvSpPr>
          <p:cNvPr id="37" name="Rectangle 3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90045" y="4789909"/>
            <a:ext cx="719989"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endParaRPr lang="en-US" sz="1350">
              <a:solidFill>
                <a:prstClr val="white"/>
              </a:solidFill>
              <a:latin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8701"/>
            <a:ext cx="7886700" cy="526256"/>
          </a:xfrm>
        </p:spPr>
        <p:txBody>
          <a:bodyPr>
            <a:normAutofit/>
          </a:bodyPr>
          <a:lstStyle/>
          <a:p>
            <a:r>
              <a:rPr lang="en-US" sz="2700" dirty="0"/>
              <a:t>Sub-recipient Responsibilities</a:t>
            </a:r>
          </a:p>
        </p:txBody>
      </p:sp>
      <p:sp>
        <p:nvSpPr>
          <p:cNvPr id="8" name="Content Placeholder 7">
            <a:extLst>
              <a:ext uri="{FF2B5EF4-FFF2-40B4-BE49-F238E27FC236}">
                <a16:creationId xmlns:a16="http://schemas.microsoft.com/office/drawing/2014/main" id="{C03BA4C9-F126-4EA8-9983-324433576328}"/>
              </a:ext>
            </a:extLst>
          </p:cNvPr>
          <p:cNvSpPr>
            <a:spLocks noGrp="1"/>
          </p:cNvSpPr>
          <p:nvPr>
            <p:ph idx="1"/>
          </p:nvPr>
        </p:nvSpPr>
        <p:spPr>
          <a:xfrm>
            <a:off x="628650" y="1714500"/>
            <a:ext cx="7886700" cy="3714750"/>
          </a:xfrm>
        </p:spPr>
        <p:txBody>
          <a:bodyPr anchor="t">
            <a:normAutofit/>
          </a:bodyPr>
          <a:lstStyle/>
          <a:p>
            <a:r>
              <a:rPr lang="en-US" sz="1800" dirty="0"/>
              <a:t>Chief Elected Official = Certifying Officer (Localities Only)</a:t>
            </a:r>
          </a:p>
          <a:p>
            <a:r>
              <a:rPr lang="en-US" sz="1800" dirty="0"/>
              <a:t>Designate Environmental Review Officer</a:t>
            </a:r>
          </a:p>
          <a:p>
            <a:pPr lvl="1"/>
            <a:r>
              <a:rPr lang="en-US" sz="1500" dirty="0"/>
              <a:t>Responsible for conducting Environmental Review</a:t>
            </a:r>
          </a:p>
          <a:p>
            <a:pPr lvl="1"/>
            <a:r>
              <a:rPr lang="en-US" sz="1500" dirty="0"/>
              <a:t>May be an employee of the locality or contracted</a:t>
            </a:r>
          </a:p>
          <a:p>
            <a:pPr lvl="1"/>
            <a:r>
              <a:rPr lang="en-US" sz="1500" dirty="0"/>
              <a:t>Must follow proper procurement procedures</a:t>
            </a:r>
          </a:p>
          <a:p>
            <a:pPr lvl="1"/>
            <a:r>
              <a:rPr lang="en-US" sz="1500" dirty="0"/>
              <a:t>Not required for Non-Profits</a:t>
            </a:r>
          </a:p>
          <a:p>
            <a:endParaRPr lang="en-US" sz="1800" dirty="0"/>
          </a:p>
          <a:p>
            <a:r>
              <a:rPr lang="en-US" sz="1800" dirty="0"/>
              <a:t>Environmental Review Officer’s Duties</a:t>
            </a:r>
          </a:p>
          <a:p>
            <a:pPr lvl="1"/>
            <a:r>
              <a:rPr lang="en-US" sz="1500" dirty="0"/>
              <a:t>Create an Environmental Review Record (ERR)</a:t>
            </a:r>
          </a:p>
          <a:p>
            <a:pPr lvl="1"/>
            <a:r>
              <a:rPr lang="en-US" sz="1500" dirty="0"/>
              <a:t>Classify Activities Correctly</a:t>
            </a:r>
          </a:p>
          <a:p>
            <a:pPr lvl="1"/>
            <a:r>
              <a:rPr lang="en-US" sz="1500" dirty="0"/>
              <a:t>Conduct Review</a:t>
            </a:r>
          </a:p>
          <a:p>
            <a:pPr lvl="1"/>
            <a:r>
              <a:rPr lang="en-US" sz="1500" dirty="0"/>
              <a:t>Complete Public Notification Correctly (if required)</a:t>
            </a:r>
          </a:p>
          <a:p>
            <a:pPr lvl="1"/>
            <a:r>
              <a:rPr lang="en-US" sz="1500" dirty="0"/>
              <a:t>Submit Required Documentation</a:t>
            </a:r>
          </a:p>
        </p:txBody>
      </p:sp>
    </p:spTree>
    <p:extLst>
      <p:ext uri="{BB962C8B-B14F-4D97-AF65-F5344CB8AC3E}">
        <p14:creationId xmlns:p14="http://schemas.microsoft.com/office/powerpoint/2010/main" val="144572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2" name="Title 1"/>
          <p:cNvSpPr>
            <a:spLocks noGrp="1"/>
          </p:cNvSpPr>
          <p:nvPr>
            <p:ph type="title"/>
          </p:nvPr>
        </p:nvSpPr>
        <p:spPr>
          <a:xfrm>
            <a:off x="476251" y="1337867"/>
            <a:ext cx="2563994" cy="4187361"/>
          </a:xfrm>
        </p:spPr>
        <p:txBody>
          <a:bodyPr anchor="ctr">
            <a:normAutofit/>
          </a:bodyPr>
          <a:lstStyle/>
          <a:p>
            <a:r>
              <a:rPr lang="en-US" sz="3150"/>
              <a:t>Activity Classifications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20588" y="3454289"/>
            <a:ext cx="4057650" cy="13716"/>
          </a:xfrm>
          <a:custGeom>
            <a:avLst/>
            <a:gdLst>
              <a:gd name="connsiteX0" fmla="*/ 0 w 4057650"/>
              <a:gd name="connsiteY0" fmla="*/ 0 h 13716"/>
              <a:gd name="connsiteX1" fmla="*/ 757428 w 4057650"/>
              <a:gd name="connsiteY1" fmla="*/ 0 h 13716"/>
              <a:gd name="connsiteX2" fmla="*/ 1474279 w 4057650"/>
              <a:gd name="connsiteY2" fmla="*/ 0 h 13716"/>
              <a:gd name="connsiteX3" fmla="*/ 2191131 w 4057650"/>
              <a:gd name="connsiteY3" fmla="*/ 0 h 13716"/>
              <a:gd name="connsiteX4" fmla="*/ 2745676 w 4057650"/>
              <a:gd name="connsiteY4" fmla="*/ 0 h 13716"/>
              <a:gd name="connsiteX5" fmla="*/ 3340798 w 4057650"/>
              <a:gd name="connsiteY5" fmla="*/ 0 h 13716"/>
              <a:gd name="connsiteX6" fmla="*/ 4057650 w 4057650"/>
              <a:gd name="connsiteY6" fmla="*/ 0 h 13716"/>
              <a:gd name="connsiteX7" fmla="*/ 4057650 w 4057650"/>
              <a:gd name="connsiteY7" fmla="*/ 13716 h 13716"/>
              <a:gd name="connsiteX8" fmla="*/ 3381375 w 4057650"/>
              <a:gd name="connsiteY8" fmla="*/ 13716 h 13716"/>
              <a:gd name="connsiteX9" fmla="*/ 2826830 w 4057650"/>
              <a:gd name="connsiteY9" fmla="*/ 13716 h 13716"/>
              <a:gd name="connsiteX10" fmla="*/ 2272284 w 4057650"/>
              <a:gd name="connsiteY10" fmla="*/ 13716 h 13716"/>
              <a:gd name="connsiteX11" fmla="*/ 1555432 w 4057650"/>
              <a:gd name="connsiteY11" fmla="*/ 13716 h 13716"/>
              <a:gd name="connsiteX12" fmla="*/ 960310 w 4057650"/>
              <a:gd name="connsiteY12" fmla="*/ 13716 h 13716"/>
              <a:gd name="connsiteX13" fmla="*/ 0 w 4057650"/>
              <a:gd name="connsiteY13" fmla="*/ 13716 h 13716"/>
              <a:gd name="connsiteX14" fmla="*/ 0 w 4057650"/>
              <a:gd name="connsiteY14"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3716"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378" y="4708"/>
                  <a:pt x="4057987" y="7132"/>
                  <a:pt x="4057650" y="13716"/>
                </a:cubicBezTo>
                <a:cubicBezTo>
                  <a:pt x="3743404" y="35553"/>
                  <a:pt x="3625516" y="-19495"/>
                  <a:pt x="3381375" y="13716"/>
                </a:cubicBezTo>
                <a:cubicBezTo>
                  <a:pt x="3137235" y="46927"/>
                  <a:pt x="2946571" y="-4571"/>
                  <a:pt x="2826830" y="13716"/>
                </a:cubicBezTo>
                <a:cubicBezTo>
                  <a:pt x="2707090" y="32003"/>
                  <a:pt x="2402756" y="-3140"/>
                  <a:pt x="2272284" y="13716"/>
                </a:cubicBezTo>
                <a:cubicBezTo>
                  <a:pt x="2141812" y="30572"/>
                  <a:pt x="1895935" y="13627"/>
                  <a:pt x="1555432" y="13716"/>
                </a:cubicBezTo>
                <a:cubicBezTo>
                  <a:pt x="1214929" y="13805"/>
                  <a:pt x="1103072" y="9931"/>
                  <a:pt x="960310" y="13716"/>
                </a:cubicBezTo>
                <a:cubicBezTo>
                  <a:pt x="817548" y="17501"/>
                  <a:pt x="402272" y="-33931"/>
                  <a:pt x="0" y="13716"/>
                </a:cubicBezTo>
                <a:cubicBezTo>
                  <a:pt x="-460" y="10837"/>
                  <a:pt x="38" y="6680"/>
                  <a:pt x="0" y="0"/>
                </a:cubicBezTo>
                <a:close/>
              </a:path>
              <a:path w="4057650" h="13716"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980" y="3019"/>
                  <a:pt x="4057134" y="10425"/>
                  <a:pt x="4057650" y="13716"/>
                </a:cubicBezTo>
                <a:cubicBezTo>
                  <a:pt x="3865148" y="-7885"/>
                  <a:pt x="3702543" y="44896"/>
                  <a:pt x="3381375" y="13716"/>
                </a:cubicBezTo>
                <a:cubicBezTo>
                  <a:pt x="3060208" y="-17464"/>
                  <a:pt x="2956571" y="-13250"/>
                  <a:pt x="2826830" y="13716"/>
                </a:cubicBezTo>
                <a:cubicBezTo>
                  <a:pt x="2697089" y="40682"/>
                  <a:pt x="2411031" y="38582"/>
                  <a:pt x="2150555" y="13716"/>
                </a:cubicBezTo>
                <a:cubicBezTo>
                  <a:pt x="1890080" y="-11150"/>
                  <a:pt x="1741827" y="-5187"/>
                  <a:pt x="1474280" y="13716"/>
                </a:cubicBezTo>
                <a:cubicBezTo>
                  <a:pt x="1206734" y="32619"/>
                  <a:pt x="998203" y="28763"/>
                  <a:pt x="838581" y="13716"/>
                </a:cubicBezTo>
                <a:cubicBezTo>
                  <a:pt x="678959" y="-1331"/>
                  <a:pt x="187101" y="-17784"/>
                  <a:pt x="0" y="13716"/>
                </a:cubicBezTo>
                <a:cubicBezTo>
                  <a:pt x="-114" y="7033"/>
                  <a:pt x="103" y="342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graphicFrame>
        <p:nvGraphicFramePr>
          <p:cNvPr id="7" name="Content Placeholder 4">
            <a:extLst>
              <a:ext uri="{FF2B5EF4-FFF2-40B4-BE49-F238E27FC236}">
                <a16:creationId xmlns:a16="http://schemas.microsoft.com/office/drawing/2014/main" id="{7D602084-8738-E091-328B-8BCDB6763CE7}"/>
              </a:ext>
            </a:extLst>
          </p:cNvPr>
          <p:cNvGraphicFramePr>
            <a:graphicFrameLocks noGrp="1"/>
          </p:cNvGraphicFramePr>
          <p:nvPr>
            <p:ph idx="1"/>
          </p:nvPr>
        </p:nvGraphicFramePr>
        <p:xfrm>
          <a:off x="3486014" y="1337867"/>
          <a:ext cx="5175384" cy="4152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576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Your Project</a:t>
            </a:r>
          </a:p>
        </p:txBody>
      </p:sp>
      <p:sp>
        <p:nvSpPr>
          <p:cNvPr id="6" name="Content Placeholder 5">
            <a:extLst>
              <a:ext uri="{FF2B5EF4-FFF2-40B4-BE49-F238E27FC236}">
                <a16:creationId xmlns:a16="http://schemas.microsoft.com/office/drawing/2014/main" id="{1EDCC4B0-B45C-45F8-A19F-4FEA24B7FE11}"/>
              </a:ext>
            </a:extLst>
          </p:cNvPr>
          <p:cNvSpPr>
            <a:spLocks noGrp="1"/>
          </p:cNvSpPr>
          <p:nvPr>
            <p:ph idx="1"/>
          </p:nvPr>
        </p:nvSpPr>
        <p:spPr/>
        <p:txBody>
          <a:bodyPr anchor="ctr"/>
          <a:lstStyle/>
          <a:p>
            <a:r>
              <a:rPr lang="en-US" dirty="0"/>
              <a:t>5 Major Components in ESG</a:t>
            </a:r>
          </a:p>
          <a:p>
            <a:pPr lvl="1"/>
            <a:r>
              <a:rPr lang="en-US" dirty="0"/>
              <a:t>Street Outreach</a:t>
            </a:r>
          </a:p>
          <a:p>
            <a:pPr lvl="1"/>
            <a:r>
              <a:rPr lang="en-US" dirty="0"/>
              <a:t>Emergency Shelter</a:t>
            </a:r>
          </a:p>
          <a:p>
            <a:pPr lvl="1"/>
            <a:r>
              <a:rPr lang="en-US" dirty="0"/>
              <a:t>Homeless Prevention &amp; Rapid Re-Housing</a:t>
            </a:r>
          </a:p>
          <a:p>
            <a:pPr lvl="1"/>
            <a:r>
              <a:rPr lang="en-US" dirty="0"/>
              <a:t>HMIS</a:t>
            </a:r>
          </a:p>
          <a:p>
            <a:pPr lvl="1"/>
            <a:r>
              <a:rPr lang="en-US" dirty="0"/>
              <a:t>Administrative Activities</a:t>
            </a:r>
          </a:p>
          <a:p>
            <a:r>
              <a:rPr lang="en-US" dirty="0"/>
              <a:t>Each Component has associated activities</a:t>
            </a:r>
          </a:p>
          <a:p>
            <a:pPr lvl="1"/>
            <a:r>
              <a:rPr lang="en-US" dirty="0"/>
              <a:t>Level of Review based off of these activities</a:t>
            </a:r>
          </a:p>
        </p:txBody>
      </p:sp>
      <p:pic>
        <p:nvPicPr>
          <p:cNvPr id="7" name="Picture 6">
            <a:extLst>
              <a:ext uri="{FF2B5EF4-FFF2-40B4-BE49-F238E27FC236}">
                <a16:creationId xmlns:a16="http://schemas.microsoft.com/office/drawing/2014/main" id="{D1FF5E02-218C-4302-9EB2-2F31C67F6CB5}"/>
              </a:ext>
            </a:extLst>
          </p:cNvPr>
          <p:cNvPicPr>
            <a:picLocks noChangeAspect="1"/>
          </p:cNvPicPr>
          <p:nvPr/>
        </p:nvPicPr>
        <p:blipFill>
          <a:blip r:embed="rId3"/>
          <a:stretch>
            <a:fillRect/>
          </a:stretch>
        </p:blipFill>
        <p:spPr>
          <a:xfrm>
            <a:off x="57151" y="1657350"/>
            <a:ext cx="8995595" cy="4015724"/>
          </a:xfrm>
          <a:prstGeom prst="rect">
            <a:avLst/>
          </a:prstGeom>
        </p:spPr>
      </p:pic>
      <p:sp>
        <p:nvSpPr>
          <p:cNvPr id="3" name="Rectangle 2">
            <a:extLst>
              <a:ext uri="{FF2B5EF4-FFF2-40B4-BE49-F238E27FC236}">
                <a16:creationId xmlns:a16="http://schemas.microsoft.com/office/drawing/2014/main" id="{796FE399-F71B-41FB-AAFF-ECE330AB6F40}"/>
              </a:ext>
            </a:extLst>
          </p:cNvPr>
          <p:cNvSpPr/>
          <p:nvPr/>
        </p:nvSpPr>
        <p:spPr>
          <a:xfrm>
            <a:off x="57151" y="2800350"/>
            <a:ext cx="8995595" cy="171450"/>
          </a:xfrm>
          <a:prstGeom prst="rect">
            <a:avLst/>
          </a:prstGeom>
          <a:solidFill>
            <a:srgbClr val="FF0000">
              <a:alpha val="3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dirty="0">
              <a:solidFill>
                <a:prstClr val="white"/>
              </a:solidFill>
              <a:latin typeface="Calibri" panose="020F0502020204030204"/>
            </a:endParaRPr>
          </a:p>
        </p:txBody>
      </p:sp>
      <p:pic>
        <p:nvPicPr>
          <p:cNvPr id="5" name="Graphic 4" descr="Arrow: Rotate left">
            <a:extLst>
              <a:ext uri="{FF2B5EF4-FFF2-40B4-BE49-F238E27FC236}">
                <a16:creationId xmlns:a16="http://schemas.microsoft.com/office/drawing/2014/main" id="{4051F0A2-BD70-4DC9-BFB3-B665824405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0050" y="2371725"/>
            <a:ext cx="514350" cy="514350"/>
          </a:xfrm>
          <a:prstGeom prst="rect">
            <a:avLst/>
          </a:prstGeom>
        </p:spPr>
      </p:pic>
      <p:pic>
        <p:nvPicPr>
          <p:cNvPr id="8" name="Graphic 7" descr="Arrow: Rotate left">
            <a:extLst>
              <a:ext uri="{FF2B5EF4-FFF2-40B4-BE49-F238E27FC236}">
                <a16:creationId xmlns:a16="http://schemas.microsoft.com/office/drawing/2014/main" id="{DF60B569-FDFE-4AD2-A6A9-A219D6EC76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72250" y="2371725"/>
            <a:ext cx="514350" cy="514350"/>
          </a:xfrm>
          <a:prstGeom prst="rect">
            <a:avLst/>
          </a:prstGeom>
        </p:spPr>
      </p:pic>
      <p:sp>
        <p:nvSpPr>
          <p:cNvPr id="9" name="Rectangle 8">
            <a:extLst>
              <a:ext uri="{FF2B5EF4-FFF2-40B4-BE49-F238E27FC236}">
                <a16:creationId xmlns:a16="http://schemas.microsoft.com/office/drawing/2014/main" id="{A93F1088-06EE-44EC-AC73-2B2FA835D203}"/>
              </a:ext>
            </a:extLst>
          </p:cNvPr>
          <p:cNvSpPr/>
          <p:nvPr/>
        </p:nvSpPr>
        <p:spPr>
          <a:xfrm>
            <a:off x="57151" y="4371975"/>
            <a:ext cx="8995595" cy="171450"/>
          </a:xfrm>
          <a:prstGeom prst="rect">
            <a:avLst/>
          </a:prstGeom>
          <a:solidFill>
            <a:srgbClr val="0070C0">
              <a:alpha val="3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dirty="0">
              <a:solidFill>
                <a:prstClr val="white"/>
              </a:solidFill>
              <a:latin typeface="Calibri" panose="020F0502020204030204"/>
            </a:endParaRPr>
          </a:p>
        </p:txBody>
      </p:sp>
      <p:pic>
        <p:nvPicPr>
          <p:cNvPr id="10" name="Graphic 9" descr="Arrow: Rotate left">
            <a:extLst>
              <a:ext uri="{FF2B5EF4-FFF2-40B4-BE49-F238E27FC236}">
                <a16:creationId xmlns:a16="http://schemas.microsoft.com/office/drawing/2014/main" id="{050CA639-AA47-4336-B0EF-BE9C7DE9682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V="1">
            <a:off x="457200" y="4457700"/>
            <a:ext cx="514350" cy="514350"/>
          </a:xfrm>
          <a:prstGeom prst="rect">
            <a:avLst/>
          </a:prstGeom>
        </p:spPr>
      </p:pic>
      <p:pic>
        <p:nvPicPr>
          <p:cNvPr id="11" name="Graphic 10" descr="Arrow: Rotate left">
            <a:extLst>
              <a:ext uri="{FF2B5EF4-FFF2-40B4-BE49-F238E27FC236}">
                <a16:creationId xmlns:a16="http://schemas.microsoft.com/office/drawing/2014/main" id="{18892610-5DD3-4C2A-873F-66ADD817CD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V="1">
            <a:off x="6587218" y="4457700"/>
            <a:ext cx="514350" cy="514350"/>
          </a:xfrm>
          <a:prstGeom prst="rect">
            <a:avLst/>
          </a:prstGeom>
        </p:spPr>
      </p:pic>
    </p:spTree>
    <p:extLst>
      <p:ext uri="{BB962C8B-B14F-4D97-AF65-F5344CB8AC3E}">
        <p14:creationId xmlns:p14="http://schemas.microsoft.com/office/powerpoint/2010/main" val="28873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8A5B72-48B2-439A-9F46-B27002409E21}"/>
              </a:ext>
            </a:extLst>
          </p:cNvPr>
          <p:cNvSpPr>
            <a:spLocks noGrp="1"/>
          </p:cNvSpPr>
          <p:nvPr>
            <p:ph type="title"/>
          </p:nvPr>
        </p:nvSpPr>
        <p:spPr>
          <a:xfrm>
            <a:off x="628650" y="1131094"/>
            <a:ext cx="7886700" cy="697706"/>
          </a:xfrm>
        </p:spPr>
        <p:txBody>
          <a:bodyPr/>
          <a:lstStyle/>
          <a:p>
            <a:r>
              <a:rPr lang="en-US" dirty="0"/>
              <a:t>Getting Started</a:t>
            </a:r>
          </a:p>
        </p:txBody>
      </p:sp>
      <p:sp>
        <p:nvSpPr>
          <p:cNvPr id="9" name="Content Placeholder 8">
            <a:extLst>
              <a:ext uri="{FF2B5EF4-FFF2-40B4-BE49-F238E27FC236}">
                <a16:creationId xmlns:a16="http://schemas.microsoft.com/office/drawing/2014/main" id="{A89A5606-88B9-4FDF-8DC2-E667198F842D}"/>
              </a:ext>
            </a:extLst>
          </p:cNvPr>
          <p:cNvSpPr>
            <a:spLocks noGrp="1"/>
          </p:cNvSpPr>
          <p:nvPr>
            <p:ph idx="1"/>
          </p:nvPr>
        </p:nvSpPr>
        <p:spPr>
          <a:xfrm>
            <a:off x="628650" y="1885950"/>
            <a:ext cx="7886700" cy="3263504"/>
          </a:xfrm>
        </p:spPr>
        <p:txBody>
          <a:bodyPr anchor="t">
            <a:normAutofit lnSpcReduction="10000"/>
          </a:bodyPr>
          <a:lstStyle/>
          <a:p>
            <a:pPr marL="0" indent="0" algn="ctr">
              <a:buNone/>
            </a:pPr>
            <a:r>
              <a:rPr lang="en-US" sz="4050" u="sng" dirty="0"/>
              <a:t>Two Types </a:t>
            </a:r>
          </a:p>
          <a:p>
            <a:pPr marL="0" indent="0" algn="ctr">
              <a:buNone/>
            </a:pPr>
            <a:endParaRPr lang="en-US" sz="3000" u="sng" dirty="0"/>
          </a:p>
          <a:p>
            <a:r>
              <a:rPr lang="en-US" sz="3000" dirty="0"/>
              <a:t>Non-Profit Organizations</a:t>
            </a:r>
          </a:p>
          <a:p>
            <a:endParaRPr lang="en-US" sz="3000" dirty="0"/>
          </a:p>
          <a:p>
            <a:r>
              <a:rPr lang="en-US" sz="3000" dirty="0"/>
              <a:t>Local Units of Government</a:t>
            </a:r>
          </a:p>
          <a:p>
            <a:pPr lvl="1"/>
            <a:r>
              <a:rPr lang="en-US" sz="2700" dirty="0">
                <a:hlinkClick r:id="rId3"/>
              </a:rPr>
              <a:t>https://adeca.alabama.gov/cdbg/training/</a:t>
            </a:r>
            <a:endParaRPr lang="en-US" sz="2700" dirty="0"/>
          </a:p>
          <a:p>
            <a:pPr lvl="1"/>
            <a:r>
              <a:rPr lang="en-US" sz="2700" dirty="0"/>
              <a:t>Environmental Review starts at 2:23:00</a:t>
            </a:r>
          </a:p>
        </p:txBody>
      </p:sp>
    </p:spTree>
    <p:extLst>
      <p:ext uri="{BB962C8B-B14F-4D97-AF65-F5344CB8AC3E}">
        <p14:creationId xmlns:p14="http://schemas.microsoft.com/office/powerpoint/2010/main" val="10635887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2" name="Title 1"/>
          <p:cNvSpPr>
            <a:spLocks noGrp="1"/>
          </p:cNvSpPr>
          <p:nvPr>
            <p:ph type="title"/>
          </p:nvPr>
        </p:nvSpPr>
        <p:spPr>
          <a:xfrm>
            <a:off x="473202" y="1337310"/>
            <a:ext cx="3614166" cy="1110996"/>
          </a:xfrm>
        </p:spPr>
        <p:txBody>
          <a:bodyPr anchor="b">
            <a:normAutofit fontScale="90000"/>
          </a:bodyPr>
          <a:lstStyle/>
          <a:p>
            <a:r>
              <a:rPr lang="en-US" sz="3750"/>
              <a:t>Conducting the Review</a:t>
            </a:r>
          </a:p>
        </p:txBody>
      </p:sp>
      <p:sp>
        <p:nvSpPr>
          <p:cNvPr id="18"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9" y="2636901"/>
            <a:ext cx="2441321" cy="13716"/>
          </a:xfrm>
          <a:custGeom>
            <a:avLst/>
            <a:gdLst>
              <a:gd name="connsiteX0" fmla="*/ 0 w 2441321"/>
              <a:gd name="connsiteY0" fmla="*/ 0 h 13716"/>
              <a:gd name="connsiteX1" fmla="*/ 585917 w 2441321"/>
              <a:gd name="connsiteY1" fmla="*/ 0 h 13716"/>
              <a:gd name="connsiteX2" fmla="*/ 1196247 w 2441321"/>
              <a:gd name="connsiteY2" fmla="*/ 0 h 13716"/>
              <a:gd name="connsiteX3" fmla="*/ 1806578 w 2441321"/>
              <a:gd name="connsiteY3" fmla="*/ 0 h 13716"/>
              <a:gd name="connsiteX4" fmla="*/ 2441321 w 2441321"/>
              <a:gd name="connsiteY4" fmla="*/ 0 h 13716"/>
              <a:gd name="connsiteX5" fmla="*/ 2441321 w 2441321"/>
              <a:gd name="connsiteY5" fmla="*/ 13716 h 13716"/>
              <a:gd name="connsiteX6" fmla="*/ 1830991 w 2441321"/>
              <a:gd name="connsiteY6" fmla="*/ 13716 h 13716"/>
              <a:gd name="connsiteX7" fmla="*/ 1269487 w 2441321"/>
              <a:gd name="connsiteY7" fmla="*/ 13716 h 13716"/>
              <a:gd name="connsiteX8" fmla="*/ 707983 w 2441321"/>
              <a:gd name="connsiteY8" fmla="*/ 13716 h 13716"/>
              <a:gd name="connsiteX9" fmla="*/ 0 w 2441321"/>
              <a:gd name="connsiteY9" fmla="*/ 13716 h 13716"/>
              <a:gd name="connsiteX10" fmla="*/ 0 w 2441321"/>
              <a:gd name="connsiteY10"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3716"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0939" y="4363"/>
                  <a:pt x="2441580" y="8857"/>
                  <a:pt x="2441321" y="13716"/>
                </a:cubicBezTo>
                <a:cubicBezTo>
                  <a:pt x="2169723" y="25934"/>
                  <a:pt x="2045712" y="34568"/>
                  <a:pt x="1830991" y="13716"/>
                </a:cubicBezTo>
                <a:cubicBezTo>
                  <a:pt x="1616270" y="-7136"/>
                  <a:pt x="1505876" y="-623"/>
                  <a:pt x="1269487" y="13716"/>
                </a:cubicBezTo>
                <a:cubicBezTo>
                  <a:pt x="1033098" y="28055"/>
                  <a:pt x="908661" y="36619"/>
                  <a:pt x="707983" y="13716"/>
                </a:cubicBezTo>
                <a:cubicBezTo>
                  <a:pt x="507305" y="-9187"/>
                  <a:pt x="333592" y="16187"/>
                  <a:pt x="0" y="13716"/>
                </a:cubicBezTo>
                <a:cubicBezTo>
                  <a:pt x="-459" y="8317"/>
                  <a:pt x="190" y="2744"/>
                  <a:pt x="0" y="0"/>
                </a:cubicBezTo>
                <a:close/>
              </a:path>
              <a:path w="2441321" h="13716"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507" y="3335"/>
                  <a:pt x="2441322" y="9457"/>
                  <a:pt x="2441321" y="13716"/>
                </a:cubicBezTo>
                <a:cubicBezTo>
                  <a:pt x="2166745" y="24201"/>
                  <a:pt x="2078726" y="10904"/>
                  <a:pt x="1879817" y="13716"/>
                </a:cubicBezTo>
                <a:cubicBezTo>
                  <a:pt x="1680908" y="16528"/>
                  <a:pt x="1548770" y="-8699"/>
                  <a:pt x="1318313" y="13716"/>
                </a:cubicBezTo>
                <a:cubicBezTo>
                  <a:pt x="1087856" y="36131"/>
                  <a:pt x="894613" y="-645"/>
                  <a:pt x="659157" y="13716"/>
                </a:cubicBezTo>
                <a:cubicBezTo>
                  <a:pt x="423701" y="28077"/>
                  <a:pt x="246611" y="29403"/>
                  <a:pt x="0" y="13716"/>
                </a:cubicBezTo>
                <a:cubicBezTo>
                  <a:pt x="-120" y="7867"/>
                  <a:pt x="674" y="3919"/>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8" name="Content Placeholder 7">
            <a:extLst>
              <a:ext uri="{FF2B5EF4-FFF2-40B4-BE49-F238E27FC236}">
                <a16:creationId xmlns:a16="http://schemas.microsoft.com/office/drawing/2014/main" id="{12D17DF5-3674-4023-83A5-E34FCBD88932}"/>
              </a:ext>
            </a:extLst>
          </p:cNvPr>
          <p:cNvSpPr>
            <a:spLocks noGrp="1"/>
          </p:cNvSpPr>
          <p:nvPr>
            <p:ph idx="1"/>
          </p:nvPr>
        </p:nvSpPr>
        <p:spPr>
          <a:xfrm>
            <a:off x="473202" y="2852928"/>
            <a:ext cx="3614166" cy="2660904"/>
          </a:xfrm>
        </p:spPr>
        <p:txBody>
          <a:bodyPr anchor="t">
            <a:normAutofit/>
          </a:bodyPr>
          <a:lstStyle/>
          <a:p>
            <a:pPr marL="0" indent="0">
              <a:buNone/>
            </a:pPr>
            <a:r>
              <a:rPr lang="en-US" sz="1650" b="1" dirty="0"/>
              <a:t>Non-Profit Organizations</a:t>
            </a:r>
          </a:p>
          <a:p>
            <a:r>
              <a:rPr lang="en-US" sz="1650" dirty="0"/>
              <a:t>Complete the Non-profit Level of Review Form</a:t>
            </a:r>
          </a:p>
          <a:p>
            <a:pPr lvl="1"/>
            <a:r>
              <a:rPr lang="en-US" sz="1650" dirty="0"/>
              <a:t>Complete the Sub-recipient Information</a:t>
            </a:r>
          </a:p>
          <a:p>
            <a:pPr lvl="1"/>
            <a:r>
              <a:rPr lang="en-US" sz="1650" dirty="0"/>
              <a:t>Include Complete Funding Totals</a:t>
            </a:r>
          </a:p>
          <a:p>
            <a:pPr lvl="1"/>
            <a:r>
              <a:rPr lang="en-US" sz="1650" dirty="0"/>
              <a:t>Include a Complete Project Description</a:t>
            </a:r>
          </a:p>
          <a:p>
            <a:pPr lvl="1"/>
            <a:r>
              <a:rPr lang="en-US" sz="1650" dirty="0"/>
              <a:t>Ensure the Proper Signature</a:t>
            </a:r>
          </a:p>
        </p:txBody>
      </p:sp>
      <p:pic>
        <p:nvPicPr>
          <p:cNvPr id="4" name="Picture 3">
            <a:extLst>
              <a:ext uri="{FF2B5EF4-FFF2-40B4-BE49-F238E27FC236}">
                <a16:creationId xmlns:a16="http://schemas.microsoft.com/office/drawing/2014/main" id="{C9EC9A8F-1EBF-5888-5491-85CC7055045B}"/>
              </a:ext>
            </a:extLst>
          </p:cNvPr>
          <p:cNvPicPr>
            <a:picLocks noChangeAspect="1"/>
          </p:cNvPicPr>
          <p:nvPr/>
        </p:nvPicPr>
        <p:blipFill>
          <a:blip r:embed="rId3"/>
          <a:stretch>
            <a:fillRect/>
          </a:stretch>
        </p:blipFill>
        <p:spPr>
          <a:xfrm>
            <a:off x="4844920" y="857250"/>
            <a:ext cx="3784730" cy="5143500"/>
          </a:xfrm>
          <a:prstGeom prst="rect">
            <a:avLst/>
          </a:prstGeom>
        </p:spPr>
      </p:pic>
    </p:spTree>
    <p:extLst>
      <p:ext uri="{BB962C8B-B14F-4D97-AF65-F5344CB8AC3E}">
        <p14:creationId xmlns:p14="http://schemas.microsoft.com/office/powerpoint/2010/main" val="88094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dirty="0">
              <a:solidFill>
                <a:prstClr val="white"/>
              </a:solidFill>
              <a:latin typeface="Calibri" panose="020F0502020204030204"/>
            </a:endParaRPr>
          </a:p>
        </p:txBody>
      </p:sp>
      <p:sp>
        <p:nvSpPr>
          <p:cNvPr id="2" name="Title 1"/>
          <p:cNvSpPr>
            <a:spLocks noGrp="1"/>
          </p:cNvSpPr>
          <p:nvPr>
            <p:ph type="title"/>
          </p:nvPr>
        </p:nvSpPr>
        <p:spPr>
          <a:xfrm>
            <a:off x="628650" y="1859543"/>
            <a:ext cx="4616991" cy="887195"/>
          </a:xfrm>
        </p:spPr>
        <p:txBody>
          <a:bodyPr anchor="b">
            <a:normAutofit/>
          </a:bodyPr>
          <a:lstStyle/>
          <a:p>
            <a:r>
              <a:rPr lang="en-US" sz="3600"/>
              <a:t>Conducting the Review</a:t>
            </a:r>
          </a:p>
        </p:txBody>
      </p:sp>
      <p:cxnSp>
        <p:nvCxnSpPr>
          <p:cNvPr id="15" name="Straight Connector 14">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1462103"/>
            <a:ext cx="5927792"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1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415" y="2281714"/>
            <a:ext cx="104279" cy="10427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pPr defTabSz="342900"/>
            <a:endParaRPr lang="en-US" sz="1350">
              <a:solidFill>
                <a:prstClr val="white"/>
              </a:solidFill>
              <a:latin typeface="Calibri" panose="020F0502020204030204"/>
            </a:endParaRPr>
          </a:p>
        </p:txBody>
      </p:sp>
      <p:sp>
        <p:nvSpPr>
          <p:cNvPr id="8" name="Content Placeholder 7">
            <a:extLst>
              <a:ext uri="{FF2B5EF4-FFF2-40B4-BE49-F238E27FC236}">
                <a16:creationId xmlns:a16="http://schemas.microsoft.com/office/drawing/2014/main" id="{12D17DF5-3674-4023-83A5-E34FCBD88932}"/>
              </a:ext>
            </a:extLst>
          </p:cNvPr>
          <p:cNvSpPr>
            <a:spLocks noGrp="1"/>
          </p:cNvSpPr>
          <p:nvPr>
            <p:ph idx="1"/>
          </p:nvPr>
        </p:nvSpPr>
        <p:spPr>
          <a:xfrm>
            <a:off x="602832" y="2979248"/>
            <a:ext cx="4642809" cy="2508344"/>
          </a:xfrm>
        </p:spPr>
        <p:txBody>
          <a:bodyPr anchor="t">
            <a:normAutofit lnSpcReduction="10000"/>
          </a:bodyPr>
          <a:lstStyle/>
          <a:p>
            <a:pPr marL="0" indent="0">
              <a:buNone/>
            </a:pPr>
            <a:r>
              <a:rPr lang="en-US" sz="1500" b="1" dirty="0">
                <a:solidFill>
                  <a:schemeClr val="tx1">
                    <a:alpha val="80000"/>
                  </a:schemeClr>
                </a:solidFill>
              </a:rPr>
              <a:t>Non-Profit Organizations</a:t>
            </a:r>
          </a:p>
          <a:p>
            <a:r>
              <a:rPr lang="en-US" sz="1500" dirty="0">
                <a:solidFill>
                  <a:schemeClr val="tx1">
                    <a:alpha val="80000"/>
                  </a:schemeClr>
                </a:solidFill>
              </a:rPr>
              <a:t>Complete a Non-profit Level of Review Form Attachment (1 for you and 1 for each 2nd tier recipient)</a:t>
            </a:r>
          </a:p>
          <a:p>
            <a:pPr lvl="1"/>
            <a:r>
              <a:rPr lang="en-US" sz="1500" dirty="0">
                <a:solidFill>
                  <a:schemeClr val="tx1">
                    <a:alpha val="80000"/>
                  </a:schemeClr>
                </a:solidFill>
              </a:rPr>
              <a:t>Check the Sub-recipient/Second-tier Sub-recipient Box and Include that Recipient’s Information</a:t>
            </a:r>
          </a:p>
          <a:p>
            <a:pPr lvl="1"/>
            <a:r>
              <a:rPr lang="en-US" sz="1500" dirty="0">
                <a:solidFill>
                  <a:schemeClr val="tx1">
                    <a:alpha val="80000"/>
                  </a:schemeClr>
                </a:solidFill>
              </a:rPr>
              <a:t>Include Individual Funding total</a:t>
            </a:r>
          </a:p>
          <a:p>
            <a:pPr lvl="1"/>
            <a:r>
              <a:rPr lang="en-US" sz="1500" dirty="0">
                <a:solidFill>
                  <a:schemeClr val="tx1">
                    <a:alpha val="80000"/>
                  </a:schemeClr>
                </a:solidFill>
              </a:rPr>
              <a:t>Include Individual Project Description based on chart selections</a:t>
            </a:r>
          </a:p>
          <a:p>
            <a:pPr lvl="1"/>
            <a:r>
              <a:rPr lang="en-US" sz="1500" dirty="0">
                <a:solidFill>
                  <a:schemeClr val="tx1">
                    <a:alpha val="80000"/>
                  </a:schemeClr>
                </a:solidFill>
              </a:rPr>
              <a:t>Ensure Proper Signature</a:t>
            </a:r>
          </a:p>
          <a:p>
            <a:r>
              <a:rPr lang="en-US" sz="1500" dirty="0">
                <a:solidFill>
                  <a:schemeClr val="tx1">
                    <a:alpha val="80000"/>
                  </a:schemeClr>
                </a:solidFill>
              </a:rPr>
              <a:t>Submit to ADECA</a:t>
            </a:r>
          </a:p>
        </p:txBody>
      </p:sp>
      <p:sp>
        <p:nvSpPr>
          <p:cNvPr id="1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646" y="2499696"/>
            <a:ext cx="68354" cy="6835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pPr defTabSz="342900"/>
            <a:endParaRPr lang="en-US" sz="1350">
              <a:solidFill>
                <a:prstClr val="white"/>
              </a:solidFill>
              <a:latin typeface="Calibri" panose="020F0502020204030204"/>
            </a:endParaRPr>
          </a:p>
        </p:txBody>
      </p:sp>
      <p:pic>
        <p:nvPicPr>
          <p:cNvPr id="7" name="Picture 6">
            <a:extLst>
              <a:ext uri="{FF2B5EF4-FFF2-40B4-BE49-F238E27FC236}">
                <a16:creationId xmlns:a16="http://schemas.microsoft.com/office/drawing/2014/main" id="{4C9216DD-56BB-136C-2FDF-7D61B8A0E9D2}"/>
              </a:ext>
            </a:extLst>
          </p:cNvPr>
          <p:cNvPicPr>
            <a:picLocks noChangeAspect="1"/>
          </p:cNvPicPr>
          <p:nvPr/>
        </p:nvPicPr>
        <p:blipFill>
          <a:blip r:embed="rId3"/>
          <a:stretch>
            <a:fillRect/>
          </a:stretch>
        </p:blipFill>
        <p:spPr>
          <a:xfrm>
            <a:off x="5259733" y="857250"/>
            <a:ext cx="3835429" cy="5143500"/>
          </a:xfrm>
          <a:prstGeom prst="rect">
            <a:avLst/>
          </a:prstGeom>
        </p:spPr>
      </p:pic>
    </p:spTree>
    <p:extLst>
      <p:ext uri="{BB962C8B-B14F-4D97-AF65-F5344CB8AC3E}">
        <p14:creationId xmlns:p14="http://schemas.microsoft.com/office/powerpoint/2010/main" val="2152977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AB8875-F9B2-44E0-87F5-97F41CF92B7C}"/>
              </a:ext>
            </a:extLst>
          </p:cNvPr>
          <p:cNvPicPr>
            <a:picLocks noChangeAspect="1"/>
          </p:cNvPicPr>
          <p:nvPr/>
        </p:nvPicPr>
        <p:blipFill rotWithShape="1">
          <a:blip r:embed="rId3"/>
          <a:srcRect r="8547" b="5280"/>
          <a:stretch/>
        </p:blipFill>
        <p:spPr>
          <a:xfrm>
            <a:off x="1010489" y="1579531"/>
            <a:ext cx="6001872" cy="3543274"/>
          </a:xfrm>
          <a:prstGeom prst="rect">
            <a:avLst/>
          </a:prstGeom>
        </p:spPr>
      </p:pic>
      <p:sp>
        <p:nvSpPr>
          <p:cNvPr id="2" name="Title 1"/>
          <p:cNvSpPr>
            <a:spLocks noGrp="1"/>
          </p:cNvSpPr>
          <p:nvPr>
            <p:ph type="title"/>
          </p:nvPr>
        </p:nvSpPr>
        <p:spPr>
          <a:xfrm>
            <a:off x="156016" y="1085850"/>
            <a:ext cx="8681993" cy="586959"/>
          </a:xfrm>
        </p:spPr>
        <p:txBody>
          <a:bodyPr>
            <a:normAutofit/>
          </a:bodyPr>
          <a:lstStyle/>
          <a:p>
            <a:pPr algn="ctr"/>
            <a:r>
              <a:rPr lang="en-US" sz="3450" dirty="0"/>
              <a:t>Project Descriptions</a:t>
            </a:r>
          </a:p>
        </p:txBody>
      </p:sp>
      <p:sp>
        <p:nvSpPr>
          <p:cNvPr id="6" name="Arrow: Down 5">
            <a:extLst>
              <a:ext uri="{FF2B5EF4-FFF2-40B4-BE49-F238E27FC236}">
                <a16:creationId xmlns:a16="http://schemas.microsoft.com/office/drawing/2014/main" id="{CC69B608-AFAC-47EF-A42B-64C565E95E40}"/>
              </a:ext>
            </a:extLst>
          </p:cNvPr>
          <p:cNvSpPr/>
          <p:nvPr/>
        </p:nvSpPr>
        <p:spPr>
          <a:xfrm rot="3558778">
            <a:off x="2329654" y="2462138"/>
            <a:ext cx="285750" cy="5143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2" name="Arrow: Down 11">
            <a:extLst>
              <a:ext uri="{FF2B5EF4-FFF2-40B4-BE49-F238E27FC236}">
                <a16:creationId xmlns:a16="http://schemas.microsoft.com/office/drawing/2014/main" id="{25CB6EA2-163B-4D28-862F-47561B03DE11}"/>
              </a:ext>
            </a:extLst>
          </p:cNvPr>
          <p:cNvSpPr/>
          <p:nvPr/>
        </p:nvSpPr>
        <p:spPr>
          <a:xfrm rot="3558778">
            <a:off x="2686051" y="3464052"/>
            <a:ext cx="285750" cy="5143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4" name="Arrow: Down 13">
            <a:extLst>
              <a:ext uri="{FF2B5EF4-FFF2-40B4-BE49-F238E27FC236}">
                <a16:creationId xmlns:a16="http://schemas.microsoft.com/office/drawing/2014/main" id="{CC8B0C85-B870-41A8-8A23-7995CB610C98}"/>
              </a:ext>
            </a:extLst>
          </p:cNvPr>
          <p:cNvSpPr/>
          <p:nvPr/>
        </p:nvSpPr>
        <p:spPr>
          <a:xfrm rot="3558778">
            <a:off x="2686050" y="4582094"/>
            <a:ext cx="285750" cy="5143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6" name="Arrow: Down 15">
            <a:extLst>
              <a:ext uri="{FF2B5EF4-FFF2-40B4-BE49-F238E27FC236}">
                <a16:creationId xmlns:a16="http://schemas.microsoft.com/office/drawing/2014/main" id="{B1F9107A-C461-4B6D-A847-1E62B3DA5976}"/>
              </a:ext>
            </a:extLst>
          </p:cNvPr>
          <p:cNvSpPr/>
          <p:nvPr/>
        </p:nvSpPr>
        <p:spPr>
          <a:xfrm rot="3558778">
            <a:off x="5294703" y="4327977"/>
            <a:ext cx="285750" cy="51435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pic>
        <p:nvPicPr>
          <p:cNvPr id="7" name="Picture 6">
            <a:extLst>
              <a:ext uri="{FF2B5EF4-FFF2-40B4-BE49-F238E27FC236}">
                <a16:creationId xmlns:a16="http://schemas.microsoft.com/office/drawing/2014/main" id="{571E3472-2DC0-4425-9298-1999EB2E0620}"/>
              </a:ext>
            </a:extLst>
          </p:cNvPr>
          <p:cNvPicPr>
            <a:picLocks noChangeAspect="1"/>
          </p:cNvPicPr>
          <p:nvPr/>
        </p:nvPicPr>
        <p:blipFill>
          <a:blip r:embed="rId4"/>
          <a:stretch>
            <a:fillRect/>
          </a:stretch>
        </p:blipFill>
        <p:spPr>
          <a:xfrm>
            <a:off x="442422" y="2294047"/>
            <a:ext cx="8109181" cy="2516969"/>
          </a:xfrm>
          <a:prstGeom prst="rect">
            <a:avLst/>
          </a:prstGeom>
        </p:spPr>
      </p:pic>
    </p:spTree>
    <p:extLst>
      <p:ext uri="{BB962C8B-B14F-4D97-AF65-F5344CB8AC3E}">
        <p14:creationId xmlns:p14="http://schemas.microsoft.com/office/powerpoint/2010/main" val="127464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162800" cy="609600"/>
          </a:xfrm>
        </p:spPr>
        <p:txBody>
          <a:bodyPr>
            <a:noAutofit/>
          </a:bodyPr>
          <a:lstStyle/>
          <a:p>
            <a:pPr algn="ctr"/>
            <a:r>
              <a:rPr lang="en-US" sz="3800" dirty="0"/>
              <a:t>CONTACT INFORMATION</a:t>
            </a:r>
          </a:p>
        </p:txBody>
      </p:sp>
      <p:sp>
        <p:nvSpPr>
          <p:cNvPr id="3" name="Content Placeholder 2"/>
          <p:cNvSpPr>
            <a:spLocks noGrp="1"/>
          </p:cNvSpPr>
          <p:nvPr>
            <p:ph idx="1"/>
          </p:nvPr>
        </p:nvSpPr>
        <p:spPr>
          <a:xfrm>
            <a:off x="1447800" y="2015733"/>
            <a:ext cx="7696200" cy="4004067"/>
          </a:xfrm>
        </p:spPr>
        <p:txBody>
          <a:bodyPr>
            <a:normAutofit/>
          </a:bodyPr>
          <a:lstStyle/>
          <a:p>
            <a:pPr marL="0" indent="0">
              <a:buNone/>
            </a:pPr>
            <a:r>
              <a:rPr lang="en-US" sz="2800" dirty="0"/>
              <a:t>Community and Economic Development Division</a:t>
            </a:r>
          </a:p>
          <a:p>
            <a:pPr marL="0" indent="0">
              <a:buNone/>
            </a:pPr>
            <a:r>
              <a:rPr lang="en-US" sz="2400" dirty="0"/>
              <a:t>Kathleen Rasmussen, Division Chief</a:t>
            </a:r>
          </a:p>
          <a:p>
            <a:pPr marL="457200" lvl="1" indent="0">
              <a:buNone/>
            </a:pPr>
            <a:r>
              <a:rPr lang="en-US" sz="2400" dirty="0">
                <a:hlinkClick r:id="rId3"/>
              </a:rPr>
              <a:t>kathleen.rasmussen@adeca.alabama.gov</a:t>
            </a:r>
            <a:endParaRPr lang="en-US" sz="2400" dirty="0"/>
          </a:p>
          <a:p>
            <a:pPr marL="457200" lvl="1" indent="0">
              <a:buNone/>
            </a:pPr>
            <a:r>
              <a:rPr lang="en-US" sz="2400" dirty="0"/>
              <a:t>334-353-0323</a:t>
            </a:r>
          </a:p>
          <a:p>
            <a:pPr marL="0" indent="0">
              <a:buNone/>
            </a:pPr>
            <a:r>
              <a:rPr lang="en-US" sz="2400" dirty="0"/>
              <a:t>Trent Williams, Special Programs Unit Chief</a:t>
            </a:r>
          </a:p>
          <a:p>
            <a:pPr marL="457200" lvl="1" indent="0">
              <a:buNone/>
            </a:pPr>
            <a:r>
              <a:rPr lang="en-US" sz="2400" dirty="0">
                <a:hlinkClick r:id="rId4"/>
              </a:rPr>
              <a:t>trent.williams@adeca.alabama.gov</a:t>
            </a:r>
            <a:endParaRPr lang="en-US" sz="2400" dirty="0"/>
          </a:p>
          <a:p>
            <a:pPr marL="457200" lvl="1" indent="0">
              <a:buNone/>
            </a:pPr>
            <a:r>
              <a:rPr lang="en-US" sz="2400" dirty="0"/>
              <a:t>334-353-3409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3125453" cy="51435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2" name="Title 1"/>
          <p:cNvSpPr>
            <a:spLocks noGrp="1"/>
          </p:cNvSpPr>
          <p:nvPr>
            <p:ph type="title"/>
          </p:nvPr>
        </p:nvSpPr>
        <p:spPr>
          <a:xfrm>
            <a:off x="515126" y="1722430"/>
            <a:ext cx="2400300" cy="3345872"/>
          </a:xfrm>
        </p:spPr>
        <p:txBody>
          <a:bodyPr>
            <a:normAutofit/>
          </a:bodyPr>
          <a:lstStyle/>
          <a:p>
            <a:r>
              <a:rPr lang="en-US" dirty="0">
                <a:solidFill>
                  <a:srgbClr val="FFFFFF"/>
                </a:solidFill>
              </a:rPr>
              <a:t>Conducting the Review</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2" y="2698860"/>
            <a:ext cx="3062575"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defTabSz="342900"/>
            <a:endParaRPr lang="en-US" sz="1350" dirty="0">
              <a:solidFill>
                <a:prstClr val="white"/>
              </a:solidFill>
              <a:latin typeface="Calibri" panose="020F0502020204030204"/>
            </a:endParaRPr>
          </a:p>
        </p:txBody>
      </p:sp>
      <p:sp>
        <p:nvSpPr>
          <p:cNvPr id="7" name="Content Placeholder 6">
            <a:extLst>
              <a:ext uri="{FF2B5EF4-FFF2-40B4-BE49-F238E27FC236}">
                <a16:creationId xmlns:a16="http://schemas.microsoft.com/office/drawing/2014/main" id="{38A77CAC-4692-4020-8B5D-2AA300CB8B76}"/>
              </a:ext>
            </a:extLst>
          </p:cNvPr>
          <p:cNvSpPr>
            <a:spLocks noGrp="1"/>
          </p:cNvSpPr>
          <p:nvPr>
            <p:ph idx="1"/>
          </p:nvPr>
        </p:nvSpPr>
        <p:spPr>
          <a:xfrm>
            <a:off x="3335482" y="1300759"/>
            <a:ext cx="5179868" cy="4189214"/>
          </a:xfrm>
        </p:spPr>
        <p:txBody>
          <a:bodyPr anchor="ctr">
            <a:normAutofit/>
          </a:bodyPr>
          <a:lstStyle/>
          <a:p>
            <a:pPr marL="0" indent="0">
              <a:buNone/>
            </a:pPr>
            <a:r>
              <a:rPr lang="en-US" b="1"/>
              <a:t>Units of Local Government</a:t>
            </a:r>
          </a:p>
          <a:p>
            <a:pPr marL="0" indent="0">
              <a:buNone/>
            </a:pPr>
            <a:endParaRPr lang="en-US" b="1"/>
          </a:p>
          <a:p>
            <a:r>
              <a:rPr lang="en-US" dirty="0"/>
              <a:t>CDBG Environmental Review requirements govern</a:t>
            </a:r>
          </a:p>
          <a:p>
            <a:endParaRPr lang="en-US" dirty="0"/>
          </a:p>
          <a:p>
            <a:r>
              <a:rPr lang="en-US" dirty="0"/>
              <a:t>Environmental Review Guide and CDBG Environmental Review Website (Google search ADECA Environmental)</a:t>
            </a:r>
          </a:p>
          <a:p>
            <a:endParaRPr lang="en-US" dirty="0"/>
          </a:p>
          <a:p>
            <a:r>
              <a:rPr lang="en-US" dirty="0"/>
              <a:t>When the Review is completed, submit required info to ADECA</a:t>
            </a:r>
          </a:p>
        </p:txBody>
      </p:sp>
    </p:spTree>
    <p:extLst>
      <p:ext uri="{BB962C8B-B14F-4D97-AF65-F5344CB8AC3E}">
        <p14:creationId xmlns:p14="http://schemas.microsoft.com/office/powerpoint/2010/main" val="3050090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3" y="1624013"/>
            <a:ext cx="532209" cy="1571626"/>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342900"/>
            <a:endParaRPr lang="en-US" sz="1350">
              <a:solidFill>
                <a:prstClr val="white"/>
              </a:solidFill>
              <a:latin typeface="Calibri" panose="020F0502020204030204"/>
            </a:endParaRPr>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3" y="1485559"/>
            <a:ext cx="302419" cy="1279073"/>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pPr defTabSz="342900"/>
            <a:endParaRPr lang="en-US" sz="1350">
              <a:solidFill>
                <a:prstClr val="white"/>
              </a:solidFill>
              <a:latin typeface="Calibri" panose="020F0502020204030204"/>
            </a:endParaRPr>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6" y="1337921"/>
            <a:ext cx="126206" cy="1284896"/>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342900"/>
            <a:endParaRPr lang="en-US" sz="1350">
              <a:solidFill>
                <a:prstClr val="white"/>
              </a:solidFill>
              <a:latin typeface="Calibri" panose="020F0502020204030204"/>
            </a:endParaRPr>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1334037"/>
            <a:ext cx="246459" cy="130677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342900"/>
            <a:endParaRPr lang="en-US" sz="1350">
              <a:solidFill>
                <a:prstClr val="white"/>
              </a:solidFill>
              <a:latin typeface="Calibri" panose="020F0502020204030204"/>
            </a:endParaRPr>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2" y="1334037"/>
            <a:ext cx="8180897" cy="1156093"/>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pPr defTabSz="342900"/>
            <a:endParaRPr lang="en-US" sz="1350">
              <a:solidFill>
                <a:prstClr val="white"/>
              </a:solidFill>
              <a:latin typeface="Calibri" panose="020F0502020204030204"/>
            </a:endParaRPr>
          </a:p>
        </p:txBody>
      </p:sp>
      <p:sp>
        <p:nvSpPr>
          <p:cNvPr id="2" name="Title 1"/>
          <p:cNvSpPr>
            <a:spLocks noGrp="1"/>
          </p:cNvSpPr>
          <p:nvPr>
            <p:ph type="title"/>
          </p:nvPr>
        </p:nvSpPr>
        <p:spPr>
          <a:xfrm>
            <a:off x="718880" y="1457544"/>
            <a:ext cx="7698523" cy="909077"/>
          </a:xfrm>
        </p:spPr>
        <p:txBody>
          <a:bodyPr>
            <a:normAutofit/>
          </a:bodyPr>
          <a:lstStyle/>
          <a:p>
            <a:r>
              <a:rPr lang="en-US" sz="3000">
                <a:solidFill>
                  <a:srgbClr val="FFFFFF"/>
                </a:solidFill>
              </a:rPr>
              <a:t>Additional Information</a:t>
            </a:r>
          </a:p>
        </p:txBody>
      </p:sp>
      <p:sp>
        <p:nvSpPr>
          <p:cNvPr id="3" name="Content Placeholder 2"/>
          <p:cNvSpPr>
            <a:spLocks noGrp="1"/>
          </p:cNvSpPr>
          <p:nvPr>
            <p:ph idx="1"/>
          </p:nvPr>
        </p:nvSpPr>
        <p:spPr>
          <a:xfrm>
            <a:off x="1025719" y="2725077"/>
            <a:ext cx="7281746" cy="2675380"/>
          </a:xfrm>
        </p:spPr>
        <p:txBody>
          <a:bodyPr anchor="ctr">
            <a:normAutofit/>
          </a:bodyPr>
          <a:lstStyle/>
          <a:p>
            <a:r>
              <a:rPr lang="en-US" sz="1500"/>
              <a:t>ADECA Environmental Review website:  </a:t>
            </a:r>
            <a:r>
              <a:rPr lang="en-US" sz="1500">
                <a:hlinkClick r:id="rId3"/>
              </a:rPr>
              <a:t>http://adeca.alabama.gov/Divisions/ced/cdp/Pages/Environmental.aspx</a:t>
            </a:r>
            <a:endParaRPr lang="en-US" sz="1500"/>
          </a:p>
          <a:p>
            <a:r>
              <a:rPr lang="en-US" sz="1500"/>
              <a:t>HUD webinars:  </a:t>
            </a:r>
            <a:r>
              <a:rPr lang="en-US" sz="1500">
                <a:hlinkClick r:id="rId4"/>
              </a:rPr>
              <a:t>https://www.hudexchange.info/environmental-review/environmental-review-training/</a:t>
            </a:r>
            <a:endParaRPr lang="en-US" sz="1500"/>
          </a:p>
          <a:p>
            <a:r>
              <a:rPr lang="en-US" sz="1500"/>
              <a:t>HUD Web-Based Instructional System for Environmental Review (WISER):  </a:t>
            </a:r>
            <a:r>
              <a:rPr lang="en-US" sz="1500">
                <a:hlinkClick r:id="rId5"/>
              </a:rPr>
              <a:t>https://www.hudexchange.info/trainings/wiser/?utm_source=HUD+Exchange+Mailing+List&amp;utm_campaign=9f0713617d-WISER_Training_Modules_2017_12_01&amp;utm_medium=email&amp;utm_term=0_f32b935a5f-9f0713617d-19295981</a:t>
            </a:r>
            <a:endParaRPr lang="en-US" sz="1500"/>
          </a:p>
          <a:p>
            <a:r>
              <a:rPr lang="en-US" sz="1500"/>
              <a:t>HUD Related Federal Laws &amp; Authorities:  </a:t>
            </a:r>
            <a:r>
              <a:rPr lang="en-US" sz="1500">
                <a:hlinkClick r:id="rId6"/>
              </a:rPr>
              <a:t>https://www.hudexchange.info/environmental-review/federal-related-laws-and-authorities</a:t>
            </a:r>
            <a:endParaRPr lang="en-US" sz="1500"/>
          </a:p>
        </p:txBody>
      </p:sp>
    </p:spTree>
    <p:extLst>
      <p:ext uri="{BB962C8B-B14F-4D97-AF65-F5344CB8AC3E}">
        <p14:creationId xmlns:p14="http://schemas.microsoft.com/office/powerpoint/2010/main" val="712286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panose="020F0502020204030204"/>
            </a:endParaRPr>
          </a:p>
        </p:txBody>
      </p:sp>
      <p:sp>
        <p:nvSpPr>
          <p:cNvPr id="11" name="Freeform: Shape 10">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794605" y="25509"/>
            <a:ext cx="5384873" cy="3919924"/>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pPr defTabSz="342900"/>
            <a:endParaRPr lang="en-US" sz="1350">
              <a:solidFill>
                <a:prstClr val="white"/>
              </a:solidFill>
              <a:latin typeface="Calibri" panose="020F0502020204030204"/>
            </a:endParaRPr>
          </a:p>
        </p:txBody>
      </p:sp>
      <p:sp>
        <p:nvSpPr>
          <p:cNvPr id="2" name="Title 1"/>
          <p:cNvSpPr>
            <a:spLocks noGrp="1"/>
          </p:cNvSpPr>
          <p:nvPr>
            <p:ph type="title"/>
          </p:nvPr>
        </p:nvSpPr>
        <p:spPr>
          <a:xfrm>
            <a:off x="457200" y="1885950"/>
            <a:ext cx="2733367" cy="751973"/>
          </a:xfrm>
        </p:spPr>
        <p:txBody>
          <a:bodyPr anchor="t">
            <a:normAutofit/>
          </a:bodyPr>
          <a:lstStyle/>
          <a:p>
            <a:pPr algn="ctr"/>
            <a:r>
              <a:rPr lang="en-US" sz="4050" dirty="0">
                <a:solidFill>
                  <a:srgbClr val="FFFFFF"/>
                </a:solidFill>
              </a:rPr>
              <a:t>Thank You</a:t>
            </a:r>
          </a:p>
        </p:txBody>
      </p:sp>
      <p:sp>
        <p:nvSpPr>
          <p:cNvPr id="4" name="Content Placeholder 3">
            <a:extLst>
              <a:ext uri="{FF2B5EF4-FFF2-40B4-BE49-F238E27FC236}">
                <a16:creationId xmlns:a16="http://schemas.microsoft.com/office/drawing/2014/main" id="{BB66E2C9-27A4-45AF-89A3-132DBCD25D4F}"/>
              </a:ext>
            </a:extLst>
          </p:cNvPr>
          <p:cNvSpPr>
            <a:spLocks noGrp="1"/>
          </p:cNvSpPr>
          <p:nvPr>
            <p:ph idx="1"/>
          </p:nvPr>
        </p:nvSpPr>
        <p:spPr>
          <a:xfrm>
            <a:off x="3543300" y="3418400"/>
            <a:ext cx="5200650" cy="1810866"/>
          </a:xfrm>
        </p:spPr>
        <p:txBody>
          <a:bodyPr>
            <a:normAutofit fontScale="92500"/>
          </a:bodyPr>
          <a:lstStyle/>
          <a:p>
            <a:pPr marL="0" indent="0">
              <a:buNone/>
            </a:pPr>
            <a:r>
              <a:rPr lang="en-US" sz="2400" dirty="0"/>
              <a:t>Chris Perkins, PE</a:t>
            </a:r>
          </a:p>
          <a:p>
            <a:pPr marL="0" indent="0">
              <a:buNone/>
            </a:pPr>
            <a:r>
              <a:rPr lang="en-US" sz="2400" dirty="0"/>
              <a:t>CED Engineer / Environmental Specialist</a:t>
            </a:r>
          </a:p>
          <a:p>
            <a:pPr marL="0" indent="0">
              <a:buNone/>
            </a:pPr>
            <a:r>
              <a:rPr lang="en-US" sz="2400" dirty="0"/>
              <a:t>334-353-1028</a:t>
            </a:r>
          </a:p>
          <a:p>
            <a:pPr marL="0" indent="0">
              <a:buNone/>
            </a:pPr>
            <a:r>
              <a:rPr lang="en-US" sz="2400" dirty="0"/>
              <a:t>christopher.perkins@adeca.alabama.gov</a:t>
            </a:r>
          </a:p>
        </p:txBody>
      </p:sp>
    </p:spTree>
    <p:extLst>
      <p:ext uri="{BB962C8B-B14F-4D97-AF65-F5344CB8AC3E}">
        <p14:creationId xmlns:p14="http://schemas.microsoft.com/office/powerpoint/2010/main" val="3160529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634" y="867036"/>
            <a:ext cx="6571343" cy="1049235"/>
          </a:xfrm>
        </p:spPr>
        <p:txBody>
          <a:bodyPr>
            <a:normAutofit/>
          </a:bodyPr>
          <a:lstStyle/>
          <a:p>
            <a:r>
              <a:rPr lang="en-US" dirty="0"/>
              <a:t>CENTRALIZED/COORDINATED ASSESSMENT SYSTEM (CAS)</a:t>
            </a:r>
          </a:p>
        </p:txBody>
      </p:sp>
      <p:sp>
        <p:nvSpPr>
          <p:cNvPr id="3" name="Content Placeholder 2"/>
          <p:cNvSpPr>
            <a:spLocks noGrp="1"/>
          </p:cNvSpPr>
          <p:nvPr>
            <p:ph idx="1"/>
          </p:nvPr>
        </p:nvSpPr>
        <p:spPr>
          <a:xfrm>
            <a:off x="914400" y="1905000"/>
            <a:ext cx="7848600" cy="5486400"/>
          </a:xfrm>
        </p:spPr>
        <p:txBody>
          <a:bodyPr>
            <a:normAutofit fontScale="55000" lnSpcReduction="20000"/>
          </a:bodyPr>
          <a:lstStyle/>
          <a:p>
            <a:pPr lvl="1"/>
            <a:r>
              <a:rPr lang="en-US" sz="5500" dirty="0"/>
              <a:t>Must be used by each ESG service provider</a:t>
            </a:r>
          </a:p>
          <a:p>
            <a:pPr lvl="1"/>
            <a:r>
              <a:rPr lang="en-US" sz="5500" dirty="0"/>
              <a:t>Should include information on how to seek assistance from each ESG service provider</a:t>
            </a:r>
          </a:p>
          <a:p>
            <a:pPr lvl="1"/>
            <a:r>
              <a:rPr lang="en-US" sz="5500" dirty="0"/>
              <a:t>Should decrease wait time to receive ESG assistance</a:t>
            </a:r>
          </a:p>
          <a:p>
            <a:pPr lvl="1"/>
            <a:r>
              <a:rPr lang="en-US" sz="5500" dirty="0"/>
              <a:t>Case managers should be knowledgeable of all local service providers even if they aren’t a part of the CAS</a:t>
            </a:r>
            <a:endParaRPr lang="en-US" dirty="0">
              <a:solidFill>
                <a:srgbClr val="FF0000"/>
              </a:solidFill>
            </a:endParaRPr>
          </a:p>
        </p:txBody>
      </p:sp>
    </p:spTree>
    <p:extLst>
      <p:ext uri="{BB962C8B-B14F-4D97-AF65-F5344CB8AC3E}">
        <p14:creationId xmlns:p14="http://schemas.microsoft.com/office/powerpoint/2010/main" val="504460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605" y="966498"/>
            <a:ext cx="6571343" cy="1049235"/>
          </a:xfrm>
        </p:spPr>
        <p:txBody>
          <a:bodyPr>
            <a:noAutofit/>
          </a:bodyPr>
          <a:lstStyle/>
          <a:p>
            <a:r>
              <a:rPr lang="en-US" dirty="0"/>
              <a:t>E-VERIFY </a:t>
            </a:r>
            <a:br>
              <a:rPr lang="en-US" dirty="0"/>
            </a:br>
            <a:r>
              <a:rPr lang="en-US" sz="2400" dirty="0"/>
              <a:t>(for nonprofit Subrecipients only)</a:t>
            </a:r>
          </a:p>
        </p:txBody>
      </p:sp>
      <p:sp>
        <p:nvSpPr>
          <p:cNvPr id="3" name="Content Placeholder 2"/>
          <p:cNvSpPr>
            <a:spLocks noGrp="1"/>
          </p:cNvSpPr>
          <p:nvPr>
            <p:ph idx="1"/>
          </p:nvPr>
        </p:nvSpPr>
        <p:spPr>
          <a:xfrm>
            <a:off x="1219200" y="2015733"/>
            <a:ext cx="6571343" cy="3699267"/>
          </a:xfrm>
        </p:spPr>
        <p:txBody>
          <a:bodyPr>
            <a:normAutofit lnSpcReduction="10000"/>
          </a:bodyPr>
          <a:lstStyle/>
          <a:p>
            <a:pPr>
              <a:buNone/>
            </a:pPr>
            <a:r>
              <a:rPr lang="en-US" sz="2800" dirty="0"/>
              <a:t>	Must be enrolled in the E-Verify program maintained by the U.S. Dept. of Homeland Security. </a:t>
            </a:r>
            <a:r>
              <a:rPr lang="en-US" sz="2800" b="1" dirty="0"/>
              <a:t>*Only required if agency has one or more paid employees – submit entire MOU.</a:t>
            </a:r>
          </a:p>
          <a:p>
            <a:pPr marL="0" indent="0">
              <a:buNone/>
            </a:pPr>
            <a:r>
              <a:rPr lang="en-US" sz="2800" dirty="0"/>
              <a:t>	Enrollment is available at:	(</a:t>
            </a:r>
            <a:r>
              <a:rPr lang="en-US" sz="2800" dirty="0">
                <a:hlinkClick r:id="rId3"/>
              </a:rPr>
              <a:t>http://immigration.alabama.gov</a:t>
            </a:r>
            <a:r>
              <a:rPr lang="en-US" sz="2800" dirty="0"/>
              <a:t>)</a:t>
            </a:r>
          </a:p>
          <a:p>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CAB8-E671-4808-875E-20AB7C942313}"/>
              </a:ext>
            </a:extLst>
          </p:cNvPr>
          <p:cNvSpPr>
            <a:spLocks noGrp="1"/>
          </p:cNvSpPr>
          <p:nvPr>
            <p:ph type="ctrTitle"/>
          </p:nvPr>
        </p:nvSpPr>
        <p:spPr/>
        <p:txBody>
          <a:bodyPr>
            <a:normAutofit/>
          </a:bodyPr>
          <a:lstStyle/>
          <a:p>
            <a:r>
              <a:rPr lang="en-US" sz="4400" dirty="0"/>
              <a:t>Policies &amp; Procedures</a:t>
            </a:r>
          </a:p>
        </p:txBody>
      </p:sp>
    </p:spTree>
    <p:extLst>
      <p:ext uri="{BB962C8B-B14F-4D97-AF65-F5344CB8AC3E}">
        <p14:creationId xmlns:p14="http://schemas.microsoft.com/office/powerpoint/2010/main" val="1947570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0" y="1219200"/>
            <a:ext cx="7620000" cy="4968875"/>
          </a:xfrm>
        </p:spPr>
        <p:txBody>
          <a:bodyPr>
            <a:normAutofit/>
          </a:bodyPr>
          <a:lstStyle/>
          <a:p>
            <a:pPr lvl="1"/>
            <a:endParaRPr lang="en-US" sz="2000" dirty="0"/>
          </a:p>
          <a:p>
            <a:pPr lvl="1"/>
            <a:endParaRPr lang="en-US" sz="2000" dirty="0"/>
          </a:p>
        </p:txBody>
      </p:sp>
      <p:sp>
        <p:nvSpPr>
          <p:cNvPr id="3" name="Content Placeholder 2"/>
          <p:cNvSpPr>
            <a:spLocks noGrp="1"/>
          </p:cNvSpPr>
          <p:nvPr>
            <p:ph idx="4294967295"/>
          </p:nvPr>
        </p:nvSpPr>
        <p:spPr>
          <a:xfrm>
            <a:off x="1371600" y="1371600"/>
            <a:ext cx="7499350" cy="4800600"/>
          </a:xfrm>
        </p:spPr>
        <p:txBody>
          <a:bodyPr>
            <a:normAutofit/>
          </a:bodyPr>
          <a:lstStyle/>
          <a:p>
            <a:r>
              <a:rPr lang="en-US" sz="3600" dirty="0"/>
              <a:t>Eligibility</a:t>
            </a:r>
          </a:p>
          <a:p>
            <a:r>
              <a:rPr lang="en-US" sz="3600" dirty="0"/>
              <a:t>Coordination of services</a:t>
            </a:r>
          </a:p>
          <a:p>
            <a:r>
              <a:rPr lang="en-US" sz="3600" dirty="0"/>
              <a:t>Determining and Prioritizing which eligible families and individuals will receive HP or RR.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0" y="1219200"/>
            <a:ext cx="7620000" cy="4968875"/>
          </a:xfrm>
        </p:spPr>
        <p:txBody>
          <a:bodyPr>
            <a:normAutofit/>
          </a:bodyPr>
          <a:lstStyle/>
          <a:p>
            <a:pPr lvl="1"/>
            <a:endParaRPr lang="en-US" sz="2000" dirty="0"/>
          </a:p>
          <a:p>
            <a:pPr lvl="1"/>
            <a:endParaRPr lang="en-US" sz="2000" dirty="0"/>
          </a:p>
        </p:txBody>
      </p:sp>
      <p:sp>
        <p:nvSpPr>
          <p:cNvPr id="3" name="Content Placeholder 2"/>
          <p:cNvSpPr>
            <a:spLocks noGrp="1"/>
          </p:cNvSpPr>
          <p:nvPr>
            <p:ph idx="4294967295"/>
          </p:nvPr>
        </p:nvSpPr>
        <p:spPr>
          <a:xfrm>
            <a:off x="1219200" y="267017"/>
            <a:ext cx="7620000" cy="7200583"/>
          </a:xfrm>
        </p:spPr>
        <p:txBody>
          <a:bodyPr>
            <a:noAutofit/>
          </a:bodyPr>
          <a:lstStyle/>
          <a:p>
            <a:r>
              <a:rPr lang="en-US" sz="2800" dirty="0"/>
              <a:t>Length of time assistance will be provided</a:t>
            </a:r>
          </a:p>
          <a:p>
            <a:r>
              <a:rPr lang="en-US" sz="2800" dirty="0"/>
              <a:t>How the amount of assistance will be adjusted over time</a:t>
            </a:r>
          </a:p>
          <a:p>
            <a:r>
              <a:rPr lang="en-US" sz="2800" dirty="0"/>
              <a:t>Program participants’ share in costs (rent/utilities), if any</a:t>
            </a:r>
          </a:p>
          <a:p>
            <a:r>
              <a:rPr lang="en-US" sz="2800" dirty="0"/>
              <a:t>Type, amount, and duration of housing stabilization and relocation services to be provided</a:t>
            </a:r>
          </a:p>
          <a:p>
            <a:r>
              <a:rPr lang="en-US" sz="2800" dirty="0"/>
              <a:t>Targeting/providing essential services related to street outreach</a:t>
            </a:r>
          </a:p>
        </p:txBody>
      </p:sp>
    </p:spTree>
    <p:extLst>
      <p:ext uri="{BB962C8B-B14F-4D97-AF65-F5344CB8AC3E}">
        <p14:creationId xmlns:p14="http://schemas.microsoft.com/office/powerpoint/2010/main" val="3476005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0" y="533400"/>
            <a:ext cx="7475537" cy="5486400"/>
          </a:xfrm>
        </p:spPr>
        <p:txBody>
          <a:bodyPr>
            <a:noAutofit/>
          </a:bodyPr>
          <a:lstStyle/>
          <a:p>
            <a:r>
              <a:rPr lang="en-US" sz="3200" dirty="0"/>
              <a:t>Admission, diversion, referral, and discharge by emergency shelters assisted under ESG</a:t>
            </a:r>
          </a:p>
          <a:p>
            <a:pPr lvl="1"/>
            <a:r>
              <a:rPr lang="en-US" sz="3200" dirty="0"/>
              <a:t>Length of stay</a:t>
            </a:r>
          </a:p>
          <a:p>
            <a:pPr lvl="1"/>
            <a:r>
              <a:rPr lang="en-US" sz="3200" dirty="0"/>
              <a:t>Safety and shelter needs of special populations</a:t>
            </a:r>
          </a:p>
          <a:p>
            <a:pPr lvl="1"/>
            <a:r>
              <a:rPr lang="en-US" sz="3200" dirty="0"/>
              <a:t>Persons/families with the highest barriers to housing and are likely to be homeless the longest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630237"/>
            <a:ext cx="7467600" cy="5465763"/>
          </a:xfrm>
        </p:spPr>
        <p:txBody>
          <a:bodyPr>
            <a:noAutofit/>
          </a:bodyPr>
          <a:lstStyle/>
          <a:p>
            <a:r>
              <a:rPr lang="en-US" sz="2900" dirty="0"/>
              <a:t>Process for assessing, prioritizing, and reassessing program participants’ needs for essential services related to emergency shelter</a:t>
            </a:r>
          </a:p>
          <a:p>
            <a:r>
              <a:rPr lang="en-US" sz="2900" dirty="0"/>
              <a:t>Policy against involuntary family separation for emergency shelter providers</a:t>
            </a:r>
          </a:p>
          <a:p>
            <a:r>
              <a:rPr lang="en-US" sz="2900" dirty="0"/>
              <a:t>Access to the ESG program for persons of limited English proficiency</a:t>
            </a:r>
          </a:p>
          <a:p>
            <a:r>
              <a:rPr lang="en-US" sz="2900" dirty="0"/>
              <a:t>Terminating assistance – grievance procedures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162800" cy="609600"/>
          </a:xfrm>
        </p:spPr>
        <p:txBody>
          <a:bodyPr>
            <a:noAutofit/>
          </a:bodyPr>
          <a:lstStyle/>
          <a:p>
            <a:pPr algn="ctr"/>
            <a:r>
              <a:rPr lang="en-US" sz="3800" dirty="0"/>
              <a:t>CONTACT INFORMATION</a:t>
            </a:r>
          </a:p>
        </p:txBody>
      </p:sp>
      <p:sp>
        <p:nvSpPr>
          <p:cNvPr id="3" name="Content Placeholder 2"/>
          <p:cNvSpPr>
            <a:spLocks noGrp="1"/>
          </p:cNvSpPr>
          <p:nvPr>
            <p:ph idx="1"/>
          </p:nvPr>
        </p:nvSpPr>
        <p:spPr>
          <a:xfrm>
            <a:off x="1447800" y="2015733"/>
            <a:ext cx="7696200" cy="4461267"/>
          </a:xfrm>
        </p:spPr>
        <p:txBody>
          <a:bodyPr>
            <a:normAutofit fontScale="62500" lnSpcReduction="20000"/>
          </a:bodyPr>
          <a:lstStyle/>
          <a:p>
            <a:pPr marL="0" indent="0">
              <a:buNone/>
            </a:pPr>
            <a:r>
              <a:rPr lang="en-US" sz="3500" dirty="0"/>
              <a:t>Dave Veatch, ESG Program Supervisor</a:t>
            </a:r>
          </a:p>
          <a:p>
            <a:pPr marL="0" indent="0">
              <a:buNone/>
            </a:pPr>
            <a:r>
              <a:rPr lang="en-US" sz="3500" dirty="0"/>
              <a:t>	</a:t>
            </a:r>
            <a:r>
              <a:rPr lang="en-US" sz="3500" dirty="0">
                <a:hlinkClick r:id="rId3"/>
              </a:rPr>
              <a:t>dave.veatch@adeca.alabama.gov</a:t>
            </a:r>
            <a:r>
              <a:rPr lang="en-US" sz="3500" dirty="0"/>
              <a:t> </a:t>
            </a:r>
          </a:p>
          <a:p>
            <a:pPr marL="0" indent="0">
              <a:buNone/>
            </a:pPr>
            <a:r>
              <a:rPr lang="en-US" sz="3500" dirty="0"/>
              <a:t>	334-353-0288</a:t>
            </a:r>
          </a:p>
          <a:p>
            <a:pPr marL="0" indent="0">
              <a:buNone/>
            </a:pPr>
            <a:r>
              <a:rPr lang="en-US" sz="3500" dirty="0"/>
              <a:t>Marie Anderson, ESG Program Manager</a:t>
            </a:r>
          </a:p>
          <a:p>
            <a:pPr marL="0" indent="0">
              <a:buNone/>
            </a:pPr>
            <a:r>
              <a:rPr lang="en-US" sz="3500" dirty="0"/>
              <a:t>	</a:t>
            </a:r>
            <a:r>
              <a:rPr lang="en-US" sz="3500" dirty="0">
                <a:hlinkClick r:id="rId4"/>
              </a:rPr>
              <a:t>marie.anderson@adeca.alabama.gov</a:t>
            </a:r>
            <a:r>
              <a:rPr lang="en-US" sz="3500" dirty="0"/>
              <a:t> </a:t>
            </a:r>
          </a:p>
          <a:p>
            <a:pPr marL="0" indent="0">
              <a:buNone/>
            </a:pPr>
            <a:r>
              <a:rPr lang="en-US" sz="3500" dirty="0"/>
              <a:t>	334-242-0398</a:t>
            </a:r>
          </a:p>
          <a:p>
            <a:pPr marL="0" indent="0">
              <a:buNone/>
            </a:pPr>
            <a:r>
              <a:rPr lang="en-US" sz="3500" dirty="0"/>
              <a:t>Joseph Ponder, ESG Program Manager</a:t>
            </a:r>
          </a:p>
          <a:p>
            <a:pPr marL="0" indent="0">
              <a:buNone/>
            </a:pPr>
            <a:r>
              <a:rPr lang="en-US" sz="3500" dirty="0"/>
              <a:t>	</a:t>
            </a:r>
            <a:r>
              <a:rPr lang="en-US" sz="3500" dirty="0">
                <a:hlinkClick r:id="rId5"/>
              </a:rPr>
              <a:t>joseph.ponder@adeca.alabama.gov</a:t>
            </a:r>
            <a:r>
              <a:rPr lang="en-US" sz="3500" dirty="0"/>
              <a:t> </a:t>
            </a:r>
          </a:p>
          <a:p>
            <a:pPr marL="0" indent="0">
              <a:buNone/>
            </a:pPr>
            <a:r>
              <a:rPr lang="en-US" sz="3500" dirty="0"/>
              <a:t>	334-242-5384</a:t>
            </a:r>
          </a:p>
          <a:p>
            <a:pPr lvl="1"/>
            <a:endParaRPr lang="en-US" sz="2400" dirty="0"/>
          </a:p>
          <a:p>
            <a:pPr lvl="1">
              <a:buNone/>
            </a:pPr>
            <a:endParaRPr lang="en-US" sz="1000" dirty="0"/>
          </a:p>
          <a:p>
            <a:pPr lvl="1">
              <a:buNone/>
            </a:pPr>
            <a:endParaRPr lang="en-US" sz="1000" dirty="0"/>
          </a:p>
          <a:p>
            <a:pPr lvl="1"/>
            <a:endParaRPr lang="en-US" sz="1000" dirty="0"/>
          </a:p>
        </p:txBody>
      </p:sp>
    </p:spTree>
    <p:extLst>
      <p:ext uri="{BB962C8B-B14F-4D97-AF65-F5344CB8AC3E}">
        <p14:creationId xmlns:p14="http://schemas.microsoft.com/office/powerpoint/2010/main" val="1319686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0" y="76200"/>
            <a:ext cx="7704137" cy="6324600"/>
          </a:xfrm>
        </p:spPr>
        <p:txBody>
          <a:bodyPr>
            <a:normAutofit fontScale="47500" lnSpcReduction="20000"/>
          </a:bodyPr>
          <a:lstStyle/>
          <a:p>
            <a:r>
              <a:rPr lang="en-US" sz="5900" dirty="0"/>
              <a:t>Language that supports fair housing practices</a:t>
            </a:r>
          </a:p>
          <a:p>
            <a:r>
              <a:rPr lang="en-US" sz="5900" dirty="0"/>
              <a:t>Written non-discrimination and Equal Opportunity Policy</a:t>
            </a:r>
          </a:p>
          <a:p>
            <a:r>
              <a:rPr lang="en-US" sz="5900" dirty="0"/>
              <a:t>Language that addresses equal access to HUD-assisted or insured housing regardless of sexual orientation, gender identity, or marital status</a:t>
            </a:r>
          </a:p>
          <a:p>
            <a:r>
              <a:rPr lang="en-US" sz="5900" dirty="0"/>
              <a:t>Language that prohibits inquiries on sexual orientation or gender identity for the purpose of determining eligibility of assistance</a:t>
            </a:r>
          </a:p>
          <a:p>
            <a:r>
              <a:rPr lang="en-US" sz="5900" dirty="0"/>
              <a:t>Policy regarding conflicts of interest</a:t>
            </a:r>
          </a:p>
          <a:p>
            <a:r>
              <a:rPr lang="en-US" sz="5900" dirty="0"/>
              <a:t>Policy regarding confidentiality of information</a:t>
            </a:r>
          </a:p>
          <a:p>
            <a:r>
              <a:rPr lang="en-US" sz="5900" dirty="0"/>
              <a:t>Drug-Free Workplace Policy</a:t>
            </a:r>
          </a:p>
          <a:p>
            <a:endParaRPr lang="en-US" sz="3600"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6571343" cy="457200"/>
          </a:xfrm>
        </p:spPr>
        <p:txBody>
          <a:bodyPr>
            <a:noAutofit/>
          </a:bodyPr>
          <a:lstStyle/>
          <a:p>
            <a:r>
              <a:rPr lang="en-US" dirty="0"/>
              <a:t>Emergency Transfer Plan</a:t>
            </a:r>
          </a:p>
        </p:txBody>
      </p:sp>
      <p:sp>
        <p:nvSpPr>
          <p:cNvPr id="3" name="Content Placeholder 2"/>
          <p:cNvSpPr>
            <a:spLocks noGrp="1"/>
          </p:cNvSpPr>
          <p:nvPr>
            <p:ph idx="1"/>
          </p:nvPr>
        </p:nvSpPr>
        <p:spPr>
          <a:xfrm>
            <a:off x="914400" y="1981200"/>
            <a:ext cx="7467600" cy="3505200"/>
          </a:xfrm>
        </p:spPr>
        <p:txBody>
          <a:bodyPr>
            <a:normAutofit/>
          </a:bodyPr>
          <a:lstStyle/>
          <a:p>
            <a:pPr marL="457200" lvl="1" indent="0">
              <a:buNone/>
            </a:pPr>
            <a:r>
              <a:rPr lang="en-US" sz="1800" b="0" i="0" u="none" strike="noStrike" baseline="0" dirty="0">
                <a:solidFill>
                  <a:srgbClr val="000000"/>
                </a:solidFill>
                <a:latin typeface="Arial" panose="020B0604020202020204" pitchFamily="34" charset="0"/>
              </a:rPr>
              <a:t>24 CFR 5.2005(e) </a:t>
            </a:r>
          </a:p>
          <a:p>
            <a:pPr marL="457200" lvl="1" indent="0">
              <a:buNone/>
            </a:pPr>
            <a:r>
              <a:rPr lang="en-US" sz="1800" b="0" i="0" u="none" strike="noStrike" baseline="0" dirty="0">
                <a:solidFill>
                  <a:srgbClr val="000000"/>
                </a:solidFill>
                <a:latin typeface="Arial" panose="020B0604020202020204" pitchFamily="34" charset="0"/>
              </a:rPr>
              <a:t>Tenants receiving rental assistance who are victims of domestic violence, dating violence, sexual assault, or stalking qualify for an emergency transfer if the tenant expressly requests the transfer; and</a:t>
            </a:r>
          </a:p>
          <a:p>
            <a:pPr lvl="1"/>
            <a:r>
              <a:rPr lang="en-US" sz="1500" b="0" i="0" u="none" strike="noStrike" baseline="0" dirty="0">
                <a:solidFill>
                  <a:srgbClr val="000000"/>
                </a:solidFill>
                <a:latin typeface="Arial" panose="020B0604020202020204" pitchFamily="34" charset="0"/>
              </a:rPr>
              <a:t>The tenant reasonably believes there is a threat of imminent harm from further violence if the tenant remains within the same dwelling unit that they currently occupy; or </a:t>
            </a:r>
          </a:p>
          <a:p>
            <a:pPr lvl="1"/>
            <a:r>
              <a:rPr lang="en-US" sz="1500" b="0" i="0" u="none" strike="noStrike" baseline="0" dirty="0">
                <a:solidFill>
                  <a:srgbClr val="000000"/>
                </a:solidFill>
                <a:latin typeface="Arial" panose="020B0604020202020204" pitchFamily="34" charset="0"/>
              </a:rPr>
              <a:t>The sexual assault of the tenant occurred on the premises during the 90-calendar-day period preceding the date of the request for transfer. </a:t>
            </a:r>
          </a:p>
        </p:txBody>
      </p:sp>
    </p:spTree>
    <p:extLst>
      <p:ext uri="{BB962C8B-B14F-4D97-AF65-F5344CB8AC3E}">
        <p14:creationId xmlns:p14="http://schemas.microsoft.com/office/powerpoint/2010/main" val="3683363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6571343" cy="457200"/>
          </a:xfrm>
        </p:spPr>
        <p:txBody>
          <a:bodyPr>
            <a:noAutofit/>
          </a:bodyPr>
          <a:lstStyle/>
          <a:p>
            <a:r>
              <a:rPr lang="en-US" dirty="0"/>
              <a:t>Emergency Transfer Plan</a:t>
            </a:r>
          </a:p>
        </p:txBody>
      </p:sp>
      <p:sp>
        <p:nvSpPr>
          <p:cNvPr id="3" name="Content Placeholder 2"/>
          <p:cNvSpPr>
            <a:spLocks noGrp="1"/>
          </p:cNvSpPr>
          <p:nvPr>
            <p:ph idx="1"/>
          </p:nvPr>
        </p:nvSpPr>
        <p:spPr>
          <a:xfrm>
            <a:off x="1384300" y="1981200"/>
            <a:ext cx="7150100" cy="5486400"/>
          </a:xfrm>
        </p:spPr>
        <p:txBody>
          <a:bodyPr>
            <a:normAutofit/>
          </a:bodyPr>
          <a:lstStyle/>
          <a:p>
            <a:r>
              <a:rPr lang="en-US" b="0" i="0" u="none" strike="noStrike" baseline="0" dirty="0">
                <a:solidFill>
                  <a:srgbClr val="000000"/>
                </a:solidFill>
                <a:latin typeface="Arial" panose="020B0604020202020204" pitchFamily="34" charset="0"/>
              </a:rPr>
              <a:t>Detail the measure of priority given to tenants who qualify for a transfer under VAWA in relation to other categories of tenants seeking transfers and individuals seeking placement on waiting lists. </a:t>
            </a:r>
          </a:p>
          <a:p>
            <a:r>
              <a:rPr lang="en-US" b="0" i="0" u="none" strike="noStrike" baseline="0" dirty="0">
                <a:solidFill>
                  <a:srgbClr val="000000"/>
                </a:solidFill>
                <a:latin typeface="Arial" panose="020B0604020202020204" pitchFamily="34" charset="0"/>
              </a:rPr>
              <a:t>Must incorporate strict confidentiality measures to ensure that the subrecipient does not disclose the location of the dwelling unit of the tenant to a perpetrator.</a:t>
            </a:r>
          </a:p>
          <a:p>
            <a:r>
              <a:rPr lang="en-US" b="0" i="0" u="none" strike="noStrike" baseline="0" dirty="0">
                <a:solidFill>
                  <a:srgbClr val="000000"/>
                </a:solidFill>
                <a:latin typeface="Arial" panose="020B0604020202020204" pitchFamily="34" charset="0"/>
              </a:rPr>
              <a:t>Allow a tenant to make an internal emergency transfer when a safe unit is immediately available. </a:t>
            </a:r>
          </a:p>
        </p:txBody>
      </p:sp>
    </p:spTree>
    <p:extLst>
      <p:ext uri="{BB962C8B-B14F-4D97-AF65-F5344CB8AC3E}">
        <p14:creationId xmlns:p14="http://schemas.microsoft.com/office/powerpoint/2010/main" val="3278020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6571343" cy="457200"/>
          </a:xfrm>
        </p:spPr>
        <p:txBody>
          <a:bodyPr>
            <a:noAutofit/>
          </a:bodyPr>
          <a:lstStyle/>
          <a:p>
            <a:r>
              <a:rPr lang="en-US" dirty="0"/>
              <a:t>Emergency Transfer Plan</a:t>
            </a:r>
          </a:p>
        </p:txBody>
      </p:sp>
      <p:sp>
        <p:nvSpPr>
          <p:cNvPr id="3" name="Content Placeholder 2"/>
          <p:cNvSpPr>
            <a:spLocks noGrp="1"/>
          </p:cNvSpPr>
          <p:nvPr>
            <p:ph idx="1"/>
          </p:nvPr>
        </p:nvSpPr>
        <p:spPr>
          <a:xfrm>
            <a:off x="1295400" y="1981200"/>
            <a:ext cx="7315200" cy="4724400"/>
          </a:xfrm>
        </p:spPr>
        <p:txBody>
          <a:bodyPr>
            <a:normAutofit/>
          </a:bodyPr>
          <a:lstStyle/>
          <a:p>
            <a:r>
              <a:rPr lang="en-US" sz="1800" b="0" i="0" u="none" strike="noStrike" baseline="0" dirty="0">
                <a:solidFill>
                  <a:srgbClr val="000000"/>
                </a:solidFill>
                <a:latin typeface="Arial" panose="020B0604020202020204" pitchFamily="34" charset="0"/>
              </a:rPr>
              <a:t>Describe policies for assisting a tenant when a safe unit is not immediately available.</a:t>
            </a:r>
          </a:p>
          <a:p>
            <a:r>
              <a:rPr lang="en-US" sz="1800" dirty="0">
                <a:solidFill>
                  <a:srgbClr val="000000"/>
                </a:solidFill>
                <a:latin typeface="Arial" panose="020B0604020202020204" pitchFamily="34" charset="0"/>
              </a:rPr>
              <a:t>E</a:t>
            </a:r>
            <a:r>
              <a:rPr lang="en-US" sz="1800" b="0" i="0" u="none" strike="noStrike" baseline="0" dirty="0">
                <a:solidFill>
                  <a:srgbClr val="000000"/>
                </a:solidFill>
                <a:latin typeface="Arial" panose="020B0604020202020204" pitchFamily="34" charset="0"/>
              </a:rPr>
              <a:t>nsure that requests for internal emergency transfers receive, at a minimum, any applicable additional priority provided to other types of emergency transfer requests.</a:t>
            </a:r>
          </a:p>
          <a:p>
            <a:r>
              <a:rPr lang="en-US" sz="1800" b="0" i="0" u="none" strike="noStrike" baseline="0" dirty="0">
                <a:solidFill>
                  <a:srgbClr val="000000"/>
                </a:solidFill>
                <a:latin typeface="Arial" panose="020B0604020202020204" pitchFamily="34" charset="0"/>
              </a:rPr>
              <a:t>Describe reasonable efforts the subrecipient will take to assist a tenant who wishes to make an external emergency transfer when a safe unit is not immediately available.</a:t>
            </a:r>
          </a:p>
          <a:p>
            <a:r>
              <a:rPr lang="en-US" sz="1800" b="0" i="0" u="none" strike="noStrike" baseline="0" dirty="0">
                <a:solidFill>
                  <a:srgbClr val="000000"/>
                </a:solidFill>
                <a:latin typeface="Arial" panose="020B0604020202020204" pitchFamily="34" charset="0"/>
              </a:rPr>
              <a:t>Include policies for assisting a tenant who is seeking an external emergency transfer into or out of the subrecipient’s program.</a:t>
            </a:r>
          </a:p>
        </p:txBody>
      </p:sp>
    </p:spTree>
    <p:extLst>
      <p:ext uri="{BB962C8B-B14F-4D97-AF65-F5344CB8AC3E}">
        <p14:creationId xmlns:p14="http://schemas.microsoft.com/office/powerpoint/2010/main" val="1673295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6571343" cy="457200"/>
          </a:xfrm>
        </p:spPr>
        <p:txBody>
          <a:bodyPr>
            <a:noAutofit/>
          </a:bodyPr>
          <a:lstStyle/>
          <a:p>
            <a:r>
              <a:rPr lang="en-US" dirty="0"/>
              <a:t>Emergency Transfer Plan</a:t>
            </a:r>
          </a:p>
        </p:txBody>
      </p:sp>
      <p:sp>
        <p:nvSpPr>
          <p:cNvPr id="3" name="Content Placeholder 2"/>
          <p:cNvSpPr>
            <a:spLocks noGrp="1"/>
          </p:cNvSpPr>
          <p:nvPr>
            <p:ph idx="1"/>
          </p:nvPr>
        </p:nvSpPr>
        <p:spPr>
          <a:xfrm>
            <a:off x="1371600" y="1905000"/>
            <a:ext cx="7086600" cy="4191000"/>
          </a:xfrm>
        </p:spPr>
        <p:txBody>
          <a:bodyPr>
            <a:normAutofit/>
          </a:bodyPr>
          <a:lstStyle/>
          <a:p>
            <a:r>
              <a:rPr lang="en-US" sz="1900" b="0" i="0" u="none" strike="noStrike" baseline="0" dirty="0">
                <a:solidFill>
                  <a:srgbClr val="000000"/>
                </a:solidFill>
                <a:latin typeface="Arial" panose="020B0604020202020204" pitchFamily="34" charset="0"/>
              </a:rPr>
              <a:t>Nothing may preclude a tenant from seeking an internal emergency transfer and an external emergency transfer concurrently if a safe unit is not immediately available. </a:t>
            </a:r>
          </a:p>
          <a:p>
            <a:r>
              <a:rPr lang="en-US" sz="1900" b="0" i="0" u="none" strike="noStrike" baseline="0" dirty="0">
                <a:solidFill>
                  <a:srgbClr val="000000"/>
                </a:solidFill>
                <a:latin typeface="Arial" panose="020B0604020202020204" pitchFamily="34" charset="0"/>
              </a:rPr>
              <a:t>Where applicable, the emergency transfer plan must describe policies for a tenant who has tenant-based rental assistance and who meets the requirements to move quickly with that assistance. </a:t>
            </a:r>
          </a:p>
          <a:p>
            <a:r>
              <a:rPr lang="en-US" sz="1900" b="0" i="0" u="none" strike="noStrike" baseline="0" dirty="0">
                <a:solidFill>
                  <a:srgbClr val="000000"/>
                </a:solidFill>
                <a:latin typeface="Arial" panose="020B0604020202020204" pitchFamily="34" charset="0"/>
              </a:rPr>
              <a:t>The emergency transfer plan may require documentation from a tenant seeking an emergency transfer. </a:t>
            </a:r>
            <a:endParaRPr lang="en-US" dirty="0">
              <a:solidFill>
                <a:srgbClr val="FF0000"/>
              </a:solidFill>
            </a:endParaRPr>
          </a:p>
        </p:txBody>
      </p:sp>
    </p:spTree>
    <p:extLst>
      <p:ext uri="{BB962C8B-B14F-4D97-AF65-F5344CB8AC3E}">
        <p14:creationId xmlns:p14="http://schemas.microsoft.com/office/powerpoint/2010/main" val="2010485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71600"/>
            <a:ext cx="6571343" cy="457200"/>
          </a:xfrm>
        </p:spPr>
        <p:txBody>
          <a:bodyPr>
            <a:noAutofit/>
          </a:bodyPr>
          <a:lstStyle/>
          <a:p>
            <a:r>
              <a:rPr lang="en-US" dirty="0"/>
              <a:t>Emergency Transfer Plan</a:t>
            </a:r>
          </a:p>
        </p:txBody>
      </p:sp>
      <p:sp>
        <p:nvSpPr>
          <p:cNvPr id="3" name="Content Placeholder 2"/>
          <p:cNvSpPr>
            <a:spLocks noGrp="1"/>
          </p:cNvSpPr>
          <p:nvPr>
            <p:ph idx="1"/>
          </p:nvPr>
        </p:nvSpPr>
        <p:spPr>
          <a:xfrm>
            <a:off x="1371600" y="1916482"/>
            <a:ext cx="7086600" cy="4179518"/>
          </a:xfrm>
        </p:spPr>
        <p:txBody>
          <a:bodyPr>
            <a:normAutofit/>
          </a:bodyPr>
          <a:lstStyle/>
          <a:p>
            <a:r>
              <a:rPr lang="en-US" sz="1900" b="0" i="0" u="none" strike="noStrike" baseline="0" dirty="0">
                <a:solidFill>
                  <a:srgbClr val="000000"/>
                </a:solidFill>
                <a:latin typeface="Arial" panose="020B0604020202020204" pitchFamily="34" charset="0"/>
              </a:rPr>
              <a:t>The subrecipient must make its emergency transfer plan available upon request and, when feasible, must make its plan publicly available. </a:t>
            </a:r>
          </a:p>
          <a:p>
            <a:r>
              <a:rPr lang="en-US" sz="1900" b="0" i="0" u="none" strike="noStrike" baseline="0" dirty="0">
                <a:solidFill>
                  <a:srgbClr val="000000"/>
                </a:solidFill>
                <a:latin typeface="Arial" panose="020B0604020202020204" pitchFamily="34" charset="0"/>
              </a:rPr>
              <a:t>The subrecipient must keep a record of all emergency transfers requested under its emergency transfer plan, and the outcomes of such requests, and retain these records for a period of three years. </a:t>
            </a:r>
          </a:p>
          <a:p>
            <a:pPr lvl="1"/>
            <a:endParaRPr lang="en-US" dirty="0"/>
          </a:p>
          <a:p>
            <a:pPr lvl="1"/>
            <a:endParaRPr lang="en-US" dirty="0">
              <a:solidFill>
                <a:srgbClr val="FF0000"/>
              </a:solidFill>
            </a:endParaRPr>
          </a:p>
        </p:txBody>
      </p:sp>
    </p:spTree>
    <p:extLst>
      <p:ext uri="{BB962C8B-B14F-4D97-AF65-F5344CB8AC3E}">
        <p14:creationId xmlns:p14="http://schemas.microsoft.com/office/powerpoint/2010/main" val="162477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4953000" y="3514271"/>
            <a:ext cx="3699681" cy="584775"/>
          </a:xfrm>
          <a:prstGeom prst="rect">
            <a:avLst/>
          </a:prstGeom>
          <a:noFill/>
        </p:spPr>
        <p:txBody>
          <a:bodyPr wrap="square" rtlCol="0">
            <a:spAutoFit/>
          </a:bodyPr>
          <a:lstStyle/>
          <a:p>
            <a:r>
              <a:rPr lang="en-US" sz="3200" dirty="0"/>
              <a:t>Informal Methods</a:t>
            </a:r>
          </a:p>
        </p:txBody>
      </p:sp>
    </p:spTree>
    <p:extLst>
      <p:ext uri="{BB962C8B-B14F-4D97-AF65-F5344CB8AC3E}">
        <p14:creationId xmlns:p14="http://schemas.microsoft.com/office/powerpoint/2010/main" val="2135531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3E7E2-A81F-4417-8A9F-7E0FBA87193F}"/>
              </a:ext>
            </a:extLst>
          </p:cNvPr>
          <p:cNvSpPr>
            <a:spLocks noGrp="1"/>
          </p:cNvSpPr>
          <p:nvPr>
            <p:ph type="title"/>
          </p:nvPr>
        </p:nvSpPr>
        <p:spPr>
          <a:xfrm>
            <a:off x="1443491" y="1391654"/>
            <a:ext cx="6571343" cy="818146"/>
          </a:xfrm>
        </p:spPr>
        <p:txBody>
          <a:bodyPr>
            <a:normAutofit fontScale="90000"/>
          </a:bodyPr>
          <a:lstStyle/>
          <a:p>
            <a:r>
              <a:rPr lang="en-US" sz="3200" dirty="0"/>
              <a:t>Micro-purchase procedures</a:t>
            </a:r>
            <a:br>
              <a:rPr lang="en-US" sz="3200" dirty="0"/>
            </a:br>
            <a:endParaRPr lang="en-US" dirty="0"/>
          </a:p>
        </p:txBody>
      </p:sp>
      <p:sp>
        <p:nvSpPr>
          <p:cNvPr id="3" name="Content Placeholder 2"/>
          <p:cNvSpPr>
            <a:spLocks noGrp="1"/>
          </p:cNvSpPr>
          <p:nvPr>
            <p:ph idx="1"/>
          </p:nvPr>
        </p:nvSpPr>
        <p:spPr>
          <a:xfrm>
            <a:off x="990600" y="2027456"/>
            <a:ext cx="6571343" cy="3077943"/>
          </a:xfrm>
        </p:spPr>
        <p:txBody>
          <a:bodyPr>
            <a:normAutofit fontScale="77500" lnSpcReduction="20000"/>
          </a:bodyPr>
          <a:lstStyle/>
          <a:p>
            <a:pPr lvl="1" defTabSz="857250">
              <a:defRPr/>
            </a:pPr>
            <a:r>
              <a:rPr lang="en-US" sz="3200" dirty="0"/>
              <a:t>Acquisition of supplies or services when the aggregate dollar amount does not exceed the micro-purchase threshold ($3,000)</a:t>
            </a:r>
          </a:p>
          <a:p>
            <a:pPr lvl="1" defTabSz="857250">
              <a:defRPr/>
            </a:pPr>
            <a:r>
              <a:rPr lang="en-US" sz="3200" dirty="0"/>
              <a:t>Do not require competitive quotes if the price is reasonable</a:t>
            </a:r>
          </a:p>
          <a:p>
            <a:pPr lvl="1" defTabSz="857250">
              <a:defRPr/>
            </a:pPr>
            <a:r>
              <a:rPr lang="en-US" sz="3200" dirty="0"/>
              <a:t>Should be distributed equitably among qualified suppliers</a:t>
            </a:r>
          </a:p>
          <a:p>
            <a:pPr algn="just" defTabSz="857250">
              <a:defRPr/>
            </a:pP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61A98-2217-49EC-BB42-923EA9FEF623}"/>
              </a:ext>
            </a:extLst>
          </p:cNvPr>
          <p:cNvSpPr>
            <a:spLocks noGrp="1"/>
          </p:cNvSpPr>
          <p:nvPr>
            <p:ph type="title"/>
          </p:nvPr>
        </p:nvSpPr>
        <p:spPr>
          <a:xfrm>
            <a:off x="1443491" y="1371139"/>
            <a:ext cx="6571343" cy="719480"/>
          </a:xfrm>
        </p:spPr>
        <p:txBody>
          <a:bodyPr>
            <a:normAutofit fontScale="90000"/>
          </a:bodyPr>
          <a:lstStyle/>
          <a:p>
            <a:r>
              <a:rPr lang="en-US" sz="3200" dirty="0"/>
              <a:t>Small purchase procedures</a:t>
            </a:r>
            <a:br>
              <a:rPr lang="en-US" sz="3200" dirty="0"/>
            </a:br>
            <a:endParaRPr lang="en-US" dirty="0"/>
          </a:p>
        </p:txBody>
      </p:sp>
      <p:sp>
        <p:nvSpPr>
          <p:cNvPr id="3" name="Content Placeholder 2"/>
          <p:cNvSpPr>
            <a:spLocks noGrp="1"/>
          </p:cNvSpPr>
          <p:nvPr>
            <p:ph idx="1"/>
          </p:nvPr>
        </p:nvSpPr>
        <p:spPr>
          <a:xfrm>
            <a:off x="914400" y="2036248"/>
            <a:ext cx="6934200" cy="3754952"/>
          </a:xfrm>
        </p:spPr>
        <p:txBody>
          <a:bodyPr>
            <a:normAutofit fontScale="47500" lnSpcReduction="20000"/>
          </a:bodyPr>
          <a:lstStyle/>
          <a:p>
            <a:pPr lvl="1" defTabSz="857250">
              <a:defRPr/>
            </a:pPr>
            <a:r>
              <a:rPr lang="en-US" sz="5100" dirty="0"/>
              <a:t>Purchases that do not exceed the Simplified Acquisition Threshold ($150,000)</a:t>
            </a:r>
          </a:p>
          <a:p>
            <a:pPr lvl="1" defTabSz="857250">
              <a:defRPr/>
            </a:pPr>
            <a:r>
              <a:rPr lang="en-US" sz="5100" dirty="0"/>
              <a:t>Obtain price/rate quotes from an adequate number of suppliers</a:t>
            </a:r>
          </a:p>
          <a:p>
            <a:pPr lvl="2" defTabSz="857250">
              <a:defRPr/>
            </a:pPr>
            <a:r>
              <a:rPr lang="en-US" sz="5100" baseline="0" dirty="0"/>
              <a:t>Rate quotes available on our website</a:t>
            </a:r>
          </a:p>
          <a:p>
            <a:pPr lvl="2" defTabSz="857250">
              <a:defRPr/>
            </a:pPr>
            <a:r>
              <a:rPr lang="en-US" sz="5100" baseline="0" dirty="0"/>
              <a:t>Solicit quotes </a:t>
            </a:r>
            <a:r>
              <a:rPr lang="en-US" sz="5100" dirty="0"/>
              <a:t>from ADECA’s Office of Minority Business Enterprise</a:t>
            </a:r>
            <a:endParaRPr lang="en-US" sz="5100" baseline="0" dirty="0"/>
          </a:p>
          <a:p>
            <a:pPr lvl="1" defTabSz="857250">
              <a:defRPr/>
            </a:pPr>
            <a:r>
              <a:rPr lang="en-US" sz="5100" baseline="0" dirty="0"/>
              <a:t>PMU-1 form must be completed and submitted to ADECA for single items over $5,000 </a:t>
            </a:r>
          </a:p>
          <a:p>
            <a:pPr lvl="1" defTabSz="857250">
              <a:defRPr/>
            </a:pPr>
            <a:endParaRPr lang="en-US" sz="3500" dirty="0"/>
          </a:p>
          <a:p>
            <a:pPr algn="just" defTabSz="857250">
              <a:defRPr/>
            </a:pPr>
            <a:endParaRPr lang="en-US" sz="3600" dirty="0"/>
          </a:p>
        </p:txBody>
      </p:sp>
    </p:spTree>
    <p:extLst>
      <p:ext uri="{BB962C8B-B14F-4D97-AF65-F5344CB8AC3E}">
        <p14:creationId xmlns:p14="http://schemas.microsoft.com/office/powerpoint/2010/main" val="1598166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5229022" y="3514271"/>
            <a:ext cx="3699681" cy="584775"/>
          </a:xfrm>
          <a:prstGeom prst="rect">
            <a:avLst/>
          </a:prstGeom>
          <a:noFill/>
        </p:spPr>
        <p:txBody>
          <a:bodyPr wrap="square" rtlCol="0">
            <a:spAutoFit/>
          </a:bodyPr>
          <a:lstStyle/>
          <a:p>
            <a:r>
              <a:rPr lang="en-US" sz="3200" dirty="0"/>
              <a:t>Formal Methods</a:t>
            </a:r>
          </a:p>
        </p:txBody>
      </p:sp>
    </p:spTree>
    <p:extLst>
      <p:ext uri="{BB962C8B-B14F-4D97-AF65-F5344CB8AC3E}">
        <p14:creationId xmlns:p14="http://schemas.microsoft.com/office/powerpoint/2010/main" val="242312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571343" cy="1241038"/>
          </a:xfrm>
        </p:spPr>
        <p:txBody>
          <a:bodyPr>
            <a:normAutofit/>
          </a:bodyPr>
          <a:lstStyle/>
          <a:p>
            <a:pPr algn="ctr"/>
            <a:r>
              <a:rPr lang="en-US" sz="3600" dirty="0"/>
              <a:t>ADECA’s </a:t>
            </a:r>
            <a:r>
              <a:rPr lang="en-US" sz="3600" dirty="0" err="1"/>
              <a:t>ESg</a:t>
            </a:r>
            <a:r>
              <a:rPr lang="en-US" sz="3600" dirty="0"/>
              <a:t> WEB PAGE</a:t>
            </a:r>
          </a:p>
        </p:txBody>
      </p:sp>
      <p:sp>
        <p:nvSpPr>
          <p:cNvPr id="3" name="Content Placeholder 2"/>
          <p:cNvSpPr>
            <a:spLocks noGrp="1"/>
          </p:cNvSpPr>
          <p:nvPr>
            <p:ph idx="1"/>
          </p:nvPr>
        </p:nvSpPr>
        <p:spPr>
          <a:xfrm>
            <a:off x="1286328" y="2687821"/>
            <a:ext cx="6571343" cy="3027179"/>
          </a:xfrm>
        </p:spPr>
        <p:txBody>
          <a:bodyPr>
            <a:normAutofit/>
          </a:bodyPr>
          <a:lstStyle/>
          <a:p>
            <a:r>
              <a:rPr lang="en-US" sz="2800" dirty="0"/>
              <a:t>Application Manual</a:t>
            </a:r>
          </a:p>
          <a:p>
            <a:r>
              <a:rPr lang="en-US" sz="2800" dirty="0"/>
              <a:t>Implementation Manual</a:t>
            </a:r>
          </a:p>
        </p:txBody>
      </p:sp>
      <p:sp>
        <p:nvSpPr>
          <p:cNvPr id="4" name="TextBox 3">
            <a:extLst>
              <a:ext uri="{FF2B5EF4-FFF2-40B4-BE49-F238E27FC236}">
                <a16:creationId xmlns:a16="http://schemas.microsoft.com/office/drawing/2014/main" id="{37307FB2-663E-0940-B7FF-9A7BD80A1DCA}"/>
              </a:ext>
            </a:extLst>
          </p:cNvPr>
          <p:cNvSpPr txBox="1"/>
          <p:nvPr/>
        </p:nvSpPr>
        <p:spPr>
          <a:xfrm>
            <a:off x="1752600" y="2057400"/>
            <a:ext cx="5638800" cy="1138773"/>
          </a:xfrm>
          <a:prstGeom prst="rect">
            <a:avLst/>
          </a:prstGeom>
          <a:noFill/>
        </p:spPr>
        <p:txBody>
          <a:bodyPr wrap="square" rtlCol="0">
            <a:spAutoFit/>
          </a:bodyPr>
          <a:lstStyle/>
          <a:p>
            <a:pPr marL="0" indent="0" algn="ctr">
              <a:buNone/>
            </a:pPr>
            <a:r>
              <a:rPr lang="en-US" sz="3400" dirty="0">
                <a:hlinkClick r:id="rId3"/>
              </a:rPr>
              <a:t>adeca.alabama.gov/</a:t>
            </a:r>
            <a:r>
              <a:rPr lang="en-US" sz="3400" dirty="0" err="1">
                <a:hlinkClick r:id="rId3"/>
              </a:rPr>
              <a:t>esg</a:t>
            </a:r>
            <a:r>
              <a:rPr lang="en-US" sz="3400" dirty="0">
                <a:hlinkClick r:id="rId3"/>
              </a:rPr>
              <a:t>/</a:t>
            </a:r>
            <a:endParaRPr lang="en-US" sz="3400" dirty="0"/>
          </a:p>
          <a:p>
            <a:pPr marL="0" indent="0" algn="ctr">
              <a:buNone/>
            </a:pPr>
            <a:endParaRPr lang="en-US" sz="3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300D3C-285A-4FF6-8B8D-C16824C6A434}"/>
              </a:ext>
            </a:extLst>
          </p:cNvPr>
          <p:cNvSpPr>
            <a:spLocks noGrp="1"/>
          </p:cNvSpPr>
          <p:nvPr>
            <p:ph type="title"/>
          </p:nvPr>
        </p:nvSpPr>
        <p:spPr>
          <a:xfrm>
            <a:off x="1461076" y="1350113"/>
            <a:ext cx="6571343" cy="1049235"/>
          </a:xfrm>
        </p:spPr>
        <p:txBody>
          <a:bodyPr/>
          <a:lstStyle/>
          <a:p>
            <a:r>
              <a:rPr lang="en-US" dirty="0"/>
              <a:t>Sealed Bids</a:t>
            </a:r>
          </a:p>
        </p:txBody>
      </p:sp>
      <p:sp>
        <p:nvSpPr>
          <p:cNvPr id="3" name="Content Placeholder 2"/>
          <p:cNvSpPr>
            <a:spLocks noGrp="1"/>
          </p:cNvSpPr>
          <p:nvPr>
            <p:ph idx="1"/>
          </p:nvPr>
        </p:nvSpPr>
        <p:spPr>
          <a:xfrm>
            <a:off x="914401" y="2035787"/>
            <a:ext cx="6768524" cy="3450613"/>
          </a:xfrm>
        </p:spPr>
        <p:txBody>
          <a:bodyPr>
            <a:normAutofit fontScale="62500" lnSpcReduction="20000"/>
          </a:bodyPr>
          <a:lstStyle/>
          <a:p>
            <a:pPr lvl="1" defTabSz="857250">
              <a:defRPr/>
            </a:pPr>
            <a:r>
              <a:rPr lang="en-US" sz="3800" dirty="0"/>
              <a:t>Must be solicited from an adequate number of qualified sources</a:t>
            </a:r>
          </a:p>
          <a:p>
            <a:pPr lvl="1" defTabSz="857250">
              <a:defRPr/>
            </a:pPr>
            <a:r>
              <a:rPr lang="en-US" sz="3800" dirty="0"/>
              <a:t>Invitation for bids must be publicly advertised</a:t>
            </a:r>
          </a:p>
          <a:p>
            <a:pPr lvl="1" defTabSz="857250">
              <a:defRPr/>
            </a:pPr>
            <a:r>
              <a:rPr lang="en-US" sz="3800" dirty="0"/>
              <a:t>Invitation includes specifications</a:t>
            </a:r>
          </a:p>
          <a:p>
            <a:pPr lvl="1" defTabSz="857250">
              <a:defRPr/>
            </a:pPr>
            <a:r>
              <a:rPr lang="en-US" sz="3800" dirty="0"/>
              <a:t>Bids opened publicly</a:t>
            </a:r>
          </a:p>
          <a:p>
            <a:pPr lvl="1" defTabSz="857250">
              <a:defRPr/>
            </a:pPr>
            <a:r>
              <a:rPr lang="en-US" sz="3800" dirty="0"/>
              <a:t>Requires a firm fixed price contract</a:t>
            </a:r>
          </a:p>
          <a:p>
            <a:pPr lvl="1" defTabSz="857250">
              <a:defRPr/>
            </a:pPr>
            <a:r>
              <a:rPr lang="en-US" sz="3800" dirty="0"/>
              <a:t>May utilize ADECA’s Office of Minority Business Enterprise</a:t>
            </a:r>
          </a:p>
          <a:p>
            <a:pPr lvl="1" defTabSz="857250">
              <a:defRPr/>
            </a:pPr>
            <a:endParaRPr lang="en-US" sz="2800" dirty="0"/>
          </a:p>
          <a:p>
            <a:pPr lvl="1" defTabSz="857250">
              <a:defRPr/>
            </a:pPr>
            <a:endParaRPr lang="en-US" sz="2800" dirty="0"/>
          </a:p>
        </p:txBody>
      </p:sp>
    </p:spTree>
    <p:extLst>
      <p:ext uri="{BB962C8B-B14F-4D97-AF65-F5344CB8AC3E}">
        <p14:creationId xmlns:p14="http://schemas.microsoft.com/office/powerpoint/2010/main" val="2397136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78" y="1295400"/>
            <a:ext cx="6571343" cy="1049235"/>
          </a:xfrm>
        </p:spPr>
        <p:txBody>
          <a:bodyPr>
            <a:normAutofit/>
          </a:bodyPr>
          <a:lstStyle/>
          <a:p>
            <a:r>
              <a:rPr lang="en-US" sz="3200" dirty="0"/>
              <a:t>Proposals</a:t>
            </a:r>
            <a:br>
              <a:rPr lang="en-US" sz="3200" dirty="0"/>
            </a:br>
            <a:endParaRPr lang="en-US" dirty="0"/>
          </a:p>
        </p:txBody>
      </p:sp>
      <p:sp>
        <p:nvSpPr>
          <p:cNvPr id="3" name="Content Placeholder 2"/>
          <p:cNvSpPr>
            <a:spLocks noGrp="1"/>
          </p:cNvSpPr>
          <p:nvPr>
            <p:ph idx="1"/>
          </p:nvPr>
        </p:nvSpPr>
        <p:spPr>
          <a:xfrm>
            <a:off x="914400" y="2035787"/>
            <a:ext cx="7620000" cy="3984013"/>
          </a:xfrm>
        </p:spPr>
        <p:txBody>
          <a:bodyPr>
            <a:normAutofit fontScale="70000" lnSpcReduction="20000"/>
          </a:bodyPr>
          <a:lstStyle/>
          <a:p>
            <a:pPr lvl="1" defTabSz="857250">
              <a:defRPr/>
            </a:pPr>
            <a:r>
              <a:rPr lang="en-US" sz="4600" dirty="0"/>
              <a:t>Request for proposals must be publicized and identify all evaluation factors</a:t>
            </a:r>
          </a:p>
          <a:p>
            <a:pPr lvl="1" defTabSz="857250">
              <a:defRPr/>
            </a:pPr>
            <a:r>
              <a:rPr lang="en-US" sz="4600" dirty="0"/>
              <a:t>Proposals must be solicited from an adequate number of sources</a:t>
            </a:r>
          </a:p>
          <a:p>
            <a:pPr lvl="1" defTabSz="857250">
              <a:defRPr/>
            </a:pPr>
            <a:r>
              <a:rPr lang="en-US" sz="4600" dirty="0"/>
              <a:t>Requires a written method for evaluation and selection</a:t>
            </a:r>
          </a:p>
          <a:p>
            <a:pPr lvl="1" defTabSz="857250">
              <a:defRPr/>
            </a:pPr>
            <a:endParaRPr lang="en-US" sz="3200" dirty="0"/>
          </a:p>
          <a:p>
            <a:pPr lvl="1" defTabSz="857250">
              <a:defRPr/>
            </a:pPr>
            <a:endParaRPr lang="en-US" sz="3200" dirty="0"/>
          </a:p>
        </p:txBody>
      </p:sp>
    </p:spTree>
    <p:extLst>
      <p:ext uri="{BB962C8B-B14F-4D97-AF65-F5344CB8AC3E}">
        <p14:creationId xmlns:p14="http://schemas.microsoft.com/office/powerpoint/2010/main" val="3117092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78" y="1295400"/>
            <a:ext cx="6571343" cy="1049235"/>
          </a:xfrm>
        </p:spPr>
        <p:txBody>
          <a:bodyPr>
            <a:normAutofit/>
          </a:bodyPr>
          <a:lstStyle/>
          <a:p>
            <a:r>
              <a:rPr lang="en-US" sz="3200" dirty="0"/>
              <a:t>Proposals</a:t>
            </a:r>
            <a:br>
              <a:rPr lang="en-US" sz="3200" dirty="0"/>
            </a:br>
            <a:endParaRPr lang="en-US" dirty="0"/>
          </a:p>
        </p:txBody>
      </p:sp>
      <p:sp>
        <p:nvSpPr>
          <p:cNvPr id="3" name="Content Placeholder 2"/>
          <p:cNvSpPr>
            <a:spLocks noGrp="1"/>
          </p:cNvSpPr>
          <p:nvPr>
            <p:ph idx="1"/>
          </p:nvPr>
        </p:nvSpPr>
        <p:spPr>
          <a:xfrm>
            <a:off x="914400" y="1981200"/>
            <a:ext cx="7097121" cy="3962400"/>
          </a:xfrm>
        </p:spPr>
        <p:txBody>
          <a:bodyPr>
            <a:normAutofit fontScale="92500"/>
          </a:bodyPr>
          <a:lstStyle/>
          <a:p>
            <a:pPr lvl="1" defTabSz="857250">
              <a:defRPr/>
            </a:pPr>
            <a:r>
              <a:rPr lang="en-US" sz="3100" dirty="0"/>
              <a:t>Contracts must be awarded to the responsible firm whose proposal is most advantageous to the program considering price and other factors</a:t>
            </a:r>
          </a:p>
          <a:p>
            <a:pPr lvl="1" defTabSz="857250">
              <a:defRPr/>
            </a:pPr>
            <a:r>
              <a:rPr lang="en-US" sz="3100" dirty="0"/>
              <a:t>May be used for qualifications-based procurement of architectural/engineering professional services</a:t>
            </a:r>
          </a:p>
          <a:p>
            <a:pPr lvl="1" defTabSz="857250">
              <a:defRPr/>
            </a:pPr>
            <a:endParaRPr lang="en-US" sz="3200" dirty="0"/>
          </a:p>
          <a:p>
            <a:pPr lvl="1" defTabSz="857250">
              <a:defRPr/>
            </a:pPr>
            <a:endParaRPr lang="en-US" sz="3200" dirty="0"/>
          </a:p>
        </p:txBody>
      </p:sp>
    </p:spTree>
    <p:extLst>
      <p:ext uri="{BB962C8B-B14F-4D97-AF65-F5344CB8AC3E}">
        <p14:creationId xmlns:p14="http://schemas.microsoft.com/office/powerpoint/2010/main" val="1214236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5105400" y="3514271"/>
            <a:ext cx="3200400" cy="584775"/>
          </a:xfrm>
          <a:prstGeom prst="rect">
            <a:avLst/>
          </a:prstGeom>
          <a:noFill/>
        </p:spPr>
        <p:txBody>
          <a:bodyPr wrap="square" rtlCol="0">
            <a:spAutoFit/>
          </a:bodyPr>
          <a:lstStyle/>
          <a:p>
            <a:r>
              <a:rPr lang="en-US" sz="3200" dirty="0"/>
              <a:t>Non-competitive</a:t>
            </a:r>
          </a:p>
        </p:txBody>
      </p:sp>
    </p:spTree>
    <p:extLst>
      <p:ext uri="{BB962C8B-B14F-4D97-AF65-F5344CB8AC3E}">
        <p14:creationId xmlns:p14="http://schemas.microsoft.com/office/powerpoint/2010/main" val="1796573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C8B1-9246-4AC2-A2E7-EAA28EC66A1F}"/>
              </a:ext>
            </a:extLst>
          </p:cNvPr>
          <p:cNvSpPr>
            <a:spLocks noGrp="1"/>
          </p:cNvSpPr>
          <p:nvPr>
            <p:ph type="title"/>
          </p:nvPr>
        </p:nvSpPr>
        <p:spPr>
          <a:xfrm>
            <a:off x="1443490" y="1295400"/>
            <a:ext cx="6571343" cy="1049235"/>
          </a:xfrm>
        </p:spPr>
        <p:txBody>
          <a:bodyPr>
            <a:normAutofit/>
          </a:bodyPr>
          <a:lstStyle/>
          <a:p>
            <a:r>
              <a:rPr lang="en-US" dirty="0"/>
              <a:t>Noncompetitive proposals</a:t>
            </a:r>
          </a:p>
        </p:txBody>
      </p:sp>
      <p:sp>
        <p:nvSpPr>
          <p:cNvPr id="3" name="Content Placeholder 2">
            <a:extLst>
              <a:ext uri="{FF2B5EF4-FFF2-40B4-BE49-F238E27FC236}">
                <a16:creationId xmlns:a16="http://schemas.microsoft.com/office/drawing/2014/main" id="{2CBBC9D1-416F-4D13-A7D4-C3A326BC75C7}"/>
              </a:ext>
            </a:extLst>
          </p:cNvPr>
          <p:cNvSpPr>
            <a:spLocks noGrp="1"/>
          </p:cNvSpPr>
          <p:nvPr>
            <p:ph idx="1"/>
          </p:nvPr>
        </p:nvSpPr>
        <p:spPr>
          <a:xfrm>
            <a:off x="1129167" y="1905000"/>
            <a:ext cx="7024233" cy="3450613"/>
          </a:xfrm>
        </p:spPr>
        <p:txBody>
          <a:bodyPr>
            <a:normAutofit fontScale="25000" lnSpcReduction="20000"/>
          </a:bodyPr>
          <a:lstStyle/>
          <a:p>
            <a:pPr lvl="1">
              <a:defRPr/>
            </a:pPr>
            <a:r>
              <a:rPr lang="en-US" sz="11600" dirty="0"/>
              <a:t>Item or service is only available from a single source</a:t>
            </a:r>
          </a:p>
          <a:p>
            <a:pPr lvl="1">
              <a:defRPr/>
            </a:pPr>
            <a:r>
              <a:rPr lang="en-US" sz="11600" dirty="0"/>
              <a:t>Urgent public need or emergency will not allow for a delay caused by advertising</a:t>
            </a:r>
          </a:p>
          <a:p>
            <a:pPr lvl="1">
              <a:defRPr/>
            </a:pPr>
            <a:r>
              <a:rPr lang="en-US" sz="11600" dirty="0"/>
              <a:t>Awarding agency authorizes a noncompetitive process</a:t>
            </a:r>
          </a:p>
          <a:p>
            <a:pPr lvl="1">
              <a:defRPr/>
            </a:pPr>
            <a:r>
              <a:rPr lang="en-US" sz="11600" dirty="0"/>
              <a:t>After solicitation of a number of sources, competition is determined inadequate</a:t>
            </a:r>
            <a:endParaRPr lang="en-US" dirty="0"/>
          </a:p>
        </p:txBody>
      </p:sp>
    </p:spTree>
    <p:extLst>
      <p:ext uri="{BB962C8B-B14F-4D97-AF65-F5344CB8AC3E}">
        <p14:creationId xmlns:p14="http://schemas.microsoft.com/office/powerpoint/2010/main" val="21492090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Invoices</a:t>
            </a:r>
          </a:p>
        </p:txBody>
      </p:sp>
    </p:spTree>
    <p:extLst>
      <p:ext uri="{BB962C8B-B14F-4D97-AF65-F5344CB8AC3E}">
        <p14:creationId xmlns:p14="http://schemas.microsoft.com/office/powerpoint/2010/main" val="366383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14400" y="1981200"/>
            <a:ext cx="6571343" cy="4267199"/>
          </a:xfrm>
        </p:spPr>
        <p:txBody>
          <a:bodyPr>
            <a:normAutofit fontScale="47500" lnSpcReduction="20000"/>
          </a:bodyPr>
          <a:lstStyle/>
          <a:p>
            <a:pPr lvl="1"/>
            <a:r>
              <a:rPr lang="en-US" sz="4400" dirty="0"/>
              <a:t>Invoice Documentation Cover Sheets</a:t>
            </a:r>
          </a:p>
          <a:p>
            <a:pPr lvl="1"/>
            <a:r>
              <a:rPr lang="en-US" sz="4400" b="1" dirty="0"/>
              <a:t>Summary Sheet </a:t>
            </a:r>
            <a:r>
              <a:rPr lang="en-US" sz="4400" dirty="0"/>
              <a:t>of individual expenditures for each agency, listing:</a:t>
            </a:r>
          </a:p>
          <a:p>
            <a:pPr lvl="2"/>
            <a:r>
              <a:rPr lang="en-US" sz="4400" dirty="0"/>
              <a:t>Vendor</a:t>
            </a:r>
          </a:p>
          <a:p>
            <a:pPr lvl="2"/>
            <a:r>
              <a:rPr lang="en-US" sz="4400" dirty="0"/>
              <a:t>Date</a:t>
            </a:r>
          </a:p>
          <a:p>
            <a:pPr lvl="2"/>
            <a:r>
              <a:rPr lang="en-US" sz="4400" dirty="0"/>
              <a:t>Total invoice amount</a:t>
            </a:r>
          </a:p>
          <a:p>
            <a:pPr lvl="2"/>
            <a:r>
              <a:rPr lang="en-US" sz="4400" dirty="0"/>
              <a:t>Clearly delineate which expenditures are ESG or Match, and which expenditures are to be applied to which Program Activity (Admin, ES, SO, HMIS, HP, RR)</a:t>
            </a:r>
            <a:r>
              <a:rPr lang="en-US" sz="4000" dirty="0"/>
              <a:t>Invoice Documentation Cover Sheets</a:t>
            </a:r>
          </a:p>
          <a:p>
            <a:pPr lvl="2"/>
            <a:endParaRPr lang="en-US" sz="4200" dirty="0"/>
          </a:p>
          <a:p>
            <a:pPr lvl="2"/>
            <a:endParaRPr lang="en-US" sz="4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00567" y="2209800"/>
            <a:ext cx="7405233" cy="3256065"/>
          </a:xfrm>
        </p:spPr>
        <p:txBody>
          <a:bodyPr>
            <a:normAutofit fontScale="40000" lnSpcReduction="20000"/>
          </a:bodyPr>
          <a:lstStyle/>
          <a:p>
            <a:pPr marL="457200" lvl="1" indent="0">
              <a:buNone/>
            </a:pPr>
            <a:r>
              <a:rPr lang="en-US" sz="5900" dirty="0"/>
              <a:t>Copies of:</a:t>
            </a:r>
          </a:p>
          <a:p>
            <a:pPr lvl="2"/>
            <a:r>
              <a:rPr lang="en-US" sz="5900" dirty="0"/>
              <a:t>Bills </a:t>
            </a:r>
          </a:p>
          <a:p>
            <a:pPr lvl="2"/>
            <a:r>
              <a:rPr lang="en-US" sz="5900" dirty="0"/>
              <a:t>Invoices</a:t>
            </a:r>
          </a:p>
          <a:p>
            <a:pPr lvl="2"/>
            <a:r>
              <a:rPr lang="en-US" sz="5900" dirty="0"/>
              <a:t>Contract/Agreement for Rental Assistance – signed by both client and landlord</a:t>
            </a:r>
          </a:p>
          <a:p>
            <a:pPr lvl="2"/>
            <a:r>
              <a:rPr lang="en-US" sz="5900" dirty="0"/>
              <a:t>Receipts or bank statements showing payments made</a:t>
            </a:r>
          </a:p>
          <a:p>
            <a:pPr lvl="2"/>
            <a:endParaRPr lang="en-US" sz="4400" dirty="0"/>
          </a:p>
          <a:p>
            <a:pPr lvl="2"/>
            <a:endParaRPr lang="en-US" sz="4400" dirty="0"/>
          </a:p>
        </p:txBody>
      </p:sp>
    </p:spTree>
    <p:extLst>
      <p:ext uri="{BB962C8B-B14F-4D97-AF65-F5344CB8AC3E}">
        <p14:creationId xmlns:p14="http://schemas.microsoft.com/office/powerpoint/2010/main" val="3105704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14400" y="2057400"/>
            <a:ext cx="7100433" cy="3276600"/>
          </a:xfrm>
        </p:spPr>
        <p:txBody>
          <a:bodyPr>
            <a:normAutofit fontScale="70000" lnSpcReduction="20000"/>
          </a:bodyPr>
          <a:lstStyle/>
          <a:p>
            <a:pPr lvl="1"/>
            <a:r>
              <a:rPr lang="en-US" sz="4300" dirty="0"/>
              <a:t>Timesheets showing actual time worked</a:t>
            </a:r>
          </a:p>
          <a:p>
            <a:pPr lvl="1"/>
            <a:r>
              <a:rPr lang="en-US" sz="4300" dirty="0"/>
              <a:t>Payroll to show wage/salary</a:t>
            </a:r>
          </a:p>
          <a:p>
            <a:pPr lvl="1"/>
            <a:r>
              <a:rPr lang="en-US" sz="4300" dirty="0"/>
              <a:t>Summary of duties/activities performed</a:t>
            </a:r>
          </a:p>
          <a:p>
            <a:pPr lvl="1"/>
            <a:r>
              <a:rPr lang="en-US" sz="4300" dirty="0"/>
              <a:t>Paystub or bank statements showing payments made</a:t>
            </a:r>
          </a:p>
        </p:txBody>
      </p:sp>
    </p:spTree>
    <p:extLst>
      <p:ext uri="{BB962C8B-B14F-4D97-AF65-F5344CB8AC3E}">
        <p14:creationId xmlns:p14="http://schemas.microsoft.com/office/powerpoint/2010/main" val="12442128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00568" y="2133600"/>
            <a:ext cx="7114266" cy="2666999"/>
          </a:xfrm>
        </p:spPr>
        <p:txBody>
          <a:bodyPr>
            <a:normAutofit/>
          </a:bodyPr>
          <a:lstStyle/>
          <a:p>
            <a:pPr lvl="1"/>
            <a:r>
              <a:rPr lang="en-US" sz="3000" dirty="0"/>
              <a:t>Program income (returned deposits/fees for service, if applicable)</a:t>
            </a:r>
          </a:p>
          <a:p>
            <a:pPr lvl="1"/>
            <a:r>
              <a:rPr lang="en-US" sz="3000" dirty="0"/>
              <a:t>Prevention/Re-housing Documentation Checklist and supporting documents</a:t>
            </a:r>
          </a:p>
        </p:txBody>
      </p:sp>
    </p:spTree>
    <p:extLst>
      <p:ext uri="{BB962C8B-B14F-4D97-AF65-F5344CB8AC3E}">
        <p14:creationId xmlns:p14="http://schemas.microsoft.com/office/powerpoint/2010/main" val="240606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LETTER OF Conditional Commitment Documents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Request for Reimbursement</a:t>
            </a:r>
            <a:endParaRPr lang="en-US" dirty="0"/>
          </a:p>
        </p:txBody>
      </p:sp>
      <p:sp>
        <p:nvSpPr>
          <p:cNvPr id="8" name="Content Placeholder 7"/>
          <p:cNvSpPr>
            <a:spLocks noGrp="1"/>
          </p:cNvSpPr>
          <p:nvPr>
            <p:ph idx="1"/>
          </p:nvPr>
        </p:nvSpPr>
        <p:spPr>
          <a:xfrm>
            <a:off x="1371600" y="1980252"/>
            <a:ext cx="6858000" cy="3887148"/>
          </a:xfrm>
        </p:spPr>
        <p:txBody>
          <a:bodyPr>
            <a:noAutofit/>
          </a:bodyPr>
          <a:lstStyle/>
          <a:p>
            <a:r>
              <a:rPr lang="en-US" sz="2400" dirty="0"/>
              <a:t>Submit at least once per quarter, but no more than once per month (monthly preferred)</a:t>
            </a:r>
          </a:p>
          <a:p>
            <a:r>
              <a:rPr lang="en-US" sz="2400" dirty="0"/>
              <a:t>Can request an advance in anticipation of expenses</a:t>
            </a:r>
          </a:p>
          <a:p>
            <a:pPr lvl="1"/>
            <a:r>
              <a:rPr lang="en-US" sz="2400" dirty="0"/>
              <a:t>Should only request amount needed for expenditures</a:t>
            </a:r>
          </a:p>
          <a:p>
            <a:pPr lvl="1"/>
            <a:r>
              <a:rPr lang="en-US" sz="2400" dirty="0"/>
              <a:t>All advance funds must be spent within </a:t>
            </a:r>
            <a:r>
              <a:rPr lang="en-US" sz="2400" b="1" dirty="0"/>
              <a:t>30 days </a:t>
            </a:r>
            <a:r>
              <a:rPr lang="en-US" sz="2400" dirty="0"/>
              <a:t>of deposit of the check from ADECA</a:t>
            </a:r>
          </a:p>
          <a:p>
            <a:pPr lvl="1"/>
            <a:r>
              <a:rPr lang="en-US" sz="2400" dirty="0"/>
              <a:t>Any unspent funds must be returned</a:t>
            </a:r>
          </a:p>
        </p:txBody>
      </p:sp>
    </p:spTree>
    <p:extLst>
      <p:ext uri="{BB962C8B-B14F-4D97-AF65-F5344CB8AC3E}">
        <p14:creationId xmlns:p14="http://schemas.microsoft.com/office/powerpoint/2010/main" val="17927543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Request for Reimbursement</a:t>
            </a:r>
            <a:endParaRPr lang="en-US" dirty="0"/>
          </a:p>
        </p:txBody>
      </p:sp>
      <p:sp>
        <p:nvSpPr>
          <p:cNvPr id="8" name="Content Placeholder 7"/>
          <p:cNvSpPr>
            <a:spLocks noGrp="1"/>
          </p:cNvSpPr>
          <p:nvPr>
            <p:ph idx="1"/>
          </p:nvPr>
        </p:nvSpPr>
        <p:spPr>
          <a:xfrm>
            <a:off x="1295400" y="2057400"/>
            <a:ext cx="7405233" cy="3124200"/>
          </a:xfrm>
        </p:spPr>
        <p:txBody>
          <a:bodyPr>
            <a:normAutofit fontScale="47500" lnSpcReduction="20000"/>
          </a:bodyPr>
          <a:lstStyle/>
          <a:p>
            <a:r>
              <a:rPr lang="en-US" sz="4400" dirty="0"/>
              <a:t>Address on Request for Payment, Certification Form, and in STAARS Vendor Payment System must be identical </a:t>
            </a:r>
          </a:p>
          <a:p>
            <a:pPr marL="0" indent="0">
              <a:buNone/>
            </a:pPr>
            <a:r>
              <a:rPr lang="en-US" sz="4400" dirty="0"/>
              <a:t>    STAARS info: </a:t>
            </a:r>
            <a:r>
              <a:rPr lang="en-US" sz="4400" u="sng" dirty="0">
                <a:hlinkClick r:id="rId3"/>
              </a:rPr>
              <a:t>https://comptroller.alabama.gov/</a:t>
            </a:r>
            <a:endParaRPr lang="en-US" sz="4400" dirty="0"/>
          </a:p>
          <a:p>
            <a:r>
              <a:rPr lang="en-US" sz="4400" dirty="0"/>
              <a:t>Signature on invoices and budgets must be identical to those on the Certification Form </a:t>
            </a:r>
          </a:p>
          <a:p>
            <a:r>
              <a:rPr lang="en-US" sz="4400" dirty="0">
                <a:solidFill>
                  <a:srgbClr val="FF0000"/>
                </a:solidFill>
              </a:rPr>
              <a:t>Local unit of government subrecipients must pay second-tier subrecipients within 30 days of receipt of a completed reimbursement request</a:t>
            </a:r>
          </a:p>
        </p:txBody>
      </p:sp>
    </p:spTree>
    <p:extLst>
      <p:ext uri="{BB962C8B-B14F-4D97-AF65-F5344CB8AC3E}">
        <p14:creationId xmlns:p14="http://schemas.microsoft.com/office/powerpoint/2010/main" val="1484595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438400"/>
            <a:ext cx="5618515" cy="1133930"/>
          </a:xfrm>
        </p:spPr>
        <p:txBody>
          <a:bodyPr>
            <a:normAutofit/>
          </a:bodyPr>
          <a:lstStyle/>
          <a:p>
            <a:r>
              <a:rPr lang="en-US" dirty="0"/>
              <a:t>Match</a:t>
            </a:r>
          </a:p>
        </p:txBody>
      </p:sp>
    </p:spTree>
    <p:extLst>
      <p:ext uri="{BB962C8B-B14F-4D97-AF65-F5344CB8AC3E}">
        <p14:creationId xmlns:p14="http://schemas.microsoft.com/office/powerpoint/2010/main" val="3871361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066800"/>
            <a:ext cx="7951787" cy="4724400"/>
          </a:xfrm>
        </p:spPr>
        <p:txBody>
          <a:bodyPr>
            <a:noAutofit/>
          </a:bodyPr>
          <a:lstStyle/>
          <a:p>
            <a:r>
              <a:rPr lang="en-US" sz="2800" dirty="0"/>
              <a:t>Subject to the same regulations and restrictions as the ESG funds</a:t>
            </a:r>
          </a:p>
          <a:p>
            <a:r>
              <a:rPr lang="en-US" sz="2800" dirty="0"/>
              <a:t>Must be eligible under the ESG program</a:t>
            </a:r>
          </a:p>
          <a:p>
            <a:r>
              <a:rPr lang="en-US" sz="2800" dirty="0"/>
              <a:t>Must be eligible for the ESG activity for which it is being used</a:t>
            </a:r>
          </a:p>
          <a:p>
            <a:r>
              <a:rPr lang="en-US" sz="2800" dirty="0"/>
              <a:t>Must have occurred within the Grant period of performance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457200"/>
            <a:ext cx="7951787" cy="4953000"/>
          </a:xfrm>
        </p:spPr>
        <p:txBody>
          <a:bodyPr>
            <a:noAutofit/>
          </a:bodyPr>
          <a:lstStyle/>
          <a:p>
            <a:r>
              <a:rPr lang="en-US" sz="2800" dirty="0"/>
              <a:t>Can be obtained from any local, state, federal, or private source, </a:t>
            </a:r>
            <a:r>
              <a:rPr lang="en-US" sz="2800" b="1" u="sng" dirty="0"/>
              <a:t>except</a:t>
            </a:r>
            <a:r>
              <a:rPr lang="en-US" sz="2800" dirty="0"/>
              <a:t> ESG</a:t>
            </a:r>
          </a:p>
          <a:p>
            <a:pPr lvl="1"/>
            <a:r>
              <a:rPr lang="en-US" sz="2400" dirty="0"/>
              <a:t>Other program regulations must not prohibit those funds from being used as match for ESG</a:t>
            </a:r>
          </a:p>
          <a:p>
            <a:r>
              <a:rPr lang="en-US" sz="2800" dirty="0"/>
              <a:t>If ESG is being used as match for another program, funding from that program cannot be used as match for ESG</a:t>
            </a:r>
          </a:p>
          <a:p>
            <a:r>
              <a:rPr lang="en-US" sz="2800" dirty="0"/>
              <a:t>Program income, if applicable, must be used as match</a:t>
            </a:r>
          </a:p>
        </p:txBody>
      </p:sp>
    </p:spTree>
    <p:extLst>
      <p:ext uri="{BB962C8B-B14F-4D97-AF65-F5344CB8AC3E}">
        <p14:creationId xmlns:p14="http://schemas.microsoft.com/office/powerpoint/2010/main" val="32687214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723900"/>
            <a:ext cx="8153400" cy="5410200"/>
          </a:xfrm>
        </p:spPr>
        <p:txBody>
          <a:bodyPr>
            <a:normAutofit fontScale="25000" lnSpcReduction="20000"/>
          </a:bodyPr>
          <a:lstStyle/>
          <a:p>
            <a:r>
              <a:rPr lang="en-US" sz="12800" dirty="0"/>
              <a:t>Services provided by individuals are valued at rates consistent with those ordinarily paid for similar work in the organization or by other local employers</a:t>
            </a:r>
          </a:p>
          <a:p>
            <a:pPr marL="0" indent="0">
              <a:buNone/>
            </a:pPr>
            <a:endParaRPr lang="en-US" sz="12800" dirty="0"/>
          </a:p>
          <a:p>
            <a:r>
              <a:rPr lang="en-US" sz="12800" dirty="0"/>
              <a:t>If there are no similar rates, use the Federal minimum wage; do not use rates published by the Independent Sector. Must be documented.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723900"/>
            <a:ext cx="8153400" cy="5410200"/>
          </a:xfrm>
        </p:spPr>
        <p:txBody>
          <a:bodyPr>
            <a:normAutofit fontScale="25000" lnSpcReduction="20000"/>
          </a:bodyPr>
          <a:lstStyle/>
          <a:p>
            <a:r>
              <a:rPr lang="en-US" sz="12800" dirty="0"/>
              <a:t>The value of any </a:t>
            </a:r>
            <a:r>
              <a:rPr lang="en-US" sz="12800" b="1" dirty="0"/>
              <a:t>donated </a:t>
            </a:r>
            <a:r>
              <a:rPr lang="en-US" sz="12800" dirty="0"/>
              <a:t>real property or equipment may be used as Match</a:t>
            </a:r>
          </a:p>
          <a:p>
            <a:pPr lvl="1"/>
            <a:r>
              <a:rPr lang="en-US" sz="12400" dirty="0"/>
              <a:t>Must use Fair Market value</a:t>
            </a:r>
          </a:p>
          <a:p>
            <a:pPr lvl="1"/>
            <a:r>
              <a:rPr lang="en-US" sz="12400" b="0" i="0" dirty="0">
                <a:solidFill>
                  <a:srgbClr val="000000"/>
                </a:solidFill>
                <a:effectLst/>
              </a:rPr>
              <a:t>Must be evidenced by a recorded deed or use restriction effective for at least 10 years after the donation date. </a:t>
            </a:r>
            <a:endParaRPr lang="en-US" sz="12400" dirty="0"/>
          </a:p>
          <a:p>
            <a:r>
              <a:rPr lang="en-US" sz="12800" dirty="0"/>
              <a:t>Property </a:t>
            </a:r>
            <a:r>
              <a:rPr lang="en-US" sz="12800" b="1" dirty="0"/>
              <a:t>owned</a:t>
            </a:r>
            <a:r>
              <a:rPr lang="en-US" sz="12800" dirty="0"/>
              <a:t> </a:t>
            </a:r>
            <a:r>
              <a:rPr lang="en-US" sz="12800" kern="1200" dirty="0">
                <a:solidFill>
                  <a:schemeClr val="tx1"/>
                </a:solidFill>
                <a:effectLst/>
                <a:latin typeface="+mn-lt"/>
                <a:ea typeface="+mn-ea"/>
                <a:cs typeface="+mn-cs"/>
              </a:rPr>
              <a:t>by the subrecipient may not be used as Match</a:t>
            </a:r>
          </a:p>
          <a:p>
            <a:pPr marL="0" indent="0">
              <a:buNone/>
            </a:pPr>
            <a:endParaRPr lang="en-US" sz="12800" dirty="0"/>
          </a:p>
          <a:p>
            <a:pPr>
              <a:buNone/>
            </a:pPr>
            <a:r>
              <a:rPr lang="en-US" sz="12800" dirty="0"/>
              <a:t> </a:t>
            </a:r>
          </a:p>
          <a:p>
            <a:endParaRPr lang="en-US" dirty="0"/>
          </a:p>
        </p:txBody>
      </p:sp>
    </p:spTree>
    <p:extLst>
      <p:ext uri="{BB962C8B-B14F-4D97-AF65-F5344CB8AC3E}">
        <p14:creationId xmlns:p14="http://schemas.microsoft.com/office/powerpoint/2010/main" val="2471081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438400"/>
            <a:ext cx="5618515" cy="1133930"/>
          </a:xfrm>
        </p:spPr>
        <p:txBody>
          <a:bodyPr>
            <a:normAutofit/>
          </a:bodyPr>
          <a:lstStyle/>
          <a:p>
            <a:r>
              <a:rPr lang="en-US" dirty="0"/>
              <a:t>Indirect Costs</a:t>
            </a:r>
          </a:p>
        </p:txBody>
      </p:sp>
    </p:spTree>
    <p:extLst>
      <p:ext uri="{BB962C8B-B14F-4D97-AF65-F5344CB8AC3E}">
        <p14:creationId xmlns:p14="http://schemas.microsoft.com/office/powerpoint/2010/main" val="32800707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2037" y="1066800"/>
            <a:ext cx="7019925" cy="4419600"/>
          </a:xfrm>
        </p:spPr>
        <p:txBody>
          <a:bodyPr>
            <a:normAutofit/>
          </a:bodyPr>
          <a:lstStyle/>
          <a:p>
            <a:r>
              <a:rPr lang="en-US" sz="3900" dirty="0"/>
              <a:t>Federally Negotiated Plan</a:t>
            </a:r>
          </a:p>
          <a:p>
            <a:pPr lvl="1"/>
            <a:r>
              <a:rPr lang="en-US" sz="3000" dirty="0"/>
              <a:t>In accordance with 2 CFR Part 200</a:t>
            </a:r>
          </a:p>
          <a:p>
            <a:pPr lvl="1"/>
            <a:r>
              <a:rPr lang="en-US" sz="3000" dirty="0"/>
              <a:t>Must submit copy of proposal to ADECA</a:t>
            </a:r>
          </a:p>
          <a:p>
            <a:r>
              <a:rPr lang="en-US" sz="3900" dirty="0"/>
              <a:t>10% de minimis</a:t>
            </a:r>
          </a:p>
          <a:p>
            <a:pPr lvl="1"/>
            <a:r>
              <a:rPr lang="en-US" sz="3000" dirty="0"/>
              <a:t>certification required</a:t>
            </a:r>
          </a:p>
          <a:p>
            <a:pPr algn="r">
              <a:buNone/>
            </a:pPr>
            <a:endParaRPr lang="en-US" i="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95400"/>
            <a:ext cx="9144001" cy="1302026"/>
          </a:xfrm>
        </p:spPr>
        <p:txBody>
          <a:bodyPr>
            <a:normAutofit/>
          </a:bodyPr>
          <a:lstStyle/>
          <a:p>
            <a:pPr algn="ctr">
              <a:buNone/>
            </a:pPr>
            <a:r>
              <a:rPr lang="en-US" sz="3200" b="1" dirty="0"/>
              <a:t>	Indirect Costs + Direct Costs = Total Costs</a:t>
            </a:r>
            <a:endParaRPr lang="en-US" sz="3200" dirty="0"/>
          </a:p>
        </p:txBody>
      </p:sp>
      <p:sp>
        <p:nvSpPr>
          <p:cNvPr id="2" name="TextBox 1">
            <a:extLst>
              <a:ext uri="{FF2B5EF4-FFF2-40B4-BE49-F238E27FC236}">
                <a16:creationId xmlns:a16="http://schemas.microsoft.com/office/drawing/2014/main" id="{83CA1707-1184-4235-B89D-0398FCFE17E0}"/>
              </a:ext>
            </a:extLst>
          </p:cNvPr>
          <p:cNvSpPr txBox="1"/>
          <p:nvPr/>
        </p:nvSpPr>
        <p:spPr>
          <a:xfrm>
            <a:off x="1152939" y="2883765"/>
            <a:ext cx="7453358" cy="1077218"/>
          </a:xfrm>
          <a:prstGeom prst="rect">
            <a:avLst/>
          </a:prstGeom>
          <a:noFill/>
        </p:spPr>
        <p:txBody>
          <a:bodyPr wrap="square" rtlCol="0">
            <a:spAutoFit/>
          </a:bodyPr>
          <a:lstStyle/>
          <a:p>
            <a:r>
              <a:rPr lang="en-US" sz="3200" dirty="0"/>
              <a:t>Total Costs must still be within total amount budgeted for that activity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58119"/>
            <a:ext cx="7018337" cy="3190082"/>
          </a:xfrm>
        </p:spPr>
        <p:txBody>
          <a:bodyPr>
            <a:normAutofit/>
          </a:bodyPr>
          <a:lstStyle/>
          <a:p>
            <a:r>
              <a:rPr lang="en-US" sz="3600" dirty="0"/>
              <a:t>Budget Forms</a:t>
            </a:r>
          </a:p>
          <a:p>
            <a:r>
              <a:rPr lang="en-US" sz="3600" dirty="0"/>
              <a:t>List of Second-tier Subrecipients</a:t>
            </a:r>
          </a:p>
          <a:p>
            <a:r>
              <a:rPr lang="en-US" sz="3600" dirty="0"/>
              <a:t>Subrecipient Administration</a:t>
            </a:r>
          </a:p>
          <a:p>
            <a:r>
              <a:rPr lang="en-US" sz="3600" dirty="0"/>
              <a:t>Certification Form</a:t>
            </a:r>
          </a:p>
        </p:txBody>
      </p:sp>
    </p:spTree>
    <p:extLst>
      <p:ext uri="{BB962C8B-B14F-4D97-AF65-F5344CB8AC3E}">
        <p14:creationId xmlns:p14="http://schemas.microsoft.com/office/powerpoint/2010/main" val="12079411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6400800" cy="838200"/>
          </a:xfrm>
        </p:spPr>
        <p:txBody>
          <a:bodyPr>
            <a:normAutofit/>
          </a:bodyPr>
          <a:lstStyle/>
          <a:p>
            <a:r>
              <a:rPr lang="en-US" sz="4400" dirty="0"/>
              <a:t>Shelter Standards</a:t>
            </a:r>
          </a:p>
        </p:txBody>
      </p:sp>
    </p:spTree>
    <p:extLst>
      <p:ext uri="{BB962C8B-B14F-4D97-AF65-F5344CB8AC3E}">
        <p14:creationId xmlns:p14="http://schemas.microsoft.com/office/powerpoint/2010/main" val="4003130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1143000"/>
            <a:ext cx="7704137" cy="4267200"/>
          </a:xfrm>
        </p:spPr>
        <p:txBody>
          <a:bodyPr>
            <a:normAutofit fontScale="92500" lnSpcReduction="20000"/>
          </a:bodyPr>
          <a:lstStyle/>
          <a:p>
            <a:r>
              <a:rPr lang="en-US" sz="2800" dirty="0"/>
              <a:t>Lead-based paint regulations</a:t>
            </a:r>
          </a:p>
          <a:p>
            <a:r>
              <a:rPr lang="en-US" sz="2800" dirty="0"/>
              <a:t>Building is structurally sound</a:t>
            </a:r>
          </a:p>
          <a:p>
            <a:r>
              <a:rPr lang="en-US" sz="2800" dirty="0"/>
              <a:t>Energy Star and </a:t>
            </a:r>
            <a:r>
              <a:rPr lang="en-US" sz="2800" dirty="0" err="1"/>
              <a:t>WaterSense</a:t>
            </a:r>
            <a:r>
              <a:rPr lang="en-US" sz="2800" dirty="0"/>
              <a:t> products and appliances (for rehab or conversion projects)</a:t>
            </a:r>
          </a:p>
          <a:p>
            <a:r>
              <a:rPr lang="en-US" sz="2800" dirty="0"/>
              <a:t>ADA Accessibility</a:t>
            </a:r>
          </a:p>
          <a:p>
            <a:r>
              <a:rPr lang="en-US" sz="2800" dirty="0"/>
              <a:t>Adequate space and security</a:t>
            </a:r>
          </a:p>
          <a:p>
            <a:r>
              <a:rPr lang="en-US" sz="2800" dirty="0"/>
              <a:t>Interior air quality</a:t>
            </a:r>
          </a:p>
          <a:p>
            <a:r>
              <a:rPr lang="en-US" sz="2800" dirty="0"/>
              <a:t>Water supply</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6800" y="1143000"/>
            <a:ext cx="7704137" cy="4343400"/>
          </a:xfrm>
        </p:spPr>
        <p:txBody>
          <a:bodyPr>
            <a:normAutofit/>
          </a:bodyPr>
          <a:lstStyle/>
          <a:p>
            <a:r>
              <a:rPr lang="en-US" sz="2800" dirty="0"/>
              <a:t>Sanitary facilities</a:t>
            </a:r>
          </a:p>
          <a:p>
            <a:r>
              <a:rPr lang="en-US" sz="2800" dirty="0"/>
              <a:t>Thermal environment</a:t>
            </a:r>
          </a:p>
          <a:p>
            <a:r>
              <a:rPr lang="en-US" sz="2800" dirty="0"/>
              <a:t>Illumination and electricity</a:t>
            </a:r>
          </a:p>
          <a:p>
            <a:r>
              <a:rPr lang="en-US" sz="2800" dirty="0"/>
              <a:t>Food preparation</a:t>
            </a:r>
          </a:p>
          <a:p>
            <a:r>
              <a:rPr lang="en-US" sz="2800" dirty="0"/>
              <a:t>Sanitary conditions</a:t>
            </a:r>
          </a:p>
          <a:p>
            <a:r>
              <a:rPr lang="en-US" sz="2800" dirty="0"/>
              <a:t>Fire safety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667000"/>
            <a:ext cx="6019800" cy="838200"/>
          </a:xfrm>
        </p:spPr>
        <p:txBody>
          <a:bodyPr>
            <a:noAutofit/>
          </a:bodyPr>
          <a:lstStyle/>
          <a:p>
            <a:r>
              <a:rPr lang="en-US" sz="3400" dirty="0"/>
              <a:t>HOMELESSNESS PREVENTION </a:t>
            </a:r>
            <a:br>
              <a:rPr lang="en-US" sz="3400" dirty="0"/>
            </a:br>
            <a:r>
              <a:rPr lang="en-US" sz="3400" dirty="0"/>
              <a:t>AND RAPID RE-HOUSING</a:t>
            </a:r>
          </a:p>
        </p:txBody>
      </p:sp>
    </p:spTree>
    <p:extLst>
      <p:ext uri="{BB962C8B-B14F-4D97-AF65-F5344CB8AC3E}">
        <p14:creationId xmlns:p14="http://schemas.microsoft.com/office/powerpoint/2010/main" val="28635453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19931" y="914400"/>
            <a:ext cx="7204869" cy="3657600"/>
          </a:xfrm>
        </p:spPr>
        <p:txBody>
          <a:bodyPr>
            <a:normAutofit/>
          </a:bodyPr>
          <a:lstStyle/>
          <a:p>
            <a:pPr>
              <a:buNone/>
            </a:pPr>
            <a:r>
              <a:rPr lang="en-US" sz="3200" dirty="0"/>
              <a:t>Participants must be assisted, as needed, in obtaining:</a:t>
            </a:r>
          </a:p>
          <a:p>
            <a:pPr lvl="1"/>
            <a:r>
              <a:rPr lang="en-US" sz="2800" b="1" dirty="0"/>
              <a:t>Supportive Services </a:t>
            </a:r>
            <a:r>
              <a:rPr lang="en-US" sz="2800" dirty="0"/>
              <a:t>essential for independent living. </a:t>
            </a:r>
          </a:p>
          <a:p>
            <a:pPr lvl="1"/>
            <a:r>
              <a:rPr lang="en-US" sz="2800" b="1" dirty="0"/>
              <a:t>Mainstream Benefits </a:t>
            </a:r>
            <a:r>
              <a:rPr lang="en-US" sz="2800" dirty="0"/>
              <a:t>like Medicaid, Supplemental Security Income, or TANF</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37920"/>
            <a:ext cx="6571343" cy="719480"/>
          </a:xfrm>
        </p:spPr>
        <p:txBody>
          <a:bodyPr/>
          <a:lstStyle/>
          <a:p>
            <a:r>
              <a:rPr lang="en-US" dirty="0"/>
              <a:t>CASE MANAGEMENT</a:t>
            </a:r>
          </a:p>
        </p:txBody>
      </p:sp>
      <p:sp>
        <p:nvSpPr>
          <p:cNvPr id="3" name="Content Placeholder 2"/>
          <p:cNvSpPr>
            <a:spLocks noGrp="1"/>
          </p:cNvSpPr>
          <p:nvPr>
            <p:ph idx="1"/>
          </p:nvPr>
        </p:nvSpPr>
        <p:spPr/>
        <p:txBody>
          <a:bodyPr>
            <a:normAutofit fontScale="92500"/>
          </a:bodyPr>
          <a:lstStyle/>
          <a:p>
            <a:r>
              <a:rPr lang="en-US" sz="2800" dirty="0"/>
              <a:t>Participants are required to meet with case managers monthly (unless prohibited by laws regarding domestic violence issues)</a:t>
            </a:r>
          </a:p>
          <a:p>
            <a:r>
              <a:rPr lang="en-US" sz="2800" dirty="0"/>
              <a:t>Case manager must develop a housing stability plan to assist participants in retaining permanent housing after assistance ends</a:t>
            </a:r>
          </a:p>
          <a:p>
            <a:pPr algn="r">
              <a:buNone/>
            </a:pPr>
            <a:endParaRPr lang="en-US" i="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dirty="0"/>
              <a:t>ELIGIBILITY –</a:t>
            </a:r>
            <a:br>
              <a:rPr lang="en-US" dirty="0"/>
            </a:br>
            <a:r>
              <a:rPr lang="en-US" dirty="0"/>
              <a:t>Homelessness Prevention</a:t>
            </a:r>
          </a:p>
        </p:txBody>
      </p:sp>
      <p:sp>
        <p:nvSpPr>
          <p:cNvPr id="3" name="Content Placeholder 2"/>
          <p:cNvSpPr>
            <a:spLocks noGrp="1"/>
          </p:cNvSpPr>
          <p:nvPr>
            <p:ph idx="1"/>
          </p:nvPr>
        </p:nvSpPr>
        <p:spPr/>
        <p:txBody>
          <a:bodyPr>
            <a:normAutofit fontScale="70000" lnSpcReduction="20000"/>
          </a:bodyPr>
          <a:lstStyle/>
          <a:p>
            <a:pPr marL="870966" lvl="1" indent="-514350"/>
            <a:r>
              <a:rPr lang="en-US" sz="3000" dirty="0"/>
              <a:t>Meet criteria of “at-risk of homelessness,” categories 1, 2, or 3 </a:t>
            </a:r>
            <a:r>
              <a:rPr lang="en-US" sz="3000" b="1" dirty="0"/>
              <a:t>or</a:t>
            </a:r>
            <a:r>
              <a:rPr lang="en-US" sz="3000" dirty="0"/>
              <a:t> criteria of homeless definition categories 2, 3, or 4</a:t>
            </a:r>
          </a:p>
          <a:p>
            <a:pPr marL="870966" lvl="1" indent="-514350"/>
            <a:r>
              <a:rPr lang="en-US" sz="3000" dirty="0"/>
              <a:t>Annual income </a:t>
            </a:r>
            <a:r>
              <a:rPr lang="en-US" sz="3000" u="sng" dirty="0"/>
              <a:t>below 30% </a:t>
            </a:r>
            <a:r>
              <a:rPr lang="en-US" sz="3000" dirty="0"/>
              <a:t>of AMI at program entry</a:t>
            </a:r>
          </a:p>
          <a:p>
            <a:pPr marL="1328166" lvl="2" indent="-514350"/>
            <a:r>
              <a:rPr lang="en-US" sz="3200" dirty="0"/>
              <a:t>Annual income is based on CFR guidelines</a:t>
            </a:r>
            <a:endParaRPr lang="en-US" sz="3000" dirty="0"/>
          </a:p>
          <a:p>
            <a:pPr marL="870966" lvl="1" indent="-514350"/>
            <a:r>
              <a:rPr lang="en-US" sz="3000" dirty="0"/>
              <a:t>Lacks support networks and financial resources to remain in housing </a:t>
            </a:r>
          </a:p>
          <a:p>
            <a:pPr marL="870966" lvl="1" indent="-514350"/>
            <a:r>
              <a:rPr lang="en-US" sz="3000" dirty="0"/>
              <a:t>Re-evaluation at least once every 3 months</a:t>
            </a:r>
          </a:p>
          <a:p>
            <a:pPr marL="596646" indent="-514350">
              <a:buFont typeface="+mj-lt"/>
              <a:buAutoNum type="arabicPeriod"/>
            </a:pPr>
            <a:endParaRPr lang="en-US" dirty="0"/>
          </a:p>
          <a:p>
            <a:pPr marL="596646" indent="-514350">
              <a:buFont typeface="+mj-lt"/>
              <a:buAutoNum type="arabicPeriod"/>
            </a:pPr>
            <a:endParaRPr lang="en-US" dirty="0"/>
          </a:p>
        </p:txBody>
      </p:sp>
    </p:spTree>
    <p:extLst>
      <p:ext uri="{BB962C8B-B14F-4D97-AF65-F5344CB8AC3E}">
        <p14:creationId xmlns:p14="http://schemas.microsoft.com/office/powerpoint/2010/main" val="824477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dirty="0"/>
              <a:t>ELIGIBILITY -</a:t>
            </a:r>
            <a:br>
              <a:rPr lang="en-US" dirty="0"/>
            </a:br>
            <a:r>
              <a:rPr lang="en-US" dirty="0"/>
              <a:t>Rapid Re-Housing</a:t>
            </a:r>
          </a:p>
        </p:txBody>
      </p:sp>
      <p:sp>
        <p:nvSpPr>
          <p:cNvPr id="3" name="Content Placeholder 2"/>
          <p:cNvSpPr>
            <a:spLocks noGrp="1"/>
          </p:cNvSpPr>
          <p:nvPr>
            <p:ph idx="1"/>
          </p:nvPr>
        </p:nvSpPr>
        <p:spPr/>
        <p:txBody>
          <a:bodyPr>
            <a:normAutofit fontScale="70000" lnSpcReduction="20000"/>
          </a:bodyPr>
          <a:lstStyle/>
          <a:p>
            <a:pPr marL="870966" lvl="1" indent="-514350"/>
            <a:r>
              <a:rPr lang="en-US" sz="4000" dirty="0"/>
              <a:t>Meet criteria of category 1 or 4 of homeless definition</a:t>
            </a:r>
          </a:p>
          <a:p>
            <a:pPr marL="870966" lvl="1" indent="-514350"/>
            <a:r>
              <a:rPr lang="en-US" sz="4000" dirty="0"/>
              <a:t>No income threshold at program entry</a:t>
            </a:r>
          </a:p>
          <a:p>
            <a:pPr marL="870966" lvl="1" indent="-514350"/>
            <a:r>
              <a:rPr lang="en-US" sz="4000" dirty="0"/>
              <a:t>Lacks support networks and financial resources to obtain housing </a:t>
            </a:r>
          </a:p>
          <a:p>
            <a:pPr marL="870966" lvl="1" indent="-514350"/>
            <a:r>
              <a:rPr lang="en-US" sz="4000" dirty="0"/>
              <a:t>Re-evaluation annually</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sz="3200" dirty="0"/>
              <a:t>re-evaluation</a:t>
            </a:r>
            <a:br>
              <a:rPr lang="en-US" dirty="0"/>
            </a:br>
            <a:r>
              <a:rPr lang="en-US" sz="2400" dirty="0"/>
              <a:t>For both Prevention and Re-housing</a:t>
            </a:r>
            <a:endParaRPr lang="en-US" dirty="0"/>
          </a:p>
        </p:txBody>
      </p:sp>
      <p:sp>
        <p:nvSpPr>
          <p:cNvPr id="3" name="Content Placeholder 2"/>
          <p:cNvSpPr>
            <a:spLocks noGrp="1"/>
          </p:cNvSpPr>
          <p:nvPr>
            <p:ph idx="1"/>
          </p:nvPr>
        </p:nvSpPr>
        <p:spPr/>
        <p:txBody>
          <a:bodyPr>
            <a:normAutofit/>
          </a:bodyPr>
          <a:lstStyle/>
          <a:p>
            <a:pPr marL="596646" indent="-514350"/>
            <a:r>
              <a:rPr lang="en-US" sz="2600" dirty="0"/>
              <a:t>Annual income at or below 30% AMI</a:t>
            </a:r>
          </a:p>
          <a:p>
            <a:pPr marL="596646" indent="-514350"/>
            <a:r>
              <a:rPr lang="en-US" sz="2600" dirty="0"/>
              <a:t>Lacks support networks and sufficient resources to retain housing</a:t>
            </a:r>
          </a:p>
          <a:p>
            <a:pPr marL="82296" indent="0">
              <a:buNone/>
            </a:pPr>
            <a:endParaRPr lang="en-US" sz="1200" dirty="0"/>
          </a:p>
          <a:p>
            <a:pPr marL="82296" indent="0">
              <a:buNone/>
            </a:pPr>
            <a:r>
              <a:rPr lang="en-US" sz="2200" dirty="0"/>
              <a:t>*Participants should report changes in income or circumstances</a:t>
            </a:r>
            <a:endParaRPr lang="en-US" sz="2200" i="1" dirty="0"/>
          </a:p>
          <a:p>
            <a:pPr marL="596646" indent="-514350">
              <a:buFont typeface="+mj-lt"/>
              <a:buAutoNum type="arabicPeriod"/>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8458200" cy="838200"/>
          </a:xfrm>
        </p:spPr>
        <p:txBody>
          <a:bodyPr>
            <a:noAutofit/>
          </a:bodyPr>
          <a:lstStyle/>
          <a:p>
            <a:r>
              <a:rPr lang="en-US" sz="3800" dirty="0"/>
              <a:t>RENTAL ASSISTANCE</a:t>
            </a:r>
          </a:p>
        </p:txBody>
      </p:sp>
    </p:spTree>
    <p:extLst>
      <p:ext uri="{BB962C8B-B14F-4D97-AF65-F5344CB8AC3E}">
        <p14:creationId xmlns:p14="http://schemas.microsoft.com/office/powerpoint/2010/main" val="138341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43A6D8-AD9E-4BFA-BFFB-60F419FD668E}"/>
              </a:ext>
            </a:extLst>
          </p:cNvPr>
          <p:cNvSpPr>
            <a:spLocks noGrp="1"/>
          </p:cNvSpPr>
          <p:nvPr>
            <p:ph idx="4294967295"/>
          </p:nvPr>
        </p:nvSpPr>
        <p:spPr>
          <a:xfrm>
            <a:off x="1439863" y="1447800"/>
            <a:ext cx="7704137" cy="3941763"/>
          </a:xfrm>
        </p:spPr>
        <p:txBody>
          <a:bodyPr/>
          <a:lstStyle/>
          <a:p>
            <a:r>
              <a:rPr lang="en-US" sz="3600" dirty="0"/>
              <a:t>Form W-9</a:t>
            </a:r>
          </a:p>
          <a:p>
            <a:r>
              <a:rPr lang="en-US" sz="3600" dirty="0"/>
              <a:t>Program Correspondence</a:t>
            </a:r>
          </a:p>
          <a:p>
            <a:r>
              <a:rPr lang="en-US" sz="3600" dirty="0"/>
              <a:t>Environmental Forms</a:t>
            </a:r>
          </a:p>
          <a:p>
            <a:r>
              <a:rPr lang="en-US" sz="3600" dirty="0"/>
              <a:t>State of Alabama Disclosure Statement Form</a:t>
            </a:r>
          </a:p>
          <a:p>
            <a:endParaRPr lang="en-US" dirty="0"/>
          </a:p>
          <a:p>
            <a:endParaRPr lang="en-US" dirty="0"/>
          </a:p>
        </p:txBody>
      </p:sp>
    </p:spTree>
    <p:extLst>
      <p:ext uri="{BB962C8B-B14F-4D97-AF65-F5344CB8AC3E}">
        <p14:creationId xmlns:p14="http://schemas.microsoft.com/office/powerpoint/2010/main" val="37179596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630237"/>
            <a:ext cx="7704137" cy="4398963"/>
          </a:xfrm>
        </p:spPr>
        <p:txBody>
          <a:bodyPr>
            <a:normAutofit/>
          </a:bodyPr>
          <a:lstStyle/>
          <a:p>
            <a:r>
              <a:rPr lang="en-US" sz="2800" dirty="0"/>
              <a:t>Services must not exceed 24 months during any 3-year period.</a:t>
            </a:r>
          </a:p>
          <a:p>
            <a:r>
              <a:rPr lang="en-US" sz="2800" dirty="0"/>
              <a:t>Requires a legally-binding, written lease between the owner and participant (except for arrears only)</a:t>
            </a:r>
          </a:p>
          <a:p>
            <a:r>
              <a:rPr lang="en-US" sz="2800" dirty="0"/>
              <a:t>Unit must comply with Minimum Habitability Standards &amp; Lead-Based Paint Regulations</a:t>
            </a:r>
          </a:p>
        </p:txBody>
      </p:sp>
    </p:spTree>
    <p:extLst>
      <p:ext uri="{BB962C8B-B14F-4D97-AF65-F5344CB8AC3E}">
        <p14:creationId xmlns:p14="http://schemas.microsoft.com/office/powerpoint/2010/main" val="4304156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762000"/>
            <a:ext cx="7620000" cy="5334000"/>
          </a:xfrm>
        </p:spPr>
        <p:txBody>
          <a:bodyPr>
            <a:normAutofit/>
          </a:bodyPr>
          <a:lstStyle/>
          <a:p>
            <a:r>
              <a:rPr lang="en-US" sz="2800" dirty="0"/>
              <a:t>Only tenant-based rental assistance is eligible (participant selects housing)</a:t>
            </a:r>
          </a:p>
          <a:p>
            <a:pPr lvl="1"/>
            <a:r>
              <a:rPr lang="en-US" sz="2000" dirty="0"/>
              <a:t>Public housing or housing choice vouchers are ineligible for ESG assistance.</a:t>
            </a:r>
          </a:p>
          <a:p>
            <a:r>
              <a:rPr lang="en-US" sz="2800" dirty="0"/>
              <a:t>Rent can’t exceed the Fair Market Rent (FMR)</a:t>
            </a:r>
          </a:p>
          <a:p>
            <a:r>
              <a:rPr lang="en-US" sz="2800" dirty="0"/>
              <a:t>Rent must comply with HUD’s Rent Reasonableness Standards</a:t>
            </a:r>
          </a:p>
          <a:p>
            <a:pPr lvl="1"/>
            <a:r>
              <a:rPr lang="en-US" sz="2000" dirty="0"/>
              <a:t>FMR and Rent Reasonableness do not apply to payment of rental arrears</a:t>
            </a:r>
          </a:p>
          <a:p>
            <a:endParaRPr lang="en-US" sz="1800" dirty="0"/>
          </a:p>
          <a:p>
            <a:pPr algn="ctr">
              <a:buNone/>
            </a:pPr>
            <a:endParaRPr lang="en-US" sz="1800" i="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181100"/>
            <a:ext cx="7704137" cy="4495800"/>
          </a:xfrm>
        </p:spPr>
        <p:txBody>
          <a:bodyPr/>
          <a:lstStyle/>
          <a:p>
            <a:r>
              <a:rPr lang="en-US" sz="2800" dirty="0"/>
              <a:t>ESG funds cannot be used to pay late fees generated after a person enters program</a:t>
            </a:r>
          </a:p>
          <a:p>
            <a:r>
              <a:rPr lang="en-US" sz="2800" dirty="0"/>
              <a:t>Mortgage payments are ineligible</a:t>
            </a:r>
          </a:p>
          <a:p>
            <a:r>
              <a:rPr lang="en-US" sz="2800" dirty="0"/>
              <a:t>Cannot use with other subsidies</a:t>
            </a:r>
          </a:p>
          <a:p>
            <a:pPr lvl="1"/>
            <a:r>
              <a:rPr lang="en-US" sz="2000" dirty="0"/>
              <a:t>except 6 months of arrears</a:t>
            </a:r>
          </a:p>
          <a:p>
            <a:endParaRPr lang="en-US" sz="2800" dirty="0"/>
          </a:p>
          <a:p>
            <a:pPr algn="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667000"/>
            <a:ext cx="8458200" cy="838200"/>
          </a:xfrm>
        </p:spPr>
        <p:txBody>
          <a:bodyPr>
            <a:noAutofit/>
          </a:bodyPr>
          <a:lstStyle/>
          <a:p>
            <a:r>
              <a:rPr lang="en-US" sz="2900" dirty="0"/>
              <a:t>RENTAL ASSISTANCE Agreement</a:t>
            </a:r>
          </a:p>
        </p:txBody>
      </p:sp>
    </p:spTree>
    <p:extLst>
      <p:ext uri="{BB962C8B-B14F-4D97-AF65-F5344CB8AC3E}">
        <p14:creationId xmlns:p14="http://schemas.microsoft.com/office/powerpoint/2010/main" val="23198233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22325" y="914400"/>
            <a:ext cx="7499350" cy="4114800"/>
          </a:xfrm>
        </p:spPr>
        <p:txBody>
          <a:bodyPr>
            <a:normAutofit fontScale="92500"/>
          </a:bodyPr>
          <a:lstStyle/>
          <a:p>
            <a:r>
              <a:rPr lang="en-US" sz="2800" dirty="0"/>
              <a:t>Set forth terms under which rental assistance will be provided (</a:t>
            </a:r>
            <a:r>
              <a:rPr lang="en-US" sz="2800" i="1" dirty="0"/>
              <a:t>includes requirements at §576.106)</a:t>
            </a:r>
          </a:p>
          <a:p>
            <a:r>
              <a:rPr lang="en-US" sz="2800" dirty="0"/>
              <a:t>Same due date, grace period, and penalty requirements as participant’s lease</a:t>
            </a:r>
          </a:p>
          <a:p>
            <a:r>
              <a:rPr lang="en-US" sz="2800" dirty="0"/>
              <a:t>Must state that tenant-based rental assistance will be provided</a:t>
            </a:r>
          </a:p>
          <a:p>
            <a:r>
              <a:rPr lang="en-US" sz="2800" dirty="0"/>
              <a:t>Required even if assistance is only for arrears</a:t>
            </a:r>
          </a:p>
          <a:p>
            <a:pPr algn="r">
              <a:buNone/>
            </a:pPr>
            <a:endParaRPr lang="en-US" i="1"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19200" y="1219200"/>
            <a:ext cx="7651750" cy="4419600"/>
          </a:xfrm>
        </p:spPr>
        <p:txBody>
          <a:bodyPr>
            <a:normAutofit/>
          </a:bodyPr>
          <a:lstStyle/>
          <a:p>
            <a:pPr marL="0" indent="0">
              <a:buNone/>
            </a:pPr>
            <a:r>
              <a:rPr lang="en-US" sz="3600" dirty="0"/>
              <a:t>Agreement shall </a:t>
            </a:r>
            <a:r>
              <a:rPr lang="en-US" sz="3600" b="1" dirty="0"/>
              <a:t>terminate</a:t>
            </a:r>
            <a:r>
              <a:rPr lang="en-US" sz="3600" dirty="0"/>
              <a:t> if:</a:t>
            </a:r>
          </a:p>
          <a:p>
            <a:pPr lvl="1">
              <a:buFont typeface="Arial" pitchFamily="34" charset="0"/>
              <a:buChar char="•"/>
            </a:pPr>
            <a:r>
              <a:rPr lang="en-US" sz="2800" baseline="0" dirty="0"/>
              <a:t>Program participant moves out of the unit</a:t>
            </a:r>
          </a:p>
          <a:p>
            <a:pPr lvl="1">
              <a:buFont typeface="Arial" pitchFamily="34" charset="0"/>
              <a:buChar char="•"/>
            </a:pPr>
            <a:r>
              <a:rPr lang="en-US" sz="2800" baseline="0" dirty="0"/>
              <a:t>Lease terminates and is not renewed</a:t>
            </a:r>
          </a:p>
          <a:p>
            <a:pPr lvl="1">
              <a:buFont typeface="Arial" pitchFamily="34" charset="0"/>
              <a:buChar char="•"/>
            </a:pPr>
            <a:r>
              <a:rPr lang="en-US" sz="2800" baseline="0" dirty="0"/>
              <a:t>Program participant becomes ineligible to receive ESG assistance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487330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990600"/>
            <a:ext cx="7704137" cy="4953000"/>
          </a:xfrm>
        </p:spPr>
        <p:txBody>
          <a:bodyPr>
            <a:normAutofit fontScale="62500" lnSpcReduction="20000"/>
          </a:bodyPr>
          <a:lstStyle/>
          <a:p>
            <a:pPr>
              <a:buNone/>
            </a:pPr>
            <a:r>
              <a:rPr lang="en-US" sz="5900" dirty="0"/>
              <a:t>During term of agreement, the owner must provide to the agency:</a:t>
            </a:r>
          </a:p>
          <a:p>
            <a:r>
              <a:rPr lang="en-US" sz="5100" dirty="0"/>
              <a:t>Any notice provided to the participant to vacate the housing unit</a:t>
            </a:r>
          </a:p>
          <a:p>
            <a:r>
              <a:rPr lang="en-US" sz="5100" dirty="0"/>
              <a:t>Any complaint used under state or local law to commence an eviction action</a:t>
            </a:r>
            <a:endParaRPr lang="en-US" i="1" dirty="0"/>
          </a:p>
          <a:p>
            <a:pPr algn="r">
              <a:buNone/>
            </a:pPr>
            <a:endParaRPr lang="en-US" dirty="0"/>
          </a:p>
          <a:p>
            <a:pPr algn="r">
              <a:buNone/>
            </a:pPr>
            <a:endParaRPr lang="en-US" dirty="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7010400" cy="685800"/>
          </a:xfrm>
        </p:spPr>
        <p:txBody>
          <a:bodyPr>
            <a:noAutofit/>
          </a:bodyPr>
          <a:lstStyle/>
          <a:p>
            <a:r>
              <a:rPr lang="en-US" sz="2600" dirty="0"/>
              <a:t>Participant file documentation</a:t>
            </a:r>
          </a:p>
        </p:txBody>
      </p:sp>
    </p:spTree>
    <p:extLst>
      <p:ext uri="{BB962C8B-B14F-4D97-AF65-F5344CB8AC3E}">
        <p14:creationId xmlns:p14="http://schemas.microsoft.com/office/powerpoint/2010/main" val="21107535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752600" y="1181100"/>
            <a:ext cx="7021512" cy="4495800"/>
          </a:xfrm>
        </p:spPr>
        <p:txBody>
          <a:bodyPr>
            <a:normAutofit/>
          </a:bodyPr>
          <a:lstStyle/>
          <a:p>
            <a:r>
              <a:rPr lang="en-US" sz="2800" dirty="0"/>
              <a:t>Application date</a:t>
            </a:r>
          </a:p>
          <a:p>
            <a:r>
              <a:rPr lang="en-US" sz="2800" dirty="0"/>
              <a:t>Entry/exit from HMIS/Comparable Database</a:t>
            </a:r>
          </a:p>
          <a:p>
            <a:r>
              <a:rPr lang="en-US" sz="2800" dirty="0"/>
              <a:t>Identification </a:t>
            </a:r>
          </a:p>
          <a:p>
            <a:r>
              <a:rPr lang="en-US" sz="2800" dirty="0"/>
              <a:t>Eligibility (housing status and income)</a:t>
            </a:r>
          </a:p>
          <a:p>
            <a:r>
              <a:rPr lang="en-US" sz="2800" dirty="0"/>
              <a:t>Lack of resources, support networks, and alternate housing</a:t>
            </a:r>
          </a:p>
          <a:p>
            <a:pPr marL="228600" marR="0" lvl="0" indent="-228600" algn="l" defTabSz="6858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rPr>
              <a:t>Case management notes</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646238" y="952500"/>
            <a:ext cx="7497762" cy="4953000"/>
          </a:xfrm>
        </p:spPr>
        <p:txBody>
          <a:bodyPr>
            <a:normAutofit/>
          </a:bodyPr>
          <a:lstStyle/>
          <a:p>
            <a:r>
              <a:rPr lang="en-US" sz="2800" dirty="0"/>
              <a:t>Coordination with other programs</a:t>
            </a:r>
          </a:p>
          <a:p>
            <a:r>
              <a:rPr lang="en-US" sz="2800" dirty="0"/>
              <a:t>Documentation that the same type of assistance is not being provided by other public sources</a:t>
            </a:r>
          </a:p>
          <a:p>
            <a:r>
              <a:rPr lang="en-US" sz="2800" dirty="0"/>
              <a:t>Housing Stability Plan</a:t>
            </a:r>
          </a:p>
          <a:p>
            <a:r>
              <a:rPr lang="en-US" sz="2800" dirty="0"/>
              <a:t>Type, amount, and length of assistance provided</a:t>
            </a:r>
          </a:p>
          <a:p>
            <a:r>
              <a:rPr lang="en-US" sz="2800" dirty="0"/>
              <a:t>Lease</a:t>
            </a:r>
          </a:p>
          <a:p>
            <a:r>
              <a:rPr lang="en-US" sz="2800" dirty="0"/>
              <a:t>Rental Assistance Agreement</a:t>
            </a:r>
          </a:p>
          <a:p>
            <a:endParaRPr lang="en-US" sz="2800" dirty="0"/>
          </a:p>
          <a:p>
            <a:pPr>
              <a:buNone/>
            </a:pPr>
            <a:endParaRPr lang="en-US" dirty="0"/>
          </a:p>
          <a:p>
            <a:endParaRPr lang="en-US" dirty="0"/>
          </a:p>
        </p:txBody>
      </p:sp>
    </p:spTree>
    <p:extLst>
      <p:ext uri="{BB962C8B-B14F-4D97-AF65-F5344CB8AC3E}">
        <p14:creationId xmlns:p14="http://schemas.microsoft.com/office/powerpoint/2010/main" val="2106556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47800" y="1143000"/>
            <a:ext cx="7543800" cy="4876800"/>
          </a:xfrm>
        </p:spPr>
        <p:txBody>
          <a:bodyPr>
            <a:normAutofit fontScale="92500" lnSpcReduction="20000"/>
          </a:bodyPr>
          <a:lstStyle/>
          <a:p>
            <a:r>
              <a:rPr lang="en-US" sz="3900" dirty="0"/>
              <a:t>Copy of deeds, mortgages, and appraisals</a:t>
            </a:r>
          </a:p>
          <a:p>
            <a:r>
              <a:rPr lang="en-US" sz="3900" dirty="0"/>
              <a:t>Certification of Local Government Approval – </a:t>
            </a:r>
            <a:r>
              <a:rPr lang="en-US" sz="3900" dirty="0">
                <a:solidFill>
                  <a:srgbClr val="FF0000"/>
                </a:solidFill>
              </a:rPr>
              <a:t>must be signed by the chief elected official of the local unit of gov’t</a:t>
            </a:r>
          </a:p>
          <a:p>
            <a:r>
              <a:rPr lang="en-US" sz="3900" dirty="0"/>
              <a:t>Certification of building use</a:t>
            </a:r>
          </a:p>
          <a:p>
            <a:r>
              <a:rPr lang="en-US" sz="3900" dirty="0"/>
              <a:t>Schedule of expenditures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644650" y="1181100"/>
            <a:ext cx="7499350" cy="4495800"/>
          </a:xfrm>
        </p:spPr>
        <p:txBody>
          <a:bodyPr>
            <a:normAutofit/>
          </a:bodyPr>
          <a:lstStyle/>
          <a:p>
            <a:r>
              <a:rPr lang="en-US" sz="2800" dirty="0"/>
              <a:t>Rent Reasonableness Checklist</a:t>
            </a:r>
          </a:p>
          <a:p>
            <a:r>
              <a:rPr lang="en-US" sz="2800" dirty="0"/>
              <a:t>Compliance with Fair Market Rent</a:t>
            </a:r>
          </a:p>
          <a:p>
            <a:r>
              <a:rPr lang="en-US" sz="2800" dirty="0"/>
              <a:t>Housing Habitability Standards Checklist</a:t>
            </a:r>
          </a:p>
          <a:p>
            <a:r>
              <a:rPr lang="en-US" sz="2800" dirty="0"/>
              <a:t>Lead-Based Paint Checklist</a:t>
            </a:r>
          </a:p>
          <a:p>
            <a:r>
              <a:rPr lang="en-US" sz="2800" dirty="0"/>
              <a:t>Lead-Based Paint Disclosure Form</a:t>
            </a:r>
          </a:p>
          <a:p>
            <a:r>
              <a:rPr lang="en-US" sz="2800" dirty="0"/>
              <a:t>Signed Termination/Grievance Policy</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312965"/>
            <a:ext cx="6571343" cy="1049235"/>
          </a:xfrm>
        </p:spPr>
        <p:txBody>
          <a:bodyPr>
            <a:noAutofit/>
          </a:bodyPr>
          <a:lstStyle/>
          <a:p>
            <a:r>
              <a:rPr lang="en-US" sz="3200" dirty="0"/>
              <a:t>evidence of homeless status</a:t>
            </a:r>
            <a:endParaRPr lang="en-US" dirty="0"/>
          </a:p>
        </p:txBody>
      </p:sp>
      <p:sp>
        <p:nvSpPr>
          <p:cNvPr id="4" name="Content Placeholder 3"/>
          <p:cNvSpPr>
            <a:spLocks noGrp="1"/>
          </p:cNvSpPr>
          <p:nvPr>
            <p:ph idx="1"/>
          </p:nvPr>
        </p:nvSpPr>
        <p:spPr/>
        <p:txBody>
          <a:bodyPr>
            <a:normAutofit fontScale="92500"/>
          </a:bodyPr>
          <a:lstStyle/>
          <a:p>
            <a:pPr>
              <a:buNone/>
            </a:pPr>
            <a:r>
              <a:rPr lang="en-US" sz="2800" dirty="0"/>
              <a:t>Order of priority:</a:t>
            </a:r>
          </a:p>
          <a:p>
            <a:pPr>
              <a:buNone/>
            </a:pPr>
            <a:r>
              <a:rPr lang="en-US" sz="2800" dirty="0"/>
              <a:t>1. Third-party documentation, including written and source documentation, and HMIS records</a:t>
            </a:r>
          </a:p>
          <a:p>
            <a:pPr>
              <a:buNone/>
            </a:pPr>
            <a:r>
              <a:rPr lang="en-US" sz="2800" dirty="0"/>
              <a:t>2. Intake worker observations</a:t>
            </a:r>
          </a:p>
          <a:p>
            <a:pPr>
              <a:buNone/>
            </a:pPr>
            <a:r>
              <a:rPr lang="en-US" sz="2800" dirty="0"/>
              <a:t>3. Certification from persons seeking assistance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4E13DD-78F4-46EE-BCF6-B710842859DA}"/>
              </a:ext>
            </a:extLst>
          </p:cNvPr>
          <p:cNvSpPr>
            <a:spLocks noGrp="1"/>
          </p:cNvSpPr>
          <p:nvPr>
            <p:ph type="ctrTitle"/>
          </p:nvPr>
        </p:nvSpPr>
        <p:spPr/>
        <p:txBody>
          <a:bodyPr>
            <a:normAutofit/>
          </a:bodyPr>
          <a:lstStyle/>
          <a:p>
            <a:r>
              <a:rPr lang="en-US" sz="3800" dirty="0"/>
              <a:t>Other requirements &amp; regulations</a:t>
            </a:r>
          </a:p>
        </p:txBody>
      </p:sp>
      <p:sp>
        <p:nvSpPr>
          <p:cNvPr id="5" name="Subtitle 4">
            <a:extLst>
              <a:ext uri="{FF2B5EF4-FFF2-40B4-BE49-F238E27FC236}">
                <a16:creationId xmlns:a16="http://schemas.microsoft.com/office/drawing/2014/main" id="{E43CBF6D-B5BF-42C9-983C-506DFA7B190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55368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95400"/>
            <a:ext cx="6571343" cy="1049235"/>
          </a:xfrm>
        </p:spPr>
        <p:txBody>
          <a:bodyPr/>
          <a:lstStyle/>
          <a:p>
            <a:r>
              <a:rPr lang="en-US" dirty="0"/>
              <a:t>RAPID RE-HOUSING</a:t>
            </a:r>
          </a:p>
        </p:txBody>
      </p:sp>
      <p:sp>
        <p:nvSpPr>
          <p:cNvPr id="4" name="Content Placeholder 3"/>
          <p:cNvSpPr>
            <a:spLocks noGrp="1"/>
          </p:cNvSpPr>
          <p:nvPr>
            <p:ph idx="1"/>
          </p:nvPr>
        </p:nvSpPr>
        <p:spPr>
          <a:xfrm>
            <a:off x="1443491" y="2015733"/>
            <a:ext cx="6571343" cy="3851667"/>
          </a:xfrm>
        </p:spPr>
        <p:txBody>
          <a:bodyPr>
            <a:normAutofit fontScale="92500" lnSpcReduction="10000"/>
          </a:bodyPr>
          <a:lstStyle/>
          <a:p>
            <a:r>
              <a:rPr lang="en-US" sz="2800" dirty="0"/>
              <a:t>Rapid Re-housing is a model for helping people move from the streets or shelter to permanent housing - it was not intended for people exiting transitional housing (TH).</a:t>
            </a:r>
          </a:p>
          <a:p>
            <a:r>
              <a:rPr lang="en-US" sz="2800" b="1" dirty="0"/>
              <a:t>Using rapid re-housing funds to exit persons from TH should not be common practice or a core aspect of your program design.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6F9C-B836-4488-8A3B-C45DC2A3410E}"/>
              </a:ext>
            </a:extLst>
          </p:cNvPr>
          <p:cNvSpPr>
            <a:spLocks noGrp="1"/>
          </p:cNvSpPr>
          <p:nvPr>
            <p:ph type="title"/>
          </p:nvPr>
        </p:nvSpPr>
        <p:spPr>
          <a:xfrm>
            <a:off x="1443491" y="1312965"/>
            <a:ext cx="6571343" cy="1049235"/>
          </a:xfrm>
        </p:spPr>
        <p:txBody>
          <a:bodyPr/>
          <a:lstStyle/>
          <a:p>
            <a:r>
              <a:rPr lang="en-US" sz="3200" dirty="0"/>
              <a:t>HOMELESS PARTICIPATION</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buNone/>
            </a:pPr>
            <a:endParaRPr lang="en-US" sz="2800" dirty="0"/>
          </a:p>
          <a:p>
            <a:pPr>
              <a:lnSpc>
                <a:spcPct val="100000"/>
              </a:lnSpc>
              <a:spcBef>
                <a:spcPts val="0"/>
              </a:spcBef>
              <a:buNone/>
            </a:pPr>
            <a:r>
              <a:rPr lang="en-US" sz="2800" dirty="0"/>
              <a:t>To the maximum extent possible, involve</a:t>
            </a:r>
          </a:p>
          <a:p>
            <a:pPr>
              <a:lnSpc>
                <a:spcPct val="100000"/>
              </a:lnSpc>
              <a:spcBef>
                <a:spcPts val="0"/>
              </a:spcBef>
              <a:buNone/>
            </a:pPr>
            <a:r>
              <a:rPr lang="en-US" sz="2800" dirty="0"/>
              <a:t>homeless persons/families in ESG activities.</a:t>
            </a:r>
          </a:p>
          <a:p>
            <a:pPr>
              <a:buNone/>
            </a:pPr>
            <a:endParaRPr lang="en-US" sz="2800" dirty="0"/>
          </a:p>
          <a:p>
            <a:pPr algn="ctr">
              <a:buNone/>
            </a:pPr>
            <a:r>
              <a:rPr lang="en-US" sz="2800" b="1" i="1" dirty="0"/>
              <a:t>Document involvement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BF5D-63A1-4068-AF07-F65D7BDF7ED1}"/>
              </a:ext>
            </a:extLst>
          </p:cNvPr>
          <p:cNvSpPr>
            <a:spLocks noGrp="1"/>
          </p:cNvSpPr>
          <p:nvPr>
            <p:ph type="title"/>
          </p:nvPr>
        </p:nvSpPr>
        <p:spPr>
          <a:xfrm>
            <a:off x="1443491" y="1236765"/>
            <a:ext cx="6571343" cy="1049235"/>
          </a:xfrm>
        </p:spPr>
        <p:txBody>
          <a:bodyPr/>
          <a:lstStyle/>
          <a:p>
            <a:r>
              <a:rPr lang="en-US" sz="3200" dirty="0"/>
              <a:t>RECORDKEEPING</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a:t>Records will be reviewed during the onsite monitoring visit</a:t>
            </a:r>
          </a:p>
          <a:p>
            <a:pPr lvl="1"/>
            <a:r>
              <a:rPr lang="en-US" sz="2400" dirty="0"/>
              <a:t>Checklists available online</a:t>
            </a:r>
          </a:p>
          <a:p>
            <a:pPr lvl="1"/>
            <a:r>
              <a:rPr lang="en-US" sz="2400" dirty="0"/>
              <a:t>Site visit to 2</a:t>
            </a:r>
            <a:r>
              <a:rPr lang="en-US" sz="2400" baseline="30000" dirty="0"/>
              <a:t>nd</a:t>
            </a:r>
            <a:r>
              <a:rPr lang="en-US" sz="2400" dirty="0"/>
              <a:t> Tier Shelter</a:t>
            </a:r>
          </a:p>
          <a:p>
            <a:r>
              <a:rPr lang="en-US" sz="2800" dirty="0"/>
              <a:t>Maintain records for 5 years after grant closeout</a:t>
            </a:r>
          </a:p>
          <a:p>
            <a:r>
              <a:rPr lang="en-US" sz="2800" dirty="0"/>
              <a:t>For grants involving renovation or conversion, maintain records for 10 years after grant closeout</a:t>
            </a:r>
          </a:p>
          <a:p>
            <a:pPr marL="402336" lvl="1" indent="0">
              <a:buNone/>
            </a:pPr>
            <a:endParaRPr lang="en-US" dirty="0"/>
          </a:p>
          <a:p>
            <a:pPr lvl="1"/>
            <a:endParaRPr lang="en-US" dirty="0"/>
          </a:p>
          <a:p>
            <a:pPr algn="r">
              <a:buNone/>
            </a:pPr>
            <a:endParaRPr lang="en-US" i="1" dirty="0"/>
          </a:p>
          <a:p>
            <a:pPr algn="r">
              <a:buNone/>
            </a:pPr>
            <a:endParaRPr lang="en-US" dirty="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30BB-48ED-43B6-98E8-90BB4B2A28D9}"/>
              </a:ext>
            </a:extLst>
          </p:cNvPr>
          <p:cNvSpPr>
            <a:spLocks noGrp="1"/>
          </p:cNvSpPr>
          <p:nvPr>
            <p:ph type="title"/>
          </p:nvPr>
        </p:nvSpPr>
        <p:spPr>
          <a:xfrm>
            <a:off x="1443491" y="1236765"/>
            <a:ext cx="6571343" cy="1049235"/>
          </a:xfrm>
        </p:spPr>
        <p:txBody>
          <a:bodyPr/>
          <a:lstStyle/>
          <a:p>
            <a:r>
              <a:rPr lang="en-US" sz="3200" dirty="0"/>
              <a:t>REPORTING</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a:t>HUD Form 60002</a:t>
            </a:r>
          </a:p>
          <a:p>
            <a:pPr lvl="1"/>
            <a:r>
              <a:rPr lang="en-US" sz="2800" dirty="0"/>
              <a:t>Submitted by April 15</a:t>
            </a:r>
            <a:r>
              <a:rPr lang="en-US" sz="2800" baseline="30000" dirty="0"/>
              <a:t>th</a:t>
            </a:r>
            <a:r>
              <a:rPr lang="en-US" sz="2800" dirty="0"/>
              <a:t> annually</a:t>
            </a:r>
          </a:p>
          <a:p>
            <a:pPr lvl="1"/>
            <a:r>
              <a:rPr lang="en-US" sz="2800" dirty="0"/>
              <a:t>Reports number of new hires for construction grants</a:t>
            </a:r>
          </a:p>
          <a:p>
            <a:r>
              <a:rPr lang="en-US" sz="3100" dirty="0"/>
              <a:t>CAPER</a:t>
            </a:r>
          </a:p>
          <a:p>
            <a:pPr lvl="1"/>
            <a:r>
              <a:rPr lang="en-US" sz="2800" dirty="0"/>
              <a:t>Submitted by April 15</a:t>
            </a:r>
            <a:r>
              <a:rPr lang="en-US" sz="2800" baseline="30000" dirty="0"/>
              <a:t>th</a:t>
            </a:r>
            <a:r>
              <a:rPr lang="en-US" sz="2800" dirty="0"/>
              <a:t> annually</a:t>
            </a:r>
          </a:p>
          <a:p>
            <a:pPr lvl="1"/>
            <a:r>
              <a:rPr lang="en-US" sz="2800" dirty="0"/>
              <a:t>Program participant data is uploaded directly from HMIS/comparable database to Sage</a:t>
            </a:r>
          </a:p>
          <a:p>
            <a:pPr lvl="1"/>
            <a:r>
              <a:rPr lang="en-US" sz="2800" dirty="0"/>
              <a:t>Information regarding expenditures is submitted separately via email to ADECA </a:t>
            </a:r>
            <a:endParaRPr lang="en-US" dirty="0"/>
          </a:p>
          <a:p>
            <a:pPr lvl="1"/>
            <a:endParaRPr lang="en-US" dirty="0"/>
          </a:p>
        </p:txBody>
      </p:sp>
    </p:spTree>
    <p:extLst>
      <p:ext uri="{BB962C8B-B14F-4D97-AF65-F5344CB8AC3E}">
        <p14:creationId xmlns:p14="http://schemas.microsoft.com/office/powerpoint/2010/main" val="4633670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6A7B-4189-43C8-8A05-B50F5403CE7D}"/>
              </a:ext>
            </a:extLst>
          </p:cNvPr>
          <p:cNvSpPr>
            <a:spLocks noGrp="1"/>
          </p:cNvSpPr>
          <p:nvPr>
            <p:ph type="title"/>
          </p:nvPr>
        </p:nvSpPr>
        <p:spPr>
          <a:xfrm>
            <a:off x="1443491" y="1236765"/>
            <a:ext cx="6571343" cy="1049235"/>
          </a:xfrm>
        </p:spPr>
        <p:txBody>
          <a:bodyPr/>
          <a:lstStyle/>
          <a:p>
            <a:r>
              <a:rPr lang="en-US" sz="3200" dirty="0"/>
              <a:t>PERFORMANCE STANDARDS</a:t>
            </a:r>
            <a:endParaRPr lang="en-US" dirty="0"/>
          </a:p>
        </p:txBody>
      </p:sp>
      <p:sp>
        <p:nvSpPr>
          <p:cNvPr id="3" name="Content Placeholder 2">
            <a:extLst>
              <a:ext uri="{FF2B5EF4-FFF2-40B4-BE49-F238E27FC236}">
                <a16:creationId xmlns:a16="http://schemas.microsoft.com/office/drawing/2014/main" id="{B45F6F18-D25D-4D39-8277-B33EEF6FC50E}"/>
              </a:ext>
            </a:extLst>
          </p:cNvPr>
          <p:cNvSpPr>
            <a:spLocks noGrp="1"/>
          </p:cNvSpPr>
          <p:nvPr>
            <p:ph idx="1"/>
          </p:nvPr>
        </p:nvSpPr>
        <p:spPr>
          <a:xfrm>
            <a:off x="1443491" y="2015732"/>
            <a:ext cx="6571343" cy="3013468"/>
          </a:xfrm>
        </p:spPr>
        <p:txBody>
          <a:bodyPr>
            <a:normAutofit/>
          </a:bodyPr>
          <a:lstStyle/>
          <a:p>
            <a:r>
              <a:rPr lang="en-US" sz="2800" dirty="0"/>
              <a:t>Impact of ESG-funded grants</a:t>
            </a:r>
          </a:p>
          <a:p>
            <a:r>
              <a:rPr lang="en-US" sz="2800" dirty="0"/>
              <a:t>Number of persons served by ESG-funded grants</a:t>
            </a:r>
          </a:p>
          <a:p>
            <a:r>
              <a:rPr lang="en-US" sz="2800" dirty="0"/>
              <a:t>Number of program participants obtaining mainstream benefits</a:t>
            </a:r>
          </a:p>
        </p:txBody>
      </p:sp>
    </p:spTree>
    <p:extLst>
      <p:ext uri="{BB962C8B-B14F-4D97-AF65-F5344CB8AC3E}">
        <p14:creationId xmlns:p14="http://schemas.microsoft.com/office/powerpoint/2010/main" val="3802074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2397-E2F3-45AE-9160-FF0FFC3D9A9F}"/>
              </a:ext>
            </a:extLst>
          </p:cNvPr>
          <p:cNvSpPr>
            <a:spLocks noGrp="1"/>
          </p:cNvSpPr>
          <p:nvPr>
            <p:ph type="title"/>
          </p:nvPr>
        </p:nvSpPr>
        <p:spPr>
          <a:xfrm>
            <a:off x="1443491" y="1236765"/>
            <a:ext cx="6571343" cy="1049235"/>
          </a:xfrm>
        </p:spPr>
        <p:txBody>
          <a:bodyPr/>
          <a:lstStyle/>
          <a:p>
            <a:r>
              <a:rPr lang="en-US" sz="3200" dirty="0"/>
              <a:t>OUTCOME MEASURES</a:t>
            </a:r>
            <a:endParaRPr lang="en-US" dirty="0"/>
          </a:p>
        </p:txBody>
      </p:sp>
      <p:sp>
        <p:nvSpPr>
          <p:cNvPr id="3" name="Content Placeholder 2">
            <a:extLst>
              <a:ext uri="{FF2B5EF4-FFF2-40B4-BE49-F238E27FC236}">
                <a16:creationId xmlns:a16="http://schemas.microsoft.com/office/drawing/2014/main" id="{B5DE85F0-43A2-4968-8C6C-8D2E28B0DE9E}"/>
              </a:ext>
            </a:extLst>
          </p:cNvPr>
          <p:cNvSpPr>
            <a:spLocks noGrp="1"/>
          </p:cNvSpPr>
          <p:nvPr>
            <p:ph idx="1"/>
          </p:nvPr>
        </p:nvSpPr>
        <p:spPr/>
        <p:txBody>
          <a:bodyPr>
            <a:normAutofit/>
          </a:bodyPr>
          <a:lstStyle/>
          <a:p>
            <a:r>
              <a:rPr lang="en-US" sz="2800" dirty="0"/>
              <a:t>Will be determined by performance indicators</a:t>
            </a:r>
          </a:p>
          <a:p>
            <a:r>
              <a:rPr lang="en-US" sz="2800" dirty="0"/>
              <a:t>Develop measurable performance indicators</a:t>
            </a:r>
          </a:p>
          <a:p>
            <a:r>
              <a:rPr lang="en-US" sz="2800" dirty="0"/>
              <a:t>Should be specific to your geographic area/service area</a:t>
            </a:r>
          </a:p>
        </p:txBody>
      </p:sp>
    </p:spTree>
    <p:extLst>
      <p:ext uri="{BB962C8B-B14F-4D97-AF65-F5344CB8AC3E}">
        <p14:creationId xmlns:p14="http://schemas.microsoft.com/office/powerpoint/2010/main" val="1329309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2514-E080-45D3-B6E9-E75DC9B310F1}"/>
              </a:ext>
            </a:extLst>
          </p:cNvPr>
          <p:cNvSpPr>
            <a:spLocks noGrp="1"/>
          </p:cNvSpPr>
          <p:nvPr>
            <p:ph type="title"/>
          </p:nvPr>
        </p:nvSpPr>
        <p:spPr>
          <a:xfrm>
            <a:off x="1443491" y="1236765"/>
            <a:ext cx="6571343" cy="1049235"/>
          </a:xfrm>
        </p:spPr>
        <p:txBody>
          <a:bodyPr>
            <a:normAutofit/>
          </a:bodyPr>
          <a:lstStyle/>
          <a:p>
            <a:r>
              <a:rPr lang="en-US" sz="3000" dirty="0"/>
              <a:t>grant CLOSEOUT documents</a:t>
            </a:r>
          </a:p>
        </p:txBody>
      </p:sp>
      <p:sp>
        <p:nvSpPr>
          <p:cNvPr id="3" name="Content Placeholder 2"/>
          <p:cNvSpPr>
            <a:spLocks noGrp="1"/>
          </p:cNvSpPr>
          <p:nvPr>
            <p:ph idx="1"/>
          </p:nvPr>
        </p:nvSpPr>
        <p:spPr>
          <a:xfrm>
            <a:off x="990600" y="2015733"/>
            <a:ext cx="7162799" cy="3927867"/>
          </a:xfrm>
        </p:spPr>
        <p:txBody>
          <a:bodyPr>
            <a:normAutofit fontScale="92500" lnSpcReduction="10000"/>
          </a:bodyPr>
          <a:lstStyle/>
          <a:p>
            <a:pPr lvl="1"/>
            <a:r>
              <a:rPr lang="en-US" sz="2800" dirty="0"/>
              <a:t>Conditions of Grant Closeout Form</a:t>
            </a:r>
          </a:p>
          <a:p>
            <a:pPr marL="914400" lvl="2" indent="0">
              <a:buNone/>
            </a:pPr>
            <a:r>
              <a:rPr lang="en-US" sz="2800" dirty="0"/>
              <a:t>(Must be signed by the chief elected official/chief executive officer)</a:t>
            </a:r>
          </a:p>
          <a:p>
            <a:pPr lvl="1"/>
            <a:r>
              <a:rPr lang="en-US" sz="2800" dirty="0"/>
              <a:t>Subrecipient Budget/Final Financial Report</a:t>
            </a:r>
          </a:p>
          <a:p>
            <a:pPr marL="914400" lvl="2" indent="0">
              <a:buNone/>
            </a:pPr>
            <a:r>
              <a:rPr lang="en-US" sz="2800" dirty="0"/>
              <a:t>(Budgets from the second-tier subrecipients are not required)</a:t>
            </a:r>
          </a:p>
          <a:p>
            <a:pPr lvl="1"/>
            <a:r>
              <a:rPr lang="en-US" sz="2800" dirty="0"/>
              <a:t>If applicable, a property inventory log showing all property purchased with grant</a:t>
            </a:r>
            <a:endParaRPr lang="en-US" dirty="0"/>
          </a:p>
        </p:txBody>
      </p:sp>
    </p:spTree>
    <p:extLst>
      <p:ext uri="{BB962C8B-B14F-4D97-AF65-F5344CB8AC3E}">
        <p14:creationId xmlns:p14="http://schemas.microsoft.com/office/powerpoint/2010/main" val="77196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47800"/>
            <a:ext cx="7704137" cy="3941763"/>
          </a:xfrm>
        </p:spPr>
        <p:txBody>
          <a:bodyPr>
            <a:noAutofit/>
          </a:bodyPr>
          <a:lstStyle/>
          <a:p>
            <a:r>
              <a:rPr lang="en-US" sz="3600" dirty="0"/>
              <a:t>Certificate of Compliance with the Beason-Hammon Act</a:t>
            </a:r>
          </a:p>
          <a:p>
            <a:r>
              <a:rPr lang="en-US" sz="3600" dirty="0"/>
              <a:t>Copy of E-Verify Memorandum of Understanding</a:t>
            </a:r>
          </a:p>
          <a:p>
            <a:r>
              <a:rPr lang="en-US" sz="3600" dirty="0"/>
              <a:t>Certifications by the Chief Executive Officer or the Authorized Official</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3379-53C8-DB87-F040-37689295F29D}"/>
              </a:ext>
            </a:extLst>
          </p:cNvPr>
          <p:cNvSpPr>
            <a:spLocks noGrp="1"/>
          </p:cNvSpPr>
          <p:nvPr>
            <p:ph type="title"/>
          </p:nvPr>
        </p:nvSpPr>
        <p:spPr>
          <a:xfrm>
            <a:off x="1286328" y="966498"/>
            <a:ext cx="6571343" cy="1049235"/>
          </a:xfrm>
        </p:spPr>
        <p:txBody>
          <a:bodyPr>
            <a:normAutofit/>
          </a:bodyPr>
          <a:lstStyle/>
          <a:p>
            <a:r>
              <a:rPr lang="en-US" sz="6000" dirty="0"/>
              <a:t>Questions?</a:t>
            </a:r>
          </a:p>
        </p:txBody>
      </p:sp>
      <p:sp>
        <p:nvSpPr>
          <p:cNvPr id="3" name="Content Placeholder 2">
            <a:extLst>
              <a:ext uri="{FF2B5EF4-FFF2-40B4-BE49-F238E27FC236}">
                <a16:creationId xmlns:a16="http://schemas.microsoft.com/office/drawing/2014/main" id="{D23A4987-9AFE-FAAE-68A4-1B420ED4FFBB}"/>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38643924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3" ma:contentTypeDescription="Create a new document." ma:contentTypeScope="" ma:versionID="b2b9d73acf982db44a3f29558a232d2e">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49673addfb051296036e07133082c8ef"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AFC3D8F844EC948AFF1C6E10CF615CC" ma:contentTypeVersion="12" ma:contentTypeDescription="Create a new document." ma:contentTypeScope="" ma:versionID="8d4f5ecc1aef486aba7235d7c059c51f">
  <xsd:schema xmlns:xsd="http://www.w3.org/2001/XMLSchema" xmlns:xs="http://www.w3.org/2001/XMLSchema" xmlns:p="http://schemas.microsoft.com/office/2006/metadata/properties" xmlns:ns2="e6067449-8796-49e4-8d61-964a215ef526" xmlns:ns3="7cae1f83-f555-4797-8b4f-3443f317d455" targetNamespace="http://schemas.microsoft.com/office/2006/metadata/properties" ma:root="true" ma:fieldsID="ae82e962f469413be0880544efecc31e" ns2:_="" ns3:_="">
    <xsd:import namespace="e6067449-8796-49e4-8d61-964a215ef526"/>
    <xsd:import namespace="7cae1f83-f555-4797-8b4f-3443f317d45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067449-8796-49e4-8d61-964a215ef52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2" nillable="true" ma:displayName="Taxonomy Catch All Column" ma:hidden="true" ma:list="{c5af5976-4b7f-481a-bdec-b61e470cd9f3}" ma:internalName="TaxCatchAll" ma:showField="CatchAllData" ma:web="e6067449-8796-49e4-8d61-964a215ef52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cae1f83-f555-4797-8b4f-3443f317d45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B62EFB-B4E6-400C-B956-EECAA3BFBDB1}"/>
</file>

<file path=customXml/itemProps2.xml><?xml version="1.0" encoding="utf-8"?>
<ds:datastoreItem xmlns:ds="http://schemas.openxmlformats.org/officeDocument/2006/customXml" ds:itemID="{862F4DFA-7986-43B0-BFA7-E05F3C63EE6F}">
  <ds:schemaRefs>
    <ds:schemaRef ds:uri="http://schemas.microsoft.com/sharepoint/v3/contenttype/forms"/>
  </ds:schemaRefs>
</ds:datastoreItem>
</file>

<file path=customXml/itemProps3.xml><?xml version="1.0" encoding="utf-8"?>
<ds:datastoreItem xmlns:ds="http://schemas.openxmlformats.org/officeDocument/2006/customXml" ds:itemID="{71BEBD49-3C6A-42E9-A112-16BBE0E78D13}">
  <ds:schemaRefs>
    <ds:schemaRef ds:uri="7cae1f83-f555-4797-8b4f-3443f317d455"/>
    <ds:schemaRef ds:uri="e6067449-8796-49e4-8d61-964a215ef526"/>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C1C0F3CC-4932-4D24-BC34-458D97F4E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067449-8796-49e4-8d61-964a215ef526"/>
    <ds:schemaRef ds:uri="7cae1f83-f555-4797-8b4f-3443f317d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Organic</Template>
  <TotalTime>18629</TotalTime>
  <Words>10773</Words>
  <Application>Microsoft Office PowerPoint</Application>
  <PresentationFormat>On-screen Show (4:3)</PresentationFormat>
  <Paragraphs>983</Paragraphs>
  <Slides>90</Slides>
  <Notes>90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90</vt:i4>
      </vt:variant>
    </vt:vector>
  </HeadingPairs>
  <TitlesOfParts>
    <vt:vector size="96" baseType="lpstr">
      <vt:lpstr>Arial</vt:lpstr>
      <vt:lpstr>Calibri</vt:lpstr>
      <vt:lpstr>Calibri Light</vt:lpstr>
      <vt:lpstr>Gill Sans MT</vt:lpstr>
      <vt:lpstr>Gallery</vt:lpstr>
      <vt:lpstr>Office Theme</vt:lpstr>
      <vt:lpstr>ADECA’s Emergency SOLUTIONS GRANTS Program </vt:lpstr>
      <vt:lpstr>CONTACT INFORMATION</vt:lpstr>
      <vt:lpstr>CONTACT INFORMATION</vt:lpstr>
      <vt:lpstr>ADECA’s ESg WEB PAGE</vt:lpstr>
      <vt:lpstr>LETTER OF Conditional Commitment Documents</vt:lpstr>
      <vt:lpstr>PowerPoint Presentation</vt:lpstr>
      <vt:lpstr>PowerPoint Presentation</vt:lpstr>
      <vt:lpstr>PowerPoint Presentation</vt:lpstr>
      <vt:lpstr>PowerPoint Presentation</vt:lpstr>
      <vt:lpstr>PowerPoint Presentation</vt:lpstr>
      <vt:lpstr>PowerPoint Presentation</vt:lpstr>
      <vt:lpstr>Alabama ESG Program Environmental Compliance</vt:lpstr>
      <vt:lpstr>Sub-recipient Responsibilities</vt:lpstr>
      <vt:lpstr>Activity Classifications</vt:lpstr>
      <vt:lpstr>Classifying Your Project</vt:lpstr>
      <vt:lpstr>Getting Started</vt:lpstr>
      <vt:lpstr>Conducting the Review</vt:lpstr>
      <vt:lpstr>Conducting the Review</vt:lpstr>
      <vt:lpstr>Project Descriptions</vt:lpstr>
      <vt:lpstr>Conducting the Review</vt:lpstr>
      <vt:lpstr>Additional Information</vt:lpstr>
      <vt:lpstr>Thank You</vt:lpstr>
      <vt:lpstr>CENTRALIZED/COORDINATED ASSESSMENT SYSTEM (CAS)</vt:lpstr>
      <vt:lpstr>E-VERIFY  (for nonprofit Subrecipients only)</vt:lpstr>
      <vt:lpstr>Policies &amp; Procedures</vt:lpstr>
      <vt:lpstr>PowerPoint Presentation</vt:lpstr>
      <vt:lpstr>PowerPoint Presentation</vt:lpstr>
      <vt:lpstr>PowerPoint Presentation</vt:lpstr>
      <vt:lpstr>PowerPoint Presentation</vt:lpstr>
      <vt:lpstr>PowerPoint Presentation</vt:lpstr>
      <vt:lpstr>Emergency Transfer Plan</vt:lpstr>
      <vt:lpstr>Emergency Transfer Plan</vt:lpstr>
      <vt:lpstr>Emergency Transfer Plan</vt:lpstr>
      <vt:lpstr>Emergency Transfer Plan</vt:lpstr>
      <vt:lpstr>Emergency Transfer Plan</vt:lpstr>
      <vt:lpstr>Procurement</vt:lpstr>
      <vt:lpstr>Micro-purchase procedures </vt:lpstr>
      <vt:lpstr>Small purchase procedures </vt:lpstr>
      <vt:lpstr>Procurement</vt:lpstr>
      <vt:lpstr>Sealed Bids</vt:lpstr>
      <vt:lpstr>Proposals </vt:lpstr>
      <vt:lpstr>Proposals </vt:lpstr>
      <vt:lpstr>Procurement</vt:lpstr>
      <vt:lpstr>Noncompetitive proposals</vt:lpstr>
      <vt:lpstr>Invoices</vt:lpstr>
      <vt:lpstr>Supporting documentation</vt:lpstr>
      <vt:lpstr>Supporting documentation</vt:lpstr>
      <vt:lpstr>Supporting documentation</vt:lpstr>
      <vt:lpstr>Supporting documentation</vt:lpstr>
      <vt:lpstr>Request for Reimbursement</vt:lpstr>
      <vt:lpstr>Request for Reimbursement</vt:lpstr>
      <vt:lpstr>Match</vt:lpstr>
      <vt:lpstr>PowerPoint Presentation</vt:lpstr>
      <vt:lpstr>PowerPoint Presentation</vt:lpstr>
      <vt:lpstr>PowerPoint Presentation</vt:lpstr>
      <vt:lpstr>PowerPoint Presentation</vt:lpstr>
      <vt:lpstr>Indirect Costs</vt:lpstr>
      <vt:lpstr>PowerPoint Presentation</vt:lpstr>
      <vt:lpstr>PowerPoint Presentation</vt:lpstr>
      <vt:lpstr>Shelter Standards</vt:lpstr>
      <vt:lpstr>PowerPoint Presentation</vt:lpstr>
      <vt:lpstr>PowerPoint Presentation</vt:lpstr>
      <vt:lpstr>HOMELESSNESS PREVENTION  AND RAPID RE-HOUSING</vt:lpstr>
      <vt:lpstr>PowerPoint Presentation</vt:lpstr>
      <vt:lpstr>CASE MANAGEMENT</vt:lpstr>
      <vt:lpstr>ELIGIBILITY – Homelessness Prevention</vt:lpstr>
      <vt:lpstr>ELIGIBILITY - Rapid Re-Housing</vt:lpstr>
      <vt:lpstr>re-evaluation For both Prevention and Re-housing</vt:lpstr>
      <vt:lpstr>RENTAL ASSISTANCE</vt:lpstr>
      <vt:lpstr>PowerPoint Presentation</vt:lpstr>
      <vt:lpstr>PowerPoint Presentation</vt:lpstr>
      <vt:lpstr>PowerPoint Presentation</vt:lpstr>
      <vt:lpstr>RENTAL ASSISTANCE Agreement</vt:lpstr>
      <vt:lpstr>PowerPoint Presentation</vt:lpstr>
      <vt:lpstr>PowerPoint Presentation</vt:lpstr>
      <vt:lpstr>PowerPoint Presentation</vt:lpstr>
      <vt:lpstr>Participant file documentation</vt:lpstr>
      <vt:lpstr>PowerPoint Presentation</vt:lpstr>
      <vt:lpstr>PowerPoint Presentation</vt:lpstr>
      <vt:lpstr>PowerPoint Presentation</vt:lpstr>
      <vt:lpstr>evidence of homeless status</vt:lpstr>
      <vt:lpstr>Other requirements &amp; regulations</vt:lpstr>
      <vt:lpstr>RAPID RE-HOUSING</vt:lpstr>
      <vt:lpstr>HOMELESS PARTICIPATION</vt:lpstr>
      <vt:lpstr>RECORDKEEPING</vt:lpstr>
      <vt:lpstr>REPORTING</vt:lpstr>
      <vt:lpstr>PERFORMANCE STANDARDS</vt:lpstr>
      <vt:lpstr>OUTCOME MEASURES</vt:lpstr>
      <vt:lpstr>grant CLOSEOUT documents</vt:lpstr>
      <vt:lpstr>Questions?</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ADECA User</dc:creator>
  <cp:lastModifiedBy>Anderson, Marie</cp:lastModifiedBy>
  <cp:revision>819</cp:revision>
  <cp:lastPrinted>2023-12-05T13:46:18Z</cp:lastPrinted>
  <dcterms:created xsi:type="dcterms:W3CDTF">2012-08-03T13:25:20Z</dcterms:created>
  <dcterms:modified xsi:type="dcterms:W3CDTF">2023-12-05T19:46:25Z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0x0101008AFC3D8F844EC948AFF1C6E10CF615CC</vt:lpwstr>
  </property>
  <property fmtid="{D5CDD505-2E9C-101B-9397-08002B2CF9AE}" pid="3" name="_dlc_DocIdItemGuid">
    <vt:lpwstr>aa7bacdb-53d6-4764-95b9-954b85a8c5ec</vt:lpwstr>
  </property>
</Properties>
</file>