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3018" r:id="rId5"/>
    <p:sldId id="2925" r:id="rId6"/>
    <p:sldId id="306" r:id="rId7"/>
    <p:sldId id="297" r:id="rId8"/>
    <p:sldId id="2963" r:id="rId9"/>
    <p:sldId id="2978" r:id="rId10"/>
    <p:sldId id="2926" r:id="rId11"/>
    <p:sldId id="2993" r:id="rId12"/>
    <p:sldId id="2977" r:id="rId13"/>
    <p:sldId id="2979" r:id="rId14"/>
    <p:sldId id="3015" r:id="rId15"/>
    <p:sldId id="2908" r:id="rId16"/>
    <p:sldId id="2981" r:id="rId17"/>
    <p:sldId id="2983" r:id="rId18"/>
    <p:sldId id="2995" r:id="rId19"/>
    <p:sldId id="2992" r:id="rId20"/>
    <p:sldId id="3016" r:id="rId21"/>
    <p:sldId id="2917" r:id="rId22"/>
    <p:sldId id="2990" r:id="rId23"/>
    <p:sldId id="3035" r:id="rId24"/>
    <p:sldId id="2918" r:id="rId25"/>
    <p:sldId id="3036" r:id="rId26"/>
    <p:sldId id="2987" r:id="rId27"/>
    <p:sldId id="2958" r:id="rId28"/>
    <p:sldId id="3023" r:id="rId29"/>
    <p:sldId id="2962" r:id="rId30"/>
    <p:sldId id="2964" r:id="rId31"/>
    <p:sldId id="2988" r:id="rId32"/>
    <p:sldId id="3012" r:id="rId33"/>
    <p:sldId id="302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4A9D-15B9-8AEC-7B77-E24E01F4250B}" name="Jack Burbridge" initials="JB" userId="S::jburbridge@ctcnet.us::7774c95d-f050-4285-8a07-4b1287d06b29" providerId="AD"/>
  <p188:author id="{CA2702A6-FD85-4DD9-E24B-E5F44A2BDA7C}" name="Rebekah Muros" initials="RM" userId="S::rmuros@ctcnet.us::b4b6195d-fa3b-4e78-a177-654e6448913d" providerId="AD"/>
  <p188:author id="{F7D5DFBA-EEBB-E8A2-ADE3-F654F8B38F61}" name="Christine Mailloux" initials="CM" userId="S::cmailloux@ctcnet.us::d995f157-619e-4cbd-8bec-ee441b9df872" providerId="AD"/>
  <p188:author id="{378AFAF7-D84E-50C6-807C-7EECC762A403}" name="Ziggy Rivkin-Fish" initials="ZRF" userId="S::zrivkinfish@ctcnet.us::be2c664b-ef01-4462-bf07-a64d355209df" providerId="AD"/>
  <p188:author id="{5344CEF9-2B8D-9692-3C31-AF746FA0F4A3}" name="Karen White" initials="KW" userId="S::kwhite@ctcnet.us::311e78b4-9bd4-40d4-a988-5c9a51f9f8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AFF"/>
    <a:srgbClr val="E6F6FF"/>
    <a:srgbClr val="2D69B6"/>
    <a:srgbClr val="4472C4"/>
    <a:srgbClr val="5CB1E4"/>
    <a:srgbClr val="FFFFFF"/>
    <a:srgbClr val="119DFF"/>
    <a:srgbClr val="62C1FF"/>
    <a:srgbClr val="0F79C1"/>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_rels/data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B5581-2E43-6340-9E4F-9EB37EE1F812}"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B57ADEF6-8CB7-6342-BC11-09FC2D570CC8}" type="pres">
      <dgm:prSet presAssocID="{0C2B5581-2E43-6340-9E4F-9EB37EE1F812}" presName="linear" presStyleCnt="0">
        <dgm:presLayoutVars>
          <dgm:animLvl val="lvl"/>
          <dgm:resizeHandles val="exact"/>
        </dgm:presLayoutVars>
      </dgm:prSet>
      <dgm:spPr/>
    </dgm:pt>
  </dgm:ptLst>
  <dgm:cxnLst>
    <dgm:cxn modelId="{AFB8BDA3-6ED1-2049-9D1D-9A6C23BEF937}" type="presOf" srcId="{0C2B5581-2E43-6340-9E4F-9EB37EE1F812}" destId="{B57ADEF6-8CB7-6342-BC11-09FC2D570CC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D65914-FEC8-41AF-98D2-FC5D692A0EB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AC72511-992B-4650-BDB2-8C337132FE72}">
      <dgm:prSet custT="1"/>
      <dgm:spPr>
        <a:ln>
          <a:solidFill>
            <a:srgbClr val="014136"/>
          </a:solidFill>
        </a:ln>
      </dgm:spPr>
      <dgm:t>
        <a:bodyPr/>
        <a:lstStyle/>
        <a:p>
          <a:r>
            <a:rPr lang="en-US" sz="1400" b="0">
              <a:solidFill>
                <a:schemeClr val="tx1"/>
              </a:solidFill>
              <a:latin typeface="Open Sans" panose="020B0606030504020204" pitchFamily="34" charset="0"/>
              <a:ea typeface="Open Sans" panose="020B0606030504020204" pitchFamily="34" charset="0"/>
              <a:cs typeface="Open Sans" panose="020B0606030504020204" pitchFamily="34" charset="0"/>
            </a:rPr>
            <a:t>Requirements for workforce labor standards and training activities in grant eligibility</a:t>
          </a:r>
        </a:p>
      </dgm:t>
    </dgm:pt>
    <dgm:pt modelId="{5EF447D7-3B82-4F3C-A57D-015E25FB4909}" type="parTrans" cxnId="{AEFC2940-FAC6-41F9-8145-5B1FCC145CFB}">
      <dgm:prSet/>
      <dgm:spPr/>
      <dgm:t>
        <a:bodyPr/>
        <a:lstStyle/>
        <a:p>
          <a:endParaRPr lang="en-US"/>
        </a:p>
      </dgm:t>
    </dgm:pt>
    <dgm:pt modelId="{64534A1A-AF99-48FF-8595-D168CACFF9EB}" type="sibTrans" cxnId="{AEFC2940-FAC6-41F9-8145-5B1FCC145CFB}">
      <dgm:prSet/>
      <dgm:spPr/>
      <dgm:t>
        <a:bodyPr/>
        <a:lstStyle/>
        <a:p>
          <a:endParaRPr lang="en-US"/>
        </a:p>
      </dgm:t>
    </dgm:pt>
    <dgm:pt modelId="{123A86FB-E927-48A0-AD9B-D05721DB4FF6}">
      <dgm:prSet custT="1"/>
      <dgm:spPr>
        <a:ln>
          <a:solidFill>
            <a:srgbClr val="014136"/>
          </a:solidFill>
        </a:ln>
      </dgm:spPr>
      <dgm:t>
        <a:bodyPr/>
        <a:lstStyle/>
        <a:p>
          <a:r>
            <a:rPr lang="en-US" sz="1400" b="0" i="0">
              <a:solidFill>
                <a:schemeClr val="tx1"/>
              </a:solidFill>
              <a:latin typeface="Open Sans" panose="020B0606030504020204" pitchFamily="34" charset="0"/>
              <a:ea typeface="Open Sans" panose="020B0606030504020204" pitchFamily="34" charset="0"/>
              <a:cs typeface="Open Sans" panose="020B0606030504020204" pitchFamily="34" charset="0"/>
            </a:rPr>
            <a:t>Additional points in grant proposal scoring for exceeding basic pay and labor standards, offering apprenticeship programs and other workforce development priorities​</a:t>
          </a:r>
          <a:endParaRPr lang="en-US" sz="14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8BE7F211-90F8-4305-860B-AA140BB0ECA2}" type="parTrans" cxnId="{5EB4AC10-5230-4BB0-8864-BEC962B15772}">
      <dgm:prSet/>
      <dgm:spPr/>
      <dgm:t>
        <a:bodyPr/>
        <a:lstStyle/>
        <a:p>
          <a:endParaRPr lang="en-US"/>
        </a:p>
      </dgm:t>
    </dgm:pt>
    <dgm:pt modelId="{2F4A0314-1FE8-43AC-9C29-1B6DF9979AAE}" type="sibTrans" cxnId="{5EB4AC10-5230-4BB0-8864-BEC962B15772}">
      <dgm:prSet/>
      <dgm:spPr/>
      <dgm:t>
        <a:bodyPr/>
        <a:lstStyle/>
        <a:p>
          <a:endParaRPr lang="en-US"/>
        </a:p>
      </dgm:t>
    </dgm:pt>
    <dgm:pt modelId="{2304CC4D-87DF-4365-92B1-6543C245457A}">
      <dgm:prSet custT="1"/>
      <dgm:spPr>
        <a:ln>
          <a:solidFill>
            <a:srgbClr val="014136"/>
          </a:solidFill>
        </a:ln>
      </dgm:spPr>
      <dgm:t>
        <a:bodyPr/>
        <a:lstStyle/>
        <a:p>
          <a:r>
            <a:rPr lang="en-US" sz="1400" b="0">
              <a:solidFill>
                <a:schemeClr val="tx1"/>
              </a:solidFill>
              <a:latin typeface="Open Sans" panose="020B0606030504020204" pitchFamily="34" charset="0"/>
              <a:ea typeface="Open Sans" panose="020B0606030504020204" pitchFamily="34" charset="0"/>
              <a:cs typeface="Open Sans" panose="020B0606030504020204" pitchFamily="34" charset="0"/>
            </a:rPr>
            <a:t>Collaboration with state, industry, education, non-profits and others to develop, engage in, and promote activities to mitigate bottlenecks</a:t>
          </a:r>
        </a:p>
      </dgm:t>
    </dgm:pt>
    <dgm:pt modelId="{C86F6DD6-7545-4DD0-AB94-4DEA87042927}" type="parTrans" cxnId="{83B551FD-9F1E-4D1B-9417-5A273C5D1302}">
      <dgm:prSet/>
      <dgm:spPr/>
      <dgm:t>
        <a:bodyPr/>
        <a:lstStyle/>
        <a:p>
          <a:endParaRPr lang="en-US"/>
        </a:p>
      </dgm:t>
    </dgm:pt>
    <dgm:pt modelId="{A13A7650-70FD-4648-A619-AC0C2051CFC6}" type="sibTrans" cxnId="{83B551FD-9F1E-4D1B-9417-5A273C5D1302}">
      <dgm:prSet/>
      <dgm:spPr/>
      <dgm:t>
        <a:bodyPr/>
        <a:lstStyle/>
        <a:p>
          <a:endParaRPr lang="en-US"/>
        </a:p>
      </dgm:t>
    </dgm:pt>
    <dgm:pt modelId="{28C751A4-0876-4E39-89E6-441DED9B2716}" type="pres">
      <dgm:prSet presAssocID="{E3D65914-FEC8-41AF-98D2-FC5D692A0EBB}" presName="hierChild1" presStyleCnt="0">
        <dgm:presLayoutVars>
          <dgm:chPref val="1"/>
          <dgm:dir/>
          <dgm:animOne val="branch"/>
          <dgm:animLvl val="lvl"/>
          <dgm:resizeHandles/>
        </dgm:presLayoutVars>
      </dgm:prSet>
      <dgm:spPr/>
    </dgm:pt>
    <dgm:pt modelId="{A8241EDC-DB5C-4461-9F7C-8E2FCA33C91B}" type="pres">
      <dgm:prSet presAssocID="{3AC72511-992B-4650-BDB2-8C337132FE72}" presName="hierRoot1" presStyleCnt="0"/>
      <dgm:spPr/>
    </dgm:pt>
    <dgm:pt modelId="{D2829CA9-241A-44E9-AB47-49C3F3B9161B}" type="pres">
      <dgm:prSet presAssocID="{3AC72511-992B-4650-BDB2-8C337132FE72}" presName="composite" presStyleCnt="0"/>
      <dgm:spPr/>
    </dgm:pt>
    <dgm:pt modelId="{4906CA3E-65B7-4FDD-9A07-8DE0EE2C67CB}" type="pres">
      <dgm:prSet presAssocID="{3AC72511-992B-4650-BDB2-8C337132FE72}" presName="background" presStyleLbl="node0" presStyleIdx="0" presStyleCnt="3"/>
      <dgm:spPr>
        <a:xfrm>
          <a:off x="0" y="534233"/>
          <a:ext cx="2900166" cy="1841605"/>
        </a:xfrm>
        <a:prstGeom prst="roundRect">
          <a:avLst>
            <a:gd name="adj" fmla="val 10000"/>
          </a:avLst>
        </a:prstGeom>
        <a:solidFill>
          <a:srgbClr val="2D69B6"/>
        </a:solidFill>
        <a:ln>
          <a:solidFill>
            <a:srgbClr val="08473D"/>
          </a:solidFill>
        </a:ln>
        <a:effectLst>
          <a:outerShdw blurRad="50800" dist="38100" dir="2700000" algn="tl" rotWithShape="0">
            <a:prstClr val="black">
              <a:alpha val="40000"/>
            </a:prstClr>
          </a:outerShdw>
        </a:effectLst>
      </dgm:spPr>
    </dgm:pt>
    <dgm:pt modelId="{A133D83D-1A85-4355-BA1B-A5E60A9D38FB}" type="pres">
      <dgm:prSet presAssocID="{3AC72511-992B-4650-BDB2-8C337132FE72}" presName="text" presStyleLbl="fgAcc0" presStyleIdx="0" presStyleCnt="3">
        <dgm:presLayoutVars>
          <dgm:chPref val="3"/>
        </dgm:presLayoutVars>
      </dgm:prSet>
      <dgm:spPr/>
    </dgm:pt>
    <dgm:pt modelId="{48DE3715-9130-4FDC-8DC5-189AC525E4BA}" type="pres">
      <dgm:prSet presAssocID="{3AC72511-992B-4650-BDB2-8C337132FE72}" presName="hierChild2" presStyleCnt="0"/>
      <dgm:spPr/>
    </dgm:pt>
    <dgm:pt modelId="{4FBA88E8-8709-49DD-991F-08B5B509A4BB}" type="pres">
      <dgm:prSet presAssocID="{123A86FB-E927-48A0-AD9B-D05721DB4FF6}" presName="hierRoot1" presStyleCnt="0"/>
      <dgm:spPr/>
    </dgm:pt>
    <dgm:pt modelId="{32993704-A4D0-4B99-8D3E-650C249018B7}" type="pres">
      <dgm:prSet presAssocID="{123A86FB-E927-48A0-AD9B-D05721DB4FF6}" presName="composite" presStyleCnt="0"/>
      <dgm:spPr/>
    </dgm:pt>
    <dgm:pt modelId="{22AF5DD7-0206-4553-B705-DFC88544856B}" type="pres">
      <dgm:prSet presAssocID="{123A86FB-E927-48A0-AD9B-D05721DB4FF6}" presName="background" presStyleLbl="node0" presStyleIdx="1" presStyleCnt="3"/>
      <dgm:spPr>
        <a:xfrm>
          <a:off x="3544648" y="534233"/>
          <a:ext cx="2900166" cy="1841605"/>
        </a:xfrm>
        <a:prstGeom prst="roundRect">
          <a:avLst>
            <a:gd name="adj" fmla="val 10000"/>
          </a:avLst>
        </a:prstGeom>
        <a:solidFill>
          <a:srgbClr val="2D69B6"/>
        </a:solidFill>
        <a:ln w="12700" cap="flat" cmpd="sng" algn="ctr">
          <a:solidFill>
            <a:srgbClr val="08473D"/>
          </a:solidFill>
          <a:prstDash val="solid"/>
          <a:miter lim="800000"/>
        </a:ln>
        <a:effectLst>
          <a:outerShdw blurRad="50800" dist="38100" dir="2700000" algn="tl" rotWithShape="0">
            <a:prstClr val="black">
              <a:alpha val="40000"/>
            </a:prstClr>
          </a:outerShdw>
        </a:effectLst>
      </dgm:spPr>
    </dgm:pt>
    <dgm:pt modelId="{706ED648-E460-4974-AFDD-47CF3773D5E2}" type="pres">
      <dgm:prSet presAssocID="{123A86FB-E927-48A0-AD9B-D05721DB4FF6}" presName="text" presStyleLbl="fgAcc0" presStyleIdx="1" presStyleCnt="3">
        <dgm:presLayoutVars>
          <dgm:chPref val="3"/>
        </dgm:presLayoutVars>
      </dgm:prSet>
      <dgm:spPr/>
    </dgm:pt>
    <dgm:pt modelId="{70B9504D-0929-49F2-ADD2-4E726A8DDC1E}" type="pres">
      <dgm:prSet presAssocID="{123A86FB-E927-48A0-AD9B-D05721DB4FF6}" presName="hierChild2" presStyleCnt="0"/>
      <dgm:spPr/>
    </dgm:pt>
    <dgm:pt modelId="{D10DD9A8-15CE-4833-AEA0-FE03854CA491}" type="pres">
      <dgm:prSet presAssocID="{2304CC4D-87DF-4365-92B1-6543C245457A}" presName="hierRoot1" presStyleCnt="0"/>
      <dgm:spPr/>
    </dgm:pt>
    <dgm:pt modelId="{7C7628D2-07E6-4D0C-B595-FF00A14279BF}" type="pres">
      <dgm:prSet presAssocID="{2304CC4D-87DF-4365-92B1-6543C245457A}" presName="composite" presStyleCnt="0"/>
      <dgm:spPr/>
    </dgm:pt>
    <dgm:pt modelId="{19EB54D9-71FD-4BFA-AF40-2482DA16D0D3}" type="pres">
      <dgm:prSet presAssocID="{2304CC4D-87DF-4365-92B1-6543C245457A}" presName="background" presStyleLbl="node0" presStyleIdx="2" presStyleCnt="3"/>
      <dgm:spPr>
        <a:xfrm>
          <a:off x="7089296" y="534233"/>
          <a:ext cx="2900166" cy="1841605"/>
        </a:xfrm>
        <a:prstGeom prst="roundRect">
          <a:avLst>
            <a:gd name="adj" fmla="val 10000"/>
          </a:avLst>
        </a:prstGeom>
        <a:solidFill>
          <a:srgbClr val="2D69B6"/>
        </a:solidFill>
        <a:ln w="12700" cap="flat" cmpd="sng" algn="ctr">
          <a:solidFill>
            <a:srgbClr val="08473D"/>
          </a:solidFill>
          <a:prstDash val="solid"/>
          <a:miter lim="800000"/>
        </a:ln>
        <a:effectLst>
          <a:outerShdw blurRad="50800" dist="38100" dir="2700000" algn="tl" rotWithShape="0">
            <a:prstClr val="black">
              <a:alpha val="40000"/>
            </a:prstClr>
          </a:outerShdw>
        </a:effectLst>
      </dgm:spPr>
    </dgm:pt>
    <dgm:pt modelId="{6C3044FE-7434-4FAF-8E85-225514E1D391}" type="pres">
      <dgm:prSet presAssocID="{2304CC4D-87DF-4365-92B1-6543C245457A}" presName="text" presStyleLbl="fgAcc0" presStyleIdx="2" presStyleCnt="3">
        <dgm:presLayoutVars>
          <dgm:chPref val="3"/>
        </dgm:presLayoutVars>
      </dgm:prSet>
      <dgm:spPr/>
    </dgm:pt>
    <dgm:pt modelId="{507E2ADF-09BA-4BEE-A172-E49F5043C1A1}" type="pres">
      <dgm:prSet presAssocID="{2304CC4D-87DF-4365-92B1-6543C245457A}" presName="hierChild2" presStyleCnt="0"/>
      <dgm:spPr/>
    </dgm:pt>
  </dgm:ptLst>
  <dgm:cxnLst>
    <dgm:cxn modelId="{5EB4AC10-5230-4BB0-8864-BEC962B15772}" srcId="{E3D65914-FEC8-41AF-98D2-FC5D692A0EBB}" destId="{123A86FB-E927-48A0-AD9B-D05721DB4FF6}" srcOrd="1" destOrd="0" parTransId="{8BE7F211-90F8-4305-860B-AA140BB0ECA2}" sibTransId="{2F4A0314-1FE8-43AC-9C29-1B6DF9979AAE}"/>
    <dgm:cxn modelId="{CB13EC32-2469-40C1-93EE-DC5163B407A3}" type="presOf" srcId="{E3D65914-FEC8-41AF-98D2-FC5D692A0EBB}" destId="{28C751A4-0876-4E39-89E6-441DED9B2716}" srcOrd="0" destOrd="0" presId="urn:microsoft.com/office/officeart/2005/8/layout/hierarchy1"/>
    <dgm:cxn modelId="{AEFC2940-FAC6-41F9-8145-5B1FCC145CFB}" srcId="{E3D65914-FEC8-41AF-98D2-FC5D692A0EBB}" destId="{3AC72511-992B-4650-BDB2-8C337132FE72}" srcOrd="0" destOrd="0" parTransId="{5EF447D7-3B82-4F3C-A57D-015E25FB4909}" sibTransId="{64534A1A-AF99-48FF-8595-D168CACFF9EB}"/>
    <dgm:cxn modelId="{B9B60264-399F-4858-A6FE-F2641B78D151}" type="presOf" srcId="{3AC72511-992B-4650-BDB2-8C337132FE72}" destId="{A133D83D-1A85-4355-BA1B-A5E60A9D38FB}" srcOrd="0" destOrd="0" presId="urn:microsoft.com/office/officeart/2005/8/layout/hierarchy1"/>
    <dgm:cxn modelId="{CA9FC3A0-BB60-449E-971A-90B5BF479620}" type="presOf" srcId="{2304CC4D-87DF-4365-92B1-6543C245457A}" destId="{6C3044FE-7434-4FAF-8E85-225514E1D391}" srcOrd="0" destOrd="0" presId="urn:microsoft.com/office/officeart/2005/8/layout/hierarchy1"/>
    <dgm:cxn modelId="{F960B6E2-A339-44F8-8BB3-7E5AFAB596B6}" type="presOf" srcId="{123A86FB-E927-48A0-AD9B-D05721DB4FF6}" destId="{706ED648-E460-4974-AFDD-47CF3773D5E2}" srcOrd="0" destOrd="0" presId="urn:microsoft.com/office/officeart/2005/8/layout/hierarchy1"/>
    <dgm:cxn modelId="{83B551FD-9F1E-4D1B-9417-5A273C5D1302}" srcId="{E3D65914-FEC8-41AF-98D2-FC5D692A0EBB}" destId="{2304CC4D-87DF-4365-92B1-6543C245457A}" srcOrd="2" destOrd="0" parTransId="{C86F6DD6-7545-4DD0-AB94-4DEA87042927}" sibTransId="{A13A7650-70FD-4648-A619-AC0C2051CFC6}"/>
    <dgm:cxn modelId="{E34479D7-528C-4287-8AB1-61F49B9DE4CD}" type="presParOf" srcId="{28C751A4-0876-4E39-89E6-441DED9B2716}" destId="{A8241EDC-DB5C-4461-9F7C-8E2FCA33C91B}" srcOrd="0" destOrd="0" presId="urn:microsoft.com/office/officeart/2005/8/layout/hierarchy1"/>
    <dgm:cxn modelId="{F8AE2C44-D290-48F9-A44A-1B01859DAAF8}" type="presParOf" srcId="{A8241EDC-DB5C-4461-9F7C-8E2FCA33C91B}" destId="{D2829CA9-241A-44E9-AB47-49C3F3B9161B}" srcOrd="0" destOrd="0" presId="urn:microsoft.com/office/officeart/2005/8/layout/hierarchy1"/>
    <dgm:cxn modelId="{46C63FAC-F421-4693-9B15-F0E3E84EBFEC}" type="presParOf" srcId="{D2829CA9-241A-44E9-AB47-49C3F3B9161B}" destId="{4906CA3E-65B7-4FDD-9A07-8DE0EE2C67CB}" srcOrd="0" destOrd="0" presId="urn:microsoft.com/office/officeart/2005/8/layout/hierarchy1"/>
    <dgm:cxn modelId="{BE980E35-EF71-45A9-9AAF-A2CB56B1AE2F}" type="presParOf" srcId="{D2829CA9-241A-44E9-AB47-49C3F3B9161B}" destId="{A133D83D-1A85-4355-BA1B-A5E60A9D38FB}" srcOrd="1" destOrd="0" presId="urn:microsoft.com/office/officeart/2005/8/layout/hierarchy1"/>
    <dgm:cxn modelId="{114F26BF-D9B3-4F1D-A10A-E389F9AF105C}" type="presParOf" srcId="{A8241EDC-DB5C-4461-9F7C-8E2FCA33C91B}" destId="{48DE3715-9130-4FDC-8DC5-189AC525E4BA}" srcOrd="1" destOrd="0" presId="urn:microsoft.com/office/officeart/2005/8/layout/hierarchy1"/>
    <dgm:cxn modelId="{D55F934D-E032-463C-9965-75D937F3ABB0}" type="presParOf" srcId="{28C751A4-0876-4E39-89E6-441DED9B2716}" destId="{4FBA88E8-8709-49DD-991F-08B5B509A4BB}" srcOrd="1" destOrd="0" presId="urn:microsoft.com/office/officeart/2005/8/layout/hierarchy1"/>
    <dgm:cxn modelId="{07373052-53CF-4210-ACB1-78CCD3614D9B}" type="presParOf" srcId="{4FBA88E8-8709-49DD-991F-08B5B509A4BB}" destId="{32993704-A4D0-4B99-8D3E-650C249018B7}" srcOrd="0" destOrd="0" presId="urn:microsoft.com/office/officeart/2005/8/layout/hierarchy1"/>
    <dgm:cxn modelId="{B83A88A8-452B-41EA-AE3F-C09A6CE2C1D5}" type="presParOf" srcId="{32993704-A4D0-4B99-8D3E-650C249018B7}" destId="{22AF5DD7-0206-4553-B705-DFC88544856B}" srcOrd="0" destOrd="0" presId="urn:microsoft.com/office/officeart/2005/8/layout/hierarchy1"/>
    <dgm:cxn modelId="{FB94351E-A0A6-4EF9-8A43-0D90F9B37F37}" type="presParOf" srcId="{32993704-A4D0-4B99-8D3E-650C249018B7}" destId="{706ED648-E460-4974-AFDD-47CF3773D5E2}" srcOrd="1" destOrd="0" presId="urn:microsoft.com/office/officeart/2005/8/layout/hierarchy1"/>
    <dgm:cxn modelId="{1696D331-94F5-43CA-BDD1-B866EFBCDD8A}" type="presParOf" srcId="{4FBA88E8-8709-49DD-991F-08B5B509A4BB}" destId="{70B9504D-0929-49F2-ADD2-4E726A8DDC1E}" srcOrd="1" destOrd="0" presId="urn:microsoft.com/office/officeart/2005/8/layout/hierarchy1"/>
    <dgm:cxn modelId="{85DE0129-E4B1-48AC-AE6B-A2AA1A470BD6}" type="presParOf" srcId="{28C751A4-0876-4E39-89E6-441DED9B2716}" destId="{D10DD9A8-15CE-4833-AEA0-FE03854CA491}" srcOrd="2" destOrd="0" presId="urn:microsoft.com/office/officeart/2005/8/layout/hierarchy1"/>
    <dgm:cxn modelId="{493BD2CE-71A0-4F6C-9910-A7F118059477}" type="presParOf" srcId="{D10DD9A8-15CE-4833-AEA0-FE03854CA491}" destId="{7C7628D2-07E6-4D0C-B595-FF00A14279BF}" srcOrd="0" destOrd="0" presId="urn:microsoft.com/office/officeart/2005/8/layout/hierarchy1"/>
    <dgm:cxn modelId="{D0D8B2B2-4652-4789-ABDA-6EE53DCF2921}" type="presParOf" srcId="{7C7628D2-07E6-4D0C-B595-FF00A14279BF}" destId="{19EB54D9-71FD-4BFA-AF40-2482DA16D0D3}" srcOrd="0" destOrd="0" presId="urn:microsoft.com/office/officeart/2005/8/layout/hierarchy1"/>
    <dgm:cxn modelId="{28B37F09-AAB7-4988-BB33-D72F06E8C0C4}" type="presParOf" srcId="{7C7628D2-07E6-4D0C-B595-FF00A14279BF}" destId="{6C3044FE-7434-4FAF-8E85-225514E1D391}" srcOrd="1" destOrd="0" presId="urn:microsoft.com/office/officeart/2005/8/layout/hierarchy1"/>
    <dgm:cxn modelId="{5691956B-D41A-4E83-AFB1-6B4B675A500A}" type="presParOf" srcId="{D10DD9A8-15CE-4833-AEA0-FE03854CA491}" destId="{507E2ADF-09BA-4BEE-A172-E49F5043C1A1}"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2B5581-2E43-6340-9E4F-9EB37EE1F812}"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B57ADEF6-8CB7-6342-BC11-09FC2D570CC8}" type="pres">
      <dgm:prSet presAssocID="{0C2B5581-2E43-6340-9E4F-9EB37EE1F812}" presName="linear" presStyleCnt="0">
        <dgm:presLayoutVars>
          <dgm:animLvl val="lvl"/>
          <dgm:resizeHandles val="exact"/>
        </dgm:presLayoutVars>
      </dgm:prSet>
      <dgm:spPr/>
    </dgm:pt>
  </dgm:ptLst>
  <dgm:cxnLst>
    <dgm:cxn modelId="{AFB8BDA3-6ED1-2049-9D1D-9A6C23BEF937}" type="presOf" srcId="{0C2B5581-2E43-6340-9E4F-9EB37EE1F812}" destId="{B57ADEF6-8CB7-6342-BC11-09FC2D570CC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A10678-957D-4BF6-9990-AB209C025921}" type="doc">
      <dgm:prSet loTypeId="urn:microsoft.com/office/officeart/2005/8/layout/hProcess4" loCatId="process" qsTypeId="urn:microsoft.com/office/officeart/2005/8/quickstyle/simple1" qsCatId="simple" csTypeId="urn:microsoft.com/office/officeart/2005/8/colors/accent6_1" csCatId="accent6" phldr="1"/>
      <dgm:spPr/>
    </dgm:pt>
    <dgm:pt modelId="{3A11D7F5-FB5F-44CB-A98B-4DD75C2BB88B}">
      <dgm:prSet phldr="0" custT="1"/>
      <dgm:spPr>
        <a:solidFill>
          <a:srgbClr val="005087"/>
        </a:solidFill>
      </dgm:spPr>
      <dgm:t>
        <a:bodyPr anchor="ctr"/>
        <a:lstStyle/>
        <a:p>
          <a:pPr rtl="0">
            <a:buNone/>
          </a:pPr>
          <a:r>
            <a:rPr lang="en-US" sz="2000" b="1" kern="1200">
              <a:solidFill>
                <a:srgbClr val="C0E6FF"/>
              </a:solidFill>
              <a:latin typeface="Open Sans" panose="020B0606030504020204" pitchFamily="34" charset="0"/>
              <a:ea typeface="Open Sans" panose="020B0606030504020204" pitchFamily="34" charset="0"/>
              <a:cs typeface="Open Sans" panose="020B0606030504020204" pitchFamily="34" charset="0"/>
            </a:rPr>
            <a:t>5-Year Action Plan</a:t>
          </a:r>
          <a:endParaRPr lang="en-US" sz="2000" b="0" kern="1200">
            <a:solidFill>
              <a:srgbClr val="C0E6FF"/>
            </a:solidFill>
            <a:latin typeface="Open Sans" panose="020B0606030504020204" pitchFamily="34" charset="0"/>
            <a:ea typeface="Open Sans" panose="020B0606030504020204" pitchFamily="34" charset="0"/>
            <a:cs typeface="Open Sans" panose="020B0606030504020204" pitchFamily="34" charset="0"/>
          </a:endParaRPr>
        </a:p>
      </dgm:t>
    </dgm:pt>
    <dgm:pt modelId="{5ADDD7C0-5632-4EBC-8A8B-41DAEAACDB72}" type="parTrans" cxnId="{643579D6-3F3D-4A73-8E13-524022660651}">
      <dgm:prSet/>
      <dgm:spPr/>
      <dgm:t>
        <a:bodyPr/>
        <a:lstStyle/>
        <a:p>
          <a:endParaRPr lang="en-US"/>
        </a:p>
      </dgm:t>
    </dgm:pt>
    <dgm:pt modelId="{99FD7CF0-FC58-4AB9-891F-4231071B3AA3}" type="sibTrans" cxnId="{643579D6-3F3D-4A73-8E13-524022660651}">
      <dgm:prSet/>
      <dgm:spPr/>
      <dgm:t>
        <a:bodyPr/>
        <a:lstStyle/>
        <a:p>
          <a:endParaRPr lang="en-US"/>
        </a:p>
      </dgm:t>
    </dgm:pt>
    <dgm:pt modelId="{C2C336CB-A8E2-4AA4-8EDF-3D2A35DEA087}">
      <dgm:prSet phldrT="[Text]" custT="1"/>
      <dgm:spPr>
        <a:solidFill>
          <a:srgbClr val="005087"/>
        </a:solidFill>
      </dgm:spPr>
      <dgm:t>
        <a:bodyPr anchor="ctr"/>
        <a:lstStyle/>
        <a:p>
          <a:pPr rtl="0"/>
          <a:r>
            <a:rPr lang="en-US" sz="2000" b="1">
              <a:solidFill>
                <a:srgbClr val="C0E6FF"/>
              </a:solidFill>
              <a:latin typeface="Open Sans" panose="020B0606030504020204" pitchFamily="34" charset="0"/>
              <a:ea typeface="Open Sans" panose="020B0606030504020204" pitchFamily="34" charset="0"/>
              <a:cs typeface="Open Sans" panose="020B0606030504020204" pitchFamily="34" charset="0"/>
            </a:rPr>
            <a:t>Initial Proposal</a:t>
          </a:r>
          <a:endParaRPr lang="en-US" sz="2000">
            <a:solidFill>
              <a:srgbClr val="C0E6FF"/>
            </a:solidFill>
            <a:latin typeface="Open Sans" panose="020B0606030504020204" pitchFamily="34" charset="0"/>
            <a:ea typeface="Open Sans" panose="020B0606030504020204" pitchFamily="34" charset="0"/>
            <a:cs typeface="Open Sans" panose="020B0606030504020204" pitchFamily="34" charset="0"/>
          </a:endParaRPr>
        </a:p>
      </dgm:t>
    </dgm:pt>
    <dgm:pt modelId="{60182BF0-C360-4AC1-8177-E913641B27A2}" type="parTrans" cxnId="{031DF2CE-27A0-4189-B921-2D51C6E1923C}">
      <dgm:prSet/>
      <dgm:spPr/>
      <dgm:t>
        <a:bodyPr/>
        <a:lstStyle/>
        <a:p>
          <a:endParaRPr lang="en-US"/>
        </a:p>
      </dgm:t>
    </dgm:pt>
    <dgm:pt modelId="{04B53407-E904-434E-BA8F-B2BEBD16A2C7}" type="sibTrans" cxnId="{031DF2CE-27A0-4189-B921-2D51C6E1923C}">
      <dgm:prSet/>
      <dgm:spPr/>
      <dgm:t>
        <a:bodyPr/>
        <a:lstStyle/>
        <a:p>
          <a:endParaRPr lang="en-US"/>
        </a:p>
      </dgm:t>
    </dgm:pt>
    <dgm:pt modelId="{9EA01D08-F706-497A-920C-E84F2DE1B1E9}">
      <dgm:prSet phldrT="[Text]" phldr="0" custT="1"/>
      <dgm:spPr>
        <a:solidFill>
          <a:srgbClr val="005087"/>
        </a:solidFill>
      </dgm:spPr>
      <dgm:t>
        <a:bodyPr anchor="ctr"/>
        <a:lstStyle/>
        <a:p>
          <a:pPr rtl="0"/>
          <a:r>
            <a:rPr lang="en-US" sz="2000" b="1">
              <a:solidFill>
                <a:srgbClr val="C0E6FF"/>
              </a:solidFill>
              <a:latin typeface="Open Sans" panose="020B0606030504020204" pitchFamily="34" charset="0"/>
              <a:ea typeface="Open Sans" panose="020B0606030504020204" pitchFamily="34" charset="0"/>
              <a:cs typeface="Open Sans" panose="020B0606030504020204" pitchFamily="34" charset="0"/>
            </a:rPr>
            <a:t>Final Proposal</a:t>
          </a:r>
          <a:endParaRPr lang="en-US" sz="2000">
            <a:solidFill>
              <a:srgbClr val="C0E6FF"/>
            </a:solidFill>
            <a:latin typeface="Open Sans" panose="020B0606030504020204" pitchFamily="34" charset="0"/>
            <a:ea typeface="Open Sans" panose="020B0606030504020204" pitchFamily="34" charset="0"/>
            <a:cs typeface="Open Sans" panose="020B0606030504020204" pitchFamily="34" charset="0"/>
          </a:endParaRPr>
        </a:p>
      </dgm:t>
    </dgm:pt>
    <dgm:pt modelId="{CB74A787-EA91-4C91-8411-65FB3C1EA675}" type="parTrans" cxnId="{DA96DD86-E068-4410-ADD6-5E8962A83C92}">
      <dgm:prSet/>
      <dgm:spPr/>
      <dgm:t>
        <a:bodyPr/>
        <a:lstStyle/>
        <a:p>
          <a:endParaRPr lang="en-US"/>
        </a:p>
      </dgm:t>
    </dgm:pt>
    <dgm:pt modelId="{84DDF607-F181-444F-9BA1-289E4861D82C}" type="sibTrans" cxnId="{DA96DD86-E068-4410-ADD6-5E8962A83C92}">
      <dgm:prSet/>
      <dgm:spPr/>
      <dgm:t>
        <a:bodyPr/>
        <a:lstStyle/>
        <a:p>
          <a:endParaRPr lang="en-US"/>
        </a:p>
      </dgm:t>
    </dgm:pt>
    <dgm:pt modelId="{8FD167F5-C6BA-4316-A9EC-36BAAADCFB8A}">
      <dgm:prSet phldrT="[Text]" custT="1"/>
      <dgm:spPr>
        <a:solidFill>
          <a:srgbClr val="579FD0">
            <a:alpha val="80000"/>
          </a:srgbClr>
        </a:solidFill>
        <a:ln>
          <a:noFill/>
        </a:ln>
      </dgm:spPr>
      <dgm:t>
        <a:bodyPr anchor="t"/>
        <a:lstStyle/>
        <a:p>
          <a:pPr marL="0" indent="0" algn="ctr" rtl="0">
            <a:lnSpc>
              <a:spcPct val="100000"/>
            </a:lnSpc>
            <a:spcAft>
              <a:spcPts val="0"/>
            </a:spcAft>
            <a:buNone/>
          </a:pPr>
          <a:r>
            <a:rPr lang="en-US" sz="16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Grant program design &amp; rules &amp; seek public feedback. Once accepted by NTIA, will release at least 20% of allocated funds</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64D3644-1771-41F7-BAB1-3F10783F4D74}" type="parTrans" cxnId="{81950ABA-368E-4558-B377-497CC8214D9A}">
      <dgm:prSet/>
      <dgm:spPr/>
      <dgm:t>
        <a:bodyPr/>
        <a:lstStyle/>
        <a:p>
          <a:endParaRPr lang="en-US"/>
        </a:p>
      </dgm:t>
    </dgm:pt>
    <dgm:pt modelId="{A483E265-9F3E-494D-8A70-15AA33793D79}" type="sibTrans" cxnId="{81950ABA-368E-4558-B377-497CC8214D9A}">
      <dgm:prSet/>
      <dgm:spPr/>
      <dgm:t>
        <a:bodyPr/>
        <a:lstStyle/>
        <a:p>
          <a:endParaRPr lang="en-US"/>
        </a:p>
      </dgm:t>
    </dgm:pt>
    <dgm:pt modelId="{8A381649-5C84-419F-856F-7F1B5B17C411}">
      <dgm:prSet phldrT="[Text]" phldr="0" custT="1"/>
      <dgm:spPr>
        <a:solidFill>
          <a:srgbClr val="579FD0">
            <a:alpha val="80000"/>
          </a:srgbClr>
        </a:solidFill>
        <a:ln>
          <a:noFill/>
        </a:ln>
      </dgm:spPr>
      <dgm:t>
        <a:bodyPr anchor="t"/>
        <a:lstStyle/>
        <a:p>
          <a:pPr marL="0" indent="0" algn="ctr" rtl="0">
            <a:lnSpc>
              <a:spcPct val="100000"/>
            </a:lnSpc>
            <a:spcAft>
              <a:spcPts val="0"/>
            </a:spcAft>
            <a:buFont typeface="Arial" panose="020B0604020202020204" pitchFamily="34" charset="0"/>
            <a:buNone/>
          </a:pP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After final awards are submitted to NTIA &amp; approved, will release remaining funds</a:t>
          </a:r>
        </a:p>
      </dgm:t>
    </dgm:pt>
    <dgm:pt modelId="{BEB8C182-091E-414A-AF82-E3C4A91529B1}" type="parTrans" cxnId="{1B80DFF2-7C13-4443-83CD-5BC471B5E5F9}">
      <dgm:prSet/>
      <dgm:spPr/>
      <dgm:t>
        <a:bodyPr/>
        <a:lstStyle/>
        <a:p>
          <a:endParaRPr lang="en-US"/>
        </a:p>
      </dgm:t>
    </dgm:pt>
    <dgm:pt modelId="{AEA5CC51-0AEE-4A2D-8173-B7F976126DD1}" type="sibTrans" cxnId="{1B80DFF2-7C13-4443-83CD-5BC471B5E5F9}">
      <dgm:prSet/>
      <dgm:spPr/>
      <dgm:t>
        <a:bodyPr/>
        <a:lstStyle/>
        <a:p>
          <a:endParaRPr lang="en-US"/>
        </a:p>
      </dgm:t>
    </dgm:pt>
    <dgm:pt modelId="{0AA17CDD-555C-4D75-92BA-C7F7899B484D}">
      <dgm:prSet phldr="0" custT="1"/>
      <dgm:spPr>
        <a:solidFill>
          <a:srgbClr val="579FD0">
            <a:alpha val="80000"/>
          </a:srgbClr>
        </a:solidFill>
        <a:ln>
          <a:noFill/>
        </a:ln>
      </dgm:spPr>
      <dgm:t>
        <a:bodyPr anchor="t"/>
        <a:lstStyle/>
        <a:p>
          <a:pPr marL="0" indent="0" algn="ctr" rtl="0">
            <a:lnSpc>
              <a:spcPct val="100000"/>
            </a:lnSpc>
            <a:spcAft>
              <a:spcPts val="0"/>
            </a:spcAft>
            <a:buNone/>
          </a:pPr>
          <a:r>
            <a:rPr lang="en-US" sz="1600" b="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State framework &amp; plan for extending broadband to all locations. The plan will seek extensive input from state &amp; local partners</a:t>
          </a:r>
        </a:p>
      </dgm:t>
    </dgm:pt>
    <dgm:pt modelId="{BFCCBD23-B77E-4ADC-B120-4BCB8EF14624}" type="parTrans" cxnId="{9F35D84E-13C1-4904-9850-B9BA445E378D}">
      <dgm:prSet/>
      <dgm:spPr/>
      <dgm:t>
        <a:bodyPr/>
        <a:lstStyle/>
        <a:p>
          <a:endParaRPr lang="en-US"/>
        </a:p>
      </dgm:t>
    </dgm:pt>
    <dgm:pt modelId="{9A32BCAC-93D5-4DF1-AEE9-457B668095E3}" type="sibTrans" cxnId="{9F35D84E-13C1-4904-9850-B9BA445E378D}">
      <dgm:prSet/>
      <dgm:spPr/>
      <dgm:t>
        <a:bodyPr/>
        <a:lstStyle/>
        <a:p>
          <a:endParaRPr lang="en-US"/>
        </a:p>
      </dgm:t>
    </dgm:pt>
    <dgm:pt modelId="{BF549476-E1F8-4A1B-B9AA-76419A6FAEE2}">
      <dgm:prSet phldrT="[Text]" phldr="0" custT="1"/>
      <dgm:spPr>
        <a:solidFill>
          <a:srgbClr val="579FD0">
            <a:alpha val="80000"/>
          </a:srgbClr>
        </a:solidFill>
        <a:ln>
          <a:noFill/>
        </a:ln>
      </dgm:spPr>
      <dgm:t>
        <a:bodyPr anchor="t"/>
        <a:lstStyle/>
        <a:p>
          <a:pPr marL="0" indent="0" algn="l" rtl="0">
            <a:lnSpc>
              <a:spcPct val="90000"/>
            </a:lnSpc>
            <a:spcAft>
              <a:spcPct val="15000"/>
            </a:spcAft>
            <a:buFont typeface="Arial" panose="020B0604020202020204" pitchFamily="34" charset="0"/>
            <a:buNone/>
          </a:pPr>
          <a:endParaRPr lang="en-US" sz="900">
            <a:solidFill>
              <a:schemeClr val="bg1"/>
            </a:solidFill>
            <a:latin typeface="Georgia" panose="02040502050405020303" pitchFamily="18" charset="0"/>
          </a:endParaRPr>
        </a:p>
      </dgm:t>
    </dgm:pt>
    <dgm:pt modelId="{FBC83374-9F32-48DE-9E34-CE132AB5F1A5}" type="parTrans" cxnId="{B9455784-863E-4845-9512-804BF3AEE4E2}">
      <dgm:prSet/>
      <dgm:spPr/>
      <dgm:t>
        <a:bodyPr/>
        <a:lstStyle/>
        <a:p>
          <a:endParaRPr lang="en-US"/>
        </a:p>
      </dgm:t>
    </dgm:pt>
    <dgm:pt modelId="{125B6585-AC27-479E-A106-DE0E117BEFE6}" type="sibTrans" cxnId="{B9455784-863E-4845-9512-804BF3AEE4E2}">
      <dgm:prSet/>
      <dgm:spPr/>
      <dgm:t>
        <a:bodyPr/>
        <a:lstStyle/>
        <a:p>
          <a:endParaRPr lang="en-US"/>
        </a:p>
      </dgm:t>
    </dgm:pt>
    <dgm:pt modelId="{A655253D-A795-4E40-A4B8-50DEFBBFCFAD}">
      <dgm:prSet phldr="0" custT="1"/>
      <dgm:spPr>
        <a:solidFill>
          <a:srgbClr val="579FD0">
            <a:alpha val="80000"/>
          </a:srgbClr>
        </a:solidFill>
        <a:ln>
          <a:noFill/>
        </a:ln>
      </dgm:spPr>
      <dgm:t>
        <a:bodyPr anchor="t"/>
        <a:lstStyle/>
        <a:p>
          <a:pPr marL="0" indent="0" algn="l" rtl="0">
            <a:lnSpc>
              <a:spcPct val="90000"/>
            </a:lnSpc>
            <a:spcAft>
              <a:spcPct val="15000"/>
            </a:spcAft>
            <a:buNone/>
          </a:pPr>
          <a:endParaRPr lang="en-US" sz="600" b="0" kern="1200">
            <a:solidFill>
              <a:schemeClr val="bg1"/>
            </a:solidFill>
            <a:latin typeface="+mn-lt"/>
            <a:ea typeface="+mn-ea"/>
            <a:cs typeface="+mn-cs"/>
          </a:endParaRPr>
        </a:p>
      </dgm:t>
    </dgm:pt>
    <dgm:pt modelId="{0CE014F9-E2CA-48F4-812E-466591BE9AD2}" type="parTrans" cxnId="{F4C4D932-B226-4321-9E5E-677D4092E17A}">
      <dgm:prSet/>
      <dgm:spPr/>
      <dgm:t>
        <a:bodyPr/>
        <a:lstStyle/>
        <a:p>
          <a:endParaRPr lang="en-US"/>
        </a:p>
      </dgm:t>
    </dgm:pt>
    <dgm:pt modelId="{D13A8BFC-A759-42E2-BC88-2F2FB1B693FE}" type="sibTrans" cxnId="{F4C4D932-B226-4321-9E5E-677D4092E17A}">
      <dgm:prSet/>
      <dgm:spPr/>
      <dgm:t>
        <a:bodyPr/>
        <a:lstStyle/>
        <a:p>
          <a:endParaRPr lang="en-US"/>
        </a:p>
      </dgm:t>
    </dgm:pt>
    <dgm:pt modelId="{DC1B21E0-E37C-4230-815E-EEC87E3B13DB}" type="pres">
      <dgm:prSet presAssocID="{2FA10678-957D-4BF6-9990-AB209C025921}" presName="Name0" presStyleCnt="0">
        <dgm:presLayoutVars>
          <dgm:dir/>
          <dgm:animLvl val="lvl"/>
          <dgm:resizeHandles val="exact"/>
        </dgm:presLayoutVars>
      </dgm:prSet>
      <dgm:spPr/>
    </dgm:pt>
    <dgm:pt modelId="{E5EBC3F2-3075-40A7-BC3D-DA2E9183F6F7}" type="pres">
      <dgm:prSet presAssocID="{2FA10678-957D-4BF6-9990-AB209C025921}" presName="tSp" presStyleCnt="0"/>
      <dgm:spPr/>
    </dgm:pt>
    <dgm:pt modelId="{B0AA02EE-6D01-4A82-9E03-BA49909133C9}" type="pres">
      <dgm:prSet presAssocID="{2FA10678-957D-4BF6-9990-AB209C025921}" presName="bSp" presStyleCnt="0"/>
      <dgm:spPr/>
    </dgm:pt>
    <dgm:pt modelId="{662ECA27-8B5D-4B7D-8BF2-A3E376C40CC3}" type="pres">
      <dgm:prSet presAssocID="{2FA10678-957D-4BF6-9990-AB209C025921}" presName="process" presStyleCnt="0"/>
      <dgm:spPr/>
    </dgm:pt>
    <dgm:pt modelId="{24AE8379-2B52-495E-80C3-4D131AE8CAD7}" type="pres">
      <dgm:prSet presAssocID="{3A11D7F5-FB5F-44CB-A98B-4DD75C2BB88B}" presName="composite1" presStyleCnt="0"/>
      <dgm:spPr/>
    </dgm:pt>
    <dgm:pt modelId="{FA7FEFFA-0C6E-47D2-8EFD-EEC459149416}" type="pres">
      <dgm:prSet presAssocID="{3A11D7F5-FB5F-44CB-A98B-4DD75C2BB88B}" presName="dummyNode1" presStyleLbl="node1" presStyleIdx="0" presStyleCnt="3"/>
      <dgm:spPr/>
    </dgm:pt>
    <dgm:pt modelId="{B69EA254-DF8D-443F-AAFD-0206122BF2FB}" type="pres">
      <dgm:prSet presAssocID="{3A11D7F5-FB5F-44CB-A98B-4DD75C2BB88B}" presName="childNode1" presStyleLbl="bgAcc1" presStyleIdx="0" presStyleCnt="3" custScaleX="101885" custScaleY="89116" custLinFactNeighborX="21182">
        <dgm:presLayoutVars>
          <dgm:bulletEnabled val="1"/>
        </dgm:presLayoutVars>
      </dgm:prSet>
      <dgm:spPr/>
    </dgm:pt>
    <dgm:pt modelId="{AF8EB920-31E6-424B-B79B-14C4F50C7DB3}" type="pres">
      <dgm:prSet presAssocID="{3A11D7F5-FB5F-44CB-A98B-4DD75C2BB88B}" presName="childNode1tx" presStyleLbl="bgAcc1" presStyleIdx="0" presStyleCnt="3">
        <dgm:presLayoutVars>
          <dgm:bulletEnabled val="1"/>
        </dgm:presLayoutVars>
      </dgm:prSet>
      <dgm:spPr/>
    </dgm:pt>
    <dgm:pt modelId="{6FFAB440-F631-4B6F-BB37-6F5E3BD6E386}" type="pres">
      <dgm:prSet presAssocID="{3A11D7F5-FB5F-44CB-A98B-4DD75C2BB88B}" presName="parentNode1" presStyleLbl="node1" presStyleIdx="0" presStyleCnt="3" custLinFactNeighborX="23826">
        <dgm:presLayoutVars>
          <dgm:chMax val="1"/>
          <dgm:bulletEnabled val="1"/>
        </dgm:presLayoutVars>
      </dgm:prSet>
      <dgm:spPr/>
    </dgm:pt>
    <dgm:pt modelId="{BBE3F739-2BD6-4081-B79D-333D499725CD}" type="pres">
      <dgm:prSet presAssocID="{3A11D7F5-FB5F-44CB-A98B-4DD75C2BB88B}" presName="connSite1" presStyleCnt="0"/>
      <dgm:spPr/>
    </dgm:pt>
    <dgm:pt modelId="{80EC4D19-804A-4FC7-B121-E8B555AFC83B}" type="pres">
      <dgm:prSet presAssocID="{99FD7CF0-FC58-4AB9-891F-4231071B3AA3}" presName="Name9" presStyleLbl="sibTrans2D1" presStyleIdx="0" presStyleCnt="2" custScaleX="105561" custLinFactNeighborX="293" custLinFactNeighborY="-11714"/>
      <dgm:spPr/>
    </dgm:pt>
    <dgm:pt modelId="{9546D1B3-45AC-497E-A69F-C29D23711133}" type="pres">
      <dgm:prSet presAssocID="{C2C336CB-A8E2-4AA4-8EDF-3D2A35DEA087}" presName="composite2" presStyleCnt="0"/>
      <dgm:spPr/>
    </dgm:pt>
    <dgm:pt modelId="{1FAB4E5B-9D19-4B44-805B-552A650CA835}" type="pres">
      <dgm:prSet presAssocID="{C2C336CB-A8E2-4AA4-8EDF-3D2A35DEA087}" presName="dummyNode2" presStyleLbl="node1" presStyleIdx="0" presStyleCnt="3"/>
      <dgm:spPr/>
    </dgm:pt>
    <dgm:pt modelId="{6B3AB9DA-8A6E-498E-A195-6A557085B6BF}" type="pres">
      <dgm:prSet presAssocID="{C2C336CB-A8E2-4AA4-8EDF-3D2A35DEA087}" presName="childNode2" presStyleLbl="bgAcc1" presStyleIdx="1" presStyleCnt="3" custScaleY="106887" custLinFactNeighborX="17011">
        <dgm:presLayoutVars>
          <dgm:bulletEnabled val="1"/>
        </dgm:presLayoutVars>
      </dgm:prSet>
      <dgm:spPr/>
    </dgm:pt>
    <dgm:pt modelId="{92E2202A-90F0-4C7F-ABFF-4120E48B2E16}" type="pres">
      <dgm:prSet presAssocID="{C2C336CB-A8E2-4AA4-8EDF-3D2A35DEA087}" presName="childNode2tx" presStyleLbl="bgAcc1" presStyleIdx="1" presStyleCnt="3">
        <dgm:presLayoutVars>
          <dgm:bulletEnabled val="1"/>
        </dgm:presLayoutVars>
      </dgm:prSet>
      <dgm:spPr/>
    </dgm:pt>
    <dgm:pt modelId="{D97BCBD2-A29F-4D12-A896-7FFA143B4388}" type="pres">
      <dgm:prSet presAssocID="{C2C336CB-A8E2-4AA4-8EDF-3D2A35DEA087}" presName="parentNode2" presStyleLbl="node1" presStyleIdx="1" presStyleCnt="3" custLinFactNeighborX="19133">
        <dgm:presLayoutVars>
          <dgm:chMax val="0"/>
          <dgm:bulletEnabled val="1"/>
        </dgm:presLayoutVars>
      </dgm:prSet>
      <dgm:spPr/>
    </dgm:pt>
    <dgm:pt modelId="{31BFFAE0-D55E-4A3A-A90B-7631C1D4B0FB}" type="pres">
      <dgm:prSet presAssocID="{C2C336CB-A8E2-4AA4-8EDF-3D2A35DEA087}" presName="connSite2" presStyleCnt="0"/>
      <dgm:spPr/>
    </dgm:pt>
    <dgm:pt modelId="{046792FB-83BE-4E9B-A7EF-0407FB378084}" type="pres">
      <dgm:prSet presAssocID="{04B53407-E904-434E-BA8F-B2BEBD16A2C7}" presName="Name18" presStyleLbl="sibTrans2D1" presStyleIdx="1" presStyleCnt="2" custScaleY="111425" custLinFactNeighborY="13722"/>
      <dgm:spPr/>
    </dgm:pt>
    <dgm:pt modelId="{E19977B8-D780-4536-AF3C-5DD3410E980A}" type="pres">
      <dgm:prSet presAssocID="{9EA01D08-F706-497A-920C-E84F2DE1B1E9}" presName="composite1" presStyleCnt="0"/>
      <dgm:spPr/>
    </dgm:pt>
    <dgm:pt modelId="{017EC779-693B-49AF-B7D8-1AFC380AF556}" type="pres">
      <dgm:prSet presAssocID="{9EA01D08-F706-497A-920C-E84F2DE1B1E9}" presName="dummyNode1" presStyleLbl="node1" presStyleIdx="1" presStyleCnt="3"/>
      <dgm:spPr/>
    </dgm:pt>
    <dgm:pt modelId="{3A047AAE-618B-4243-973E-C162FC73A78D}" type="pres">
      <dgm:prSet presAssocID="{9EA01D08-F706-497A-920C-E84F2DE1B1E9}" presName="childNode1" presStyleLbl="bgAcc1" presStyleIdx="2" presStyleCnt="3" custScaleX="88055" custScaleY="77452">
        <dgm:presLayoutVars>
          <dgm:bulletEnabled val="1"/>
        </dgm:presLayoutVars>
      </dgm:prSet>
      <dgm:spPr/>
    </dgm:pt>
    <dgm:pt modelId="{A39B8718-F49E-4963-9122-5C9026BB2DF4}" type="pres">
      <dgm:prSet presAssocID="{9EA01D08-F706-497A-920C-E84F2DE1B1E9}" presName="childNode1tx" presStyleLbl="bgAcc1" presStyleIdx="2" presStyleCnt="3">
        <dgm:presLayoutVars>
          <dgm:bulletEnabled val="1"/>
        </dgm:presLayoutVars>
      </dgm:prSet>
      <dgm:spPr/>
    </dgm:pt>
    <dgm:pt modelId="{B14941F7-27EE-453C-BEC5-D8AB08B15514}" type="pres">
      <dgm:prSet presAssocID="{9EA01D08-F706-497A-920C-E84F2DE1B1E9}" presName="parentNode1" presStyleLbl="node1" presStyleIdx="2" presStyleCnt="3">
        <dgm:presLayoutVars>
          <dgm:chMax val="1"/>
          <dgm:bulletEnabled val="1"/>
        </dgm:presLayoutVars>
      </dgm:prSet>
      <dgm:spPr/>
    </dgm:pt>
    <dgm:pt modelId="{096C9BC8-7D10-480C-A3D9-A93942DC7743}" type="pres">
      <dgm:prSet presAssocID="{9EA01D08-F706-497A-920C-E84F2DE1B1E9}" presName="connSite1" presStyleCnt="0"/>
      <dgm:spPr/>
    </dgm:pt>
  </dgm:ptLst>
  <dgm:cxnLst>
    <dgm:cxn modelId="{A2206801-7277-4C08-8AE2-1070C17F72AB}" type="presOf" srcId="{A655253D-A795-4E40-A4B8-50DEFBBFCFAD}" destId="{AF8EB920-31E6-424B-B79B-14C4F50C7DB3}" srcOrd="1" destOrd="0" presId="urn:microsoft.com/office/officeart/2005/8/layout/hProcess4"/>
    <dgm:cxn modelId="{E980361A-3414-4BED-A35C-4BCBD588AC44}" type="presOf" srcId="{0AA17CDD-555C-4D75-92BA-C7F7899B484D}" destId="{AF8EB920-31E6-424B-B79B-14C4F50C7DB3}" srcOrd="1" destOrd="1" presId="urn:microsoft.com/office/officeart/2005/8/layout/hProcess4"/>
    <dgm:cxn modelId="{EF761132-A157-46FB-AC80-443F91E74410}" type="presOf" srcId="{8A381649-5C84-419F-856F-7F1B5B17C411}" destId="{3A047AAE-618B-4243-973E-C162FC73A78D}" srcOrd="0" destOrd="1" presId="urn:microsoft.com/office/officeart/2005/8/layout/hProcess4"/>
    <dgm:cxn modelId="{F4C4D932-B226-4321-9E5E-677D4092E17A}" srcId="{3A11D7F5-FB5F-44CB-A98B-4DD75C2BB88B}" destId="{A655253D-A795-4E40-A4B8-50DEFBBFCFAD}" srcOrd="0" destOrd="0" parTransId="{0CE014F9-E2CA-48F4-812E-466591BE9AD2}" sibTransId="{D13A8BFC-A759-42E2-BC88-2F2FB1B693FE}"/>
    <dgm:cxn modelId="{488FB343-2BE1-4BCC-98B3-4A1D26FB22C5}" type="presOf" srcId="{8A381649-5C84-419F-856F-7F1B5B17C411}" destId="{A39B8718-F49E-4963-9122-5C9026BB2DF4}" srcOrd="1" destOrd="1" presId="urn:microsoft.com/office/officeart/2005/8/layout/hProcess4"/>
    <dgm:cxn modelId="{56F0966D-BEC7-437F-844E-74CAFB1AB3B8}" type="presOf" srcId="{8FD167F5-C6BA-4316-A9EC-36BAAADCFB8A}" destId="{6B3AB9DA-8A6E-498E-A195-6A557085B6BF}" srcOrd="0" destOrd="0" presId="urn:microsoft.com/office/officeart/2005/8/layout/hProcess4"/>
    <dgm:cxn modelId="{9F35D84E-13C1-4904-9850-B9BA445E378D}" srcId="{3A11D7F5-FB5F-44CB-A98B-4DD75C2BB88B}" destId="{0AA17CDD-555C-4D75-92BA-C7F7899B484D}" srcOrd="1" destOrd="0" parTransId="{BFCCBD23-B77E-4ADC-B120-4BCB8EF14624}" sibTransId="{9A32BCAC-93D5-4DF1-AEE9-457B668095E3}"/>
    <dgm:cxn modelId="{16994E50-3691-4561-A7CE-83C50F869458}" type="presOf" srcId="{2FA10678-957D-4BF6-9990-AB209C025921}" destId="{DC1B21E0-E37C-4230-815E-EEC87E3B13DB}" srcOrd="0" destOrd="0" presId="urn:microsoft.com/office/officeart/2005/8/layout/hProcess4"/>
    <dgm:cxn modelId="{B9455784-863E-4845-9512-804BF3AEE4E2}" srcId="{9EA01D08-F706-497A-920C-E84F2DE1B1E9}" destId="{BF549476-E1F8-4A1B-B9AA-76419A6FAEE2}" srcOrd="0" destOrd="0" parTransId="{FBC83374-9F32-48DE-9E34-CE132AB5F1A5}" sibTransId="{125B6585-AC27-479E-A106-DE0E117BEFE6}"/>
    <dgm:cxn modelId="{DA96DD86-E068-4410-ADD6-5E8962A83C92}" srcId="{2FA10678-957D-4BF6-9990-AB209C025921}" destId="{9EA01D08-F706-497A-920C-E84F2DE1B1E9}" srcOrd="2" destOrd="0" parTransId="{CB74A787-EA91-4C91-8411-65FB3C1EA675}" sibTransId="{84DDF607-F181-444F-9BA1-289E4861D82C}"/>
    <dgm:cxn modelId="{4E39D4AB-0336-465D-A139-CB9AA182894B}" type="presOf" srcId="{C2C336CB-A8E2-4AA4-8EDF-3D2A35DEA087}" destId="{D97BCBD2-A29F-4D12-A896-7FFA143B4388}" srcOrd="0" destOrd="0" presId="urn:microsoft.com/office/officeart/2005/8/layout/hProcess4"/>
    <dgm:cxn modelId="{F456BEB1-28C5-478A-951D-872089FE9D04}" type="presOf" srcId="{99FD7CF0-FC58-4AB9-891F-4231071B3AA3}" destId="{80EC4D19-804A-4FC7-B121-E8B555AFC83B}" srcOrd="0" destOrd="0" presId="urn:microsoft.com/office/officeart/2005/8/layout/hProcess4"/>
    <dgm:cxn modelId="{3417ACB3-FDF8-4070-A9B0-637A9284F011}" type="presOf" srcId="{BF549476-E1F8-4A1B-B9AA-76419A6FAEE2}" destId="{A39B8718-F49E-4963-9122-5C9026BB2DF4}" srcOrd="1" destOrd="0" presId="urn:microsoft.com/office/officeart/2005/8/layout/hProcess4"/>
    <dgm:cxn modelId="{81950ABA-368E-4558-B377-497CC8214D9A}" srcId="{C2C336CB-A8E2-4AA4-8EDF-3D2A35DEA087}" destId="{8FD167F5-C6BA-4316-A9EC-36BAAADCFB8A}" srcOrd="0" destOrd="0" parTransId="{564D3644-1771-41F7-BAB1-3F10783F4D74}" sibTransId="{A483E265-9F3E-494D-8A70-15AA33793D79}"/>
    <dgm:cxn modelId="{659435BD-1EF1-46E7-85B7-9755F86DC8B9}" type="presOf" srcId="{A655253D-A795-4E40-A4B8-50DEFBBFCFAD}" destId="{B69EA254-DF8D-443F-AAFD-0206122BF2FB}" srcOrd="0" destOrd="0" presId="urn:microsoft.com/office/officeart/2005/8/layout/hProcess4"/>
    <dgm:cxn modelId="{6BB520BF-48A0-4866-A2BB-FD4D6BA1B929}" type="presOf" srcId="{04B53407-E904-434E-BA8F-B2BEBD16A2C7}" destId="{046792FB-83BE-4E9B-A7EF-0407FB378084}" srcOrd="0" destOrd="0" presId="urn:microsoft.com/office/officeart/2005/8/layout/hProcess4"/>
    <dgm:cxn modelId="{031DF2CE-27A0-4189-B921-2D51C6E1923C}" srcId="{2FA10678-957D-4BF6-9990-AB209C025921}" destId="{C2C336CB-A8E2-4AA4-8EDF-3D2A35DEA087}" srcOrd="1" destOrd="0" parTransId="{60182BF0-C360-4AC1-8177-E913641B27A2}" sibTransId="{04B53407-E904-434E-BA8F-B2BEBD16A2C7}"/>
    <dgm:cxn modelId="{836E3AD5-9871-48FB-8A49-AF95BFB87A1D}" type="presOf" srcId="{8FD167F5-C6BA-4316-A9EC-36BAAADCFB8A}" destId="{92E2202A-90F0-4C7F-ABFF-4120E48B2E16}" srcOrd="1" destOrd="0" presId="urn:microsoft.com/office/officeart/2005/8/layout/hProcess4"/>
    <dgm:cxn modelId="{643579D6-3F3D-4A73-8E13-524022660651}" srcId="{2FA10678-957D-4BF6-9990-AB209C025921}" destId="{3A11D7F5-FB5F-44CB-A98B-4DD75C2BB88B}" srcOrd="0" destOrd="0" parTransId="{5ADDD7C0-5632-4EBC-8A8B-41DAEAACDB72}" sibTransId="{99FD7CF0-FC58-4AB9-891F-4231071B3AA3}"/>
    <dgm:cxn modelId="{45FAFAE5-B4AD-41C7-8BC8-2B0A66DB33AA}" type="presOf" srcId="{BF549476-E1F8-4A1B-B9AA-76419A6FAEE2}" destId="{3A047AAE-618B-4243-973E-C162FC73A78D}" srcOrd="0" destOrd="0" presId="urn:microsoft.com/office/officeart/2005/8/layout/hProcess4"/>
    <dgm:cxn modelId="{070198E6-68E0-4359-A616-985AA19DB42D}" type="presOf" srcId="{0AA17CDD-555C-4D75-92BA-C7F7899B484D}" destId="{B69EA254-DF8D-443F-AAFD-0206122BF2FB}" srcOrd="0" destOrd="1" presId="urn:microsoft.com/office/officeart/2005/8/layout/hProcess4"/>
    <dgm:cxn modelId="{1B80DFF2-7C13-4443-83CD-5BC471B5E5F9}" srcId="{9EA01D08-F706-497A-920C-E84F2DE1B1E9}" destId="{8A381649-5C84-419F-856F-7F1B5B17C411}" srcOrd="1" destOrd="0" parTransId="{BEB8C182-091E-414A-AF82-E3C4A91529B1}" sibTransId="{AEA5CC51-0AEE-4A2D-8173-B7F976126DD1}"/>
    <dgm:cxn modelId="{5359B2F6-CAE7-4039-8DE1-6679EB7186BA}" type="presOf" srcId="{3A11D7F5-FB5F-44CB-A98B-4DD75C2BB88B}" destId="{6FFAB440-F631-4B6F-BB37-6F5E3BD6E386}" srcOrd="0" destOrd="0" presId="urn:microsoft.com/office/officeart/2005/8/layout/hProcess4"/>
    <dgm:cxn modelId="{553628FF-2609-437B-8DF5-4D167AC5FC09}" type="presOf" srcId="{9EA01D08-F706-497A-920C-E84F2DE1B1E9}" destId="{B14941F7-27EE-453C-BEC5-D8AB08B15514}" srcOrd="0" destOrd="0" presId="urn:microsoft.com/office/officeart/2005/8/layout/hProcess4"/>
    <dgm:cxn modelId="{AF8E8B3A-1443-4F17-B3B8-163D7BB51822}" type="presParOf" srcId="{DC1B21E0-E37C-4230-815E-EEC87E3B13DB}" destId="{E5EBC3F2-3075-40A7-BC3D-DA2E9183F6F7}" srcOrd="0" destOrd="0" presId="urn:microsoft.com/office/officeart/2005/8/layout/hProcess4"/>
    <dgm:cxn modelId="{81FBFA1C-4F1B-484C-A58B-1B309AC6B9AE}" type="presParOf" srcId="{DC1B21E0-E37C-4230-815E-EEC87E3B13DB}" destId="{B0AA02EE-6D01-4A82-9E03-BA49909133C9}" srcOrd="1" destOrd="0" presId="urn:microsoft.com/office/officeart/2005/8/layout/hProcess4"/>
    <dgm:cxn modelId="{1237871A-95BF-4881-90B2-CBA2C98E5D5B}" type="presParOf" srcId="{DC1B21E0-E37C-4230-815E-EEC87E3B13DB}" destId="{662ECA27-8B5D-4B7D-8BF2-A3E376C40CC3}" srcOrd="2" destOrd="0" presId="urn:microsoft.com/office/officeart/2005/8/layout/hProcess4"/>
    <dgm:cxn modelId="{BAD90E6D-FF45-49BE-A99A-B4E78E8DBE4B}" type="presParOf" srcId="{662ECA27-8B5D-4B7D-8BF2-A3E376C40CC3}" destId="{24AE8379-2B52-495E-80C3-4D131AE8CAD7}" srcOrd="0" destOrd="0" presId="urn:microsoft.com/office/officeart/2005/8/layout/hProcess4"/>
    <dgm:cxn modelId="{A60D8AAB-5BF2-4726-B9C3-F3226C3B5848}" type="presParOf" srcId="{24AE8379-2B52-495E-80C3-4D131AE8CAD7}" destId="{FA7FEFFA-0C6E-47D2-8EFD-EEC459149416}" srcOrd="0" destOrd="0" presId="urn:microsoft.com/office/officeart/2005/8/layout/hProcess4"/>
    <dgm:cxn modelId="{68A2A1FD-2193-447D-8D9F-10888080495B}" type="presParOf" srcId="{24AE8379-2B52-495E-80C3-4D131AE8CAD7}" destId="{B69EA254-DF8D-443F-AAFD-0206122BF2FB}" srcOrd="1" destOrd="0" presId="urn:microsoft.com/office/officeart/2005/8/layout/hProcess4"/>
    <dgm:cxn modelId="{4F4D10EF-23D1-45D2-B9D0-1661A78D9FBE}" type="presParOf" srcId="{24AE8379-2B52-495E-80C3-4D131AE8CAD7}" destId="{AF8EB920-31E6-424B-B79B-14C4F50C7DB3}" srcOrd="2" destOrd="0" presId="urn:microsoft.com/office/officeart/2005/8/layout/hProcess4"/>
    <dgm:cxn modelId="{02379FE6-4E62-4D03-9CDC-4A2AB5CD4383}" type="presParOf" srcId="{24AE8379-2B52-495E-80C3-4D131AE8CAD7}" destId="{6FFAB440-F631-4B6F-BB37-6F5E3BD6E386}" srcOrd="3" destOrd="0" presId="urn:microsoft.com/office/officeart/2005/8/layout/hProcess4"/>
    <dgm:cxn modelId="{468D5DE5-7BD6-4D25-97F6-B4E66405CF9B}" type="presParOf" srcId="{24AE8379-2B52-495E-80C3-4D131AE8CAD7}" destId="{BBE3F739-2BD6-4081-B79D-333D499725CD}" srcOrd="4" destOrd="0" presId="urn:microsoft.com/office/officeart/2005/8/layout/hProcess4"/>
    <dgm:cxn modelId="{C102D3A4-CFDF-463B-A7DD-3F6FE8237963}" type="presParOf" srcId="{662ECA27-8B5D-4B7D-8BF2-A3E376C40CC3}" destId="{80EC4D19-804A-4FC7-B121-E8B555AFC83B}" srcOrd="1" destOrd="0" presId="urn:microsoft.com/office/officeart/2005/8/layout/hProcess4"/>
    <dgm:cxn modelId="{82408B08-3A1F-47B9-BDB2-02097505D9B3}" type="presParOf" srcId="{662ECA27-8B5D-4B7D-8BF2-A3E376C40CC3}" destId="{9546D1B3-45AC-497E-A69F-C29D23711133}" srcOrd="2" destOrd="0" presId="urn:microsoft.com/office/officeart/2005/8/layout/hProcess4"/>
    <dgm:cxn modelId="{BF18ABA8-5707-4005-BC86-888B82854866}" type="presParOf" srcId="{9546D1B3-45AC-497E-A69F-C29D23711133}" destId="{1FAB4E5B-9D19-4B44-805B-552A650CA835}" srcOrd="0" destOrd="0" presId="urn:microsoft.com/office/officeart/2005/8/layout/hProcess4"/>
    <dgm:cxn modelId="{E1CB61F3-1658-4D6B-B53A-8D0B8C942834}" type="presParOf" srcId="{9546D1B3-45AC-497E-A69F-C29D23711133}" destId="{6B3AB9DA-8A6E-498E-A195-6A557085B6BF}" srcOrd="1" destOrd="0" presId="urn:microsoft.com/office/officeart/2005/8/layout/hProcess4"/>
    <dgm:cxn modelId="{068E3AA9-F486-485F-B65D-2626DD58A0CB}" type="presParOf" srcId="{9546D1B3-45AC-497E-A69F-C29D23711133}" destId="{92E2202A-90F0-4C7F-ABFF-4120E48B2E16}" srcOrd="2" destOrd="0" presId="urn:microsoft.com/office/officeart/2005/8/layout/hProcess4"/>
    <dgm:cxn modelId="{4254C507-FBDA-4299-BF07-A57B4E0F609D}" type="presParOf" srcId="{9546D1B3-45AC-497E-A69F-C29D23711133}" destId="{D97BCBD2-A29F-4D12-A896-7FFA143B4388}" srcOrd="3" destOrd="0" presId="urn:microsoft.com/office/officeart/2005/8/layout/hProcess4"/>
    <dgm:cxn modelId="{163F333A-F188-47CF-9FE4-4A3BF7AA1084}" type="presParOf" srcId="{9546D1B3-45AC-497E-A69F-C29D23711133}" destId="{31BFFAE0-D55E-4A3A-A90B-7631C1D4B0FB}" srcOrd="4" destOrd="0" presId="urn:microsoft.com/office/officeart/2005/8/layout/hProcess4"/>
    <dgm:cxn modelId="{F6B5EA59-083D-4261-A2E6-625C80AF3FBB}" type="presParOf" srcId="{662ECA27-8B5D-4B7D-8BF2-A3E376C40CC3}" destId="{046792FB-83BE-4E9B-A7EF-0407FB378084}" srcOrd="3" destOrd="0" presId="urn:microsoft.com/office/officeart/2005/8/layout/hProcess4"/>
    <dgm:cxn modelId="{6489E9E2-484D-4F7D-96F7-6858A312C409}" type="presParOf" srcId="{662ECA27-8B5D-4B7D-8BF2-A3E376C40CC3}" destId="{E19977B8-D780-4536-AF3C-5DD3410E980A}" srcOrd="4" destOrd="0" presId="urn:microsoft.com/office/officeart/2005/8/layout/hProcess4"/>
    <dgm:cxn modelId="{E5EA6721-D450-4833-A2F5-C607D6881C7E}" type="presParOf" srcId="{E19977B8-D780-4536-AF3C-5DD3410E980A}" destId="{017EC779-693B-49AF-B7D8-1AFC380AF556}" srcOrd="0" destOrd="0" presId="urn:microsoft.com/office/officeart/2005/8/layout/hProcess4"/>
    <dgm:cxn modelId="{151BED09-F4B1-4CEB-B09D-987DD6CDD871}" type="presParOf" srcId="{E19977B8-D780-4536-AF3C-5DD3410E980A}" destId="{3A047AAE-618B-4243-973E-C162FC73A78D}" srcOrd="1" destOrd="0" presId="urn:microsoft.com/office/officeart/2005/8/layout/hProcess4"/>
    <dgm:cxn modelId="{679C4F0C-7AF6-474C-B99E-182642683525}" type="presParOf" srcId="{E19977B8-D780-4536-AF3C-5DD3410E980A}" destId="{A39B8718-F49E-4963-9122-5C9026BB2DF4}" srcOrd="2" destOrd="0" presId="urn:microsoft.com/office/officeart/2005/8/layout/hProcess4"/>
    <dgm:cxn modelId="{48DCA317-7F74-4EBC-AFE7-DD62BCA71FF1}" type="presParOf" srcId="{E19977B8-D780-4536-AF3C-5DD3410E980A}" destId="{B14941F7-27EE-453C-BEC5-D8AB08B15514}" srcOrd="3" destOrd="0" presId="urn:microsoft.com/office/officeart/2005/8/layout/hProcess4"/>
    <dgm:cxn modelId="{2A556747-62E7-492F-9021-3524F44BBBFA}" type="presParOf" srcId="{E19977B8-D780-4536-AF3C-5DD3410E980A}" destId="{096C9BC8-7D10-480C-A3D9-A93942DC7743}"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6D490C-CD49-4820-A304-19632DF2316D}"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49AA75BC-1F7C-4054-9B1E-6D1B29020FAC}">
      <dgm:prSet phldrT="[Text]"/>
      <dgm:spPr>
        <a:solidFill>
          <a:srgbClr val="2D69B6"/>
        </a:solidFill>
        <a:ln>
          <a:solidFill>
            <a:srgbClr val="0F79C1"/>
          </a:solidFill>
        </a:ln>
      </dgm:spPr>
      <dgm:t>
        <a:bodyPr/>
        <a:lstStyle/>
        <a:p>
          <a:r>
            <a:rPr lang="en-US" b="1">
              <a:latin typeface="Open Sans" panose="020B0606030504020204" pitchFamily="34" charset="0"/>
              <a:ea typeface="Open Sans" panose="020B0606030504020204" pitchFamily="34" charset="0"/>
              <a:cs typeface="Open Sans" panose="020B0606030504020204" pitchFamily="34" charset="0"/>
            </a:rPr>
            <a:t>Workforce Readiness</a:t>
          </a:r>
        </a:p>
      </dgm:t>
    </dgm:pt>
    <dgm:pt modelId="{26BDFE91-14F3-463C-8A55-F57963D85845}" type="parTrans" cxnId="{6766C082-2ABD-4BFC-B4CE-367A274748A7}">
      <dgm:prSet/>
      <dgm:spPr/>
      <dgm:t>
        <a:bodyPr/>
        <a:lstStyle/>
        <a:p>
          <a:endParaRPr lang="en-US"/>
        </a:p>
      </dgm:t>
    </dgm:pt>
    <dgm:pt modelId="{776181AB-FA0A-4302-AE43-657315FC961C}" type="sibTrans" cxnId="{6766C082-2ABD-4BFC-B4CE-367A274748A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solidFill>
            <a:srgbClr val="0F79C1"/>
          </a:solidFill>
        </a:ln>
      </dgm:spPr>
      <dgm:t>
        <a:bodyPr/>
        <a:lstStyle/>
        <a:p>
          <a:endParaRPr lang="en-US"/>
        </a:p>
      </dgm:t>
      <dgm:extLst>
        <a:ext uri="{E40237B7-FDA0-4F09-8148-C483321AD2D9}">
          <dgm14:cNvPr xmlns:dgm14="http://schemas.microsoft.com/office/drawing/2010/diagram" id="0" name="" descr="Person working late at the office"/>
        </a:ext>
      </dgm:extLst>
    </dgm:pt>
    <dgm:pt modelId="{489135E1-A240-4FE0-A76B-143D4985D9C4}">
      <dgm:prSet phldrT="[Text]"/>
      <dgm:spPr>
        <a:solidFill>
          <a:srgbClr val="2D69B6"/>
        </a:solidFill>
        <a:ln>
          <a:solidFill>
            <a:srgbClr val="0F79C1"/>
          </a:solidFill>
        </a:ln>
      </dgm:spPr>
      <dgm:t>
        <a:bodyPr/>
        <a:lstStyle/>
        <a:p>
          <a:r>
            <a:rPr lang="en-US" b="1">
              <a:latin typeface="Open Sans" panose="020B0606030504020204" pitchFamily="34" charset="0"/>
              <a:ea typeface="Open Sans" panose="020B0606030504020204" pitchFamily="34" charset="0"/>
              <a:cs typeface="Open Sans" panose="020B0606030504020204" pitchFamily="34" charset="0"/>
            </a:rPr>
            <a:t>Fair Labor Standards</a:t>
          </a:r>
        </a:p>
      </dgm:t>
    </dgm:pt>
    <dgm:pt modelId="{89517A17-B278-4E7C-8E6A-43FD776EB208}" type="parTrans" cxnId="{B311D4C4-5DE6-48FD-BE1C-5C226CC775CE}">
      <dgm:prSet/>
      <dgm:spPr/>
      <dgm:t>
        <a:bodyPr/>
        <a:lstStyle/>
        <a:p>
          <a:endParaRPr lang="en-US"/>
        </a:p>
      </dgm:t>
    </dgm:pt>
    <dgm:pt modelId="{B91DEB5A-B21E-44D7-9F39-11FD48CE1C89}" type="sibTrans" cxnId="{B311D4C4-5DE6-48FD-BE1C-5C226CC775CE}">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a:solidFill>
            <a:srgbClr val="0F79C1"/>
          </a:solidFill>
        </a:ln>
      </dgm:spPr>
      <dgm:t>
        <a:bodyPr/>
        <a:lstStyle/>
        <a:p>
          <a:endParaRPr lang="en-US"/>
        </a:p>
      </dgm:t>
      <dgm:extLst>
        <a:ext uri="{E40237B7-FDA0-4F09-8148-C483321AD2D9}">
          <dgm14:cNvPr xmlns:dgm14="http://schemas.microsoft.com/office/drawing/2010/diagram" id="0" name="" descr="Smiling paramedic in ambulance"/>
        </a:ext>
      </dgm:extLst>
    </dgm:pt>
    <dgm:pt modelId="{0D3B002F-85C8-492B-8E9E-C497960741DA}">
      <dgm:prSet phldrT="[Text]"/>
      <dgm:spPr>
        <a:solidFill>
          <a:srgbClr val="2D69B6"/>
        </a:solidFill>
        <a:ln>
          <a:solidFill>
            <a:srgbClr val="0F79C1"/>
          </a:solidFill>
        </a:ln>
      </dgm:spPr>
      <dgm:t>
        <a:bodyPr/>
        <a:lstStyle/>
        <a:p>
          <a:r>
            <a:rPr lang="en-US" b="1">
              <a:latin typeface="Open Sans" panose="020B0606030504020204" pitchFamily="34" charset="0"/>
              <a:ea typeface="Open Sans" panose="020B0606030504020204" pitchFamily="34" charset="0"/>
              <a:cs typeface="Open Sans" panose="020B0606030504020204" pitchFamily="34" charset="0"/>
            </a:rPr>
            <a:t>Subgrant Program</a:t>
          </a:r>
        </a:p>
      </dgm:t>
    </dgm:pt>
    <dgm:pt modelId="{A6D01686-7940-42EF-95B4-ABB09065A813}" type="parTrans" cxnId="{D88490F7-94C5-4507-9F36-AC034630F559}">
      <dgm:prSet/>
      <dgm:spPr/>
      <dgm:t>
        <a:bodyPr/>
        <a:lstStyle/>
        <a:p>
          <a:endParaRPr lang="en-US"/>
        </a:p>
      </dgm:t>
    </dgm:pt>
    <dgm:pt modelId="{5769641A-48A9-4556-A887-DE6F38C84FEC}" type="sibTrans" cxnId="{D88490F7-94C5-4507-9F36-AC034630F559}">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a:solidFill>
            <a:srgbClr val="0F79C1"/>
          </a:solidFill>
        </a:ln>
      </dgm:spPr>
      <dgm:t>
        <a:bodyPr/>
        <a:lstStyle/>
        <a:p>
          <a:endParaRPr lang="en-US"/>
        </a:p>
      </dgm:t>
      <dgm:extLst>
        <a:ext uri="{E40237B7-FDA0-4F09-8148-C483321AD2D9}">
          <dgm14:cNvPr xmlns:dgm14="http://schemas.microsoft.com/office/drawing/2010/diagram" id="0" name="" descr="Shadow of a person welding"/>
        </a:ext>
      </dgm:extLst>
    </dgm:pt>
    <dgm:pt modelId="{73100098-DED3-4170-9827-FB5D08A13BCA}">
      <dgm:prSet phldrT="[Text]"/>
      <dgm:spPr>
        <a:solidFill>
          <a:srgbClr val="2D69B6"/>
        </a:solidFill>
        <a:ln>
          <a:solidFill>
            <a:srgbClr val="0F79C1"/>
          </a:solidFill>
        </a:ln>
      </dgm:spPr>
      <dgm:t>
        <a:bodyPr/>
        <a:lstStyle/>
        <a:p>
          <a:r>
            <a:rPr lang="en-US" b="1">
              <a:latin typeface="Open Sans" panose="020B0606030504020204" pitchFamily="34" charset="0"/>
              <a:ea typeface="Open Sans" panose="020B0606030504020204" pitchFamily="34" charset="0"/>
              <a:cs typeface="Open Sans" panose="020B0606030504020204" pitchFamily="34" charset="0"/>
            </a:rPr>
            <a:t>Low-cost Service Options</a:t>
          </a:r>
        </a:p>
      </dgm:t>
    </dgm:pt>
    <dgm:pt modelId="{9F395360-7C36-49DD-96E6-64B228024A98}" type="parTrans" cxnId="{F971CB39-38CD-41D3-A0AC-A65ADCAF8053}">
      <dgm:prSet/>
      <dgm:spPr/>
      <dgm:t>
        <a:bodyPr/>
        <a:lstStyle/>
        <a:p>
          <a:endParaRPr lang="en-US"/>
        </a:p>
      </dgm:t>
    </dgm:pt>
    <dgm:pt modelId="{3BF181DC-AF3A-429D-8E4A-6DDF1A739075}" type="sibTrans" cxnId="{F971CB39-38CD-41D3-A0AC-A65ADCAF8053}">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a:solidFill>
            <a:srgbClr val="0F79C1"/>
          </a:solidFill>
        </a:ln>
      </dgm:spPr>
      <dgm:t>
        <a:bodyPr/>
        <a:lstStyle/>
        <a:p>
          <a:endParaRPr lang="en-US"/>
        </a:p>
      </dgm:t>
      <dgm:extLst>
        <a:ext uri="{E40237B7-FDA0-4F09-8148-C483321AD2D9}">
          <dgm14:cNvPr xmlns:dgm14="http://schemas.microsoft.com/office/drawing/2010/diagram" id="0" name="" descr="Business people near a whiteboard"/>
        </a:ext>
      </dgm:extLst>
    </dgm:pt>
    <dgm:pt modelId="{3C57BBCD-DC22-4ED6-B511-B355FF8468A4}" type="pres">
      <dgm:prSet presAssocID="{F76D490C-CD49-4820-A304-19632DF2316D}" presName="Name0" presStyleCnt="0">
        <dgm:presLayoutVars>
          <dgm:chMax val="21"/>
          <dgm:chPref val="21"/>
        </dgm:presLayoutVars>
      </dgm:prSet>
      <dgm:spPr/>
    </dgm:pt>
    <dgm:pt modelId="{028814A5-4F08-4112-9344-4AD5B8EC153B}" type="pres">
      <dgm:prSet presAssocID="{49AA75BC-1F7C-4054-9B1E-6D1B29020FAC}" presName="text1" presStyleCnt="0"/>
      <dgm:spPr/>
    </dgm:pt>
    <dgm:pt modelId="{95374CA4-E198-49B9-A984-B2A4CAC3CBA9}" type="pres">
      <dgm:prSet presAssocID="{49AA75BC-1F7C-4054-9B1E-6D1B29020FAC}" presName="textRepeatNode" presStyleLbl="alignNode1" presStyleIdx="0" presStyleCnt="4" custLinFactX="69881" custLinFactNeighborX="100000" custLinFactNeighborY="-2910">
        <dgm:presLayoutVars>
          <dgm:chMax val="0"/>
          <dgm:chPref val="0"/>
          <dgm:bulletEnabled val="1"/>
        </dgm:presLayoutVars>
      </dgm:prSet>
      <dgm:spPr/>
    </dgm:pt>
    <dgm:pt modelId="{2970A44E-1E01-4567-B4C0-17B711B50028}" type="pres">
      <dgm:prSet presAssocID="{49AA75BC-1F7C-4054-9B1E-6D1B29020FAC}" presName="textaccent1" presStyleCnt="0"/>
      <dgm:spPr/>
    </dgm:pt>
    <dgm:pt modelId="{3F573427-E768-4C70-A50A-F768CF2D6D0B}" type="pres">
      <dgm:prSet presAssocID="{49AA75BC-1F7C-4054-9B1E-6D1B29020FAC}" presName="accentRepeatNode" presStyleLbl="solidAlignAcc1" presStyleIdx="0" presStyleCnt="8" custLinFactX="1317930" custLinFactNeighborX="1400000" custLinFactNeighborY="88313"/>
      <dgm:spPr/>
    </dgm:pt>
    <dgm:pt modelId="{19190898-085D-4D57-9235-6B798415A562}" type="pres">
      <dgm:prSet presAssocID="{776181AB-FA0A-4302-AE43-657315FC961C}" presName="image1" presStyleCnt="0"/>
      <dgm:spPr/>
    </dgm:pt>
    <dgm:pt modelId="{EF60C73A-2F46-47DD-8DE7-36D63EEA6BA7}" type="pres">
      <dgm:prSet presAssocID="{776181AB-FA0A-4302-AE43-657315FC961C}" presName="imageRepeatNode" presStyleLbl="alignAcc1" presStyleIdx="0" presStyleCnt="4" custLinFactX="100000" custLinFactY="-60764" custLinFactNeighborX="154519" custLinFactNeighborY="-100000"/>
      <dgm:spPr/>
    </dgm:pt>
    <dgm:pt modelId="{BD5052F8-A376-467B-BF37-C6567AAAFE1E}" type="pres">
      <dgm:prSet presAssocID="{776181AB-FA0A-4302-AE43-657315FC961C}" presName="imageaccent1" presStyleCnt="0"/>
      <dgm:spPr/>
    </dgm:pt>
    <dgm:pt modelId="{6F383FD3-BA05-4C77-93F3-5F34C47D40DB}" type="pres">
      <dgm:prSet presAssocID="{776181AB-FA0A-4302-AE43-657315FC961C}" presName="accentRepeatNode" presStyleLbl="solidAlignAcc1" presStyleIdx="1" presStyleCnt="8" custScaleX="162221" custScaleY="149175" custLinFactX="700000" custLinFactY="100000" custLinFactNeighborX="769458" custLinFactNeighborY="138083"/>
      <dgm:spPr/>
    </dgm:pt>
    <dgm:pt modelId="{3E69E2F2-1599-415F-B1F6-CBB6620C2607}" type="pres">
      <dgm:prSet presAssocID="{489135E1-A240-4FE0-A76B-143D4985D9C4}" presName="text2" presStyleCnt="0"/>
      <dgm:spPr/>
    </dgm:pt>
    <dgm:pt modelId="{785AFD54-7D2C-46BB-A72D-475FBAAA4560}" type="pres">
      <dgm:prSet presAssocID="{489135E1-A240-4FE0-A76B-143D4985D9C4}" presName="textRepeatNode" presStyleLbl="alignNode1" presStyleIdx="1" presStyleCnt="4">
        <dgm:presLayoutVars>
          <dgm:chMax val="0"/>
          <dgm:chPref val="0"/>
          <dgm:bulletEnabled val="1"/>
        </dgm:presLayoutVars>
      </dgm:prSet>
      <dgm:spPr/>
    </dgm:pt>
    <dgm:pt modelId="{3FC80E14-95EC-4625-A1E6-0A5A50F1E38F}" type="pres">
      <dgm:prSet presAssocID="{489135E1-A240-4FE0-A76B-143D4985D9C4}" presName="textaccent2" presStyleCnt="0"/>
      <dgm:spPr/>
    </dgm:pt>
    <dgm:pt modelId="{7F0058BB-BEA9-4F0F-B110-871E1BEAB4E7}" type="pres">
      <dgm:prSet presAssocID="{489135E1-A240-4FE0-A76B-143D4985D9C4}" presName="accentRepeatNode" presStyleLbl="solidAlignAcc1" presStyleIdx="2" presStyleCnt="8"/>
      <dgm:spPr/>
    </dgm:pt>
    <dgm:pt modelId="{B5C704A0-5466-4BFF-8779-BCCB38D230A0}" type="pres">
      <dgm:prSet presAssocID="{B91DEB5A-B21E-44D7-9F39-11FD48CE1C89}" presName="image2" presStyleCnt="0"/>
      <dgm:spPr/>
    </dgm:pt>
    <dgm:pt modelId="{3690441C-E3A7-4372-9566-5DCA7C5D40A2}" type="pres">
      <dgm:prSet presAssocID="{B91DEB5A-B21E-44D7-9F39-11FD48CE1C89}" presName="imageRepeatNode" presStyleLbl="alignAcc1" presStyleIdx="1" presStyleCnt="4" custLinFactNeighborX="-84869" custLinFactNeighborY="52075"/>
      <dgm:spPr/>
    </dgm:pt>
    <dgm:pt modelId="{43802BFB-C30B-436F-AC78-77184C4B8719}" type="pres">
      <dgm:prSet presAssocID="{B91DEB5A-B21E-44D7-9F39-11FD48CE1C89}" presName="imageaccent2" presStyleCnt="0"/>
      <dgm:spPr/>
    </dgm:pt>
    <dgm:pt modelId="{964455E8-A62D-447E-BFAF-4EC602AA82C3}" type="pres">
      <dgm:prSet presAssocID="{B91DEB5A-B21E-44D7-9F39-11FD48CE1C89}" presName="accentRepeatNode" presStyleLbl="solidAlignAcc1" presStyleIdx="3" presStyleCnt="8"/>
      <dgm:spPr/>
    </dgm:pt>
    <dgm:pt modelId="{F33D0C50-5AD6-43D1-9889-EFD1B6367B0C}" type="pres">
      <dgm:prSet presAssocID="{0D3B002F-85C8-492B-8E9E-C497960741DA}" presName="text3" presStyleCnt="0"/>
      <dgm:spPr/>
    </dgm:pt>
    <dgm:pt modelId="{BBF89668-25C6-4C0D-BF12-E27393E3C9E0}" type="pres">
      <dgm:prSet presAssocID="{0D3B002F-85C8-492B-8E9E-C497960741DA}" presName="textRepeatNode" presStyleLbl="alignNode1" presStyleIdx="2" presStyleCnt="4" custLinFactX="100000" custLinFactNeighborX="155674" custLinFactNeighborY="-55297">
        <dgm:presLayoutVars>
          <dgm:chMax val="0"/>
          <dgm:chPref val="0"/>
          <dgm:bulletEnabled val="1"/>
        </dgm:presLayoutVars>
      </dgm:prSet>
      <dgm:spPr/>
    </dgm:pt>
    <dgm:pt modelId="{7145B79A-A01C-49D3-A708-1EA4DCDD162A}" type="pres">
      <dgm:prSet presAssocID="{0D3B002F-85C8-492B-8E9E-C497960741DA}" presName="textaccent3" presStyleCnt="0"/>
      <dgm:spPr/>
    </dgm:pt>
    <dgm:pt modelId="{65C968BA-80BE-48C9-A823-BAE82868CF55}" type="pres">
      <dgm:prSet presAssocID="{0D3B002F-85C8-492B-8E9E-C497960741DA}" presName="accentRepeatNode" presStyleLbl="solidAlignAcc1" presStyleIdx="4" presStyleCnt="8" custLinFactX="1083172" custLinFactY="-200000" custLinFactNeighborX="1100000" custLinFactNeighborY="-263246"/>
      <dgm:spPr/>
    </dgm:pt>
    <dgm:pt modelId="{EF39707D-E565-47FC-A3E8-26B30D50A817}" type="pres">
      <dgm:prSet presAssocID="{5769641A-48A9-4556-A887-DE6F38C84FEC}" presName="image3" presStyleCnt="0"/>
      <dgm:spPr/>
    </dgm:pt>
    <dgm:pt modelId="{BDE2E994-DBA2-48F1-A1D0-6F0BD7123E56}" type="pres">
      <dgm:prSet presAssocID="{5769641A-48A9-4556-A887-DE6F38C84FEC}" presName="imageRepeatNode" presStyleLbl="alignAcc1" presStyleIdx="2" presStyleCnt="4" custLinFactNeighborX="957" custLinFactNeighborY="2910"/>
      <dgm:spPr/>
    </dgm:pt>
    <dgm:pt modelId="{128BD9AA-38F0-4A19-8B01-0854E6602E35}" type="pres">
      <dgm:prSet presAssocID="{5769641A-48A9-4556-A887-DE6F38C84FEC}" presName="imageaccent3" presStyleCnt="0"/>
      <dgm:spPr/>
    </dgm:pt>
    <dgm:pt modelId="{9827CB5F-2C37-4028-9A31-FC26E674604B}" type="pres">
      <dgm:prSet presAssocID="{5769641A-48A9-4556-A887-DE6F38C84FEC}" presName="accentRepeatNode" presStyleLbl="solidAlignAcc1" presStyleIdx="5" presStyleCnt="8" custScaleX="44995" custScaleY="52651" custLinFactX="626792" custLinFactY="-361050" custLinFactNeighborX="700000" custLinFactNeighborY="-400000"/>
      <dgm:spPr/>
    </dgm:pt>
    <dgm:pt modelId="{57C8E12E-C928-4B0A-8B40-8D95DB167C9A}" type="pres">
      <dgm:prSet presAssocID="{73100098-DED3-4170-9827-FB5D08A13BCA}" presName="text4" presStyleCnt="0"/>
      <dgm:spPr/>
    </dgm:pt>
    <dgm:pt modelId="{0B83F262-B4A7-482A-9A33-C20856DC1BFA}" type="pres">
      <dgm:prSet presAssocID="{73100098-DED3-4170-9827-FB5D08A13BCA}" presName="textRepeatNode" presStyleLbl="alignNode1" presStyleIdx="3" presStyleCnt="4">
        <dgm:presLayoutVars>
          <dgm:chMax val="0"/>
          <dgm:chPref val="0"/>
          <dgm:bulletEnabled val="1"/>
        </dgm:presLayoutVars>
      </dgm:prSet>
      <dgm:spPr/>
    </dgm:pt>
    <dgm:pt modelId="{DCEE70EC-E69F-49CF-B634-6E31C3E811E8}" type="pres">
      <dgm:prSet presAssocID="{73100098-DED3-4170-9827-FB5D08A13BCA}" presName="textaccent4" presStyleCnt="0"/>
      <dgm:spPr/>
    </dgm:pt>
    <dgm:pt modelId="{5FA2CC3F-D2E1-4E12-A688-D02DD51379A2}" type="pres">
      <dgm:prSet presAssocID="{73100098-DED3-4170-9827-FB5D08A13BCA}" presName="accentRepeatNode" presStyleLbl="solidAlignAcc1" presStyleIdx="6" presStyleCnt="8"/>
      <dgm:spPr/>
    </dgm:pt>
    <dgm:pt modelId="{72AF9FDE-02DD-46A7-B129-AC90692286F5}" type="pres">
      <dgm:prSet presAssocID="{3BF181DC-AF3A-429D-8E4A-6DDF1A739075}" presName="image4" presStyleCnt="0"/>
      <dgm:spPr/>
    </dgm:pt>
    <dgm:pt modelId="{6CCAC186-E99B-41FB-9607-E88D7B021EDE}" type="pres">
      <dgm:prSet presAssocID="{3BF181DC-AF3A-429D-8E4A-6DDF1A739075}" presName="imageRepeatNode" presStyleLbl="alignAcc1" presStyleIdx="3" presStyleCnt="4"/>
      <dgm:spPr/>
    </dgm:pt>
    <dgm:pt modelId="{5579507F-EB99-43D2-884D-8315B5DA9A95}" type="pres">
      <dgm:prSet presAssocID="{3BF181DC-AF3A-429D-8E4A-6DDF1A739075}" presName="imageaccent4" presStyleCnt="0"/>
      <dgm:spPr/>
    </dgm:pt>
    <dgm:pt modelId="{385C1D1C-F56B-481D-AD7B-08150018671D}" type="pres">
      <dgm:prSet presAssocID="{3BF181DC-AF3A-429D-8E4A-6DDF1A739075}" presName="accentRepeatNode" presStyleLbl="solidAlignAcc1" presStyleIdx="7" presStyleCnt="8"/>
      <dgm:spPr/>
    </dgm:pt>
  </dgm:ptLst>
  <dgm:cxnLst>
    <dgm:cxn modelId="{C363A406-51D6-4882-809C-589BA7A30BF3}" type="presOf" srcId="{49AA75BC-1F7C-4054-9B1E-6D1B29020FAC}" destId="{95374CA4-E198-49B9-A984-B2A4CAC3CBA9}" srcOrd="0" destOrd="0" presId="urn:microsoft.com/office/officeart/2008/layout/HexagonCluster"/>
    <dgm:cxn modelId="{A0CCD732-128B-4BF6-8DB6-D6E089CD5C80}" type="presOf" srcId="{489135E1-A240-4FE0-A76B-143D4985D9C4}" destId="{785AFD54-7D2C-46BB-A72D-475FBAAA4560}" srcOrd="0" destOrd="0" presId="urn:microsoft.com/office/officeart/2008/layout/HexagonCluster"/>
    <dgm:cxn modelId="{330A1533-B531-4DE1-892C-B1FBB9030816}" type="presOf" srcId="{776181AB-FA0A-4302-AE43-657315FC961C}" destId="{EF60C73A-2F46-47DD-8DE7-36D63EEA6BA7}" srcOrd="0" destOrd="0" presId="urn:microsoft.com/office/officeart/2008/layout/HexagonCluster"/>
    <dgm:cxn modelId="{F971CB39-38CD-41D3-A0AC-A65ADCAF8053}" srcId="{F76D490C-CD49-4820-A304-19632DF2316D}" destId="{73100098-DED3-4170-9827-FB5D08A13BCA}" srcOrd="3" destOrd="0" parTransId="{9F395360-7C36-49DD-96E6-64B228024A98}" sibTransId="{3BF181DC-AF3A-429D-8E4A-6DDF1A739075}"/>
    <dgm:cxn modelId="{0099FE61-AD47-47E1-ABA9-4963037097B5}" type="presOf" srcId="{5769641A-48A9-4556-A887-DE6F38C84FEC}" destId="{BDE2E994-DBA2-48F1-A1D0-6F0BD7123E56}" srcOrd="0" destOrd="0" presId="urn:microsoft.com/office/officeart/2008/layout/HexagonCluster"/>
    <dgm:cxn modelId="{7A6A6E6C-70DF-4382-8740-08740691279E}" type="presOf" srcId="{B91DEB5A-B21E-44D7-9F39-11FD48CE1C89}" destId="{3690441C-E3A7-4372-9566-5DCA7C5D40A2}" srcOrd="0" destOrd="0" presId="urn:microsoft.com/office/officeart/2008/layout/HexagonCluster"/>
    <dgm:cxn modelId="{6766C082-2ABD-4BFC-B4CE-367A274748A7}" srcId="{F76D490C-CD49-4820-A304-19632DF2316D}" destId="{49AA75BC-1F7C-4054-9B1E-6D1B29020FAC}" srcOrd="0" destOrd="0" parTransId="{26BDFE91-14F3-463C-8A55-F57963D85845}" sibTransId="{776181AB-FA0A-4302-AE43-657315FC961C}"/>
    <dgm:cxn modelId="{6AE59483-55D8-4635-A76B-2EF28929F634}" type="presOf" srcId="{73100098-DED3-4170-9827-FB5D08A13BCA}" destId="{0B83F262-B4A7-482A-9A33-C20856DC1BFA}" srcOrd="0" destOrd="0" presId="urn:microsoft.com/office/officeart/2008/layout/HexagonCluster"/>
    <dgm:cxn modelId="{43D7EF84-0B01-41D6-82E1-D783EAFE2677}" type="presOf" srcId="{F76D490C-CD49-4820-A304-19632DF2316D}" destId="{3C57BBCD-DC22-4ED6-B511-B355FF8468A4}" srcOrd="0" destOrd="0" presId="urn:microsoft.com/office/officeart/2008/layout/HexagonCluster"/>
    <dgm:cxn modelId="{D79F81AE-BFF6-4EA0-A6BF-346C5447EB3D}" type="presOf" srcId="{0D3B002F-85C8-492B-8E9E-C497960741DA}" destId="{BBF89668-25C6-4C0D-BF12-E27393E3C9E0}" srcOrd="0" destOrd="0" presId="urn:microsoft.com/office/officeart/2008/layout/HexagonCluster"/>
    <dgm:cxn modelId="{7E0719BE-4957-487E-A2E6-A2AC0CEBC2CE}" type="presOf" srcId="{3BF181DC-AF3A-429D-8E4A-6DDF1A739075}" destId="{6CCAC186-E99B-41FB-9607-E88D7B021EDE}" srcOrd="0" destOrd="0" presId="urn:microsoft.com/office/officeart/2008/layout/HexagonCluster"/>
    <dgm:cxn modelId="{B311D4C4-5DE6-48FD-BE1C-5C226CC775CE}" srcId="{F76D490C-CD49-4820-A304-19632DF2316D}" destId="{489135E1-A240-4FE0-A76B-143D4985D9C4}" srcOrd="1" destOrd="0" parTransId="{89517A17-B278-4E7C-8E6A-43FD776EB208}" sibTransId="{B91DEB5A-B21E-44D7-9F39-11FD48CE1C89}"/>
    <dgm:cxn modelId="{D88490F7-94C5-4507-9F36-AC034630F559}" srcId="{F76D490C-CD49-4820-A304-19632DF2316D}" destId="{0D3B002F-85C8-492B-8E9E-C497960741DA}" srcOrd="2" destOrd="0" parTransId="{A6D01686-7940-42EF-95B4-ABB09065A813}" sibTransId="{5769641A-48A9-4556-A887-DE6F38C84FEC}"/>
    <dgm:cxn modelId="{97AB3820-1354-40FE-9A04-65812F4C502B}" type="presParOf" srcId="{3C57BBCD-DC22-4ED6-B511-B355FF8468A4}" destId="{028814A5-4F08-4112-9344-4AD5B8EC153B}" srcOrd="0" destOrd="0" presId="urn:microsoft.com/office/officeart/2008/layout/HexagonCluster"/>
    <dgm:cxn modelId="{A2D173C4-84C7-4007-B341-5B5AD3E15BD6}" type="presParOf" srcId="{028814A5-4F08-4112-9344-4AD5B8EC153B}" destId="{95374CA4-E198-49B9-A984-B2A4CAC3CBA9}" srcOrd="0" destOrd="0" presId="urn:microsoft.com/office/officeart/2008/layout/HexagonCluster"/>
    <dgm:cxn modelId="{474C33C0-701C-423A-B7BC-0B814E718036}" type="presParOf" srcId="{3C57BBCD-DC22-4ED6-B511-B355FF8468A4}" destId="{2970A44E-1E01-4567-B4C0-17B711B50028}" srcOrd="1" destOrd="0" presId="urn:microsoft.com/office/officeart/2008/layout/HexagonCluster"/>
    <dgm:cxn modelId="{117E7DD9-172F-47DF-AF48-E1C0F058C059}" type="presParOf" srcId="{2970A44E-1E01-4567-B4C0-17B711B50028}" destId="{3F573427-E768-4C70-A50A-F768CF2D6D0B}" srcOrd="0" destOrd="0" presId="urn:microsoft.com/office/officeart/2008/layout/HexagonCluster"/>
    <dgm:cxn modelId="{E61D9C63-361B-46DE-9397-07427B364B0A}" type="presParOf" srcId="{3C57BBCD-DC22-4ED6-B511-B355FF8468A4}" destId="{19190898-085D-4D57-9235-6B798415A562}" srcOrd="2" destOrd="0" presId="urn:microsoft.com/office/officeart/2008/layout/HexagonCluster"/>
    <dgm:cxn modelId="{9088E663-8774-4F1E-A6A2-A6CAA7778356}" type="presParOf" srcId="{19190898-085D-4D57-9235-6B798415A562}" destId="{EF60C73A-2F46-47DD-8DE7-36D63EEA6BA7}" srcOrd="0" destOrd="0" presId="urn:microsoft.com/office/officeart/2008/layout/HexagonCluster"/>
    <dgm:cxn modelId="{E036FE6A-E565-49C9-98DA-D0264F34A3CD}" type="presParOf" srcId="{3C57BBCD-DC22-4ED6-B511-B355FF8468A4}" destId="{BD5052F8-A376-467B-BF37-C6567AAAFE1E}" srcOrd="3" destOrd="0" presId="urn:microsoft.com/office/officeart/2008/layout/HexagonCluster"/>
    <dgm:cxn modelId="{FB4F2B22-34AC-4777-87B2-3A428918023B}" type="presParOf" srcId="{BD5052F8-A376-467B-BF37-C6567AAAFE1E}" destId="{6F383FD3-BA05-4C77-93F3-5F34C47D40DB}" srcOrd="0" destOrd="0" presId="urn:microsoft.com/office/officeart/2008/layout/HexagonCluster"/>
    <dgm:cxn modelId="{DB5D318A-E3E8-494E-AC71-96F0E1BAE467}" type="presParOf" srcId="{3C57BBCD-DC22-4ED6-B511-B355FF8468A4}" destId="{3E69E2F2-1599-415F-B1F6-CBB6620C2607}" srcOrd="4" destOrd="0" presId="urn:microsoft.com/office/officeart/2008/layout/HexagonCluster"/>
    <dgm:cxn modelId="{FB04F633-90E7-4692-9588-600C8C78EB7F}" type="presParOf" srcId="{3E69E2F2-1599-415F-B1F6-CBB6620C2607}" destId="{785AFD54-7D2C-46BB-A72D-475FBAAA4560}" srcOrd="0" destOrd="0" presId="urn:microsoft.com/office/officeart/2008/layout/HexagonCluster"/>
    <dgm:cxn modelId="{A319E760-FA1E-454B-A510-A143EE4EA224}" type="presParOf" srcId="{3C57BBCD-DC22-4ED6-B511-B355FF8468A4}" destId="{3FC80E14-95EC-4625-A1E6-0A5A50F1E38F}" srcOrd="5" destOrd="0" presId="urn:microsoft.com/office/officeart/2008/layout/HexagonCluster"/>
    <dgm:cxn modelId="{5295942D-873B-4707-8223-A0BC34B07656}" type="presParOf" srcId="{3FC80E14-95EC-4625-A1E6-0A5A50F1E38F}" destId="{7F0058BB-BEA9-4F0F-B110-871E1BEAB4E7}" srcOrd="0" destOrd="0" presId="urn:microsoft.com/office/officeart/2008/layout/HexagonCluster"/>
    <dgm:cxn modelId="{0EB3E5DB-731E-4B55-BF94-08099B1A5097}" type="presParOf" srcId="{3C57BBCD-DC22-4ED6-B511-B355FF8468A4}" destId="{B5C704A0-5466-4BFF-8779-BCCB38D230A0}" srcOrd="6" destOrd="0" presId="urn:microsoft.com/office/officeart/2008/layout/HexagonCluster"/>
    <dgm:cxn modelId="{C991A9F8-1C5B-46B0-AB49-784A924C882D}" type="presParOf" srcId="{B5C704A0-5466-4BFF-8779-BCCB38D230A0}" destId="{3690441C-E3A7-4372-9566-5DCA7C5D40A2}" srcOrd="0" destOrd="0" presId="urn:microsoft.com/office/officeart/2008/layout/HexagonCluster"/>
    <dgm:cxn modelId="{045341ED-4B57-45E5-A6D9-99A126EDDDD0}" type="presParOf" srcId="{3C57BBCD-DC22-4ED6-B511-B355FF8468A4}" destId="{43802BFB-C30B-436F-AC78-77184C4B8719}" srcOrd="7" destOrd="0" presId="urn:microsoft.com/office/officeart/2008/layout/HexagonCluster"/>
    <dgm:cxn modelId="{BAAD4631-F89F-4525-A0CA-82DFE98F7015}" type="presParOf" srcId="{43802BFB-C30B-436F-AC78-77184C4B8719}" destId="{964455E8-A62D-447E-BFAF-4EC602AA82C3}" srcOrd="0" destOrd="0" presId="urn:microsoft.com/office/officeart/2008/layout/HexagonCluster"/>
    <dgm:cxn modelId="{F37AABA8-7538-4CEA-95C1-6202EAC3EC66}" type="presParOf" srcId="{3C57BBCD-DC22-4ED6-B511-B355FF8468A4}" destId="{F33D0C50-5AD6-43D1-9889-EFD1B6367B0C}" srcOrd="8" destOrd="0" presId="urn:microsoft.com/office/officeart/2008/layout/HexagonCluster"/>
    <dgm:cxn modelId="{F3F63792-BBBA-4A6F-BA66-1BF9BF23CD44}" type="presParOf" srcId="{F33D0C50-5AD6-43D1-9889-EFD1B6367B0C}" destId="{BBF89668-25C6-4C0D-BF12-E27393E3C9E0}" srcOrd="0" destOrd="0" presId="urn:microsoft.com/office/officeart/2008/layout/HexagonCluster"/>
    <dgm:cxn modelId="{EE9BC8B5-3D65-4DB7-9A99-5917D777EAD2}" type="presParOf" srcId="{3C57BBCD-DC22-4ED6-B511-B355FF8468A4}" destId="{7145B79A-A01C-49D3-A708-1EA4DCDD162A}" srcOrd="9" destOrd="0" presId="urn:microsoft.com/office/officeart/2008/layout/HexagonCluster"/>
    <dgm:cxn modelId="{94C1A340-5813-4AC1-8FB5-7C6EF7766124}" type="presParOf" srcId="{7145B79A-A01C-49D3-A708-1EA4DCDD162A}" destId="{65C968BA-80BE-48C9-A823-BAE82868CF55}" srcOrd="0" destOrd="0" presId="urn:microsoft.com/office/officeart/2008/layout/HexagonCluster"/>
    <dgm:cxn modelId="{66437904-4262-4929-9793-DF35DF4A4700}" type="presParOf" srcId="{3C57BBCD-DC22-4ED6-B511-B355FF8468A4}" destId="{EF39707D-E565-47FC-A3E8-26B30D50A817}" srcOrd="10" destOrd="0" presId="urn:microsoft.com/office/officeart/2008/layout/HexagonCluster"/>
    <dgm:cxn modelId="{3B2117C8-2761-4CD7-9B5C-370746838E13}" type="presParOf" srcId="{EF39707D-E565-47FC-A3E8-26B30D50A817}" destId="{BDE2E994-DBA2-48F1-A1D0-6F0BD7123E56}" srcOrd="0" destOrd="0" presId="urn:microsoft.com/office/officeart/2008/layout/HexagonCluster"/>
    <dgm:cxn modelId="{3D158A16-A432-40BB-AF37-4A1B448CF3C4}" type="presParOf" srcId="{3C57BBCD-DC22-4ED6-B511-B355FF8468A4}" destId="{128BD9AA-38F0-4A19-8B01-0854E6602E35}" srcOrd="11" destOrd="0" presId="urn:microsoft.com/office/officeart/2008/layout/HexagonCluster"/>
    <dgm:cxn modelId="{71B1E635-B0D4-4855-B238-B6189945EC6C}" type="presParOf" srcId="{128BD9AA-38F0-4A19-8B01-0854E6602E35}" destId="{9827CB5F-2C37-4028-9A31-FC26E674604B}" srcOrd="0" destOrd="0" presId="urn:microsoft.com/office/officeart/2008/layout/HexagonCluster"/>
    <dgm:cxn modelId="{26D36116-B877-4402-B7B5-E86212559B69}" type="presParOf" srcId="{3C57BBCD-DC22-4ED6-B511-B355FF8468A4}" destId="{57C8E12E-C928-4B0A-8B40-8D95DB167C9A}" srcOrd="12" destOrd="0" presId="urn:microsoft.com/office/officeart/2008/layout/HexagonCluster"/>
    <dgm:cxn modelId="{8D5C82C2-3D89-47F6-92A7-B41E3585ECFA}" type="presParOf" srcId="{57C8E12E-C928-4B0A-8B40-8D95DB167C9A}" destId="{0B83F262-B4A7-482A-9A33-C20856DC1BFA}" srcOrd="0" destOrd="0" presId="urn:microsoft.com/office/officeart/2008/layout/HexagonCluster"/>
    <dgm:cxn modelId="{4B692A1E-D102-4411-9537-E5A15F758B7A}" type="presParOf" srcId="{3C57BBCD-DC22-4ED6-B511-B355FF8468A4}" destId="{DCEE70EC-E69F-49CF-B634-6E31C3E811E8}" srcOrd="13" destOrd="0" presId="urn:microsoft.com/office/officeart/2008/layout/HexagonCluster"/>
    <dgm:cxn modelId="{D13CEAB5-1290-418D-B3E9-3E9779C5E640}" type="presParOf" srcId="{DCEE70EC-E69F-49CF-B634-6E31C3E811E8}" destId="{5FA2CC3F-D2E1-4E12-A688-D02DD51379A2}" srcOrd="0" destOrd="0" presId="urn:microsoft.com/office/officeart/2008/layout/HexagonCluster"/>
    <dgm:cxn modelId="{0A617DA1-A553-49AE-8C5A-C72BFF0CB605}" type="presParOf" srcId="{3C57BBCD-DC22-4ED6-B511-B355FF8468A4}" destId="{72AF9FDE-02DD-46A7-B129-AC90692286F5}" srcOrd="14" destOrd="0" presId="urn:microsoft.com/office/officeart/2008/layout/HexagonCluster"/>
    <dgm:cxn modelId="{FC038E7B-87C7-4081-833D-A7F8AB27F73D}" type="presParOf" srcId="{72AF9FDE-02DD-46A7-B129-AC90692286F5}" destId="{6CCAC186-E99B-41FB-9607-E88D7B021EDE}" srcOrd="0" destOrd="0" presId="urn:microsoft.com/office/officeart/2008/layout/HexagonCluster"/>
    <dgm:cxn modelId="{FDC02B1B-E876-436E-A6FC-01ED76F1A9C6}" type="presParOf" srcId="{3C57BBCD-DC22-4ED6-B511-B355FF8468A4}" destId="{5579507F-EB99-43D2-884D-8315B5DA9A95}" srcOrd="15" destOrd="0" presId="urn:microsoft.com/office/officeart/2008/layout/HexagonCluster"/>
    <dgm:cxn modelId="{3B1864D6-F51A-49EB-B9B8-2209CAF64358}" type="presParOf" srcId="{5579507F-EB99-43D2-884D-8315B5DA9A95}" destId="{385C1D1C-F56B-481D-AD7B-08150018671D}"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D6786F-CC31-4527-B994-0C274137A4BF}"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EC3E3F14-32E6-4F9A-8BA1-64D497A26338}">
      <dgm:prSet/>
      <dgm:spPr/>
      <dgm:t>
        <a:bodyPr/>
        <a:lstStyle/>
        <a:p>
          <a:r>
            <a:rPr lang="en-US" b="1" dirty="0">
              <a:solidFill>
                <a:srgbClr val="0C64A0"/>
              </a:solidFill>
              <a:latin typeface="Open Sans" pitchFamily="2" charset="0"/>
              <a:ea typeface="Open Sans" pitchFamily="2" charset="0"/>
              <a:cs typeface="Open Sans" pitchFamily="2" charset="0"/>
            </a:rPr>
            <a:t>Broadband Connectivity</a:t>
          </a:r>
        </a:p>
        <a:p>
          <a:r>
            <a:rPr lang="en-US" dirty="0">
              <a:latin typeface="Open Sans" pitchFamily="2" charset="0"/>
              <a:ea typeface="Open Sans" pitchFamily="2" charset="0"/>
              <a:cs typeface="Open Sans" pitchFamily="2" charset="0"/>
            </a:rPr>
            <a:t>Install or provide low-cost internet to multi-dwelling units for low-income residents; support sign-ups for broadband subscriptions; support affordability of broadband &amp; sign ups for subsidy programs</a:t>
          </a:r>
        </a:p>
      </dgm:t>
    </dgm:pt>
    <dgm:pt modelId="{73ACD551-950F-4C7D-9B7D-51D5AE97DBDE}" type="parTrans" cxnId="{6318A257-E2C7-4734-99BD-EFD09602EC01}">
      <dgm:prSet/>
      <dgm:spPr/>
      <dgm:t>
        <a:bodyPr/>
        <a:lstStyle/>
        <a:p>
          <a:endParaRPr lang="en-US">
            <a:latin typeface="Open Sans" pitchFamily="2" charset="0"/>
            <a:ea typeface="Open Sans" pitchFamily="2" charset="0"/>
            <a:cs typeface="Open Sans" pitchFamily="2" charset="0"/>
          </a:endParaRPr>
        </a:p>
      </dgm:t>
    </dgm:pt>
    <dgm:pt modelId="{AF15284F-C729-46FF-8F8A-04E83ED032A6}" type="sibTrans" cxnId="{6318A257-E2C7-4734-99BD-EFD09602EC01}">
      <dgm:prSet/>
      <dgm:spPr/>
      <dgm:t>
        <a:bodyPr/>
        <a:lstStyle/>
        <a:p>
          <a:endParaRPr lang="en-US">
            <a:latin typeface="Open Sans" pitchFamily="2" charset="0"/>
            <a:ea typeface="Open Sans" pitchFamily="2" charset="0"/>
            <a:cs typeface="Open Sans" pitchFamily="2" charset="0"/>
          </a:endParaRPr>
        </a:p>
      </dgm:t>
    </dgm:pt>
    <dgm:pt modelId="{576D9865-F345-40EC-83E9-688785E40E33}">
      <dgm:prSet/>
      <dgm:spPr/>
      <dgm:t>
        <a:bodyPr/>
        <a:lstStyle/>
        <a:p>
          <a:r>
            <a:rPr lang="en-US" b="1" dirty="0">
              <a:solidFill>
                <a:srgbClr val="0C64A0"/>
              </a:solidFill>
              <a:latin typeface="Open Sans" pitchFamily="2" charset="0"/>
              <a:ea typeface="Open Sans" pitchFamily="2" charset="0"/>
              <a:cs typeface="Open Sans" pitchFamily="2" charset="0"/>
            </a:rPr>
            <a:t>Covered Populations</a:t>
          </a:r>
        </a:p>
        <a:p>
          <a:r>
            <a:rPr lang="en-US" dirty="0">
              <a:latin typeface="Open Sans" pitchFamily="2" charset="0"/>
              <a:ea typeface="Open Sans" pitchFamily="2" charset="0"/>
              <a:cs typeface="Open Sans" pitchFamily="2" charset="0"/>
            </a:rPr>
            <a:t>Prioritize projects that address the needs of covered populations such as seniors, individuals with disabilities, low-income households, or English learners; support outreach to partners serving these groups</a:t>
          </a:r>
        </a:p>
      </dgm:t>
    </dgm:pt>
    <dgm:pt modelId="{7DD6B439-EF00-4019-98F9-7F9B74586FC3}" type="parTrans" cxnId="{813B4081-B11E-4CFC-A955-C525FC23BB01}">
      <dgm:prSet/>
      <dgm:spPr/>
      <dgm:t>
        <a:bodyPr/>
        <a:lstStyle/>
        <a:p>
          <a:endParaRPr lang="en-US">
            <a:latin typeface="Open Sans" pitchFamily="2" charset="0"/>
            <a:ea typeface="Open Sans" pitchFamily="2" charset="0"/>
            <a:cs typeface="Open Sans" pitchFamily="2" charset="0"/>
          </a:endParaRPr>
        </a:p>
      </dgm:t>
    </dgm:pt>
    <dgm:pt modelId="{106CA2DE-C9FB-4D64-B4BF-FAEAD69363B4}" type="sibTrans" cxnId="{813B4081-B11E-4CFC-A955-C525FC23BB01}">
      <dgm:prSet/>
      <dgm:spPr/>
      <dgm:t>
        <a:bodyPr/>
        <a:lstStyle/>
        <a:p>
          <a:endParaRPr lang="en-US">
            <a:latin typeface="Open Sans" pitchFamily="2" charset="0"/>
            <a:ea typeface="Open Sans" pitchFamily="2" charset="0"/>
            <a:cs typeface="Open Sans" pitchFamily="2" charset="0"/>
          </a:endParaRPr>
        </a:p>
      </dgm:t>
    </dgm:pt>
    <dgm:pt modelId="{82B26F29-DFB9-4FA3-ACDE-3E7A20113CD7}">
      <dgm:prSet/>
      <dgm:spPr/>
      <dgm:t>
        <a:bodyPr/>
        <a:lstStyle/>
        <a:p>
          <a:r>
            <a:rPr lang="en-US" b="1" dirty="0">
              <a:solidFill>
                <a:srgbClr val="0C64A0"/>
              </a:solidFill>
              <a:latin typeface="Open Sans" pitchFamily="2" charset="0"/>
              <a:ea typeface="Open Sans" pitchFamily="2" charset="0"/>
              <a:cs typeface="Open Sans" pitchFamily="2" charset="0"/>
            </a:rPr>
            <a:t>Network Reliability</a:t>
          </a:r>
        </a:p>
        <a:p>
          <a:r>
            <a:rPr lang="en-US" b="0" dirty="0">
              <a:latin typeface="Open Sans" pitchFamily="2" charset="0"/>
              <a:ea typeface="Open Sans" pitchFamily="2" charset="0"/>
              <a:cs typeface="Open Sans" pitchFamily="2" charset="0"/>
            </a:rPr>
            <a:t>Assess threats to network reliability including extreme weather, cybercrime, &amp; outdated equipment; support mitigation methods &amp; network designs to enhance service quality &amp; reliability</a:t>
          </a:r>
          <a:endParaRPr lang="en-US" dirty="0">
            <a:latin typeface="Open Sans" pitchFamily="2" charset="0"/>
            <a:ea typeface="Open Sans" pitchFamily="2" charset="0"/>
            <a:cs typeface="Open Sans" pitchFamily="2" charset="0"/>
          </a:endParaRPr>
        </a:p>
      </dgm:t>
    </dgm:pt>
    <dgm:pt modelId="{3BD2FC10-7F79-4F6B-9D98-B17EA680D4FB}" type="parTrans" cxnId="{C99AC4CB-F8F5-4BF6-A2BA-F9E65CB6E5D8}">
      <dgm:prSet/>
      <dgm:spPr/>
      <dgm:t>
        <a:bodyPr/>
        <a:lstStyle/>
        <a:p>
          <a:endParaRPr lang="en-US">
            <a:latin typeface="Open Sans" pitchFamily="2" charset="0"/>
            <a:ea typeface="Open Sans" pitchFamily="2" charset="0"/>
            <a:cs typeface="Open Sans" pitchFamily="2" charset="0"/>
          </a:endParaRPr>
        </a:p>
      </dgm:t>
    </dgm:pt>
    <dgm:pt modelId="{F069118C-928D-457A-9545-BDF3FC98A4D4}" type="sibTrans" cxnId="{C99AC4CB-F8F5-4BF6-A2BA-F9E65CB6E5D8}">
      <dgm:prSet/>
      <dgm:spPr/>
      <dgm:t>
        <a:bodyPr/>
        <a:lstStyle/>
        <a:p>
          <a:endParaRPr lang="en-US">
            <a:latin typeface="Open Sans" pitchFamily="2" charset="0"/>
            <a:ea typeface="Open Sans" pitchFamily="2" charset="0"/>
            <a:cs typeface="Open Sans" pitchFamily="2" charset="0"/>
          </a:endParaRPr>
        </a:p>
      </dgm:t>
    </dgm:pt>
    <dgm:pt modelId="{6270E16E-8C27-452F-A301-C4E46E7C2099}">
      <dgm:prSet/>
      <dgm:spPr/>
      <dgm:t>
        <a:bodyPr/>
        <a:lstStyle/>
        <a:p>
          <a:r>
            <a:rPr lang="en-US" b="1" dirty="0">
              <a:solidFill>
                <a:srgbClr val="0C64A0"/>
              </a:solidFill>
              <a:latin typeface="Open Sans" pitchFamily="2" charset="0"/>
              <a:ea typeface="Open Sans" pitchFamily="2" charset="0"/>
              <a:cs typeface="Open Sans" pitchFamily="2" charset="0"/>
            </a:rPr>
            <a:t>Workforce Development</a:t>
          </a:r>
        </a:p>
        <a:p>
          <a:r>
            <a:rPr lang="en-US" dirty="0">
              <a:latin typeface="Open Sans" pitchFamily="2" charset="0"/>
              <a:ea typeface="Open Sans" pitchFamily="2" charset="0"/>
              <a:cs typeface="Open Sans" pitchFamily="2" charset="0"/>
            </a:rPr>
            <a:t>Investing in workforce training to supply workers for infrastructure deployment projects &amp; to support programs to teach digital skills &amp; enhance employment opportunities</a:t>
          </a:r>
        </a:p>
      </dgm:t>
    </dgm:pt>
    <dgm:pt modelId="{D7E2A8AC-0AB6-4072-987D-B9083B616611}" type="parTrans" cxnId="{0F0222F0-AE8B-4CC6-BC79-7C8B8BECD646}">
      <dgm:prSet/>
      <dgm:spPr/>
      <dgm:t>
        <a:bodyPr/>
        <a:lstStyle/>
        <a:p>
          <a:endParaRPr lang="en-US">
            <a:latin typeface="Open Sans" pitchFamily="2" charset="0"/>
            <a:ea typeface="Open Sans" pitchFamily="2" charset="0"/>
            <a:cs typeface="Open Sans" pitchFamily="2" charset="0"/>
          </a:endParaRPr>
        </a:p>
      </dgm:t>
    </dgm:pt>
    <dgm:pt modelId="{23D42AFC-A5EF-4B7D-AB77-A5756E6BEAE8}" type="sibTrans" cxnId="{0F0222F0-AE8B-4CC6-BC79-7C8B8BECD646}">
      <dgm:prSet/>
      <dgm:spPr/>
      <dgm:t>
        <a:bodyPr/>
        <a:lstStyle/>
        <a:p>
          <a:endParaRPr lang="en-US">
            <a:latin typeface="Open Sans" pitchFamily="2" charset="0"/>
            <a:ea typeface="Open Sans" pitchFamily="2" charset="0"/>
            <a:cs typeface="Open Sans" pitchFamily="2" charset="0"/>
          </a:endParaRPr>
        </a:p>
      </dgm:t>
    </dgm:pt>
    <dgm:pt modelId="{7D3DB51F-91A8-426E-9E1E-ACB5EFFF61AC}">
      <dgm:prSet/>
      <dgm:spPr/>
      <dgm:t>
        <a:bodyPr/>
        <a:lstStyle/>
        <a:p>
          <a:r>
            <a:rPr lang="en-US" b="1">
              <a:solidFill>
                <a:srgbClr val="0C64A0"/>
              </a:solidFill>
              <a:latin typeface="Open Sans" pitchFamily="2" charset="0"/>
              <a:ea typeface="Open Sans" pitchFamily="2" charset="0"/>
              <a:cs typeface="Open Sans" pitchFamily="2" charset="0"/>
            </a:rPr>
            <a:t>Telehealth Services</a:t>
          </a:r>
        </a:p>
        <a:p>
          <a:r>
            <a:rPr lang="en-US">
              <a:latin typeface="Open Sans" pitchFamily="2" charset="0"/>
              <a:ea typeface="Open Sans" pitchFamily="2" charset="0"/>
              <a:cs typeface="Open Sans" pitchFamily="2" charset="0"/>
            </a:rPr>
            <a:t>Digital training to support the use of telehealth services</a:t>
          </a:r>
        </a:p>
      </dgm:t>
    </dgm:pt>
    <dgm:pt modelId="{535E696D-7CDE-4169-BC02-7588F134931E}" type="parTrans" cxnId="{20A04250-CFB9-4BA1-9FD0-437C4C3AEDDE}">
      <dgm:prSet/>
      <dgm:spPr/>
      <dgm:t>
        <a:bodyPr/>
        <a:lstStyle/>
        <a:p>
          <a:endParaRPr lang="en-US">
            <a:latin typeface="Open Sans" pitchFamily="2" charset="0"/>
            <a:ea typeface="Open Sans" pitchFamily="2" charset="0"/>
            <a:cs typeface="Open Sans" pitchFamily="2" charset="0"/>
          </a:endParaRPr>
        </a:p>
      </dgm:t>
    </dgm:pt>
    <dgm:pt modelId="{C6E28C3F-A4E9-4128-B71E-E8BBD1613DC2}" type="sibTrans" cxnId="{20A04250-CFB9-4BA1-9FD0-437C4C3AEDDE}">
      <dgm:prSet/>
      <dgm:spPr/>
      <dgm:t>
        <a:bodyPr/>
        <a:lstStyle/>
        <a:p>
          <a:endParaRPr lang="en-US">
            <a:latin typeface="Open Sans" pitchFamily="2" charset="0"/>
            <a:ea typeface="Open Sans" pitchFamily="2" charset="0"/>
            <a:cs typeface="Open Sans" pitchFamily="2" charset="0"/>
          </a:endParaRPr>
        </a:p>
      </dgm:t>
    </dgm:pt>
    <dgm:pt modelId="{A0B582EA-C76A-4839-83C7-C14B2FA10107}" type="pres">
      <dgm:prSet presAssocID="{AED6786F-CC31-4527-B994-0C274137A4BF}" presName="vert0" presStyleCnt="0">
        <dgm:presLayoutVars>
          <dgm:dir/>
          <dgm:animOne val="branch"/>
          <dgm:animLvl val="lvl"/>
        </dgm:presLayoutVars>
      </dgm:prSet>
      <dgm:spPr/>
    </dgm:pt>
    <dgm:pt modelId="{EA2642BE-682B-4AE7-8B86-01C2804B5F37}" type="pres">
      <dgm:prSet presAssocID="{EC3E3F14-32E6-4F9A-8BA1-64D497A26338}" presName="thickLine" presStyleLbl="alignNode1" presStyleIdx="0" presStyleCnt="5"/>
      <dgm:spPr/>
    </dgm:pt>
    <dgm:pt modelId="{EB630234-A0C9-4E67-AC98-31FFB5677C52}" type="pres">
      <dgm:prSet presAssocID="{EC3E3F14-32E6-4F9A-8BA1-64D497A26338}" presName="horz1" presStyleCnt="0"/>
      <dgm:spPr/>
    </dgm:pt>
    <dgm:pt modelId="{5594ADFF-305F-42F3-A016-5ABE560ED8EB}" type="pres">
      <dgm:prSet presAssocID="{EC3E3F14-32E6-4F9A-8BA1-64D497A26338}" presName="tx1" presStyleLbl="revTx" presStyleIdx="0" presStyleCnt="5"/>
      <dgm:spPr/>
    </dgm:pt>
    <dgm:pt modelId="{752CA25E-D757-49C8-8F25-3D97B8F65A34}" type="pres">
      <dgm:prSet presAssocID="{EC3E3F14-32E6-4F9A-8BA1-64D497A26338}" presName="vert1" presStyleCnt="0"/>
      <dgm:spPr/>
    </dgm:pt>
    <dgm:pt modelId="{CA2FEC08-E18D-4915-ADD2-5B121EFC2C85}" type="pres">
      <dgm:prSet presAssocID="{576D9865-F345-40EC-83E9-688785E40E33}" presName="thickLine" presStyleLbl="alignNode1" presStyleIdx="1" presStyleCnt="5"/>
      <dgm:spPr/>
    </dgm:pt>
    <dgm:pt modelId="{886679D3-9F4D-48C0-AF26-BED5AC76F3E9}" type="pres">
      <dgm:prSet presAssocID="{576D9865-F345-40EC-83E9-688785E40E33}" presName="horz1" presStyleCnt="0"/>
      <dgm:spPr/>
    </dgm:pt>
    <dgm:pt modelId="{F969677A-E00B-451C-93D5-3AFAC83EDC30}" type="pres">
      <dgm:prSet presAssocID="{576D9865-F345-40EC-83E9-688785E40E33}" presName="tx1" presStyleLbl="revTx" presStyleIdx="1" presStyleCnt="5"/>
      <dgm:spPr/>
    </dgm:pt>
    <dgm:pt modelId="{2516A5F3-E94E-4ADE-80F0-90A6FAA8BB43}" type="pres">
      <dgm:prSet presAssocID="{576D9865-F345-40EC-83E9-688785E40E33}" presName="vert1" presStyleCnt="0"/>
      <dgm:spPr/>
    </dgm:pt>
    <dgm:pt modelId="{2266F829-BFC2-4CDB-9011-BF886B8CAA4A}" type="pres">
      <dgm:prSet presAssocID="{82B26F29-DFB9-4FA3-ACDE-3E7A20113CD7}" presName="thickLine" presStyleLbl="alignNode1" presStyleIdx="2" presStyleCnt="5"/>
      <dgm:spPr/>
    </dgm:pt>
    <dgm:pt modelId="{6F491A53-1AA4-49A0-B169-1D34ED8E1B33}" type="pres">
      <dgm:prSet presAssocID="{82B26F29-DFB9-4FA3-ACDE-3E7A20113CD7}" presName="horz1" presStyleCnt="0"/>
      <dgm:spPr/>
    </dgm:pt>
    <dgm:pt modelId="{6A216C6E-6870-4E09-9302-C434BF22AA4C}" type="pres">
      <dgm:prSet presAssocID="{82B26F29-DFB9-4FA3-ACDE-3E7A20113CD7}" presName="tx1" presStyleLbl="revTx" presStyleIdx="2" presStyleCnt="5"/>
      <dgm:spPr/>
    </dgm:pt>
    <dgm:pt modelId="{C7285A55-57B1-4A0E-8AEA-AC2CD14D2BD0}" type="pres">
      <dgm:prSet presAssocID="{82B26F29-DFB9-4FA3-ACDE-3E7A20113CD7}" presName="vert1" presStyleCnt="0"/>
      <dgm:spPr/>
    </dgm:pt>
    <dgm:pt modelId="{6E2536CF-3E3F-4F17-BC28-5B292ECB9C24}" type="pres">
      <dgm:prSet presAssocID="{6270E16E-8C27-452F-A301-C4E46E7C2099}" presName="thickLine" presStyleLbl="alignNode1" presStyleIdx="3" presStyleCnt="5"/>
      <dgm:spPr/>
    </dgm:pt>
    <dgm:pt modelId="{B57AA628-7608-4348-A832-AAD96A3707DD}" type="pres">
      <dgm:prSet presAssocID="{6270E16E-8C27-452F-A301-C4E46E7C2099}" presName="horz1" presStyleCnt="0"/>
      <dgm:spPr/>
    </dgm:pt>
    <dgm:pt modelId="{C4135276-3017-4A38-856B-7E6AC5F02119}" type="pres">
      <dgm:prSet presAssocID="{6270E16E-8C27-452F-A301-C4E46E7C2099}" presName="tx1" presStyleLbl="revTx" presStyleIdx="3" presStyleCnt="5"/>
      <dgm:spPr/>
    </dgm:pt>
    <dgm:pt modelId="{8DB56563-E5C0-4E18-8A04-C3E2BF12CDF9}" type="pres">
      <dgm:prSet presAssocID="{6270E16E-8C27-452F-A301-C4E46E7C2099}" presName="vert1" presStyleCnt="0"/>
      <dgm:spPr/>
    </dgm:pt>
    <dgm:pt modelId="{D6835619-506A-43CF-AE14-D97C7D5CB644}" type="pres">
      <dgm:prSet presAssocID="{7D3DB51F-91A8-426E-9E1E-ACB5EFFF61AC}" presName="thickLine" presStyleLbl="alignNode1" presStyleIdx="4" presStyleCnt="5"/>
      <dgm:spPr/>
    </dgm:pt>
    <dgm:pt modelId="{3AC8E7CD-7482-4A8E-98FA-F6074F1519F3}" type="pres">
      <dgm:prSet presAssocID="{7D3DB51F-91A8-426E-9E1E-ACB5EFFF61AC}" presName="horz1" presStyleCnt="0"/>
      <dgm:spPr/>
    </dgm:pt>
    <dgm:pt modelId="{0F306DC1-D07D-4506-B02D-DAB027662EEE}" type="pres">
      <dgm:prSet presAssocID="{7D3DB51F-91A8-426E-9E1E-ACB5EFFF61AC}" presName="tx1" presStyleLbl="revTx" presStyleIdx="4" presStyleCnt="5"/>
      <dgm:spPr/>
    </dgm:pt>
    <dgm:pt modelId="{261358E2-A0CE-41C7-BF4E-0F9E018007CB}" type="pres">
      <dgm:prSet presAssocID="{7D3DB51F-91A8-426E-9E1E-ACB5EFFF61AC}" presName="vert1" presStyleCnt="0"/>
      <dgm:spPr/>
    </dgm:pt>
  </dgm:ptLst>
  <dgm:cxnLst>
    <dgm:cxn modelId="{9B36662B-EA1F-4228-A31E-229BC35B6AE1}" type="presOf" srcId="{576D9865-F345-40EC-83E9-688785E40E33}" destId="{F969677A-E00B-451C-93D5-3AFAC83EDC30}" srcOrd="0" destOrd="0" presId="urn:microsoft.com/office/officeart/2008/layout/LinedList"/>
    <dgm:cxn modelId="{CBC57E65-D6D8-4177-A934-F14ECE563421}" type="presOf" srcId="{82B26F29-DFB9-4FA3-ACDE-3E7A20113CD7}" destId="{6A216C6E-6870-4E09-9302-C434BF22AA4C}" srcOrd="0" destOrd="0" presId="urn:microsoft.com/office/officeart/2008/layout/LinedList"/>
    <dgm:cxn modelId="{20A04250-CFB9-4BA1-9FD0-437C4C3AEDDE}" srcId="{AED6786F-CC31-4527-B994-0C274137A4BF}" destId="{7D3DB51F-91A8-426E-9E1E-ACB5EFFF61AC}" srcOrd="4" destOrd="0" parTransId="{535E696D-7CDE-4169-BC02-7588F134931E}" sibTransId="{C6E28C3F-A4E9-4128-B71E-E8BBD1613DC2}"/>
    <dgm:cxn modelId="{ECD6AF71-6F6B-417B-B520-6B58C4608C61}" type="presOf" srcId="{AED6786F-CC31-4527-B994-0C274137A4BF}" destId="{A0B582EA-C76A-4839-83C7-C14B2FA10107}" srcOrd="0" destOrd="0" presId="urn:microsoft.com/office/officeart/2008/layout/LinedList"/>
    <dgm:cxn modelId="{E0AC2276-FF5E-4C3E-A56B-F6F965C24EF2}" type="presOf" srcId="{6270E16E-8C27-452F-A301-C4E46E7C2099}" destId="{C4135276-3017-4A38-856B-7E6AC5F02119}" srcOrd="0" destOrd="0" presId="urn:microsoft.com/office/officeart/2008/layout/LinedList"/>
    <dgm:cxn modelId="{6318A257-E2C7-4734-99BD-EFD09602EC01}" srcId="{AED6786F-CC31-4527-B994-0C274137A4BF}" destId="{EC3E3F14-32E6-4F9A-8BA1-64D497A26338}" srcOrd="0" destOrd="0" parTransId="{73ACD551-950F-4C7D-9B7D-51D5AE97DBDE}" sibTransId="{AF15284F-C729-46FF-8F8A-04E83ED032A6}"/>
    <dgm:cxn modelId="{813B4081-B11E-4CFC-A955-C525FC23BB01}" srcId="{AED6786F-CC31-4527-B994-0C274137A4BF}" destId="{576D9865-F345-40EC-83E9-688785E40E33}" srcOrd="1" destOrd="0" parTransId="{7DD6B439-EF00-4019-98F9-7F9B74586FC3}" sibTransId="{106CA2DE-C9FB-4D64-B4BF-FAEAD69363B4}"/>
    <dgm:cxn modelId="{06518685-F8F9-4162-90D2-B2955E8959C5}" type="presOf" srcId="{EC3E3F14-32E6-4F9A-8BA1-64D497A26338}" destId="{5594ADFF-305F-42F3-A016-5ABE560ED8EB}" srcOrd="0" destOrd="0" presId="urn:microsoft.com/office/officeart/2008/layout/LinedList"/>
    <dgm:cxn modelId="{F4DF64A0-14AC-4FA6-839D-EB779B580043}" type="presOf" srcId="{7D3DB51F-91A8-426E-9E1E-ACB5EFFF61AC}" destId="{0F306DC1-D07D-4506-B02D-DAB027662EEE}" srcOrd="0" destOrd="0" presId="urn:microsoft.com/office/officeart/2008/layout/LinedList"/>
    <dgm:cxn modelId="{C99AC4CB-F8F5-4BF6-A2BA-F9E65CB6E5D8}" srcId="{AED6786F-CC31-4527-B994-0C274137A4BF}" destId="{82B26F29-DFB9-4FA3-ACDE-3E7A20113CD7}" srcOrd="2" destOrd="0" parTransId="{3BD2FC10-7F79-4F6B-9D98-B17EA680D4FB}" sibTransId="{F069118C-928D-457A-9545-BDF3FC98A4D4}"/>
    <dgm:cxn modelId="{0F0222F0-AE8B-4CC6-BC79-7C8B8BECD646}" srcId="{AED6786F-CC31-4527-B994-0C274137A4BF}" destId="{6270E16E-8C27-452F-A301-C4E46E7C2099}" srcOrd="3" destOrd="0" parTransId="{D7E2A8AC-0AB6-4072-987D-B9083B616611}" sibTransId="{23D42AFC-A5EF-4B7D-AB77-A5756E6BEAE8}"/>
    <dgm:cxn modelId="{1CA8B479-F79A-4215-A647-B942C59D4DD2}" type="presParOf" srcId="{A0B582EA-C76A-4839-83C7-C14B2FA10107}" destId="{EA2642BE-682B-4AE7-8B86-01C2804B5F37}" srcOrd="0" destOrd="0" presId="urn:microsoft.com/office/officeart/2008/layout/LinedList"/>
    <dgm:cxn modelId="{F55D7844-7185-43C6-9640-5D1098B47805}" type="presParOf" srcId="{A0B582EA-C76A-4839-83C7-C14B2FA10107}" destId="{EB630234-A0C9-4E67-AC98-31FFB5677C52}" srcOrd="1" destOrd="0" presId="urn:microsoft.com/office/officeart/2008/layout/LinedList"/>
    <dgm:cxn modelId="{10600D26-5D79-4F14-83A8-07771B39EDEA}" type="presParOf" srcId="{EB630234-A0C9-4E67-AC98-31FFB5677C52}" destId="{5594ADFF-305F-42F3-A016-5ABE560ED8EB}" srcOrd="0" destOrd="0" presId="urn:microsoft.com/office/officeart/2008/layout/LinedList"/>
    <dgm:cxn modelId="{2217D6E5-AB31-4CF0-A577-8D1B6DF6FB76}" type="presParOf" srcId="{EB630234-A0C9-4E67-AC98-31FFB5677C52}" destId="{752CA25E-D757-49C8-8F25-3D97B8F65A34}" srcOrd="1" destOrd="0" presId="urn:microsoft.com/office/officeart/2008/layout/LinedList"/>
    <dgm:cxn modelId="{B6CEF9EF-CC04-4F04-9A1F-A1454E7C10CE}" type="presParOf" srcId="{A0B582EA-C76A-4839-83C7-C14B2FA10107}" destId="{CA2FEC08-E18D-4915-ADD2-5B121EFC2C85}" srcOrd="2" destOrd="0" presId="urn:microsoft.com/office/officeart/2008/layout/LinedList"/>
    <dgm:cxn modelId="{1280407F-023C-4A8A-90A2-5983068888F6}" type="presParOf" srcId="{A0B582EA-C76A-4839-83C7-C14B2FA10107}" destId="{886679D3-9F4D-48C0-AF26-BED5AC76F3E9}" srcOrd="3" destOrd="0" presId="urn:microsoft.com/office/officeart/2008/layout/LinedList"/>
    <dgm:cxn modelId="{937AA163-D34F-4F0D-A5B8-498CB5A75EEF}" type="presParOf" srcId="{886679D3-9F4D-48C0-AF26-BED5AC76F3E9}" destId="{F969677A-E00B-451C-93D5-3AFAC83EDC30}" srcOrd="0" destOrd="0" presId="urn:microsoft.com/office/officeart/2008/layout/LinedList"/>
    <dgm:cxn modelId="{EEE329CB-5C24-4172-8A57-9E8868503F82}" type="presParOf" srcId="{886679D3-9F4D-48C0-AF26-BED5AC76F3E9}" destId="{2516A5F3-E94E-4ADE-80F0-90A6FAA8BB43}" srcOrd="1" destOrd="0" presId="urn:microsoft.com/office/officeart/2008/layout/LinedList"/>
    <dgm:cxn modelId="{CBBC6CE1-7726-4886-9D98-2A5547562EE8}" type="presParOf" srcId="{A0B582EA-C76A-4839-83C7-C14B2FA10107}" destId="{2266F829-BFC2-4CDB-9011-BF886B8CAA4A}" srcOrd="4" destOrd="0" presId="urn:microsoft.com/office/officeart/2008/layout/LinedList"/>
    <dgm:cxn modelId="{19CC3200-EACD-4EC5-B20D-8F1952205049}" type="presParOf" srcId="{A0B582EA-C76A-4839-83C7-C14B2FA10107}" destId="{6F491A53-1AA4-49A0-B169-1D34ED8E1B33}" srcOrd="5" destOrd="0" presId="urn:microsoft.com/office/officeart/2008/layout/LinedList"/>
    <dgm:cxn modelId="{EEA0F0DE-51D7-40AF-8488-262E9BEE2E34}" type="presParOf" srcId="{6F491A53-1AA4-49A0-B169-1D34ED8E1B33}" destId="{6A216C6E-6870-4E09-9302-C434BF22AA4C}" srcOrd="0" destOrd="0" presId="urn:microsoft.com/office/officeart/2008/layout/LinedList"/>
    <dgm:cxn modelId="{4C10A031-5DDD-44B2-900E-CB9A841D8808}" type="presParOf" srcId="{6F491A53-1AA4-49A0-B169-1D34ED8E1B33}" destId="{C7285A55-57B1-4A0E-8AEA-AC2CD14D2BD0}" srcOrd="1" destOrd="0" presId="urn:microsoft.com/office/officeart/2008/layout/LinedList"/>
    <dgm:cxn modelId="{F4AFF5A5-B465-4275-B0BB-386AF7986F59}" type="presParOf" srcId="{A0B582EA-C76A-4839-83C7-C14B2FA10107}" destId="{6E2536CF-3E3F-4F17-BC28-5B292ECB9C24}" srcOrd="6" destOrd="0" presId="urn:microsoft.com/office/officeart/2008/layout/LinedList"/>
    <dgm:cxn modelId="{7392FDA1-13C7-4E09-8B88-6578E67492D8}" type="presParOf" srcId="{A0B582EA-C76A-4839-83C7-C14B2FA10107}" destId="{B57AA628-7608-4348-A832-AAD96A3707DD}" srcOrd="7" destOrd="0" presId="urn:microsoft.com/office/officeart/2008/layout/LinedList"/>
    <dgm:cxn modelId="{70F50F58-9955-4339-AE55-16B69EAAB397}" type="presParOf" srcId="{B57AA628-7608-4348-A832-AAD96A3707DD}" destId="{C4135276-3017-4A38-856B-7E6AC5F02119}" srcOrd="0" destOrd="0" presId="urn:microsoft.com/office/officeart/2008/layout/LinedList"/>
    <dgm:cxn modelId="{A62580F3-2247-42F6-A136-56EAE4FA76E1}" type="presParOf" srcId="{B57AA628-7608-4348-A832-AAD96A3707DD}" destId="{8DB56563-E5C0-4E18-8A04-C3E2BF12CDF9}" srcOrd="1" destOrd="0" presId="urn:microsoft.com/office/officeart/2008/layout/LinedList"/>
    <dgm:cxn modelId="{ED1EE5E0-ADC5-4A3A-B3B6-8C91FD076AF9}" type="presParOf" srcId="{A0B582EA-C76A-4839-83C7-C14B2FA10107}" destId="{D6835619-506A-43CF-AE14-D97C7D5CB644}" srcOrd="8" destOrd="0" presId="urn:microsoft.com/office/officeart/2008/layout/LinedList"/>
    <dgm:cxn modelId="{4CC0D3C3-7051-4AAA-A01E-396C78E26D17}" type="presParOf" srcId="{A0B582EA-C76A-4839-83C7-C14B2FA10107}" destId="{3AC8E7CD-7482-4A8E-98FA-F6074F1519F3}" srcOrd="9" destOrd="0" presId="urn:microsoft.com/office/officeart/2008/layout/LinedList"/>
    <dgm:cxn modelId="{787DAED8-3EEE-4544-B74B-96ECC2407C38}" type="presParOf" srcId="{3AC8E7CD-7482-4A8E-98FA-F6074F1519F3}" destId="{0F306DC1-D07D-4506-B02D-DAB027662EEE}" srcOrd="0" destOrd="0" presId="urn:microsoft.com/office/officeart/2008/layout/LinedList"/>
    <dgm:cxn modelId="{89D91889-4E9C-4882-A771-C284515F7861}" type="presParOf" srcId="{3AC8E7CD-7482-4A8E-98FA-F6074F1519F3}" destId="{261358E2-A0CE-41C7-BF4E-0F9E018007C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BF5C1F-0C73-4BA2-8CCB-3002C3D9071A}" type="doc">
      <dgm:prSet loTypeId="urn:microsoft.com/office/officeart/2005/8/layout/hProcess9" loCatId="process" qsTypeId="urn:microsoft.com/office/officeart/2005/8/quickstyle/simple1" qsCatId="simple" csTypeId="urn:microsoft.com/office/officeart/2005/8/colors/accent6_5" csCatId="accent6" phldr="1"/>
      <dgm:spPr/>
      <dgm:t>
        <a:bodyPr/>
        <a:lstStyle/>
        <a:p>
          <a:endParaRPr lang="en-US"/>
        </a:p>
      </dgm:t>
    </dgm:pt>
    <dgm:pt modelId="{440154F9-EF93-42DC-A343-A636AD5E0FB2}">
      <dgm:prSet custT="1"/>
      <dgm:spPr>
        <a:solidFill>
          <a:schemeClr val="tx2"/>
        </a:solidFill>
        <a:ln>
          <a:noFill/>
        </a:ln>
      </dgm:spPr>
      <dgm:t>
        <a:bodyPr/>
        <a:lstStyle/>
        <a:p>
          <a:r>
            <a:rPr lang="en-US" sz="1800" b="1" dirty="0">
              <a:latin typeface="Open Sans" panose="020B0606030504020204" pitchFamily="34" charset="0"/>
              <a:ea typeface="Open Sans" panose="020B0606030504020204" pitchFamily="34" charset="0"/>
              <a:cs typeface="Open Sans" panose="020B0606030504020204" pitchFamily="34" charset="0"/>
            </a:rPr>
            <a:t>State Digital Equity Planning Funds</a:t>
          </a:r>
          <a:endParaRPr lang="en-US" sz="1800" dirty="0">
            <a:latin typeface="Open Sans" panose="020B0606030504020204" pitchFamily="34" charset="0"/>
            <a:ea typeface="Open Sans" panose="020B0606030504020204" pitchFamily="34" charset="0"/>
            <a:cs typeface="Open Sans" panose="020B0606030504020204" pitchFamily="34" charset="0"/>
          </a:endParaRPr>
        </a:p>
        <a:p>
          <a:r>
            <a:rPr lang="en-US" sz="1600" dirty="0">
              <a:latin typeface="Open Sans" panose="020B0606030504020204" pitchFamily="34" charset="0"/>
              <a:ea typeface="Open Sans" panose="020B0606030504020204" pitchFamily="34" charset="0"/>
              <a:cs typeface="Open Sans" panose="020B0606030504020204" pitchFamily="34" charset="0"/>
            </a:rPr>
            <a:t>In 2022, Alabama received money from NTIA to conduct outreach &amp; data collection &amp; draft a Digital Equity Plan by October 2023</a:t>
          </a:r>
        </a:p>
      </dgm:t>
    </dgm:pt>
    <dgm:pt modelId="{7E8F01E3-1808-48FB-B237-9B4F785E5DB8}" type="parTrans" cxnId="{228129A2-F4CD-403D-84BD-C09A2FA980AD}">
      <dgm:prSet/>
      <dgm:spPr/>
      <dgm:t>
        <a:bodyPr/>
        <a:lstStyle/>
        <a:p>
          <a:endParaRPr lang="en-US"/>
        </a:p>
      </dgm:t>
    </dgm:pt>
    <dgm:pt modelId="{59C25195-7E99-4A98-B638-0701EAE15C30}" type="sibTrans" cxnId="{228129A2-F4CD-403D-84BD-C09A2FA980AD}">
      <dgm:prSet/>
      <dgm:spPr/>
      <dgm:t>
        <a:bodyPr/>
        <a:lstStyle/>
        <a:p>
          <a:endParaRPr lang="en-US"/>
        </a:p>
      </dgm:t>
    </dgm:pt>
    <dgm:pt modelId="{C18564B1-C8E2-4870-86EB-5A370C7E80D0}">
      <dgm:prSet custT="1"/>
      <dgm:spPr>
        <a:solidFill>
          <a:schemeClr val="accent3">
            <a:lumMod val="50000"/>
            <a:alpha val="75000"/>
          </a:schemeClr>
        </a:solidFill>
        <a:ln>
          <a:noFill/>
        </a:ln>
      </dgm:spPr>
      <dgm:t>
        <a:bodyPr/>
        <a:lstStyle/>
        <a:p>
          <a:r>
            <a:rPr lang="en-US" sz="1800" b="1" dirty="0">
              <a:latin typeface="Open Sans" panose="020B0606030504020204" pitchFamily="34" charset="0"/>
              <a:ea typeface="Open Sans" panose="020B0606030504020204" pitchFamily="34" charset="0"/>
              <a:cs typeface="Open Sans" panose="020B0606030504020204" pitchFamily="34" charset="0"/>
            </a:rPr>
            <a:t>Digital Equity Competitive Grant Program</a:t>
          </a:r>
          <a:r>
            <a:rPr lang="en-US" sz="1800" dirty="0">
              <a:latin typeface="Open Sans" panose="020B0606030504020204" pitchFamily="34" charset="0"/>
              <a:ea typeface="Open Sans" panose="020B0606030504020204" pitchFamily="34" charset="0"/>
              <a:cs typeface="Open Sans" panose="020B0606030504020204" pitchFamily="34" charset="0"/>
            </a:rPr>
            <a:t> </a:t>
          </a:r>
        </a:p>
        <a:p>
          <a:r>
            <a:rPr lang="en-US" sz="1600" dirty="0">
              <a:latin typeface="Open Sans" panose="020B0606030504020204" pitchFamily="34" charset="0"/>
              <a:ea typeface="Open Sans" panose="020B0606030504020204" pitchFamily="34" charset="0"/>
              <a:cs typeface="Open Sans" panose="020B0606030504020204" pitchFamily="34" charset="0"/>
            </a:rPr>
            <a:t>In 2025, NTIA will open a program to fund annual digital equity grants for four years. Alabama communities &amp; organizations can apply directly to NTIA</a:t>
          </a:r>
        </a:p>
      </dgm:t>
    </dgm:pt>
    <dgm:pt modelId="{48A553E4-B1D2-4E35-B8D2-CA990EC3F982}" type="parTrans" cxnId="{AE371FA3-16F4-4937-BF9A-178097909290}">
      <dgm:prSet/>
      <dgm:spPr/>
      <dgm:t>
        <a:bodyPr/>
        <a:lstStyle/>
        <a:p>
          <a:endParaRPr lang="en-US"/>
        </a:p>
      </dgm:t>
    </dgm:pt>
    <dgm:pt modelId="{75143427-5B38-4780-936D-9BA90611B206}" type="sibTrans" cxnId="{AE371FA3-16F4-4937-BF9A-178097909290}">
      <dgm:prSet/>
      <dgm:spPr/>
      <dgm:t>
        <a:bodyPr/>
        <a:lstStyle/>
        <a:p>
          <a:endParaRPr lang="en-US"/>
        </a:p>
      </dgm:t>
    </dgm:pt>
    <dgm:pt modelId="{97EF01F2-F66E-491F-B278-19CAE7FB0654}">
      <dgm:prSet/>
      <dgm:spPr>
        <a:solidFill>
          <a:schemeClr val="tx2"/>
        </a:solidFill>
        <a:ln>
          <a:noFill/>
        </a:ln>
      </dgm:spPr>
      <dgm:t>
        <a:bodyPr/>
        <a:lstStyle/>
        <a:p>
          <a:r>
            <a:rPr lang="en-US" b="1" dirty="0">
              <a:latin typeface="Open Sans" panose="020B0606030504020204" pitchFamily="34" charset="0"/>
              <a:ea typeface="Open Sans" panose="020B0606030504020204" pitchFamily="34" charset="0"/>
              <a:cs typeface="Open Sans" panose="020B0606030504020204" pitchFamily="34" charset="0"/>
            </a:rPr>
            <a:t>State Digital Equity Capacity Grant Program</a:t>
          </a: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In 2024, Alabama will receive money from NTIA to implement the its Digital Equity Program over five years</a:t>
          </a:r>
        </a:p>
      </dgm:t>
    </dgm:pt>
    <dgm:pt modelId="{43CE1843-2E05-42EC-998C-39E99E5C866A}" type="parTrans" cxnId="{759AB45C-1E50-42B4-86D9-60B843BA25E5}">
      <dgm:prSet/>
      <dgm:spPr/>
      <dgm:t>
        <a:bodyPr/>
        <a:lstStyle/>
        <a:p>
          <a:endParaRPr lang="en-US"/>
        </a:p>
      </dgm:t>
    </dgm:pt>
    <dgm:pt modelId="{0A4FFB11-5368-4389-89DA-EA35BD2B3BA9}" type="sibTrans" cxnId="{759AB45C-1E50-42B4-86D9-60B843BA25E5}">
      <dgm:prSet/>
      <dgm:spPr/>
      <dgm:t>
        <a:bodyPr/>
        <a:lstStyle/>
        <a:p>
          <a:endParaRPr lang="en-US"/>
        </a:p>
      </dgm:t>
    </dgm:pt>
    <dgm:pt modelId="{4B7BAED1-8914-4888-B255-DAC4AA3F15F6}" type="pres">
      <dgm:prSet presAssocID="{46BF5C1F-0C73-4BA2-8CCB-3002C3D9071A}" presName="CompostProcess" presStyleCnt="0">
        <dgm:presLayoutVars>
          <dgm:dir/>
          <dgm:resizeHandles val="exact"/>
        </dgm:presLayoutVars>
      </dgm:prSet>
      <dgm:spPr/>
    </dgm:pt>
    <dgm:pt modelId="{07364857-ED2F-41A5-A798-5F8410D21674}" type="pres">
      <dgm:prSet presAssocID="{46BF5C1F-0C73-4BA2-8CCB-3002C3D9071A}" presName="arrow" presStyleLbl="bgShp" presStyleIdx="0" presStyleCnt="1" custScaleX="117647" custLinFactNeighborY="984"/>
      <dgm:spPr>
        <a:solidFill>
          <a:schemeClr val="accent2">
            <a:lumMod val="20000"/>
            <a:lumOff val="80000"/>
          </a:schemeClr>
        </a:solidFill>
      </dgm:spPr>
    </dgm:pt>
    <dgm:pt modelId="{D6D6354D-0ED6-4BB2-9FC4-D4F393B041C5}" type="pres">
      <dgm:prSet presAssocID="{46BF5C1F-0C73-4BA2-8CCB-3002C3D9071A}" presName="linearProcess" presStyleCnt="0"/>
      <dgm:spPr/>
    </dgm:pt>
    <dgm:pt modelId="{B4535EF3-EB27-4490-B9C2-CDF9821ECABC}" type="pres">
      <dgm:prSet presAssocID="{440154F9-EF93-42DC-A343-A636AD5E0FB2}" presName="textNode" presStyleLbl="node1" presStyleIdx="0" presStyleCnt="3" custScaleY="107672" custLinFactNeighborX="321" custLinFactNeighborY="-2586">
        <dgm:presLayoutVars>
          <dgm:bulletEnabled val="1"/>
        </dgm:presLayoutVars>
      </dgm:prSet>
      <dgm:spPr/>
    </dgm:pt>
    <dgm:pt modelId="{429BEE1D-A558-4048-8436-42E6D456D28C}" type="pres">
      <dgm:prSet presAssocID="{59C25195-7E99-4A98-B638-0701EAE15C30}" presName="sibTrans" presStyleCnt="0"/>
      <dgm:spPr/>
    </dgm:pt>
    <dgm:pt modelId="{1DB3F5F4-2299-41B6-B477-32FE7B6DF377}" type="pres">
      <dgm:prSet presAssocID="{C18564B1-C8E2-4870-86EB-5A370C7E80D0}" presName="textNode" presStyleLbl="node1" presStyleIdx="1" presStyleCnt="3" custScaleY="108133" custLinFactX="94128" custLinFactNeighborX="100000" custLinFactNeighborY="-3391">
        <dgm:presLayoutVars>
          <dgm:bulletEnabled val="1"/>
        </dgm:presLayoutVars>
      </dgm:prSet>
      <dgm:spPr/>
    </dgm:pt>
    <dgm:pt modelId="{B9E76565-2A00-4BC2-A3EB-B3B894C0827F}" type="pres">
      <dgm:prSet presAssocID="{75143427-5B38-4780-936D-9BA90611B206}" presName="sibTrans" presStyleCnt="0"/>
      <dgm:spPr/>
    </dgm:pt>
    <dgm:pt modelId="{7FF98674-C961-4CD3-BB96-051044BF1DF6}" type="pres">
      <dgm:prSet presAssocID="{97EF01F2-F66E-491F-B278-19CAE7FB0654}" presName="textNode" presStyleLbl="node1" presStyleIdx="2" presStyleCnt="3" custScaleY="109395" custLinFactX="-100000" custLinFactNeighborX="-148871" custLinFactNeighborY="-1149">
        <dgm:presLayoutVars>
          <dgm:bulletEnabled val="1"/>
        </dgm:presLayoutVars>
      </dgm:prSet>
      <dgm:spPr/>
    </dgm:pt>
  </dgm:ptLst>
  <dgm:cxnLst>
    <dgm:cxn modelId="{759AB45C-1E50-42B4-86D9-60B843BA25E5}" srcId="{46BF5C1F-0C73-4BA2-8CCB-3002C3D9071A}" destId="{97EF01F2-F66E-491F-B278-19CAE7FB0654}" srcOrd="2" destOrd="0" parTransId="{43CE1843-2E05-42EC-998C-39E99E5C866A}" sibTransId="{0A4FFB11-5368-4389-89DA-EA35BD2B3BA9}"/>
    <dgm:cxn modelId="{0FD03E51-78C6-4399-9AB7-8D5B33E0162B}" type="presOf" srcId="{C18564B1-C8E2-4870-86EB-5A370C7E80D0}" destId="{1DB3F5F4-2299-41B6-B477-32FE7B6DF377}" srcOrd="0" destOrd="0" presId="urn:microsoft.com/office/officeart/2005/8/layout/hProcess9"/>
    <dgm:cxn modelId="{228129A2-F4CD-403D-84BD-C09A2FA980AD}" srcId="{46BF5C1F-0C73-4BA2-8CCB-3002C3D9071A}" destId="{440154F9-EF93-42DC-A343-A636AD5E0FB2}" srcOrd="0" destOrd="0" parTransId="{7E8F01E3-1808-48FB-B237-9B4F785E5DB8}" sibTransId="{59C25195-7E99-4A98-B638-0701EAE15C30}"/>
    <dgm:cxn modelId="{AE371FA3-16F4-4937-BF9A-178097909290}" srcId="{46BF5C1F-0C73-4BA2-8CCB-3002C3D9071A}" destId="{C18564B1-C8E2-4870-86EB-5A370C7E80D0}" srcOrd="1" destOrd="0" parTransId="{48A553E4-B1D2-4E35-B8D2-CA990EC3F982}" sibTransId="{75143427-5B38-4780-936D-9BA90611B206}"/>
    <dgm:cxn modelId="{5FE6B4CE-F98A-45EF-84F8-4BEEB52909BF}" type="presOf" srcId="{46BF5C1F-0C73-4BA2-8CCB-3002C3D9071A}" destId="{4B7BAED1-8914-4888-B255-DAC4AA3F15F6}" srcOrd="0" destOrd="0" presId="urn:microsoft.com/office/officeart/2005/8/layout/hProcess9"/>
    <dgm:cxn modelId="{6825E1D1-7776-487F-9C23-155A56EE76A0}" type="presOf" srcId="{440154F9-EF93-42DC-A343-A636AD5E0FB2}" destId="{B4535EF3-EB27-4490-B9C2-CDF9821ECABC}" srcOrd="0" destOrd="0" presId="urn:microsoft.com/office/officeart/2005/8/layout/hProcess9"/>
    <dgm:cxn modelId="{07A85FEE-B5F2-4BED-8C68-8BDEF79E858E}" type="presOf" srcId="{97EF01F2-F66E-491F-B278-19CAE7FB0654}" destId="{7FF98674-C961-4CD3-BB96-051044BF1DF6}" srcOrd="0" destOrd="0" presId="urn:microsoft.com/office/officeart/2005/8/layout/hProcess9"/>
    <dgm:cxn modelId="{E3B1BCFE-E05C-42C3-8896-BC1F8B568632}" type="presParOf" srcId="{4B7BAED1-8914-4888-B255-DAC4AA3F15F6}" destId="{07364857-ED2F-41A5-A798-5F8410D21674}" srcOrd="0" destOrd="0" presId="urn:microsoft.com/office/officeart/2005/8/layout/hProcess9"/>
    <dgm:cxn modelId="{10FB8F8C-D950-47F8-A330-88B974163962}" type="presParOf" srcId="{4B7BAED1-8914-4888-B255-DAC4AA3F15F6}" destId="{D6D6354D-0ED6-4BB2-9FC4-D4F393B041C5}" srcOrd="1" destOrd="0" presId="urn:microsoft.com/office/officeart/2005/8/layout/hProcess9"/>
    <dgm:cxn modelId="{22D7DDD1-0E6D-46FD-9997-5AE1FF8189C3}" type="presParOf" srcId="{D6D6354D-0ED6-4BB2-9FC4-D4F393B041C5}" destId="{B4535EF3-EB27-4490-B9C2-CDF9821ECABC}" srcOrd="0" destOrd="0" presId="urn:microsoft.com/office/officeart/2005/8/layout/hProcess9"/>
    <dgm:cxn modelId="{1CB42DEB-9F65-440C-A264-07752FCB1DC7}" type="presParOf" srcId="{D6D6354D-0ED6-4BB2-9FC4-D4F393B041C5}" destId="{429BEE1D-A558-4048-8436-42E6D456D28C}" srcOrd="1" destOrd="0" presId="urn:microsoft.com/office/officeart/2005/8/layout/hProcess9"/>
    <dgm:cxn modelId="{2447EB6B-9D96-4F20-A94D-4BBD9F9D89C3}" type="presParOf" srcId="{D6D6354D-0ED6-4BB2-9FC4-D4F393B041C5}" destId="{1DB3F5F4-2299-41B6-B477-32FE7B6DF377}" srcOrd="2" destOrd="0" presId="urn:microsoft.com/office/officeart/2005/8/layout/hProcess9"/>
    <dgm:cxn modelId="{9D82C2A2-4E57-43B0-8394-70B59CDD4F6F}" type="presParOf" srcId="{D6D6354D-0ED6-4BB2-9FC4-D4F393B041C5}" destId="{B9E76565-2A00-4BC2-A3EB-B3B894C0827F}" srcOrd="3" destOrd="0" presId="urn:microsoft.com/office/officeart/2005/8/layout/hProcess9"/>
    <dgm:cxn modelId="{09ED7935-C695-4C86-937F-0831E3061172}" type="presParOf" srcId="{D6D6354D-0ED6-4BB2-9FC4-D4F393B041C5}" destId="{7FF98674-C961-4CD3-BB96-051044BF1DF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3DD4DA-92A2-4E43-9485-C933C1F4F4A8}"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2BA703CF-877D-4754-8941-EEC6CFD26C07}">
      <dgm:prSet custT="1"/>
      <dgm:spPr>
        <a:solidFill>
          <a:schemeClr val="accent1">
            <a:lumMod val="50000"/>
          </a:schemeClr>
        </a:solidFill>
      </dgm:spPr>
      <dgm:t>
        <a:bodyPr/>
        <a:lstStyle/>
        <a:p>
          <a:pPr algn="ctr" rtl="0"/>
          <a:r>
            <a:rPr lang="en-US" sz="1800" b="1" i="0" baseline="0" dirty="0">
              <a:latin typeface="Open Sans"/>
              <a:ea typeface="Open Sans"/>
              <a:cs typeface="Open Sans"/>
            </a:rPr>
            <a:t>Alabama conducted a statewide resident phone survey between February &amp; April 2023 to assess digital connectivity participation</a:t>
          </a:r>
        </a:p>
      </dgm:t>
    </dgm:pt>
    <dgm:pt modelId="{220A57B0-EE46-4095-8461-0DA1A07909B8}" type="parTrans" cxnId="{B433A308-537C-4589-A630-8F9869DB0349}">
      <dgm:prSet/>
      <dgm:spPr/>
      <dgm:t>
        <a:bodyPr/>
        <a:lstStyle/>
        <a:p>
          <a:endParaRPr lang="en-US"/>
        </a:p>
      </dgm:t>
    </dgm:pt>
    <dgm:pt modelId="{8455165E-2A76-496E-B0B1-3C8338C77B34}" type="sibTrans" cxnId="{B433A308-537C-4589-A630-8F9869DB0349}">
      <dgm:prSet/>
      <dgm:spPr/>
      <dgm:t>
        <a:bodyPr/>
        <a:lstStyle/>
        <a:p>
          <a:endParaRPr lang="en-US"/>
        </a:p>
      </dgm:t>
    </dgm:pt>
    <dgm:pt modelId="{27EE8257-52B1-4A59-964F-21250989677D}">
      <dgm:prSet custT="1"/>
      <dgm:spPr>
        <a:solidFill>
          <a:schemeClr val="accent1">
            <a:lumMod val="50000"/>
          </a:schemeClr>
        </a:solidFill>
      </dgm:spPr>
      <dgm:t>
        <a:bodyPr/>
        <a:lstStyle/>
        <a:p>
          <a:pPr algn="ctr"/>
          <a:r>
            <a:rPr lang="en-US" sz="1800" b="1" dirty="0">
              <a:latin typeface="Open Sans" panose="020B0606030504020204" pitchFamily="34" charset="0"/>
              <a:ea typeface="Open Sans" panose="020B0606030504020204" pitchFamily="34" charset="0"/>
              <a:cs typeface="Open Sans" panose="020B0606030504020204" pitchFamily="34" charset="0"/>
            </a:rPr>
            <a:t>The survey d</a:t>
          </a:r>
          <a:r>
            <a:rPr lang="en-US" sz="1800" b="1" i="0" baseline="0" dirty="0">
              <a:latin typeface="Open Sans" panose="020B0606030504020204" pitchFamily="34" charset="0"/>
              <a:ea typeface="Open Sans" panose="020B0606030504020204" pitchFamily="34" charset="0"/>
              <a:cs typeface="Open Sans" panose="020B0606030504020204" pitchFamily="34" charset="0"/>
            </a:rPr>
            <a:t>ata, along with these meetings &amp; partner data, will </a:t>
          </a:r>
          <a:r>
            <a:rPr lang="en-US" sz="1800" b="1" dirty="0">
              <a:latin typeface="Open Sans" panose="020B0606030504020204" pitchFamily="34" charset="0"/>
              <a:ea typeface="Open Sans" panose="020B0606030504020204" pitchFamily="34" charset="0"/>
              <a:cs typeface="Open Sans" panose="020B0606030504020204" pitchFamily="34" charset="0"/>
            </a:rPr>
            <a:t>support </a:t>
          </a:r>
          <a:r>
            <a:rPr lang="en-US" sz="1800" b="1" i="0" baseline="0" dirty="0">
              <a:latin typeface="Open Sans" panose="020B0606030504020204" pitchFamily="34" charset="0"/>
              <a:ea typeface="Open Sans" panose="020B0606030504020204" pitchFamily="34" charset="0"/>
              <a:cs typeface="Open Sans" panose="020B0606030504020204" pitchFamily="34" charset="0"/>
            </a:rPr>
            <a:t>the development of strategy in the following areas</a:t>
          </a:r>
        </a:p>
        <a:p>
          <a:pPr algn="ctr"/>
          <a:r>
            <a:rPr lang="en-US" sz="1800" b="1" dirty="0">
              <a:solidFill>
                <a:srgbClr val="E6F6FF"/>
              </a:solidFill>
              <a:latin typeface="Open Sans" panose="020B0606030504020204" pitchFamily="34" charset="0"/>
              <a:ea typeface="Open Sans" panose="020B0606030504020204" pitchFamily="34" charset="0"/>
              <a:cs typeface="Open Sans" panose="020B0606030504020204" pitchFamily="34" charset="0"/>
            </a:rPr>
            <a:t>Broadband access &amp; adoption</a:t>
          </a:r>
        </a:p>
        <a:p>
          <a:pPr algn="ctr"/>
          <a:r>
            <a:rPr lang="en-US" sz="1800" b="1" i="0" baseline="0" dirty="0">
              <a:solidFill>
                <a:srgbClr val="E6F6FF"/>
              </a:solidFill>
              <a:latin typeface="Open Sans" panose="020B0606030504020204" pitchFamily="34" charset="0"/>
              <a:ea typeface="Open Sans" panose="020B0606030504020204" pitchFamily="34" charset="0"/>
              <a:cs typeface="Open Sans" panose="020B0606030504020204" pitchFamily="34" charset="0"/>
            </a:rPr>
            <a:t>Devices &amp; technical support</a:t>
          </a:r>
          <a:endParaRPr lang="en-US" sz="1800" b="1" dirty="0">
            <a:solidFill>
              <a:srgbClr val="E6F6FF"/>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800" b="1" dirty="0">
              <a:solidFill>
                <a:srgbClr val="E6F6FF"/>
              </a:solidFill>
              <a:latin typeface="Open Sans" panose="020B0606030504020204" pitchFamily="34" charset="0"/>
              <a:ea typeface="Open Sans" panose="020B0606030504020204" pitchFamily="34" charset="0"/>
              <a:cs typeface="Open Sans" panose="020B0606030504020204" pitchFamily="34" charset="0"/>
            </a:rPr>
            <a:t>Digital skills &amp; literacy</a:t>
          </a:r>
        </a:p>
        <a:p>
          <a:pPr algn="ctr"/>
          <a:r>
            <a:rPr lang="en-US" sz="1800" b="1" dirty="0">
              <a:solidFill>
                <a:srgbClr val="E6F6FF"/>
              </a:solidFill>
              <a:latin typeface="Open Sans" panose="020B0606030504020204" pitchFamily="34" charset="0"/>
              <a:ea typeface="Open Sans" panose="020B0606030504020204" pitchFamily="34" charset="0"/>
              <a:cs typeface="Open Sans" panose="020B0606030504020204" pitchFamily="34" charset="0"/>
            </a:rPr>
            <a:t>Privacy &amp; cyber security</a:t>
          </a:r>
        </a:p>
      </dgm:t>
    </dgm:pt>
    <dgm:pt modelId="{5B913532-B375-4B9B-9660-4B88826EE897}" type="parTrans" cxnId="{FB9BBC70-0C0F-47E3-809C-C221C10B9BBF}">
      <dgm:prSet/>
      <dgm:spPr/>
      <dgm:t>
        <a:bodyPr/>
        <a:lstStyle/>
        <a:p>
          <a:endParaRPr lang="en-US"/>
        </a:p>
      </dgm:t>
    </dgm:pt>
    <dgm:pt modelId="{3DB4D84D-8307-478E-83F7-9394B3EB008E}" type="sibTrans" cxnId="{FB9BBC70-0C0F-47E3-809C-C221C10B9BBF}">
      <dgm:prSet/>
      <dgm:spPr/>
      <dgm:t>
        <a:bodyPr/>
        <a:lstStyle/>
        <a:p>
          <a:endParaRPr lang="en-US"/>
        </a:p>
      </dgm:t>
    </dgm:pt>
    <dgm:pt modelId="{1557B504-CF2D-43EB-A13F-58CEE3D3151D}">
      <dgm:prSet/>
      <dgm:spPr/>
      <dgm:t>
        <a:bodyPr/>
        <a:lstStyle/>
        <a:p>
          <a:endParaRPr lang="en-US"/>
        </a:p>
      </dgm:t>
    </dgm:pt>
    <dgm:pt modelId="{65593213-F127-4254-8330-598B9D86A756}" type="parTrans" cxnId="{3DDB2AEC-494A-454A-B919-695F10A47EF6}">
      <dgm:prSet/>
      <dgm:spPr/>
      <dgm:t>
        <a:bodyPr/>
        <a:lstStyle/>
        <a:p>
          <a:endParaRPr lang="en-US"/>
        </a:p>
      </dgm:t>
    </dgm:pt>
    <dgm:pt modelId="{ECB3A5C9-85EA-42A6-BF46-565AB6E2FEE6}" type="sibTrans" cxnId="{3DDB2AEC-494A-454A-B919-695F10A47EF6}">
      <dgm:prSet/>
      <dgm:spPr/>
      <dgm:t>
        <a:bodyPr/>
        <a:lstStyle/>
        <a:p>
          <a:endParaRPr lang="en-US"/>
        </a:p>
      </dgm:t>
    </dgm:pt>
    <dgm:pt modelId="{F84D3BB8-BE6B-4816-839E-2EC85533C247}" type="pres">
      <dgm:prSet presAssocID="{923DD4DA-92A2-4E43-9485-C933C1F4F4A8}" presName="linear" presStyleCnt="0">
        <dgm:presLayoutVars>
          <dgm:animLvl val="lvl"/>
          <dgm:resizeHandles val="exact"/>
        </dgm:presLayoutVars>
      </dgm:prSet>
      <dgm:spPr/>
    </dgm:pt>
    <dgm:pt modelId="{C8751DE7-6A63-47D2-938C-8E06B80EBC87}" type="pres">
      <dgm:prSet presAssocID="{2BA703CF-877D-4754-8941-EEC6CFD26C07}" presName="parentText" presStyleLbl="node1" presStyleIdx="0" presStyleCnt="2" custScaleX="94159" custScaleY="50905" custLinFactNeighborY="65451">
        <dgm:presLayoutVars>
          <dgm:chMax val="0"/>
          <dgm:bulletEnabled val="1"/>
        </dgm:presLayoutVars>
      </dgm:prSet>
      <dgm:spPr/>
    </dgm:pt>
    <dgm:pt modelId="{2486ADE8-B309-48B7-8EF7-34C9E46D06DB}" type="pres">
      <dgm:prSet presAssocID="{8455165E-2A76-496E-B0B1-3C8338C77B34}" presName="spacer" presStyleCnt="0"/>
      <dgm:spPr/>
    </dgm:pt>
    <dgm:pt modelId="{54596E83-EF99-42D1-8790-8C6962FEF7CB}" type="pres">
      <dgm:prSet presAssocID="{27EE8257-52B1-4A59-964F-21250989677D}" presName="parentText" presStyleLbl="node1" presStyleIdx="1" presStyleCnt="2" custScaleX="94176">
        <dgm:presLayoutVars>
          <dgm:chMax val="0"/>
          <dgm:bulletEnabled val="1"/>
        </dgm:presLayoutVars>
      </dgm:prSet>
      <dgm:spPr/>
    </dgm:pt>
    <dgm:pt modelId="{358F2BD3-3CFA-460D-ACDF-7CDF24D127DB}" type="pres">
      <dgm:prSet presAssocID="{27EE8257-52B1-4A59-964F-21250989677D}" presName="childText" presStyleLbl="revTx" presStyleIdx="0" presStyleCnt="1">
        <dgm:presLayoutVars>
          <dgm:bulletEnabled val="1"/>
        </dgm:presLayoutVars>
      </dgm:prSet>
      <dgm:spPr/>
    </dgm:pt>
  </dgm:ptLst>
  <dgm:cxnLst>
    <dgm:cxn modelId="{25A74901-4819-4D64-9CE1-FAC58BB6BF2F}" type="presOf" srcId="{2BA703CF-877D-4754-8941-EEC6CFD26C07}" destId="{C8751DE7-6A63-47D2-938C-8E06B80EBC87}" srcOrd="0" destOrd="0" presId="urn:microsoft.com/office/officeart/2005/8/layout/vList2"/>
    <dgm:cxn modelId="{B433A308-537C-4589-A630-8F9869DB0349}" srcId="{923DD4DA-92A2-4E43-9485-C933C1F4F4A8}" destId="{2BA703CF-877D-4754-8941-EEC6CFD26C07}" srcOrd="0" destOrd="0" parTransId="{220A57B0-EE46-4095-8461-0DA1A07909B8}" sibTransId="{8455165E-2A76-496E-B0B1-3C8338C77B34}"/>
    <dgm:cxn modelId="{B7309313-CC13-4B4C-A737-A3D07E8B2249}" type="presOf" srcId="{27EE8257-52B1-4A59-964F-21250989677D}" destId="{54596E83-EF99-42D1-8790-8C6962FEF7CB}" srcOrd="0" destOrd="0" presId="urn:microsoft.com/office/officeart/2005/8/layout/vList2"/>
    <dgm:cxn modelId="{72E6EE3A-F924-4499-A49D-6A41E606FD16}" type="presOf" srcId="{923DD4DA-92A2-4E43-9485-C933C1F4F4A8}" destId="{F84D3BB8-BE6B-4816-839E-2EC85533C247}" srcOrd="0" destOrd="0" presId="urn:microsoft.com/office/officeart/2005/8/layout/vList2"/>
    <dgm:cxn modelId="{FB9BBC70-0C0F-47E3-809C-C221C10B9BBF}" srcId="{923DD4DA-92A2-4E43-9485-C933C1F4F4A8}" destId="{27EE8257-52B1-4A59-964F-21250989677D}" srcOrd="1" destOrd="0" parTransId="{5B913532-B375-4B9B-9660-4B88826EE897}" sibTransId="{3DB4D84D-8307-478E-83F7-9394B3EB008E}"/>
    <dgm:cxn modelId="{9658B557-3D7F-471F-A66E-9A6BD0E33974}" type="presOf" srcId="{1557B504-CF2D-43EB-A13F-58CEE3D3151D}" destId="{358F2BD3-3CFA-460D-ACDF-7CDF24D127DB}" srcOrd="0" destOrd="0" presId="urn:microsoft.com/office/officeart/2005/8/layout/vList2"/>
    <dgm:cxn modelId="{3DDB2AEC-494A-454A-B919-695F10A47EF6}" srcId="{27EE8257-52B1-4A59-964F-21250989677D}" destId="{1557B504-CF2D-43EB-A13F-58CEE3D3151D}" srcOrd="0" destOrd="0" parTransId="{65593213-F127-4254-8330-598B9D86A756}" sibTransId="{ECB3A5C9-85EA-42A6-BF46-565AB6E2FEE6}"/>
    <dgm:cxn modelId="{2BB15418-823C-4CB5-BF44-7D7B5FECD6A3}" type="presParOf" srcId="{F84D3BB8-BE6B-4816-839E-2EC85533C247}" destId="{C8751DE7-6A63-47D2-938C-8E06B80EBC87}" srcOrd="0" destOrd="0" presId="urn:microsoft.com/office/officeart/2005/8/layout/vList2"/>
    <dgm:cxn modelId="{03E8ADD7-5016-4F0B-A319-F0997EE72716}" type="presParOf" srcId="{F84D3BB8-BE6B-4816-839E-2EC85533C247}" destId="{2486ADE8-B309-48B7-8EF7-34C9E46D06DB}" srcOrd="1" destOrd="0" presId="urn:microsoft.com/office/officeart/2005/8/layout/vList2"/>
    <dgm:cxn modelId="{65D055CC-7EF6-4C3A-AACB-11AE62A9172D}" type="presParOf" srcId="{F84D3BB8-BE6B-4816-839E-2EC85533C247}" destId="{54596E83-EF99-42D1-8790-8C6962FEF7CB}" srcOrd="2" destOrd="0" presId="urn:microsoft.com/office/officeart/2005/8/layout/vList2"/>
    <dgm:cxn modelId="{4E066A17-96B8-4EF7-BBFF-1D1409BAD81A}" type="presParOf" srcId="{F84D3BB8-BE6B-4816-839E-2EC85533C247}" destId="{358F2BD3-3CFA-460D-ACDF-7CDF24D127D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2B5581-2E43-6340-9E4F-9EB37EE1F812}"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441418DC-D7B9-6942-99C6-B86128A059C7}">
      <dgm:prSet phldrT="[Text]" custT="1"/>
      <dgm:spPr>
        <a:solidFill>
          <a:srgbClr val="2D69B6"/>
        </a:solidFill>
      </dgm:spPr>
      <dgm:t>
        <a:bodyPr/>
        <a:lstStyle/>
        <a:p>
          <a:pPr algn="ctr" rtl="0">
            <a:lnSpc>
              <a:spcPct val="100000"/>
            </a:lnSpc>
            <a:spcAft>
              <a:spcPts val="0"/>
            </a:spcAft>
          </a:pPr>
          <a:r>
            <a:rPr lang="en-US" sz="2000" b="1" dirty="0">
              <a:solidFill>
                <a:srgbClr val="C5EAFF"/>
              </a:solidFill>
              <a:latin typeface="Open Sans"/>
              <a:ea typeface="Open Sans"/>
              <a:cs typeface="Open Sans"/>
            </a:rPr>
            <a:t>Distribution and Logistics</a:t>
          </a:r>
          <a:br>
            <a:rPr lang="en-US" sz="400" dirty="0">
              <a:latin typeface="Open Sans"/>
              <a:ea typeface="Open Sans"/>
              <a:cs typeface="Open Sans"/>
            </a:rPr>
          </a:br>
          <a:r>
            <a:rPr lang="en-US" sz="1800" b="0" dirty="0">
              <a:latin typeface="Open Sans"/>
              <a:ea typeface="Open Sans"/>
              <a:cs typeface="Open Sans"/>
            </a:rPr>
            <a:t>Supplier stocks, warehousing, and storage</a:t>
          </a:r>
          <a:endParaRPr lang="en-US" sz="1800" dirty="0">
            <a:solidFill>
              <a:srgbClr val="010000"/>
            </a:solidFill>
            <a:latin typeface="Open Sans"/>
            <a:ea typeface="Open Sans"/>
            <a:cs typeface="Open Sans"/>
          </a:endParaRPr>
        </a:p>
      </dgm:t>
    </dgm:pt>
    <dgm:pt modelId="{5A97801B-13CC-1D4A-8F4E-8268A8E41CC2}" type="parTrans" cxnId="{49972BB1-D051-3741-8717-DDE5008CC243}">
      <dgm:prSet/>
      <dgm:spPr/>
      <dgm:t>
        <a:bodyPr/>
        <a:lstStyle/>
        <a:p>
          <a:endParaRPr lang="en-US"/>
        </a:p>
      </dgm:t>
    </dgm:pt>
    <dgm:pt modelId="{3FC07433-1C47-AC48-81FB-8B4AC8C911DB}" type="sibTrans" cxnId="{49972BB1-D051-3741-8717-DDE5008CC243}">
      <dgm:prSet/>
      <dgm:spPr/>
      <dgm:t>
        <a:bodyPr/>
        <a:lstStyle/>
        <a:p>
          <a:endParaRPr lang="en-US"/>
        </a:p>
      </dgm:t>
    </dgm:pt>
    <dgm:pt modelId="{DF5EE37A-D560-C34A-A66D-6AA27C85F8E8}">
      <dgm:prSet phldrT="[Text]" phldr="0" custT="1"/>
      <dgm:spPr>
        <a:solidFill>
          <a:srgbClr val="2D69B6"/>
        </a:solidFill>
      </dgm:spPr>
      <dgm:t>
        <a:bodyPr/>
        <a:lstStyle/>
        <a:p>
          <a:pPr algn="ctr" rtl="0"/>
          <a:r>
            <a:rPr lang="en-US" sz="2000" b="1" dirty="0">
              <a:solidFill>
                <a:srgbClr val="C5EAFF"/>
              </a:solidFill>
              <a:latin typeface="Open Sans"/>
              <a:ea typeface="Open Sans"/>
              <a:cs typeface="Open Sans"/>
            </a:rPr>
            <a:t>Workforce</a:t>
          </a:r>
          <a:br>
            <a:rPr lang="en-US" sz="2000" b="1" dirty="0">
              <a:solidFill>
                <a:schemeClr val="accent6">
                  <a:lumMod val="20000"/>
                  <a:lumOff val="80000"/>
                </a:schemeClr>
              </a:solidFill>
              <a:latin typeface="Open Sans"/>
              <a:ea typeface="Open Sans"/>
              <a:cs typeface="Open Sans"/>
            </a:rPr>
          </a:br>
          <a:br>
            <a:rPr lang="en-US" sz="800" dirty="0">
              <a:latin typeface="Open Sans"/>
              <a:ea typeface="Open Sans"/>
              <a:cs typeface="Open Sans"/>
            </a:rPr>
          </a:br>
          <a:r>
            <a:rPr lang="en-US" sz="1800" dirty="0">
              <a:latin typeface="Open Sans"/>
              <a:ea typeface="Open Sans"/>
              <a:cs typeface="Open Sans"/>
            </a:rPr>
            <a:t>Design, field, construction, project management, quality assurance</a:t>
          </a:r>
        </a:p>
      </dgm:t>
    </dgm:pt>
    <dgm:pt modelId="{49B18376-AC7A-3D44-BE6F-E8BBDE6E889C}" type="parTrans" cxnId="{94871C08-78B7-F449-A60D-5AEF0C9EBF01}">
      <dgm:prSet/>
      <dgm:spPr/>
      <dgm:t>
        <a:bodyPr/>
        <a:lstStyle/>
        <a:p>
          <a:endParaRPr lang="en-US"/>
        </a:p>
      </dgm:t>
    </dgm:pt>
    <dgm:pt modelId="{F161F335-8BC2-F046-A2E8-D4FFF20BD8C7}" type="sibTrans" cxnId="{94871C08-78B7-F449-A60D-5AEF0C9EBF01}">
      <dgm:prSet/>
      <dgm:spPr/>
      <dgm:t>
        <a:bodyPr/>
        <a:lstStyle/>
        <a:p>
          <a:endParaRPr lang="en-US"/>
        </a:p>
      </dgm:t>
    </dgm:pt>
    <dgm:pt modelId="{E4AEE7A2-78E3-4E96-9D82-A45DD4C4CD1D}">
      <dgm:prSet phldr="0" custT="1"/>
      <dgm:spPr>
        <a:solidFill>
          <a:srgbClr val="2D69B6"/>
        </a:solidFill>
      </dgm:spPr>
      <dgm:t>
        <a:bodyPr/>
        <a:lstStyle/>
        <a:p>
          <a:pPr algn="ctr" rtl="0"/>
          <a:r>
            <a:rPr lang="en-US" sz="2000" b="1" dirty="0">
              <a:solidFill>
                <a:srgbClr val="C5EAFF"/>
              </a:solidFill>
              <a:latin typeface="Open Sans"/>
              <a:ea typeface="Open Sans"/>
              <a:cs typeface="Open Sans"/>
            </a:rPr>
            <a:t>Physical Assets</a:t>
          </a:r>
          <a:br>
            <a:rPr lang="en-US" sz="2000" b="1" dirty="0">
              <a:solidFill>
                <a:schemeClr val="accent6">
                  <a:lumMod val="20000"/>
                  <a:lumOff val="80000"/>
                </a:schemeClr>
              </a:solidFill>
              <a:latin typeface="Open Sans"/>
              <a:ea typeface="Open Sans"/>
              <a:cs typeface="Open Sans"/>
            </a:rPr>
          </a:br>
          <a:br>
            <a:rPr lang="en-US" sz="400" b="1" dirty="0">
              <a:solidFill>
                <a:schemeClr val="accent6">
                  <a:lumMod val="20000"/>
                  <a:lumOff val="80000"/>
                </a:schemeClr>
              </a:solidFill>
              <a:latin typeface="Open Sans"/>
              <a:ea typeface="Open Sans"/>
              <a:cs typeface="Open Sans"/>
            </a:rPr>
          </a:br>
          <a:r>
            <a:rPr lang="en-US" sz="1800" b="0" dirty="0">
              <a:latin typeface="Open Sans"/>
              <a:ea typeface="Open Sans"/>
              <a:cs typeface="Open Sans"/>
            </a:rPr>
            <a:t>Fiber optic cable, splitters, cabinets, handholes, conduits, multiport terminals, and network equipment</a:t>
          </a:r>
        </a:p>
      </dgm:t>
    </dgm:pt>
    <dgm:pt modelId="{70EFBD29-5BE8-4CC6-A031-F575757D38B1}" type="parTrans" cxnId="{1F53D98B-21AB-4606-BD24-201675524D8A}">
      <dgm:prSet/>
      <dgm:spPr/>
      <dgm:t>
        <a:bodyPr/>
        <a:lstStyle/>
        <a:p>
          <a:endParaRPr lang="en-US"/>
        </a:p>
      </dgm:t>
    </dgm:pt>
    <dgm:pt modelId="{DC35FD24-1BC8-44D8-9B5F-F43BAB6EAB7D}" type="sibTrans" cxnId="{1F53D98B-21AB-4606-BD24-201675524D8A}">
      <dgm:prSet/>
      <dgm:spPr/>
      <dgm:t>
        <a:bodyPr/>
        <a:lstStyle/>
        <a:p>
          <a:endParaRPr lang="en-US"/>
        </a:p>
      </dgm:t>
    </dgm:pt>
    <dgm:pt modelId="{17EBD700-6E3D-4699-A3B4-3A2058E3E30A}">
      <dgm:prSet phldr="0" custT="1"/>
      <dgm:spPr/>
      <dgm:t>
        <a:bodyPr/>
        <a:lstStyle/>
        <a:p>
          <a:pPr algn="ctr" rtl="0"/>
          <a:r>
            <a:rPr lang="en-US" sz="2400" dirty="0">
              <a:latin typeface="Open Sans"/>
              <a:ea typeface="Open Sans"/>
              <a:cs typeface="Open Sans"/>
            </a:rPr>
            <a:t>How can we start anticipating these needs now?</a:t>
          </a:r>
        </a:p>
      </dgm:t>
    </dgm:pt>
    <dgm:pt modelId="{0FD348F3-85C1-4B66-82DC-5793EBBB7E34}" type="parTrans" cxnId="{B9D1589B-FB44-434D-9845-D302CB3A3D9A}">
      <dgm:prSet/>
      <dgm:spPr/>
      <dgm:t>
        <a:bodyPr/>
        <a:lstStyle/>
        <a:p>
          <a:endParaRPr lang="en-US"/>
        </a:p>
      </dgm:t>
    </dgm:pt>
    <dgm:pt modelId="{72551319-5A5C-4236-A5BB-6BD7973F2490}" type="sibTrans" cxnId="{B9D1589B-FB44-434D-9845-D302CB3A3D9A}">
      <dgm:prSet/>
      <dgm:spPr/>
      <dgm:t>
        <a:bodyPr/>
        <a:lstStyle/>
        <a:p>
          <a:endParaRPr lang="en-US"/>
        </a:p>
      </dgm:t>
    </dgm:pt>
    <dgm:pt modelId="{B57ADEF6-8CB7-6342-BC11-09FC2D570CC8}" type="pres">
      <dgm:prSet presAssocID="{0C2B5581-2E43-6340-9E4F-9EB37EE1F812}" presName="linear" presStyleCnt="0">
        <dgm:presLayoutVars>
          <dgm:animLvl val="lvl"/>
          <dgm:resizeHandles val="exact"/>
        </dgm:presLayoutVars>
      </dgm:prSet>
      <dgm:spPr/>
    </dgm:pt>
    <dgm:pt modelId="{F0D781CA-5C79-4F75-AF4A-569335E93DEB}" type="pres">
      <dgm:prSet presAssocID="{E4AEE7A2-78E3-4E96-9D82-A45DD4C4CD1D}" presName="parentText" presStyleLbl="node1" presStyleIdx="0" presStyleCnt="4" custLinFactY="-27886" custLinFactNeighborY="-100000">
        <dgm:presLayoutVars>
          <dgm:chMax val="0"/>
          <dgm:bulletEnabled val="1"/>
        </dgm:presLayoutVars>
      </dgm:prSet>
      <dgm:spPr/>
    </dgm:pt>
    <dgm:pt modelId="{7DEFCD66-AF15-430B-84A5-7DC77BC00E43}" type="pres">
      <dgm:prSet presAssocID="{DC35FD24-1BC8-44D8-9B5F-F43BAB6EAB7D}" presName="spacer" presStyleCnt="0"/>
      <dgm:spPr/>
    </dgm:pt>
    <dgm:pt modelId="{C5044160-2F71-154C-8A9E-9FE0BB6103A0}" type="pres">
      <dgm:prSet presAssocID="{441418DC-D7B9-6942-99C6-B86128A059C7}" presName="parentText" presStyleLbl="node1" presStyleIdx="1" presStyleCnt="4" custLinFactY="-15414" custLinFactNeighborY="-100000">
        <dgm:presLayoutVars>
          <dgm:chMax val="0"/>
          <dgm:bulletEnabled val="1"/>
        </dgm:presLayoutVars>
      </dgm:prSet>
      <dgm:spPr/>
    </dgm:pt>
    <dgm:pt modelId="{E6719A7C-633A-FE40-B588-BEA6940B98A5}" type="pres">
      <dgm:prSet presAssocID="{3FC07433-1C47-AC48-81FB-8B4AC8C911DB}" presName="spacer" presStyleCnt="0"/>
      <dgm:spPr/>
    </dgm:pt>
    <dgm:pt modelId="{512AC384-B1C1-3144-AD34-858C6EE71BF6}" type="pres">
      <dgm:prSet presAssocID="{DF5EE37A-D560-C34A-A66D-6AA27C85F8E8}" presName="parentText" presStyleLbl="node1" presStyleIdx="2" presStyleCnt="4" custLinFactY="-39269" custLinFactNeighborY="-100000">
        <dgm:presLayoutVars>
          <dgm:chMax val="0"/>
          <dgm:bulletEnabled val="1"/>
        </dgm:presLayoutVars>
      </dgm:prSet>
      <dgm:spPr/>
    </dgm:pt>
    <dgm:pt modelId="{564707E4-70C6-4694-8137-715382F8AA55}" type="pres">
      <dgm:prSet presAssocID="{F161F335-8BC2-F046-A2E8-D4FFF20BD8C7}" presName="spacer" presStyleCnt="0"/>
      <dgm:spPr/>
    </dgm:pt>
    <dgm:pt modelId="{202F27E2-3976-4A0C-8FF8-146041630772}" type="pres">
      <dgm:prSet presAssocID="{17EBD700-6E3D-4699-A3B4-3A2058E3E30A}" presName="parentText" presStyleLbl="node1" presStyleIdx="3" presStyleCnt="4" custLinFactY="-4591" custLinFactNeighborY="-100000">
        <dgm:presLayoutVars>
          <dgm:chMax val="0"/>
          <dgm:bulletEnabled val="1"/>
        </dgm:presLayoutVars>
      </dgm:prSet>
      <dgm:spPr/>
    </dgm:pt>
  </dgm:ptLst>
  <dgm:cxnLst>
    <dgm:cxn modelId="{94871C08-78B7-F449-A60D-5AEF0C9EBF01}" srcId="{0C2B5581-2E43-6340-9E4F-9EB37EE1F812}" destId="{DF5EE37A-D560-C34A-A66D-6AA27C85F8E8}" srcOrd="2" destOrd="0" parTransId="{49B18376-AC7A-3D44-BE6F-E8BBDE6E889C}" sibTransId="{F161F335-8BC2-F046-A2E8-D4FFF20BD8C7}"/>
    <dgm:cxn modelId="{8120BD28-AF50-4AE9-9625-8FC8D377A6B0}" type="presOf" srcId="{DF5EE37A-D560-C34A-A66D-6AA27C85F8E8}" destId="{512AC384-B1C1-3144-AD34-858C6EE71BF6}" srcOrd="0" destOrd="0" presId="urn:microsoft.com/office/officeart/2005/8/layout/vList2"/>
    <dgm:cxn modelId="{787C1464-800F-4992-BBB3-C661458FB160}" type="presOf" srcId="{441418DC-D7B9-6942-99C6-B86128A059C7}" destId="{C5044160-2F71-154C-8A9E-9FE0BB6103A0}" srcOrd="0" destOrd="0" presId="urn:microsoft.com/office/officeart/2005/8/layout/vList2"/>
    <dgm:cxn modelId="{1F53D98B-21AB-4606-BD24-201675524D8A}" srcId="{0C2B5581-2E43-6340-9E4F-9EB37EE1F812}" destId="{E4AEE7A2-78E3-4E96-9D82-A45DD4C4CD1D}" srcOrd="0" destOrd="0" parTransId="{70EFBD29-5BE8-4CC6-A031-F575757D38B1}" sibTransId="{DC35FD24-1BC8-44D8-9B5F-F43BAB6EAB7D}"/>
    <dgm:cxn modelId="{B9D1589B-FB44-434D-9845-D302CB3A3D9A}" srcId="{0C2B5581-2E43-6340-9E4F-9EB37EE1F812}" destId="{17EBD700-6E3D-4699-A3B4-3A2058E3E30A}" srcOrd="3" destOrd="0" parTransId="{0FD348F3-85C1-4B66-82DC-5793EBBB7E34}" sibTransId="{72551319-5A5C-4236-A5BB-6BD7973F2490}"/>
    <dgm:cxn modelId="{AFB8BDA3-6ED1-2049-9D1D-9A6C23BEF937}" type="presOf" srcId="{0C2B5581-2E43-6340-9E4F-9EB37EE1F812}" destId="{B57ADEF6-8CB7-6342-BC11-09FC2D570CC8}" srcOrd="0" destOrd="0" presId="urn:microsoft.com/office/officeart/2005/8/layout/vList2"/>
    <dgm:cxn modelId="{49972BB1-D051-3741-8717-DDE5008CC243}" srcId="{0C2B5581-2E43-6340-9E4F-9EB37EE1F812}" destId="{441418DC-D7B9-6942-99C6-B86128A059C7}" srcOrd="1" destOrd="0" parTransId="{5A97801B-13CC-1D4A-8F4E-8268A8E41CC2}" sibTransId="{3FC07433-1C47-AC48-81FB-8B4AC8C911DB}"/>
    <dgm:cxn modelId="{60DBDAB3-D8C7-4BC1-9A10-1C1FA6F85B0E}" type="presOf" srcId="{17EBD700-6E3D-4699-A3B4-3A2058E3E30A}" destId="{202F27E2-3976-4A0C-8FF8-146041630772}" srcOrd="0" destOrd="0" presId="urn:microsoft.com/office/officeart/2005/8/layout/vList2"/>
    <dgm:cxn modelId="{AEED20CF-D949-4F31-BE41-B69FAAB386E9}" type="presOf" srcId="{E4AEE7A2-78E3-4E96-9D82-A45DD4C4CD1D}" destId="{F0D781CA-5C79-4F75-AF4A-569335E93DEB}" srcOrd="0" destOrd="0" presId="urn:microsoft.com/office/officeart/2005/8/layout/vList2"/>
    <dgm:cxn modelId="{CB00DB9F-D62A-412C-82C9-975369142354}" type="presParOf" srcId="{B57ADEF6-8CB7-6342-BC11-09FC2D570CC8}" destId="{F0D781CA-5C79-4F75-AF4A-569335E93DEB}" srcOrd="0" destOrd="0" presId="urn:microsoft.com/office/officeart/2005/8/layout/vList2"/>
    <dgm:cxn modelId="{528D5BC8-6E22-4F45-9856-3883A93AD785}" type="presParOf" srcId="{B57ADEF6-8CB7-6342-BC11-09FC2D570CC8}" destId="{7DEFCD66-AF15-430B-84A5-7DC77BC00E43}" srcOrd="1" destOrd="0" presId="urn:microsoft.com/office/officeart/2005/8/layout/vList2"/>
    <dgm:cxn modelId="{36DC4884-EA85-44F7-84C3-69C53E981974}" type="presParOf" srcId="{B57ADEF6-8CB7-6342-BC11-09FC2D570CC8}" destId="{C5044160-2F71-154C-8A9E-9FE0BB6103A0}" srcOrd="2" destOrd="0" presId="urn:microsoft.com/office/officeart/2005/8/layout/vList2"/>
    <dgm:cxn modelId="{45D933C9-0F9C-4F96-9B30-C99C60D49B93}" type="presParOf" srcId="{B57ADEF6-8CB7-6342-BC11-09FC2D570CC8}" destId="{E6719A7C-633A-FE40-B588-BEA6940B98A5}" srcOrd="3" destOrd="0" presId="urn:microsoft.com/office/officeart/2005/8/layout/vList2"/>
    <dgm:cxn modelId="{4A4A4308-0D30-4C32-9ED2-272CED4398F3}" type="presParOf" srcId="{B57ADEF6-8CB7-6342-BC11-09FC2D570CC8}" destId="{512AC384-B1C1-3144-AD34-858C6EE71BF6}" srcOrd="4" destOrd="0" presId="urn:microsoft.com/office/officeart/2005/8/layout/vList2"/>
    <dgm:cxn modelId="{51A8D236-A88D-4D9F-A044-5033BB21F247}" type="presParOf" srcId="{B57ADEF6-8CB7-6342-BC11-09FC2D570CC8}" destId="{564707E4-70C6-4694-8137-715382F8AA55}" srcOrd="5" destOrd="0" presId="urn:microsoft.com/office/officeart/2005/8/layout/vList2"/>
    <dgm:cxn modelId="{EBE0A1EF-8747-430F-AA78-65314058A9B4}" type="presParOf" srcId="{B57ADEF6-8CB7-6342-BC11-09FC2D570CC8}" destId="{202F27E2-3976-4A0C-8FF8-14604163077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DB9D4B-D75A-4D4D-BB7C-35BC4314DF3C}" type="doc">
      <dgm:prSet loTypeId="urn:microsoft.com/office/officeart/2005/8/layout/default" loCatId="list" qsTypeId="urn:microsoft.com/office/officeart/2005/8/quickstyle/simple1" qsCatId="simple" csTypeId="urn:microsoft.com/office/officeart/2005/8/colors/accent6_4" csCatId="accent6" phldr="1"/>
      <dgm:spPr/>
      <dgm:t>
        <a:bodyPr/>
        <a:lstStyle/>
        <a:p>
          <a:endParaRPr lang="en-US"/>
        </a:p>
      </dgm:t>
    </dgm:pt>
    <dgm:pt modelId="{5581223F-79EB-4C13-837C-D2532FEA2566}">
      <dgm:prSet phldrT="[Text]" custT="1"/>
      <dgm:spPr>
        <a:solidFill>
          <a:srgbClr val="2D69B6"/>
        </a:solidFill>
      </dgm:spPr>
      <dgm:t>
        <a:bodyPr/>
        <a:lstStyle/>
        <a:p>
          <a:r>
            <a:rPr lang="en-US" sz="1600">
              <a:latin typeface="Open Sans" panose="020B0606030504020204" pitchFamily="34" charset="0"/>
              <a:ea typeface="Open Sans" panose="020B0606030504020204" pitchFamily="34" charset="0"/>
              <a:cs typeface="Open Sans" panose="020B0606030504020204" pitchFamily="34" charset="0"/>
            </a:rPr>
            <a:t>Telecommunication providers</a:t>
          </a:r>
        </a:p>
      </dgm:t>
    </dgm:pt>
    <dgm:pt modelId="{FF09B1F3-A396-4B7C-987A-B1AB16FAED4A}" type="parTrans" cxnId="{EB7AD363-B4C5-4621-9887-4B87EB8C7070}">
      <dgm:prSet/>
      <dgm:spPr/>
      <dgm:t>
        <a:bodyPr/>
        <a:lstStyle/>
        <a:p>
          <a:endParaRPr lang="en-US" sz="1800"/>
        </a:p>
      </dgm:t>
    </dgm:pt>
    <dgm:pt modelId="{6546E50F-3BF7-45FA-B3B9-E2945EAF421E}" type="sibTrans" cxnId="{EB7AD363-B4C5-4621-9887-4B87EB8C7070}">
      <dgm:prSet/>
      <dgm:spPr/>
      <dgm:t>
        <a:bodyPr/>
        <a:lstStyle/>
        <a:p>
          <a:endParaRPr lang="en-US" sz="1800"/>
        </a:p>
      </dgm:t>
    </dgm:pt>
    <dgm:pt modelId="{3F96DF69-205D-4A8F-A741-0C10F4AA0C96}">
      <dgm:prSet custT="1"/>
      <dgm:spPr>
        <a:solidFill>
          <a:srgbClr val="62C1FF"/>
        </a:solidFill>
        <a:ln w="1270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rPr>
            <a:t>Construction companies</a:t>
          </a:r>
        </a:p>
      </dgm:t>
    </dgm:pt>
    <dgm:pt modelId="{84D59C92-8567-4CF6-83C7-067B28037753}" type="parTrans" cxnId="{9BE1C90A-B1F9-4AB9-B6BF-10E768FD56DC}">
      <dgm:prSet/>
      <dgm:spPr/>
      <dgm:t>
        <a:bodyPr/>
        <a:lstStyle/>
        <a:p>
          <a:endParaRPr lang="en-US" sz="1800"/>
        </a:p>
      </dgm:t>
    </dgm:pt>
    <dgm:pt modelId="{115E03DF-2A21-4B62-AF61-2C4C58207D34}" type="sibTrans" cxnId="{9BE1C90A-B1F9-4AB9-B6BF-10E768FD56DC}">
      <dgm:prSet/>
      <dgm:spPr/>
      <dgm:t>
        <a:bodyPr/>
        <a:lstStyle/>
        <a:p>
          <a:endParaRPr lang="en-US" sz="1800"/>
        </a:p>
      </dgm:t>
    </dgm:pt>
    <dgm:pt modelId="{8A3450CB-D382-4117-BA28-82DDD2A62225}">
      <dgm:prSet custT="1"/>
      <dgm:spPr>
        <a:solidFill>
          <a:srgbClr val="C5EAFF"/>
        </a:solidFill>
        <a:ln w="1270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ctr" anchorCtr="0"/>
        <a:lstStyle/>
        <a:p>
          <a:r>
            <a: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rPr>
            <a:t>Industry associations</a:t>
          </a:r>
        </a:p>
      </dgm:t>
    </dgm:pt>
    <dgm:pt modelId="{A9D4320B-9638-45E1-9077-06310D66E7ED}" type="parTrans" cxnId="{6F767D39-ECFC-4A99-B067-C3F3BDDF98B6}">
      <dgm:prSet/>
      <dgm:spPr/>
      <dgm:t>
        <a:bodyPr/>
        <a:lstStyle/>
        <a:p>
          <a:endParaRPr lang="en-US" sz="1800"/>
        </a:p>
      </dgm:t>
    </dgm:pt>
    <dgm:pt modelId="{7241C462-6C26-4C4A-9061-8045ADDCA905}" type="sibTrans" cxnId="{6F767D39-ECFC-4A99-B067-C3F3BDDF98B6}">
      <dgm:prSet/>
      <dgm:spPr/>
      <dgm:t>
        <a:bodyPr/>
        <a:lstStyle/>
        <a:p>
          <a:endParaRPr lang="en-US" sz="1800"/>
        </a:p>
      </dgm:t>
    </dgm:pt>
    <dgm:pt modelId="{415CEB06-970E-4B68-80D1-5F8C04DFAD20}">
      <dgm:prSet custT="1"/>
      <dgm:spPr>
        <a:solidFill>
          <a:srgbClr val="2D69B6"/>
        </a:solidFill>
        <a:ln w="1270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600" kern="1200">
              <a:solidFill>
                <a:prstClr val="white"/>
              </a:solidFill>
              <a:latin typeface="Open Sans" panose="020B0606030504020204" pitchFamily="34" charset="0"/>
              <a:ea typeface="Open Sans" panose="020B0606030504020204" pitchFamily="34" charset="0"/>
              <a:cs typeface="Open Sans" panose="020B0606030504020204" pitchFamily="34" charset="0"/>
            </a:rPr>
            <a:t>Trade groups</a:t>
          </a:r>
        </a:p>
      </dgm:t>
    </dgm:pt>
    <dgm:pt modelId="{025BBB65-582B-4698-ABF3-C8C0351B4A59}" type="parTrans" cxnId="{B91C55F9-6DF5-4CF4-AFAF-7D33963D0E67}">
      <dgm:prSet/>
      <dgm:spPr/>
      <dgm:t>
        <a:bodyPr/>
        <a:lstStyle/>
        <a:p>
          <a:endParaRPr lang="en-US" sz="1800"/>
        </a:p>
      </dgm:t>
    </dgm:pt>
    <dgm:pt modelId="{260ADC25-87F1-4936-937C-D63BF79CD301}" type="sibTrans" cxnId="{B91C55F9-6DF5-4CF4-AFAF-7D33963D0E67}">
      <dgm:prSet/>
      <dgm:spPr/>
      <dgm:t>
        <a:bodyPr/>
        <a:lstStyle/>
        <a:p>
          <a:endParaRPr lang="en-US" sz="1800"/>
        </a:p>
      </dgm:t>
    </dgm:pt>
    <dgm:pt modelId="{0D8EDBA4-87BC-4139-A530-4CC51E657380}">
      <dgm:prSet custT="1"/>
      <dgm:spPr>
        <a:solidFill>
          <a:srgbClr val="C5EAFF"/>
        </a:solidFill>
        <a:ln w="1270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rPr>
            <a:t>Rural cooperatives</a:t>
          </a:r>
        </a:p>
      </dgm:t>
    </dgm:pt>
    <dgm:pt modelId="{E996EB58-C1F8-4971-B0A6-0585A0EEE084}" type="parTrans" cxnId="{2DDE264A-BAC0-4817-A860-51C3FC0D72E7}">
      <dgm:prSet/>
      <dgm:spPr/>
      <dgm:t>
        <a:bodyPr/>
        <a:lstStyle/>
        <a:p>
          <a:endParaRPr lang="en-US" sz="1800"/>
        </a:p>
      </dgm:t>
    </dgm:pt>
    <dgm:pt modelId="{895BEB1C-5A81-4BCC-868B-3121E01B2B3C}" type="sibTrans" cxnId="{2DDE264A-BAC0-4817-A860-51C3FC0D72E7}">
      <dgm:prSet/>
      <dgm:spPr/>
      <dgm:t>
        <a:bodyPr/>
        <a:lstStyle/>
        <a:p>
          <a:endParaRPr lang="en-US" sz="1800"/>
        </a:p>
      </dgm:t>
    </dgm:pt>
    <dgm:pt modelId="{5B5B75B9-C972-41E7-9B67-CF64D69B62D0}">
      <dgm:prSet custT="1"/>
      <dgm:spPr>
        <a:solidFill>
          <a:srgbClr val="2D69B6"/>
        </a:solidFill>
        <a:ln w="1270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600" kern="1200">
              <a:solidFill>
                <a:prstClr val="white"/>
              </a:solidFill>
              <a:latin typeface="Open Sans" panose="020B0606030504020204" pitchFamily="34" charset="0"/>
              <a:ea typeface="Open Sans" panose="020B0606030504020204" pitchFamily="34" charset="0"/>
              <a:cs typeface="Open Sans" panose="020B0606030504020204" pitchFamily="34" charset="0"/>
            </a:rPr>
            <a:t>Municipal associations</a:t>
          </a:r>
        </a:p>
      </dgm:t>
    </dgm:pt>
    <dgm:pt modelId="{B72DEF17-24F3-42A2-8E53-2D1646E65840}" type="parTrans" cxnId="{5A60AE0C-C8C3-48CE-B549-D35E4C90DACD}">
      <dgm:prSet/>
      <dgm:spPr/>
      <dgm:t>
        <a:bodyPr/>
        <a:lstStyle/>
        <a:p>
          <a:endParaRPr lang="en-US" sz="1800"/>
        </a:p>
      </dgm:t>
    </dgm:pt>
    <dgm:pt modelId="{F6550964-87C6-4ADE-93BF-81F2371BC45E}" type="sibTrans" cxnId="{5A60AE0C-C8C3-48CE-B549-D35E4C90DACD}">
      <dgm:prSet/>
      <dgm:spPr/>
      <dgm:t>
        <a:bodyPr/>
        <a:lstStyle/>
        <a:p>
          <a:endParaRPr lang="en-US" sz="1800"/>
        </a:p>
      </dgm:t>
    </dgm:pt>
    <dgm:pt modelId="{044273E2-FCBB-43D7-94E2-EC40A5700228}">
      <dgm:prSet custT="1"/>
      <dgm:spPr>
        <a:solidFill>
          <a:srgbClr val="2D69B6"/>
        </a:solidFill>
        <a:ln w="1270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ctr" anchorCtr="0"/>
        <a:lstStyle/>
        <a:p>
          <a:r>
            <a:rPr lang="en-US" sz="1600" kern="1200">
              <a:latin typeface="Open Sans" panose="020B0606030504020204" pitchFamily="34" charset="0"/>
              <a:ea typeface="Open Sans" panose="020B0606030504020204" pitchFamily="34" charset="0"/>
              <a:cs typeface="Open Sans" panose="020B0606030504020204" pitchFamily="34" charset="0"/>
            </a:rPr>
            <a:t>Vocational </a:t>
          </a:r>
          <a:br>
            <a:rPr lang="en-US" sz="1600" kern="1200">
              <a:latin typeface="Open Sans" panose="020B0606030504020204" pitchFamily="34" charset="0"/>
              <a:ea typeface="Open Sans" panose="020B0606030504020204" pitchFamily="34" charset="0"/>
              <a:cs typeface="Open Sans" panose="020B0606030504020204" pitchFamily="34" charset="0"/>
            </a:rPr>
          </a:br>
          <a:r>
            <a:rPr lang="en-US" sz="1600" kern="1200">
              <a:solidFill>
                <a:prstClr val="white"/>
              </a:solidFill>
              <a:latin typeface="Open Sans" panose="020B0606030504020204" pitchFamily="34" charset="0"/>
              <a:ea typeface="Open Sans" panose="020B0606030504020204" pitchFamily="34" charset="0"/>
              <a:cs typeface="Open Sans" panose="020B0606030504020204" pitchFamily="34" charset="0"/>
            </a:rPr>
            <a:t>non-profits</a:t>
          </a:r>
        </a:p>
      </dgm:t>
    </dgm:pt>
    <dgm:pt modelId="{32AA69FC-6433-4626-B93C-E7471B8C4646}" type="parTrans" cxnId="{78C58C98-4CA8-444B-85EB-E809A97806C0}">
      <dgm:prSet/>
      <dgm:spPr/>
      <dgm:t>
        <a:bodyPr/>
        <a:lstStyle/>
        <a:p>
          <a:endParaRPr lang="en-US" sz="1800"/>
        </a:p>
      </dgm:t>
    </dgm:pt>
    <dgm:pt modelId="{42194941-81CE-4423-94F3-5F4512F2E58A}" type="sibTrans" cxnId="{78C58C98-4CA8-444B-85EB-E809A97806C0}">
      <dgm:prSet/>
      <dgm:spPr/>
      <dgm:t>
        <a:bodyPr/>
        <a:lstStyle/>
        <a:p>
          <a:endParaRPr lang="en-US" sz="1800"/>
        </a:p>
      </dgm:t>
    </dgm:pt>
    <dgm:pt modelId="{E7EFEB0E-B318-45D1-A7CA-EBB242EF68B5}">
      <dgm:prSet custT="1"/>
      <dgm:spPr>
        <a:solidFill>
          <a:srgbClr val="62C1FF"/>
        </a:solidFill>
        <a:ln w="1270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Communications/ electric trade unions</a:t>
          </a:r>
        </a:p>
      </dgm:t>
    </dgm:pt>
    <dgm:pt modelId="{149E77BD-1EB7-4D4C-9DAA-AD4656A0A198}" type="parTrans" cxnId="{AD3EBB99-37EB-4288-B76E-8BFFC3759AEE}">
      <dgm:prSet/>
      <dgm:spPr/>
      <dgm:t>
        <a:bodyPr/>
        <a:lstStyle/>
        <a:p>
          <a:endParaRPr lang="en-US" sz="1800"/>
        </a:p>
      </dgm:t>
    </dgm:pt>
    <dgm:pt modelId="{99D7650C-E50F-4C91-B287-DFA53766363C}" type="sibTrans" cxnId="{AD3EBB99-37EB-4288-B76E-8BFFC3759AEE}">
      <dgm:prSet/>
      <dgm:spPr/>
      <dgm:t>
        <a:bodyPr/>
        <a:lstStyle/>
        <a:p>
          <a:endParaRPr lang="en-US" sz="1800"/>
        </a:p>
      </dgm:t>
    </dgm:pt>
    <dgm:pt modelId="{D5E63720-0BA9-4BC3-812B-7FD29573A97C}">
      <dgm:prSet custT="1"/>
      <dgm:spPr>
        <a:solidFill>
          <a:srgbClr val="62C1FF"/>
        </a:solidFill>
        <a:ln w="1270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rPr>
            <a:t>Community colleges with technical programs</a:t>
          </a:r>
        </a:p>
      </dgm:t>
    </dgm:pt>
    <dgm:pt modelId="{7F1BF6CC-3F8A-460E-A85E-0018759D9EA6}" type="parTrans" cxnId="{1A80F5D2-A8FA-4429-B21F-0184797FEC47}">
      <dgm:prSet/>
      <dgm:spPr/>
      <dgm:t>
        <a:bodyPr/>
        <a:lstStyle/>
        <a:p>
          <a:endParaRPr lang="en-US" sz="1800"/>
        </a:p>
      </dgm:t>
    </dgm:pt>
    <dgm:pt modelId="{D0D7FCF0-1E41-4EE1-99C6-48B175A76D51}" type="sibTrans" cxnId="{1A80F5D2-A8FA-4429-B21F-0184797FEC47}">
      <dgm:prSet/>
      <dgm:spPr/>
      <dgm:t>
        <a:bodyPr/>
        <a:lstStyle/>
        <a:p>
          <a:endParaRPr lang="en-US" sz="1800"/>
        </a:p>
      </dgm:t>
    </dgm:pt>
    <dgm:pt modelId="{BD98E281-AC77-4049-9CBF-468C39C05924}">
      <dgm:prSet custT="1"/>
      <dgm:spPr>
        <a:solidFill>
          <a:srgbClr val="2D69B6"/>
        </a:solidFill>
        <a:ln w="1270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600" kern="1200">
              <a:solidFill>
                <a:prstClr val="white"/>
              </a:solidFill>
              <a:latin typeface="Open Sans" panose="020B0606030504020204" pitchFamily="34" charset="0"/>
              <a:ea typeface="Open Sans" panose="020B0606030504020204" pitchFamily="34" charset="0"/>
              <a:cs typeface="Open Sans" panose="020B0606030504020204" pitchFamily="34" charset="0"/>
            </a:rPr>
            <a:t>State and local workforce development agencies</a:t>
          </a:r>
        </a:p>
      </dgm:t>
    </dgm:pt>
    <dgm:pt modelId="{37EF4E4A-0153-4287-97A5-C2F1708BB2EE}" type="parTrans" cxnId="{ECD074B3-8BA2-4C8D-9C8E-354C42B0FB9E}">
      <dgm:prSet/>
      <dgm:spPr/>
      <dgm:t>
        <a:bodyPr/>
        <a:lstStyle/>
        <a:p>
          <a:endParaRPr lang="en-US"/>
        </a:p>
      </dgm:t>
    </dgm:pt>
    <dgm:pt modelId="{799D3A27-ED7E-46E8-B762-557CE3C3786B}" type="sibTrans" cxnId="{ECD074B3-8BA2-4C8D-9C8E-354C42B0FB9E}">
      <dgm:prSet/>
      <dgm:spPr/>
      <dgm:t>
        <a:bodyPr/>
        <a:lstStyle/>
        <a:p>
          <a:endParaRPr lang="en-US"/>
        </a:p>
      </dgm:t>
    </dgm:pt>
    <dgm:pt modelId="{1A4EF86A-AD89-4CFD-8AAD-10963FE56722}">
      <dgm:prSet custT="1"/>
      <dgm:spPr>
        <a:solidFill>
          <a:srgbClr val="C5EAFF"/>
        </a:solidFill>
        <a:ln w="1270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rPr>
            <a:t>Equipment manufacturers</a:t>
          </a:r>
        </a:p>
      </dgm:t>
    </dgm:pt>
    <dgm:pt modelId="{2FFE397F-284E-4799-96AC-349A735CFBE7}" type="parTrans" cxnId="{5F6C7CBF-A13E-4667-A15D-6338955174F6}">
      <dgm:prSet/>
      <dgm:spPr/>
      <dgm:t>
        <a:bodyPr/>
        <a:lstStyle/>
        <a:p>
          <a:endParaRPr lang="en-US"/>
        </a:p>
      </dgm:t>
    </dgm:pt>
    <dgm:pt modelId="{B84996E3-5C9F-4DE4-B828-A67291F3E297}" type="sibTrans" cxnId="{5F6C7CBF-A13E-4667-A15D-6338955174F6}">
      <dgm:prSet/>
      <dgm:spPr/>
      <dgm:t>
        <a:bodyPr/>
        <a:lstStyle/>
        <a:p>
          <a:endParaRPr lang="en-US"/>
        </a:p>
      </dgm:t>
    </dgm:pt>
    <dgm:pt modelId="{FCC68CD2-3284-4C80-B3BE-39827C2240E7}" type="pres">
      <dgm:prSet presAssocID="{DCDB9D4B-D75A-4D4D-BB7C-35BC4314DF3C}" presName="diagram" presStyleCnt="0">
        <dgm:presLayoutVars>
          <dgm:dir/>
          <dgm:resizeHandles val="exact"/>
        </dgm:presLayoutVars>
      </dgm:prSet>
      <dgm:spPr/>
    </dgm:pt>
    <dgm:pt modelId="{6542D3D4-A85F-4AE1-8519-37A13E705766}" type="pres">
      <dgm:prSet presAssocID="{5581223F-79EB-4C13-837C-D2532FEA2566}" presName="node" presStyleLbl="node1" presStyleIdx="0" presStyleCnt="11" custScaleX="110998" custLinFactNeighborX="-1487">
        <dgm:presLayoutVars>
          <dgm:bulletEnabled val="1"/>
        </dgm:presLayoutVars>
      </dgm:prSet>
      <dgm:spPr/>
    </dgm:pt>
    <dgm:pt modelId="{6D4F4072-CC1C-48CB-8152-E167AD7C8F7F}" type="pres">
      <dgm:prSet presAssocID="{6546E50F-3BF7-45FA-B3B9-E2945EAF421E}" presName="sibTrans" presStyleCnt="0"/>
      <dgm:spPr/>
    </dgm:pt>
    <dgm:pt modelId="{5E944331-FCA7-47A2-87B3-6E89498FC467}" type="pres">
      <dgm:prSet presAssocID="{3F96DF69-205D-4A8F-A741-0C10F4AA0C96}" presName="node" presStyleLbl="node1" presStyleIdx="1" presStyleCnt="11" custScaleX="110998" custLinFactNeighborX="-1487">
        <dgm:presLayoutVars>
          <dgm:bulletEnabled val="1"/>
        </dgm:presLayoutVars>
      </dgm:prSet>
      <dgm:spPr>
        <a:xfrm>
          <a:off x="2917174" y="45"/>
          <a:ext cx="2027989" cy="1216793"/>
        </a:xfrm>
        <a:prstGeom prst="rect">
          <a:avLst/>
        </a:prstGeom>
      </dgm:spPr>
    </dgm:pt>
    <dgm:pt modelId="{2357E4BC-E3B9-4258-83AB-904C759C41C1}" type="pres">
      <dgm:prSet presAssocID="{115E03DF-2A21-4B62-AF61-2C4C58207D34}" presName="sibTrans" presStyleCnt="0"/>
      <dgm:spPr/>
    </dgm:pt>
    <dgm:pt modelId="{5173A9CE-0865-4DAF-915B-A2BBCC783741}" type="pres">
      <dgm:prSet presAssocID="{8A3450CB-D382-4117-BA28-82DDD2A62225}" presName="node" presStyleLbl="node1" presStyleIdx="2" presStyleCnt="11" custScaleX="110998" custLinFactNeighborX="-1487">
        <dgm:presLayoutVars>
          <dgm:bulletEnabled val="1"/>
        </dgm:presLayoutVars>
      </dgm:prSet>
      <dgm:spPr>
        <a:xfrm>
          <a:off x="5147962" y="45"/>
          <a:ext cx="2027989" cy="1216793"/>
        </a:xfrm>
        <a:prstGeom prst="rect">
          <a:avLst/>
        </a:prstGeom>
      </dgm:spPr>
    </dgm:pt>
    <dgm:pt modelId="{9DA2EB3B-40A5-4727-8627-0A29E100A6FA}" type="pres">
      <dgm:prSet presAssocID="{7241C462-6C26-4C4A-9061-8045ADDCA905}" presName="sibTrans" presStyleCnt="0"/>
      <dgm:spPr/>
    </dgm:pt>
    <dgm:pt modelId="{258EA22F-9E67-4CC1-AD50-0ECFF8954780}" type="pres">
      <dgm:prSet presAssocID="{415CEB06-970E-4B68-80D1-5F8C04DFAD20}" presName="node" presStyleLbl="node1" presStyleIdx="3" presStyleCnt="11" custScaleX="110998" custLinFactNeighborX="-1487">
        <dgm:presLayoutVars>
          <dgm:bulletEnabled val="1"/>
        </dgm:presLayoutVars>
      </dgm:prSet>
      <dgm:spPr>
        <a:xfrm>
          <a:off x="7378751" y="45"/>
          <a:ext cx="2027989" cy="1216793"/>
        </a:xfrm>
        <a:prstGeom prst="rect">
          <a:avLst/>
        </a:prstGeom>
      </dgm:spPr>
    </dgm:pt>
    <dgm:pt modelId="{ADF8D29D-6B18-47F7-9AA3-669D5DCB9265}" type="pres">
      <dgm:prSet presAssocID="{260ADC25-87F1-4936-937C-D63BF79CD301}" presName="sibTrans" presStyleCnt="0"/>
      <dgm:spPr/>
    </dgm:pt>
    <dgm:pt modelId="{03D572D8-76D0-4940-8D53-12386B29D1AC}" type="pres">
      <dgm:prSet presAssocID="{0D8EDBA4-87BC-4139-A530-4CC51E657380}" presName="node" presStyleLbl="node1" presStyleIdx="4" presStyleCnt="11" custScaleX="110998" custLinFactNeighborX="-1487">
        <dgm:presLayoutVars>
          <dgm:bulletEnabled val="1"/>
        </dgm:presLayoutVars>
      </dgm:prSet>
      <dgm:spPr>
        <a:xfrm>
          <a:off x="686386" y="1419637"/>
          <a:ext cx="2027989" cy="1216793"/>
        </a:xfrm>
        <a:prstGeom prst="rect">
          <a:avLst/>
        </a:prstGeom>
      </dgm:spPr>
    </dgm:pt>
    <dgm:pt modelId="{90622211-AE39-4B44-99C0-8553C2CA2FC9}" type="pres">
      <dgm:prSet presAssocID="{895BEB1C-5A81-4BCC-868B-3121E01B2B3C}" presName="sibTrans" presStyleCnt="0"/>
      <dgm:spPr/>
    </dgm:pt>
    <dgm:pt modelId="{DE1680CA-D499-424E-A8FC-80CAC8324F2D}" type="pres">
      <dgm:prSet presAssocID="{5B5B75B9-C972-41E7-9B67-CF64D69B62D0}" presName="node" presStyleLbl="node1" presStyleIdx="5" presStyleCnt="11" custScaleX="110998" custLinFactNeighborX="-1487">
        <dgm:presLayoutVars>
          <dgm:bulletEnabled val="1"/>
        </dgm:presLayoutVars>
      </dgm:prSet>
      <dgm:spPr>
        <a:xfrm>
          <a:off x="2917174" y="1419637"/>
          <a:ext cx="2027989" cy="1216793"/>
        </a:xfrm>
        <a:prstGeom prst="rect">
          <a:avLst/>
        </a:prstGeom>
      </dgm:spPr>
    </dgm:pt>
    <dgm:pt modelId="{4298A9DA-577B-4F94-8889-CA8AE2CD4519}" type="pres">
      <dgm:prSet presAssocID="{F6550964-87C6-4ADE-93BF-81F2371BC45E}" presName="sibTrans" presStyleCnt="0"/>
      <dgm:spPr/>
    </dgm:pt>
    <dgm:pt modelId="{EB3CB2C1-0245-4D1D-A5F9-29B5C4082EA3}" type="pres">
      <dgm:prSet presAssocID="{044273E2-FCBB-43D7-94E2-EC40A5700228}" presName="node" presStyleLbl="node1" presStyleIdx="6" presStyleCnt="11" custScaleX="110998" custLinFactNeighborX="-1487">
        <dgm:presLayoutVars>
          <dgm:bulletEnabled val="1"/>
        </dgm:presLayoutVars>
      </dgm:prSet>
      <dgm:spPr>
        <a:xfrm>
          <a:off x="5147962" y="1419637"/>
          <a:ext cx="2027989" cy="1216793"/>
        </a:xfrm>
        <a:prstGeom prst="rect">
          <a:avLst/>
        </a:prstGeom>
      </dgm:spPr>
    </dgm:pt>
    <dgm:pt modelId="{B6E2C06D-0869-46B5-8A85-CB0E82C5BE9E}" type="pres">
      <dgm:prSet presAssocID="{42194941-81CE-4423-94F3-5F4512F2E58A}" presName="sibTrans" presStyleCnt="0"/>
      <dgm:spPr/>
    </dgm:pt>
    <dgm:pt modelId="{50E3DDBD-B0B6-48E1-AE77-EFD6AF06B0D5}" type="pres">
      <dgm:prSet presAssocID="{E7EFEB0E-B318-45D1-A7CA-EBB242EF68B5}" presName="node" presStyleLbl="node1" presStyleIdx="7" presStyleCnt="11" custScaleX="110998" custLinFactNeighborX="-1487">
        <dgm:presLayoutVars>
          <dgm:bulletEnabled val="1"/>
        </dgm:presLayoutVars>
      </dgm:prSet>
      <dgm:spPr>
        <a:xfrm>
          <a:off x="7378751" y="1419637"/>
          <a:ext cx="2027989" cy="1216793"/>
        </a:xfrm>
        <a:prstGeom prst="rect">
          <a:avLst/>
        </a:prstGeom>
      </dgm:spPr>
    </dgm:pt>
    <dgm:pt modelId="{A58E2B76-DE40-43E0-89F6-50BDB2BD94B2}" type="pres">
      <dgm:prSet presAssocID="{99D7650C-E50F-4C91-B287-DFA53766363C}" presName="sibTrans" presStyleCnt="0"/>
      <dgm:spPr/>
    </dgm:pt>
    <dgm:pt modelId="{D311E4A3-F41A-43C8-8091-C89D3205319C}" type="pres">
      <dgm:prSet presAssocID="{D5E63720-0BA9-4BC3-812B-7FD29573A97C}" presName="node" presStyleLbl="node1" presStyleIdx="8" presStyleCnt="11" custScaleX="110998" custLinFactNeighborX="-1487">
        <dgm:presLayoutVars>
          <dgm:bulletEnabled val="1"/>
        </dgm:presLayoutVars>
      </dgm:prSet>
      <dgm:spPr>
        <a:xfrm>
          <a:off x="4032568" y="2839230"/>
          <a:ext cx="2027989" cy="1216793"/>
        </a:xfrm>
        <a:prstGeom prst="rect">
          <a:avLst/>
        </a:prstGeom>
      </dgm:spPr>
    </dgm:pt>
    <dgm:pt modelId="{CF981757-3A99-4978-A9F4-C209F786FCFD}" type="pres">
      <dgm:prSet presAssocID="{D0D7FCF0-1E41-4EE1-99C6-48B175A76D51}" presName="sibTrans" presStyleCnt="0"/>
      <dgm:spPr/>
    </dgm:pt>
    <dgm:pt modelId="{E792531F-5688-4DB1-A9CF-A92B1FBEB950}" type="pres">
      <dgm:prSet presAssocID="{BD98E281-AC77-4049-9CBF-468C39C05924}" presName="node" presStyleLbl="node1" presStyleIdx="9" presStyleCnt="11">
        <dgm:presLayoutVars>
          <dgm:bulletEnabled val="1"/>
        </dgm:presLayoutVars>
      </dgm:prSet>
      <dgm:spPr>
        <a:xfrm>
          <a:off x="4282512" y="2839195"/>
          <a:ext cx="2027902" cy="1216741"/>
        </a:xfrm>
        <a:prstGeom prst="rect">
          <a:avLst/>
        </a:prstGeom>
      </dgm:spPr>
    </dgm:pt>
    <dgm:pt modelId="{5C995E53-E76A-41B0-90EB-430BF4242549}" type="pres">
      <dgm:prSet presAssocID="{799D3A27-ED7E-46E8-B762-557CE3C3786B}" presName="sibTrans" presStyleCnt="0"/>
      <dgm:spPr/>
    </dgm:pt>
    <dgm:pt modelId="{4C269719-17E8-4CBA-B640-A2C5CF6345A7}" type="pres">
      <dgm:prSet presAssocID="{1A4EF86A-AD89-4CFD-8AAD-10963FE56722}" presName="node" presStyleLbl="node1" presStyleIdx="10" presStyleCnt="11">
        <dgm:presLayoutVars>
          <dgm:bulletEnabled val="1"/>
        </dgm:presLayoutVars>
      </dgm:prSet>
      <dgm:spPr>
        <a:xfrm>
          <a:off x="6513204" y="2839195"/>
          <a:ext cx="2027902" cy="1216741"/>
        </a:xfrm>
        <a:prstGeom prst="rect">
          <a:avLst/>
        </a:prstGeom>
      </dgm:spPr>
    </dgm:pt>
  </dgm:ptLst>
  <dgm:cxnLst>
    <dgm:cxn modelId="{0CC2D607-97DC-4FCB-B21E-8055A326ED62}" type="presOf" srcId="{5B5B75B9-C972-41E7-9B67-CF64D69B62D0}" destId="{DE1680CA-D499-424E-A8FC-80CAC8324F2D}" srcOrd="0" destOrd="0" presId="urn:microsoft.com/office/officeart/2005/8/layout/default"/>
    <dgm:cxn modelId="{9BE1C90A-B1F9-4AB9-B6BF-10E768FD56DC}" srcId="{DCDB9D4B-D75A-4D4D-BB7C-35BC4314DF3C}" destId="{3F96DF69-205D-4A8F-A741-0C10F4AA0C96}" srcOrd="1" destOrd="0" parTransId="{84D59C92-8567-4CF6-83C7-067B28037753}" sibTransId="{115E03DF-2A21-4B62-AF61-2C4C58207D34}"/>
    <dgm:cxn modelId="{5A60AE0C-C8C3-48CE-B549-D35E4C90DACD}" srcId="{DCDB9D4B-D75A-4D4D-BB7C-35BC4314DF3C}" destId="{5B5B75B9-C972-41E7-9B67-CF64D69B62D0}" srcOrd="5" destOrd="0" parTransId="{B72DEF17-24F3-42A2-8E53-2D1646E65840}" sibTransId="{F6550964-87C6-4ADE-93BF-81F2371BC45E}"/>
    <dgm:cxn modelId="{1316D632-36A7-4D59-987D-B90AE629F353}" type="presOf" srcId="{D5E63720-0BA9-4BC3-812B-7FD29573A97C}" destId="{D311E4A3-F41A-43C8-8091-C89D3205319C}" srcOrd="0" destOrd="0" presId="urn:microsoft.com/office/officeart/2005/8/layout/default"/>
    <dgm:cxn modelId="{6F767D39-ECFC-4A99-B067-C3F3BDDF98B6}" srcId="{DCDB9D4B-D75A-4D4D-BB7C-35BC4314DF3C}" destId="{8A3450CB-D382-4117-BA28-82DDD2A62225}" srcOrd="2" destOrd="0" parTransId="{A9D4320B-9638-45E1-9077-06310D66E7ED}" sibTransId="{7241C462-6C26-4C4A-9061-8045ADDCA905}"/>
    <dgm:cxn modelId="{EB7AD363-B4C5-4621-9887-4B87EB8C7070}" srcId="{DCDB9D4B-D75A-4D4D-BB7C-35BC4314DF3C}" destId="{5581223F-79EB-4C13-837C-D2532FEA2566}" srcOrd="0" destOrd="0" parTransId="{FF09B1F3-A396-4B7C-987A-B1AB16FAED4A}" sibTransId="{6546E50F-3BF7-45FA-B3B9-E2945EAF421E}"/>
    <dgm:cxn modelId="{2DDE264A-BAC0-4817-A860-51C3FC0D72E7}" srcId="{DCDB9D4B-D75A-4D4D-BB7C-35BC4314DF3C}" destId="{0D8EDBA4-87BC-4139-A530-4CC51E657380}" srcOrd="4" destOrd="0" parTransId="{E996EB58-C1F8-4971-B0A6-0585A0EEE084}" sibTransId="{895BEB1C-5A81-4BCC-868B-3121E01B2B3C}"/>
    <dgm:cxn modelId="{762C1C4D-2DEF-495D-BDC6-1C65AFC7ACD1}" type="presOf" srcId="{0D8EDBA4-87BC-4139-A530-4CC51E657380}" destId="{03D572D8-76D0-4940-8D53-12386B29D1AC}" srcOrd="0" destOrd="0" presId="urn:microsoft.com/office/officeart/2005/8/layout/default"/>
    <dgm:cxn modelId="{EB632B4F-4C20-4326-961E-F8924552B95D}" type="presOf" srcId="{415CEB06-970E-4B68-80D1-5F8C04DFAD20}" destId="{258EA22F-9E67-4CC1-AD50-0ECFF8954780}" srcOrd="0" destOrd="0" presId="urn:microsoft.com/office/officeart/2005/8/layout/default"/>
    <dgm:cxn modelId="{0B504C6F-A37D-40BC-8F59-C3EFFC100A8D}" type="presOf" srcId="{5581223F-79EB-4C13-837C-D2532FEA2566}" destId="{6542D3D4-A85F-4AE1-8519-37A13E705766}" srcOrd="0" destOrd="0" presId="urn:microsoft.com/office/officeart/2005/8/layout/default"/>
    <dgm:cxn modelId="{78C58C98-4CA8-444B-85EB-E809A97806C0}" srcId="{DCDB9D4B-D75A-4D4D-BB7C-35BC4314DF3C}" destId="{044273E2-FCBB-43D7-94E2-EC40A5700228}" srcOrd="6" destOrd="0" parTransId="{32AA69FC-6433-4626-B93C-E7471B8C4646}" sibTransId="{42194941-81CE-4423-94F3-5F4512F2E58A}"/>
    <dgm:cxn modelId="{AD3EBB99-37EB-4288-B76E-8BFFC3759AEE}" srcId="{DCDB9D4B-D75A-4D4D-BB7C-35BC4314DF3C}" destId="{E7EFEB0E-B318-45D1-A7CA-EBB242EF68B5}" srcOrd="7" destOrd="0" parTransId="{149E77BD-1EB7-4D4C-9DAA-AD4656A0A198}" sibTransId="{99D7650C-E50F-4C91-B287-DFA53766363C}"/>
    <dgm:cxn modelId="{9C26B69E-EBDA-4A9B-A81D-ADE8B82F1BE3}" type="presOf" srcId="{BD98E281-AC77-4049-9CBF-468C39C05924}" destId="{E792531F-5688-4DB1-A9CF-A92B1FBEB950}" srcOrd="0" destOrd="0" presId="urn:microsoft.com/office/officeart/2005/8/layout/default"/>
    <dgm:cxn modelId="{9D21E8A7-E73D-432E-9877-33A6EC1C5091}" type="presOf" srcId="{DCDB9D4B-D75A-4D4D-BB7C-35BC4314DF3C}" destId="{FCC68CD2-3284-4C80-B3BE-39827C2240E7}" srcOrd="0" destOrd="0" presId="urn:microsoft.com/office/officeart/2005/8/layout/default"/>
    <dgm:cxn modelId="{ECD074B3-8BA2-4C8D-9C8E-354C42B0FB9E}" srcId="{DCDB9D4B-D75A-4D4D-BB7C-35BC4314DF3C}" destId="{BD98E281-AC77-4049-9CBF-468C39C05924}" srcOrd="9" destOrd="0" parTransId="{37EF4E4A-0153-4287-97A5-C2F1708BB2EE}" sibTransId="{799D3A27-ED7E-46E8-B762-557CE3C3786B}"/>
    <dgm:cxn modelId="{5F6C7CBF-A13E-4667-A15D-6338955174F6}" srcId="{DCDB9D4B-D75A-4D4D-BB7C-35BC4314DF3C}" destId="{1A4EF86A-AD89-4CFD-8AAD-10963FE56722}" srcOrd="10" destOrd="0" parTransId="{2FFE397F-284E-4799-96AC-349A735CFBE7}" sibTransId="{B84996E3-5C9F-4DE4-B828-A67291F3E297}"/>
    <dgm:cxn modelId="{3B6049C0-D200-453D-991A-2429C0B973ED}" type="presOf" srcId="{044273E2-FCBB-43D7-94E2-EC40A5700228}" destId="{EB3CB2C1-0245-4D1D-A5F9-29B5C4082EA3}" srcOrd="0" destOrd="0" presId="urn:microsoft.com/office/officeart/2005/8/layout/default"/>
    <dgm:cxn modelId="{4FDFFEC8-EA3A-4A16-90E2-C76B4F9C82BD}" type="presOf" srcId="{3F96DF69-205D-4A8F-A741-0C10F4AA0C96}" destId="{5E944331-FCA7-47A2-87B3-6E89498FC467}" srcOrd="0" destOrd="0" presId="urn:microsoft.com/office/officeart/2005/8/layout/default"/>
    <dgm:cxn modelId="{EA2038CF-F1BB-4230-AB70-1536F8ECAAC5}" type="presOf" srcId="{1A4EF86A-AD89-4CFD-8AAD-10963FE56722}" destId="{4C269719-17E8-4CBA-B640-A2C5CF6345A7}" srcOrd="0" destOrd="0" presId="urn:microsoft.com/office/officeart/2005/8/layout/default"/>
    <dgm:cxn modelId="{1A80F5D2-A8FA-4429-B21F-0184797FEC47}" srcId="{DCDB9D4B-D75A-4D4D-BB7C-35BC4314DF3C}" destId="{D5E63720-0BA9-4BC3-812B-7FD29573A97C}" srcOrd="8" destOrd="0" parTransId="{7F1BF6CC-3F8A-460E-A85E-0018759D9EA6}" sibTransId="{D0D7FCF0-1E41-4EE1-99C6-48B175A76D51}"/>
    <dgm:cxn modelId="{A608A4F7-D950-44D9-8382-A51A44B50C10}" type="presOf" srcId="{E7EFEB0E-B318-45D1-A7CA-EBB242EF68B5}" destId="{50E3DDBD-B0B6-48E1-AE77-EFD6AF06B0D5}" srcOrd="0" destOrd="0" presId="urn:microsoft.com/office/officeart/2005/8/layout/default"/>
    <dgm:cxn modelId="{B91C55F9-6DF5-4CF4-AFAF-7D33963D0E67}" srcId="{DCDB9D4B-D75A-4D4D-BB7C-35BC4314DF3C}" destId="{415CEB06-970E-4B68-80D1-5F8C04DFAD20}" srcOrd="3" destOrd="0" parTransId="{025BBB65-582B-4698-ABF3-C8C0351B4A59}" sibTransId="{260ADC25-87F1-4936-937C-D63BF79CD301}"/>
    <dgm:cxn modelId="{4BAACBFC-E00C-4B64-8D11-FDC9DCD197D5}" type="presOf" srcId="{8A3450CB-D382-4117-BA28-82DDD2A62225}" destId="{5173A9CE-0865-4DAF-915B-A2BBCC783741}" srcOrd="0" destOrd="0" presId="urn:microsoft.com/office/officeart/2005/8/layout/default"/>
    <dgm:cxn modelId="{0BD4F102-3B07-4B6A-A9A1-E0596D1C4802}" type="presParOf" srcId="{FCC68CD2-3284-4C80-B3BE-39827C2240E7}" destId="{6542D3D4-A85F-4AE1-8519-37A13E705766}" srcOrd="0" destOrd="0" presId="urn:microsoft.com/office/officeart/2005/8/layout/default"/>
    <dgm:cxn modelId="{44C6D8D5-6EF4-451B-AF4F-DEA009121999}" type="presParOf" srcId="{FCC68CD2-3284-4C80-B3BE-39827C2240E7}" destId="{6D4F4072-CC1C-48CB-8152-E167AD7C8F7F}" srcOrd="1" destOrd="0" presId="urn:microsoft.com/office/officeart/2005/8/layout/default"/>
    <dgm:cxn modelId="{752A6B35-6BEE-4A7C-9BCF-3D329E9171CB}" type="presParOf" srcId="{FCC68CD2-3284-4C80-B3BE-39827C2240E7}" destId="{5E944331-FCA7-47A2-87B3-6E89498FC467}" srcOrd="2" destOrd="0" presId="urn:microsoft.com/office/officeart/2005/8/layout/default"/>
    <dgm:cxn modelId="{EB2E19ED-6B7F-4664-85ED-73821EB2CBD8}" type="presParOf" srcId="{FCC68CD2-3284-4C80-B3BE-39827C2240E7}" destId="{2357E4BC-E3B9-4258-83AB-904C759C41C1}" srcOrd="3" destOrd="0" presId="urn:microsoft.com/office/officeart/2005/8/layout/default"/>
    <dgm:cxn modelId="{52DB09D0-CC8B-435F-B27F-FA7DC7E0786E}" type="presParOf" srcId="{FCC68CD2-3284-4C80-B3BE-39827C2240E7}" destId="{5173A9CE-0865-4DAF-915B-A2BBCC783741}" srcOrd="4" destOrd="0" presId="urn:microsoft.com/office/officeart/2005/8/layout/default"/>
    <dgm:cxn modelId="{D775F8B2-41BB-4596-84CC-9B3990B82E29}" type="presParOf" srcId="{FCC68CD2-3284-4C80-B3BE-39827C2240E7}" destId="{9DA2EB3B-40A5-4727-8627-0A29E100A6FA}" srcOrd="5" destOrd="0" presId="urn:microsoft.com/office/officeart/2005/8/layout/default"/>
    <dgm:cxn modelId="{5512826A-6A01-4228-AE9E-4C5EE3DD4470}" type="presParOf" srcId="{FCC68CD2-3284-4C80-B3BE-39827C2240E7}" destId="{258EA22F-9E67-4CC1-AD50-0ECFF8954780}" srcOrd="6" destOrd="0" presId="urn:microsoft.com/office/officeart/2005/8/layout/default"/>
    <dgm:cxn modelId="{AB257114-A5BC-4E4A-89B3-D3B01ED59CF2}" type="presParOf" srcId="{FCC68CD2-3284-4C80-B3BE-39827C2240E7}" destId="{ADF8D29D-6B18-47F7-9AA3-669D5DCB9265}" srcOrd="7" destOrd="0" presId="urn:microsoft.com/office/officeart/2005/8/layout/default"/>
    <dgm:cxn modelId="{522E970D-FC22-442F-A023-0E71912A418C}" type="presParOf" srcId="{FCC68CD2-3284-4C80-B3BE-39827C2240E7}" destId="{03D572D8-76D0-4940-8D53-12386B29D1AC}" srcOrd="8" destOrd="0" presId="urn:microsoft.com/office/officeart/2005/8/layout/default"/>
    <dgm:cxn modelId="{875D3FF7-86EC-48EA-BC66-E4277B8F2E77}" type="presParOf" srcId="{FCC68CD2-3284-4C80-B3BE-39827C2240E7}" destId="{90622211-AE39-4B44-99C0-8553C2CA2FC9}" srcOrd="9" destOrd="0" presId="urn:microsoft.com/office/officeart/2005/8/layout/default"/>
    <dgm:cxn modelId="{E965B904-A1B0-4E15-8684-A626947DFCA5}" type="presParOf" srcId="{FCC68CD2-3284-4C80-B3BE-39827C2240E7}" destId="{DE1680CA-D499-424E-A8FC-80CAC8324F2D}" srcOrd="10" destOrd="0" presId="urn:microsoft.com/office/officeart/2005/8/layout/default"/>
    <dgm:cxn modelId="{EC9D0075-5F76-4E0A-B9B5-611FB8ADB073}" type="presParOf" srcId="{FCC68CD2-3284-4C80-B3BE-39827C2240E7}" destId="{4298A9DA-577B-4F94-8889-CA8AE2CD4519}" srcOrd="11" destOrd="0" presId="urn:microsoft.com/office/officeart/2005/8/layout/default"/>
    <dgm:cxn modelId="{C738E8F9-0B1C-4C32-80E9-8EBDD9FEF25D}" type="presParOf" srcId="{FCC68CD2-3284-4C80-B3BE-39827C2240E7}" destId="{EB3CB2C1-0245-4D1D-A5F9-29B5C4082EA3}" srcOrd="12" destOrd="0" presId="urn:microsoft.com/office/officeart/2005/8/layout/default"/>
    <dgm:cxn modelId="{BB760B20-3847-4B36-B5D2-7890836BC9D7}" type="presParOf" srcId="{FCC68CD2-3284-4C80-B3BE-39827C2240E7}" destId="{B6E2C06D-0869-46B5-8A85-CB0E82C5BE9E}" srcOrd="13" destOrd="0" presId="urn:microsoft.com/office/officeart/2005/8/layout/default"/>
    <dgm:cxn modelId="{B241DD85-16AC-4C10-B513-9801681D25D6}" type="presParOf" srcId="{FCC68CD2-3284-4C80-B3BE-39827C2240E7}" destId="{50E3DDBD-B0B6-48E1-AE77-EFD6AF06B0D5}" srcOrd="14" destOrd="0" presId="urn:microsoft.com/office/officeart/2005/8/layout/default"/>
    <dgm:cxn modelId="{53D9486C-11EC-4917-A61B-8E4C98B630A7}" type="presParOf" srcId="{FCC68CD2-3284-4C80-B3BE-39827C2240E7}" destId="{A58E2B76-DE40-43E0-89F6-50BDB2BD94B2}" srcOrd="15" destOrd="0" presId="urn:microsoft.com/office/officeart/2005/8/layout/default"/>
    <dgm:cxn modelId="{BE810EFF-2D5E-486B-85A3-7D056E946583}" type="presParOf" srcId="{FCC68CD2-3284-4C80-B3BE-39827C2240E7}" destId="{D311E4A3-F41A-43C8-8091-C89D3205319C}" srcOrd="16" destOrd="0" presId="urn:microsoft.com/office/officeart/2005/8/layout/default"/>
    <dgm:cxn modelId="{57880331-578F-452C-8FA7-71C452396C26}" type="presParOf" srcId="{FCC68CD2-3284-4C80-B3BE-39827C2240E7}" destId="{CF981757-3A99-4978-A9F4-C209F786FCFD}" srcOrd="17" destOrd="0" presId="urn:microsoft.com/office/officeart/2005/8/layout/default"/>
    <dgm:cxn modelId="{7919D9AF-3F08-4CDD-8572-AD1CE7120F2D}" type="presParOf" srcId="{FCC68CD2-3284-4C80-B3BE-39827C2240E7}" destId="{E792531F-5688-4DB1-A9CF-A92B1FBEB950}" srcOrd="18" destOrd="0" presId="urn:microsoft.com/office/officeart/2005/8/layout/default"/>
    <dgm:cxn modelId="{0F2B126F-EEC7-4E2C-9BA4-6FE87DE64859}" type="presParOf" srcId="{FCC68CD2-3284-4C80-B3BE-39827C2240E7}" destId="{5C995E53-E76A-41B0-90EB-430BF4242549}" srcOrd="19" destOrd="0" presId="urn:microsoft.com/office/officeart/2005/8/layout/default"/>
    <dgm:cxn modelId="{41A930E2-A2BB-414A-9C2F-A67CF98EE18F}" type="presParOf" srcId="{FCC68CD2-3284-4C80-B3BE-39827C2240E7}" destId="{4C269719-17E8-4CBA-B640-A2C5CF6345A7}"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6CA3E-65B7-4FDD-9A07-8DE0EE2C67CB}">
      <dsp:nvSpPr>
        <dsp:cNvPr id="0" name=""/>
        <dsp:cNvSpPr/>
      </dsp:nvSpPr>
      <dsp:spPr>
        <a:xfrm>
          <a:off x="0" y="966967"/>
          <a:ext cx="2901090" cy="1842192"/>
        </a:xfrm>
        <a:prstGeom prst="roundRect">
          <a:avLst>
            <a:gd name="adj" fmla="val 10000"/>
          </a:avLst>
        </a:prstGeom>
        <a:solidFill>
          <a:srgbClr val="2D69B6"/>
        </a:solidFill>
        <a:ln w="12700" cap="flat" cmpd="sng" algn="ctr">
          <a:solidFill>
            <a:srgbClr val="08473D"/>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A133D83D-1A85-4355-BA1B-A5E60A9D38FB}">
      <dsp:nvSpPr>
        <dsp:cNvPr id="0" name=""/>
        <dsp:cNvSpPr/>
      </dsp:nvSpPr>
      <dsp:spPr>
        <a:xfrm>
          <a:off x="322343" y="1273193"/>
          <a:ext cx="2901090" cy="1842192"/>
        </a:xfrm>
        <a:prstGeom prst="roundRect">
          <a:avLst>
            <a:gd name="adj" fmla="val 10000"/>
          </a:avLst>
        </a:prstGeom>
        <a:solidFill>
          <a:schemeClr val="lt1">
            <a:alpha val="90000"/>
            <a:hueOff val="0"/>
            <a:satOff val="0"/>
            <a:lumOff val="0"/>
            <a:alphaOff val="0"/>
          </a:schemeClr>
        </a:solidFill>
        <a:ln w="12700" cap="flat" cmpd="sng" algn="ctr">
          <a:solidFill>
            <a:srgbClr val="01413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Requirements for workforce labor standards and training activities in grant eligibility</a:t>
          </a:r>
        </a:p>
      </dsp:txBody>
      <dsp:txXfrm>
        <a:off x="376299" y="1327149"/>
        <a:ext cx="2793178" cy="1734280"/>
      </dsp:txXfrm>
    </dsp:sp>
    <dsp:sp modelId="{22AF5DD7-0206-4553-B705-DFC88544856B}">
      <dsp:nvSpPr>
        <dsp:cNvPr id="0" name=""/>
        <dsp:cNvSpPr/>
      </dsp:nvSpPr>
      <dsp:spPr>
        <a:xfrm>
          <a:off x="3545777" y="966967"/>
          <a:ext cx="2901090" cy="1842192"/>
        </a:xfrm>
        <a:prstGeom prst="roundRect">
          <a:avLst>
            <a:gd name="adj" fmla="val 10000"/>
          </a:avLst>
        </a:prstGeom>
        <a:solidFill>
          <a:srgbClr val="2D69B6"/>
        </a:solidFill>
        <a:ln w="12700" cap="flat" cmpd="sng" algn="ctr">
          <a:solidFill>
            <a:srgbClr val="08473D"/>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706ED648-E460-4974-AFDD-47CF3773D5E2}">
      <dsp:nvSpPr>
        <dsp:cNvPr id="0" name=""/>
        <dsp:cNvSpPr/>
      </dsp:nvSpPr>
      <dsp:spPr>
        <a:xfrm>
          <a:off x="3868120" y="1273193"/>
          <a:ext cx="2901090" cy="1842192"/>
        </a:xfrm>
        <a:prstGeom prst="roundRect">
          <a:avLst>
            <a:gd name="adj" fmla="val 10000"/>
          </a:avLst>
        </a:prstGeom>
        <a:solidFill>
          <a:schemeClr val="lt1">
            <a:alpha val="90000"/>
            <a:hueOff val="0"/>
            <a:satOff val="0"/>
            <a:lumOff val="0"/>
            <a:alphaOff val="0"/>
          </a:schemeClr>
        </a:solidFill>
        <a:ln w="12700" cap="flat" cmpd="sng" algn="ctr">
          <a:solidFill>
            <a:srgbClr val="01413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Additional points in grant proposal scoring for exceeding basic pay and labor standards, offering apprenticeship programs and other workforce development priorities​</a:t>
          </a:r>
          <a:endParaRPr lang="en-US"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3922076" y="1327149"/>
        <a:ext cx="2793178" cy="1734280"/>
      </dsp:txXfrm>
    </dsp:sp>
    <dsp:sp modelId="{19EB54D9-71FD-4BFA-AF40-2482DA16D0D3}">
      <dsp:nvSpPr>
        <dsp:cNvPr id="0" name=""/>
        <dsp:cNvSpPr/>
      </dsp:nvSpPr>
      <dsp:spPr>
        <a:xfrm>
          <a:off x="7091554" y="966967"/>
          <a:ext cx="2901090" cy="1842192"/>
        </a:xfrm>
        <a:prstGeom prst="roundRect">
          <a:avLst>
            <a:gd name="adj" fmla="val 10000"/>
          </a:avLst>
        </a:prstGeom>
        <a:solidFill>
          <a:srgbClr val="2D69B6"/>
        </a:solidFill>
        <a:ln w="12700" cap="flat" cmpd="sng" algn="ctr">
          <a:solidFill>
            <a:srgbClr val="08473D"/>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6C3044FE-7434-4FAF-8E85-225514E1D391}">
      <dsp:nvSpPr>
        <dsp:cNvPr id="0" name=""/>
        <dsp:cNvSpPr/>
      </dsp:nvSpPr>
      <dsp:spPr>
        <a:xfrm>
          <a:off x="7413897" y="1273193"/>
          <a:ext cx="2901090" cy="1842192"/>
        </a:xfrm>
        <a:prstGeom prst="roundRect">
          <a:avLst>
            <a:gd name="adj" fmla="val 10000"/>
          </a:avLst>
        </a:prstGeom>
        <a:solidFill>
          <a:schemeClr val="lt1">
            <a:alpha val="90000"/>
            <a:hueOff val="0"/>
            <a:satOff val="0"/>
            <a:lumOff val="0"/>
            <a:alphaOff val="0"/>
          </a:schemeClr>
        </a:solidFill>
        <a:ln w="12700" cap="flat" cmpd="sng" algn="ctr">
          <a:solidFill>
            <a:srgbClr val="01413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Collaboration with state, industry, education, non-profits and others to develop, engage in, and promote activities to mitigate bottlenecks</a:t>
          </a:r>
        </a:p>
      </dsp:txBody>
      <dsp:txXfrm>
        <a:off x="7467853" y="1327149"/>
        <a:ext cx="2793178" cy="1734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EA254-DF8D-443F-AAFD-0206122BF2FB}">
      <dsp:nvSpPr>
        <dsp:cNvPr id="0" name=""/>
        <dsp:cNvSpPr/>
      </dsp:nvSpPr>
      <dsp:spPr>
        <a:xfrm>
          <a:off x="763490" y="1392842"/>
          <a:ext cx="2993162" cy="2159332"/>
        </a:xfrm>
        <a:prstGeom prst="roundRect">
          <a:avLst>
            <a:gd name="adj" fmla="val 10000"/>
          </a:avLst>
        </a:prstGeom>
        <a:solidFill>
          <a:srgbClr val="579FD0">
            <a:alpha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l" defTabSz="266700" rtl="0">
            <a:lnSpc>
              <a:spcPct val="90000"/>
            </a:lnSpc>
            <a:spcBef>
              <a:spcPct val="0"/>
            </a:spcBef>
            <a:spcAft>
              <a:spcPct val="15000"/>
            </a:spcAft>
            <a:buNone/>
          </a:pPr>
          <a:endParaRPr lang="en-US" sz="600" b="0" kern="1200">
            <a:solidFill>
              <a:schemeClr val="bg1"/>
            </a:solidFill>
            <a:latin typeface="+mn-lt"/>
            <a:ea typeface="+mn-ea"/>
            <a:cs typeface="+mn-cs"/>
          </a:endParaRPr>
        </a:p>
        <a:p>
          <a:pPr marL="0" lvl="1" indent="0" algn="ctr" defTabSz="711200" rtl="0">
            <a:lnSpc>
              <a:spcPct val="100000"/>
            </a:lnSpc>
            <a:spcBef>
              <a:spcPct val="0"/>
            </a:spcBef>
            <a:spcAft>
              <a:spcPts val="0"/>
            </a:spcAft>
            <a:buNone/>
          </a:pPr>
          <a:r>
            <a:rPr lang="en-US" sz="1600" b="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State framework &amp; plan for extending broadband to all locations. The plan will seek extensive input from state &amp; local partners</a:t>
          </a:r>
        </a:p>
      </dsp:txBody>
      <dsp:txXfrm>
        <a:off x="813182" y="1442534"/>
        <a:ext cx="2893778" cy="1597234"/>
      </dsp:txXfrm>
    </dsp:sp>
    <dsp:sp modelId="{80EC4D19-804A-4FC7-B121-E8B555AFC83B}">
      <dsp:nvSpPr>
        <dsp:cNvPr id="0" name=""/>
        <dsp:cNvSpPr/>
      </dsp:nvSpPr>
      <dsp:spPr>
        <a:xfrm>
          <a:off x="2348753" y="1485427"/>
          <a:ext cx="3397783" cy="3218786"/>
        </a:xfrm>
        <a:prstGeom prst="leftCircularArrow">
          <a:avLst>
            <a:gd name="adj1" fmla="val 3662"/>
            <a:gd name="adj2" fmla="val 456105"/>
            <a:gd name="adj3" fmla="val 2232410"/>
            <a:gd name="adj4" fmla="val 9025284"/>
            <a:gd name="adj5" fmla="val 427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FAB440-F631-4B6F-BB37-6F5E3BD6E386}">
      <dsp:nvSpPr>
        <dsp:cNvPr id="0" name=""/>
        <dsp:cNvSpPr/>
      </dsp:nvSpPr>
      <dsp:spPr>
        <a:xfrm>
          <a:off x="1443922" y="3164810"/>
          <a:ext cx="2611364" cy="1038453"/>
        </a:xfrm>
        <a:prstGeom prst="roundRect">
          <a:avLst>
            <a:gd name="adj" fmla="val 10000"/>
          </a:avLst>
        </a:prstGeom>
        <a:solidFill>
          <a:srgbClr val="005087"/>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rgbClr val="C0E6FF"/>
              </a:solidFill>
              <a:latin typeface="Open Sans" panose="020B0606030504020204" pitchFamily="34" charset="0"/>
              <a:ea typeface="Open Sans" panose="020B0606030504020204" pitchFamily="34" charset="0"/>
              <a:cs typeface="Open Sans" panose="020B0606030504020204" pitchFamily="34" charset="0"/>
            </a:rPr>
            <a:t>5-Year Action Plan</a:t>
          </a:r>
          <a:endParaRPr lang="en-US" sz="2000" b="0" kern="1200">
            <a:solidFill>
              <a:srgbClr val="C0E6FF"/>
            </a:solidFill>
            <a:latin typeface="Open Sans" panose="020B0606030504020204" pitchFamily="34" charset="0"/>
            <a:ea typeface="Open Sans" panose="020B0606030504020204" pitchFamily="34" charset="0"/>
            <a:cs typeface="Open Sans" panose="020B0606030504020204" pitchFamily="34" charset="0"/>
          </a:endParaRPr>
        </a:p>
      </dsp:txBody>
      <dsp:txXfrm>
        <a:off x="1474337" y="3195225"/>
        <a:ext cx="2550534" cy="977623"/>
      </dsp:txXfrm>
    </dsp:sp>
    <dsp:sp modelId="{6B3AB9DA-8A6E-498E-A195-6A557085B6BF}">
      <dsp:nvSpPr>
        <dsp:cNvPr id="0" name=""/>
        <dsp:cNvSpPr/>
      </dsp:nvSpPr>
      <dsp:spPr>
        <a:xfrm>
          <a:off x="4494112" y="1176945"/>
          <a:ext cx="2937785" cy="2589934"/>
        </a:xfrm>
        <a:prstGeom prst="roundRect">
          <a:avLst>
            <a:gd name="adj" fmla="val 10000"/>
          </a:avLst>
        </a:prstGeom>
        <a:solidFill>
          <a:srgbClr val="579FD0">
            <a:alpha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ctr" defTabSz="711200" rtl="0">
            <a:lnSpc>
              <a:spcPct val="100000"/>
            </a:lnSpc>
            <a:spcBef>
              <a:spcPct val="0"/>
            </a:spcBef>
            <a:spcAft>
              <a:spcPts val="0"/>
            </a:spcAft>
            <a:buNone/>
          </a:pPr>
          <a:r>
            <a:rPr lang="en-US" sz="1600" b="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Grant program design &amp; rules &amp; seek public feedback. Once accepted by NTIA, will release at least 20% of allocated funds</a:t>
          </a:r>
          <a:endParaRPr lang="en-US" sz="16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4553714" y="1791533"/>
        <a:ext cx="2818581" cy="1915744"/>
      </dsp:txXfrm>
    </dsp:sp>
    <dsp:sp modelId="{046792FB-83BE-4E9B-A7EF-0407FB378084}">
      <dsp:nvSpPr>
        <dsp:cNvPr id="0" name=""/>
        <dsp:cNvSpPr/>
      </dsp:nvSpPr>
      <dsp:spPr>
        <a:xfrm>
          <a:off x="6134096" y="133614"/>
          <a:ext cx="3160400" cy="3521475"/>
        </a:xfrm>
        <a:prstGeom prst="circularArrow">
          <a:avLst>
            <a:gd name="adj1" fmla="val 3729"/>
            <a:gd name="adj2" fmla="val 465285"/>
            <a:gd name="adj3" fmla="val 19365326"/>
            <a:gd name="adj4" fmla="val 12581633"/>
            <a:gd name="adj5" fmla="val 4351"/>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7BCBD2-A29F-4D12-A896-7FFA143B4388}">
      <dsp:nvSpPr>
        <dsp:cNvPr id="0" name=""/>
        <dsp:cNvSpPr/>
      </dsp:nvSpPr>
      <dsp:spPr>
        <a:xfrm>
          <a:off x="5146838" y="741156"/>
          <a:ext cx="2611364" cy="1038453"/>
        </a:xfrm>
        <a:prstGeom prst="roundRect">
          <a:avLst>
            <a:gd name="adj" fmla="val 10000"/>
          </a:avLst>
        </a:prstGeom>
        <a:solidFill>
          <a:srgbClr val="005087"/>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rgbClr val="C0E6FF"/>
              </a:solidFill>
              <a:latin typeface="Open Sans" panose="020B0606030504020204" pitchFamily="34" charset="0"/>
              <a:ea typeface="Open Sans" panose="020B0606030504020204" pitchFamily="34" charset="0"/>
              <a:cs typeface="Open Sans" panose="020B0606030504020204" pitchFamily="34" charset="0"/>
            </a:rPr>
            <a:t>Initial Proposal</a:t>
          </a:r>
          <a:endParaRPr lang="en-US" sz="2000" kern="1200">
            <a:solidFill>
              <a:srgbClr val="C0E6FF"/>
            </a:solidFill>
            <a:latin typeface="Open Sans" panose="020B0606030504020204" pitchFamily="34" charset="0"/>
            <a:ea typeface="Open Sans" panose="020B0606030504020204" pitchFamily="34" charset="0"/>
            <a:cs typeface="Open Sans" panose="020B0606030504020204" pitchFamily="34" charset="0"/>
          </a:endParaRPr>
        </a:p>
      </dsp:txBody>
      <dsp:txXfrm>
        <a:off x="5177253" y="771571"/>
        <a:ext cx="2550534" cy="977623"/>
      </dsp:txXfrm>
    </dsp:sp>
    <dsp:sp modelId="{3A047AAE-618B-4243-973E-C162FC73A78D}">
      <dsp:nvSpPr>
        <dsp:cNvPr id="0" name=""/>
        <dsp:cNvSpPr/>
      </dsp:nvSpPr>
      <dsp:spPr>
        <a:xfrm>
          <a:off x="7995292" y="1534154"/>
          <a:ext cx="2586866" cy="1876707"/>
        </a:xfrm>
        <a:prstGeom prst="roundRect">
          <a:avLst>
            <a:gd name="adj" fmla="val 10000"/>
          </a:avLst>
        </a:prstGeom>
        <a:solidFill>
          <a:srgbClr val="579FD0">
            <a:alpha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l" defTabSz="400050" rtl="0">
            <a:lnSpc>
              <a:spcPct val="90000"/>
            </a:lnSpc>
            <a:spcBef>
              <a:spcPct val="0"/>
            </a:spcBef>
            <a:spcAft>
              <a:spcPct val="15000"/>
            </a:spcAft>
            <a:buFont typeface="Arial" panose="020B0604020202020204" pitchFamily="34" charset="0"/>
            <a:buNone/>
          </a:pPr>
          <a:endParaRPr lang="en-US" sz="900" kern="1200">
            <a:solidFill>
              <a:schemeClr val="bg1"/>
            </a:solidFill>
            <a:latin typeface="Georgia" panose="02040502050405020303" pitchFamily="18" charset="0"/>
          </a:endParaRPr>
        </a:p>
        <a:p>
          <a:pPr marL="0" lvl="1" indent="0" algn="ctr" defTabSz="711200" rtl="0">
            <a:lnSpc>
              <a:spcPct val="100000"/>
            </a:lnSpc>
            <a:spcBef>
              <a:spcPct val="0"/>
            </a:spcBef>
            <a:spcAft>
              <a:spcPts val="0"/>
            </a:spcAft>
            <a:buFont typeface="Arial" panose="020B0604020202020204" pitchFamily="34" charset="0"/>
            <a:buNone/>
          </a:pPr>
          <a:r>
            <a:rPr lang="en-US" sz="16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After final awards are submitted to NTIA &amp; approved, will release remaining funds</a:t>
          </a:r>
        </a:p>
      </dsp:txBody>
      <dsp:txXfrm>
        <a:off x="8038480" y="1577342"/>
        <a:ext cx="2500490" cy="1388179"/>
      </dsp:txXfrm>
    </dsp:sp>
    <dsp:sp modelId="{B14941F7-27EE-453C-BEC5-D8AB08B15514}">
      <dsp:nvSpPr>
        <dsp:cNvPr id="0" name=""/>
        <dsp:cNvSpPr/>
      </dsp:nvSpPr>
      <dsp:spPr>
        <a:xfrm>
          <a:off x="8472674" y="3164810"/>
          <a:ext cx="2611364" cy="1038453"/>
        </a:xfrm>
        <a:prstGeom prst="roundRect">
          <a:avLst>
            <a:gd name="adj" fmla="val 10000"/>
          </a:avLst>
        </a:prstGeom>
        <a:solidFill>
          <a:srgbClr val="005087"/>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rgbClr val="C0E6FF"/>
              </a:solidFill>
              <a:latin typeface="Open Sans" panose="020B0606030504020204" pitchFamily="34" charset="0"/>
              <a:ea typeface="Open Sans" panose="020B0606030504020204" pitchFamily="34" charset="0"/>
              <a:cs typeface="Open Sans" panose="020B0606030504020204" pitchFamily="34" charset="0"/>
            </a:rPr>
            <a:t>Final Proposal</a:t>
          </a:r>
          <a:endParaRPr lang="en-US" sz="2000" kern="1200">
            <a:solidFill>
              <a:srgbClr val="C0E6FF"/>
            </a:solidFill>
            <a:latin typeface="Open Sans" panose="020B0606030504020204" pitchFamily="34" charset="0"/>
            <a:ea typeface="Open Sans" panose="020B0606030504020204" pitchFamily="34" charset="0"/>
            <a:cs typeface="Open Sans" panose="020B0606030504020204" pitchFamily="34" charset="0"/>
          </a:endParaRPr>
        </a:p>
      </dsp:txBody>
      <dsp:txXfrm>
        <a:off x="8503089" y="3195225"/>
        <a:ext cx="2550534" cy="9776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74CA4-E198-49B9-A984-B2A4CAC3CBA9}">
      <dsp:nvSpPr>
        <dsp:cNvPr id="0" name=""/>
        <dsp:cNvSpPr/>
      </dsp:nvSpPr>
      <dsp:spPr>
        <a:xfrm>
          <a:off x="3699792" y="2826173"/>
          <a:ext cx="1452203" cy="1246549"/>
        </a:xfrm>
        <a:prstGeom prst="hexagon">
          <a:avLst>
            <a:gd name="adj" fmla="val 25000"/>
            <a:gd name="vf" fmla="val 115470"/>
          </a:avLst>
        </a:prstGeom>
        <a:solidFill>
          <a:srgbClr val="2D69B6"/>
        </a:solidFill>
        <a:ln w="12700" cap="flat" cmpd="sng" algn="ctr">
          <a:solidFill>
            <a:srgbClr val="0F79C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b="1" kern="1200">
              <a:latin typeface="Open Sans" panose="020B0606030504020204" pitchFamily="34" charset="0"/>
              <a:ea typeface="Open Sans" panose="020B0606030504020204" pitchFamily="34" charset="0"/>
              <a:cs typeface="Open Sans" panose="020B0606030504020204" pitchFamily="34" charset="0"/>
            </a:rPr>
            <a:t>Workforce Readiness</a:t>
          </a:r>
        </a:p>
      </dsp:txBody>
      <dsp:txXfrm>
        <a:off x="3924688" y="3019220"/>
        <a:ext cx="1002411" cy="860455"/>
      </dsp:txXfrm>
    </dsp:sp>
    <dsp:sp modelId="{3F573427-E768-4C70-A50A-F768CF2D6D0B}">
      <dsp:nvSpPr>
        <dsp:cNvPr id="0" name=""/>
        <dsp:cNvSpPr/>
      </dsp:nvSpPr>
      <dsp:spPr>
        <a:xfrm>
          <a:off x="5885913" y="3542390"/>
          <a:ext cx="169530" cy="14618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60C73A-2F46-47DD-8DE7-36D63EEA6BA7}">
      <dsp:nvSpPr>
        <dsp:cNvPr id="0" name=""/>
        <dsp:cNvSpPr/>
      </dsp:nvSpPr>
      <dsp:spPr>
        <a:xfrm>
          <a:off x="3696134" y="180844"/>
          <a:ext cx="1452203" cy="1246549"/>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2700" cap="flat" cmpd="sng" algn="ctr">
          <a:solidFill>
            <a:srgbClr val="0F79C1"/>
          </a:solidFill>
          <a:prstDash val="solid"/>
          <a:miter lim="800000"/>
        </a:ln>
        <a:effectLst/>
      </dsp:spPr>
      <dsp:style>
        <a:lnRef idx="2">
          <a:scrgbClr r="0" g="0" b="0"/>
        </a:lnRef>
        <a:fillRef idx="1">
          <a:scrgbClr r="0" g="0" b="0"/>
        </a:fillRef>
        <a:effectRef idx="0">
          <a:scrgbClr r="0" g="0" b="0"/>
        </a:effectRef>
        <a:fontRef idx="minor"/>
      </dsp:style>
    </dsp:sp>
    <dsp:sp modelId="{6F383FD3-BA05-4C77-93F3-5F34C47D40DB}">
      <dsp:nvSpPr>
        <dsp:cNvPr id="0" name=""/>
        <dsp:cNvSpPr/>
      </dsp:nvSpPr>
      <dsp:spPr>
        <a:xfrm>
          <a:off x="3421712" y="3570643"/>
          <a:ext cx="275013" cy="21807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5AFD54-7D2C-46BB-A72D-475FBAAA4560}">
      <dsp:nvSpPr>
        <dsp:cNvPr id="0" name=""/>
        <dsp:cNvSpPr/>
      </dsp:nvSpPr>
      <dsp:spPr>
        <a:xfrm>
          <a:off x="2464268" y="2175298"/>
          <a:ext cx="1452203" cy="1246549"/>
        </a:xfrm>
        <a:prstGeom prst="hexagon">
          <a:avLst>
            <a:gd name="adj" fmla="val 25000"/>
            <a:gd name="vf" fmla="val 115470"/>
          </a:avLst>
        </a:prstGeom>
        <a:solidFill>
          <a:srgbClr val="2D69B6"/>
        </a:solidFill>
        <a:ln w="12700" cap="flat" cmpd="sng" algn="ctr">
          <a:solidFill>
            <a:srgbClr val="0F79C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b="1" kern="1200">
              <a:latin typeface="Open Sans" panose="020B0606030504020204" pitchFamily="34" charset="0"/>
              <a:ea typeface="Open Sans" panose="020B0606030504020204" pitchFamily="34" charset="0"/>
              <a:cs typeface="Open Sans" panose="020B0606030504020204" pitchFamily="34" charset="0"/>
            </a:rPr>
            <a:t>Fair Labor Standards</a:t>
          </a:r>
        </a:p>
      </dsp:txBody>
      <dsp:txXfrm>
        <a:off x="2689164" y="2368345"/>
        <a:ext cx="1002411" cy="860455"/>
      </dsp:txXfrm>
    </dsp:sp>
    <dsp:sp modelId="{7F0058BB-BEA9-4F0F-B110-871E1BEAB4E7}">
      <dsp:nvSpPr>
        <dsp:cNvPr id="0" name=""/>
        <dsp:cNvSpPr/>
      </dsp:nvSpPr>
      <dsp:spPr>
        <a:xfrm>
          <a:off x="3459060" y="3247673"/>
          <a:ext cx="169530" cy="14618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90441C-E3A7-4372-9566-5DCA7C5D40A2}">
      <dsp:nvSpPr>
        <dsp:cNvPr id="0" name=""/>
        <dsp:cNvSpPr/>
      </dsp:nvSpPr>
      <dsp:spPr>
        <a:xfrm>
          <a:off x="2469689" y="3509613"/>
          <a:ext cx="1452203" cy="1246549"/>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12700" cap="flat" cmpd="sng" algn="ctr">
          <a:solidFill>
            <a:srgbClr val="0F79C1"/>
          </a:solidFill>
          <a:prstDash val="solid"/>
          <a:miter lim="800000"/>
        </a:ln>
        <a:effectLst/>
      </dsp:spPr>
      <dsp:style>
        <a:lnRef idx="2">
          <a:scrgbClr r="0" g="0" b="0"/>
        </a:lnRef>
        <a:fillRef idx="1">
          <a:scrgbClr r="0" g="0" b="0"/>
        </a:fillRef>
        <a:effectRef idx="0">
          <a:scrgbClr r="0" g="0" b="0"/>
        </a:effectRef>
        <a:fontRef idx="minor"/>
      </dsp:style>
    </dsp:sp>
    <dsp:sp modelId="{964455E8-A62D-447E-BFAF-4EC602AA82C3}">
      <dsp:nvSpPr>
        <dsp:cNvPr id="0" name=""/>
        <dsp:cNvSpPr/>
      </dsp:nvSpPr>
      <dsp:spPr>
        <a:xfrm>
          <a:off x="3735426" y="3418884"/>
          <a:ext cx="169530" cy="14618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F89668-25C6-4C0D-BF12-E27393E3C9E0}">
      <dsp:nvSpPr>
        <dsp:cNvPr id="0" name=""/>
        <dsp:cNvSpPr/>
      </dsp:nvSpPr>
      <dsp:spPr>
        <a:xfrm>
          <a:off x="4945170" y="814319"/>
          <a:ext cx="1452203" cy="1246549"/>
        </a:xfrm>
        <a:prstGeom prst="hexagon">
          <a:avLst>
            <a:gd name="adj" fmla="val 25000"/>
            <a:gd name="vf" fmla="val 115470"/>
          </a:avLst>
        </a:prstGeom>
        <a:solidFill>
          <a:srgbClr val="2D69B6"/>
        </a:solidFill>
        <a:ln w="12700" cap="flat" cmpd="sng" algn="ctr">
          <a:solidFill>
            <a:srgbClr val="0F79C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b="1" kern="1200">
              <a:latin typeface="Open Sans" panose="020B0606030504020204" pitchFamily="34" charset="0"/>
              <a:ea typeface="Open Sans" panose="020B0606030504020204" pitchFamily="34" charset="0"/>
              <a:cs typeface="Open Sans" panose="020B0606030504020204" pitchFamily="34" charset="0"/>
            </a:rPr>
            <a:t>Subgrant Program</a:t>
          </a:r>
        </a:p>
      </dsp:txBody>
      <dsp:txXfrm>
        <a:off x="5170066" y="1007366"/>
        <a:ext cx="1002411" cy="860455"/>
      </dsp:txXfrm>
    </dsp:sp>
    <dsp:sp modelId="{65C968BA-80BE-48C9-A823-BAE82868CF55}">
      <dsp:nvSpPr>
        <dsp:cNvPr id="0" name=""/>
        <dsp:cNvSpPr/>
      </dsp:nvSpPr>
      <dsp:spPr>
        <a:xfrm>
          <a:off x="5922308" y="852095"/>
          <a:ext cx="169530" cy="14618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E2E994-DBA2-48F1-A1D0-6F0BD7123E56}">
      <dsp:nvSpPr>
        <dsp:cNvPr id="0" name=""/>
        <dsp:cNvSpPr/>
      </dsp:nvSpPr>
      <dsp:spPr>
        <a:xfrm>
          <a:off x="2478166" y="852748"/>
          <a:ext cx="1452203" cy="1246549"/>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w="12700" cap="flat" cmpd="sng" algn="ctr">
          <a:solidFill>
            <a:srgbClr val="0F79C1"/>
          </a:solidFill>
          <a:prstDash val="solid"/>
          <a:miter lim="800000"/>
        </a:ln>
        <a:effectLst/>
      </dsp:spPr>
      <dsp:style>
        <a:lnRef idx="2">
          <a:scrgbClr r="0" g="0" b="0"/>
        </a:lnRef>
        <a:fillRef idx="1">
          <a:scrgbClr r="0" g="0" b="0"/>
        </a:fillRef>
        <a:effectRef idx="0">
          <a:scrgbClr r="0" g="0" b="0"/>
        </a:effectRef>
        <a:fontRef idx="minor"/>
      </dsp:style>
    </dsp:sp>
    <dsp:sp modelId="{9827CB5F-2C37-4028-9A31-FC26E674604B}">
      <dsp:nvSpPr>
        <dsp:cNvPr id="0" name=""/>
        <dsp:cNvSpPr/>
      </dsp:nvSpPr>
      <dsp:spPr>
        <a:xfrm>
          <a:off x="4793475" y="291004"/>
          <a:ext cx="76280" cy="7696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83F262-B4A7-482A-9A33-C20856DC1BFA}">
      <dsp:nvSpPr>
        <dsp:cNvPr id="0" name=""/>
        <dsp:cNvSpPr/>
      </dsp:nvSpPr>
      <dsp:spPr>
        <a:xfrm>
          <a:off x="3702160" y="1501648"/>
          <a:ext cx="1452203" cy="1246549"/>
        </a:xfrm>
        <a:prstGeom prst="hexagon">
          <a:avLst>
            <a:gd name="adj" fmla="val 25000"/>
            <a:gd name="vf" fmla="val 115470"/>
          </a:avLst>
        </a:prstGeom>
        <a:solidFill>
          <a:srgbClr val="2D69B6"/>
        </a:solidFill>
        <a:ln w="12700" cap="flat" cmpd="sng" algn="ctr">
          <a:solidFill>
            <a:srgbClr val="0F79C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b="1" kern="1200">
              <a:latin typeface="Open Sans" panose="020B0606030504020204" pitchFamily="34" charset="0"/>
              <a:ea typeface="Open Sans" panose="020B0606030504020204" pitchFamily="34" charset="0"/>
              <a:cs typeface="Open Sans" panose="020B0606030504020204" pitchFamily="34" charset="0"/>
            </a:rPr>
            <a:t>Low-cost Service Options</a:t>
          </a:r>
        </a:p>
      </dsp:txBody>
      <dsp:txXfrm>
        <a:off x="3927056" y="1694695"/>
        <a:ext cx="1002411" cy="860455"/>
      </dsp:txXfrm>
    </dsp:sp>
    <dsp:sp modelId="{5FA2CC3F-D2E1-4E12-A688-D02DD51379A2}">
      <dsp:nvSpPr>
        <dsp:cNvPr id="0" name=""/>
        <dsp:cNvSpPr/>
      </dsp:nvSpPr>
      <dsp:spPr>
        <a:xfrm>
          <a:off x="4950927" y="2051829"/>
          <a:ext cx="169530" cy="14618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CAC186-E99B-41FB-9607-E88D7B021EDE}">
      <dsp:nvSpPr>
        <dsp:cNvPr id="0" name=""/>
        <dsp:cNvSpPr/>
      </dsp:nvSpPr>
      <dsp:spPr>
        <a:xfrm>
          <a:off x="4945170" y="2186822"/>
          <a:ext cx="1452203" cy="1246549"/>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12700" cap="flat" cmpd="sng" algn="ctr">
          <a:solidFill>
            <a:srgbClr val="0F79C1"/>
          </a:solidFill>
          <a:prstDash val="solid"/>
          <a:miter lim="800000"/>
        </a:ln>
        <a:effectLst/>
      </dsp:spPr>
      <dsp:style>
        <a:lnRef idx="2">
          <a:scrgbClr r="0" g="0" b="0"/>
        </a:lnRef>
        <a:fillRef idx="1">
          <a:scrgbClr r="0" g="0" b="0"/>
        </a:fillRef>
        <a:effectRef idx="0">
          <a:scrgbClr r="0" g="0" b="0"/>
        </a:effectRef>
        <a:fontRef idx="minor"/>
      </dsp:style>
    </dsp:sp>
    <dsp:sp modelId="{385C1D1C-F56B-481D-AD7B-08150018671D}">
      <dsp:nvSpPr>
        <dsp:cNvPr id="0" name=""/>
        <dsp:cNvSpPr/>
      </dsp:nvSpPr>
      <dsp:spPr>
        <a:xfrm>
          <a:off x="5238169" y="2208882"/>
          <a:ext cx="169530" cy="14618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642BE-682B-4AE7-8B86-01C2804B5F37}">
      <dsp:nvSpPr>
        <dsp:cNvPr id="0" name=""/>
        <dsp:cNvSpPr/>
      </dsp:nvSpPr>
      <dsp:spPr>
        <a:xfrm>
          <a:off x="0" y="625"/>
          <a:ext cx="9867588"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94ADFF-305F-42F3-A016-5ABE560ED8EB}">
      <dsp:nvSpPr>
        <dsp:cNvPr id="0" name=""/>
        <dsp:cNvSpPr/>
      </dsp:nvSpPr>
      <dsp:spPr>
        <a:xfrm>
          <a:off x="0" y="625"/>
          <a:ext cx="9867588" cy="1023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solidFill>
                <a:srgbClr val="0C64A0"/>
              </a:solidFill>
              <a:latin typeface="Open Sans" pitchFamily="2" charset="0"/>
              <a:ea typeface="Open Sans" pitchFamily="2" charset="0"/>
              <a:cs typeface="Open Sans" pitchFamily="2" charset="0"/>
            </a:rPr>
            <a:t>Broadband Connectivity</a:t>
          </a:r>
        </a:p>
        <a:p>
          <a:pPr marL="0" lvl="0" indent="0" algn="l" defTabSz="666750">
            <a:lnSpc>
              <a:spcPct val="90000"/>
            </a:lnSpc>
            <a:spcBef>
              <a:spcPct val="0"/>
            </a:spcBef>
            <a:spcAft>
              <a:spcPct val="35000"/>
            </a:spcAft>
            <a:buNone/>
          </a:pPr>
          <a:r>
            <a:rPr lang="en-US" sz="1500" kern="1200" dirty="0">
              <a:latin typeface="Open Sans" pitchFamily="2" charset="0"/>
              <a:ea typeface="Open Sans" pitchFamily="2" charset="0"/>
              <a:cs typeface="Open Sans" pitchFamily="2" charset="0"/>
            </a:rPr>
            <a:t>Install or provide low-cost internet to multi-dwelling units for low-income residents; support sign-ups for broadband subscriptions; support affordability of broadband &amp; sign ups for subsidy programs</a:t>
          </a:r>
        </a:p>
      </dsp:txBody>
      <dsp:txXfrm>
        <a:off x="0" y="625"/>
        <a:ext cx="9867588" cy="1023878"/>
      </dsp:txXfrm>
    </dsp:sp>
    <dsp:sp modelId="{CA2FEC08-E18D-4915-ADD2-5B121EFC2C85}">
      <dsp:nvSpPr>
        <dsp:cNvPr id="0" name=""/>
        <dsp:cNvSpPr/>
      </dsp:nvSpPr>
      <dsp:spPr>
        <a:xfrm>
          <a:off x="0" y="1024503"/>
          <a:ext cx="9867588"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69677A-E00B-451C-93D5-3AFAC83EDC30}">
      <dsp:nvSpPr>
        <dsp:cNvPr id="0" name=""/>
        <dsp:cNvSpPr/>
      </dsp:nvSpPr>
      <dsp:spPr>
        <a:xfrm>
          <a:off x="0" y="1024503"/>
          <a:ext cx="9867588" cy="1023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solidFill>
                <a:srgbClr val="0C64A0"/>
              </a:solidFill>
              <a:latin typeface="Open Sans" pitchFamily="2" charset="0"/>
              <a:ea typeface="Open Sans" pitchFamily="2" charset="0"/>
              <a:cs typeface="Open Sans" pitchFamily="2" charset="0"/>
            </a:rPr>
            <a:t>Covered Populations</a:t>
          </a:r>
        </a:p>
        <a:p>
          <a:pPr marL="0" lvl="0" indent="0" algn="l" defTabSz="666750">
            <a:lnSpc>
              <a:spcPct val="90000"/>
            </a:lnSpc>
            <a:spcBef>
              <a:spcPct val="0"/>
            </a:spcBef>
            <a:spcAft>
              <a:spcPct val="35000"/>
            </a:spcAft>
            <a:buNone/>
          </a:pPr>
          <a:r>
            <a:rPr lang="en-US" sz="1500" kern="1200" dirty="0">
              <a:latin typeface="Open Sans" pitchFamily="2" charset="0"/>
              <a:ea typeface="Open Sans" pitchFamily="2" charset="0"/>
              <a:cs typeface="Open Sans" pitchFamily="2" charset="0"/>
            </a:rPr>
            <a:t>Prioritize projects that address the needs of covered populations such as seniors, individuals with disabilities, low-income households, or English learners; support outreach to partners serving these groups</a:t>
          </a:r>
        </a:p>
      </dsp:txBody>
      <dsp:txXfrm>
        <a:off x="0" y="1024503"/>
        <a:ext cx="9867588" cy="1023878"/>
      </dsp:txXfrm>
    </dsp:sp>
    <dsp:sp modelId="{2266F829-BFC2-4CDB-9011-BF886B8CAA4A}">
      <dsp:nvSpPr>
        <dsp:cNvPr id="0" name=""/>
        <dsp:cNvSpPr/>
      </dsp:nvSpPr>
      <dsp:spPr>
        <a:xfrm>
          <a:off x="0" y="2048381"/>
          <a:ext cx="9867588"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216C6E-6870-4E09-9302-C434BF22AA4C}">
      <dsp:nvSpPr>
        <dsp:cNvPr id="0" name=""/>
        <dsp:cNvSpPr/>
      </dsp:nvSpPr>
      <dsp:spPr>
        <a:xfrm>
          <a:off x="0" y="2048381"/>
          <a:ext cx="9867588" cy="1023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solidFill>
                <a:srgbClr val="0C64A0"/>
              </a:solidFill>
              <a:latin typeface="Open Sans" pitchFamily="2" charset="0"/>
              <a:ea typeface="Open Sans" pitchFamily="2" charset="0"/>
              <a:cs typeface="Open Sans" pitchFamily="2" charset="0"/>
            </a:rPr>
            <a:t>Network Reliability</a:t>
          </a:r>
        </a:p>
        <a:p>
          <a:pPr marL="0" lvl="0" indent="0" algn="l" defTabSz="666750">
            <a:lnSpc>
              <a:spcPct val="90000"/>
            </a:lnSpc>
            <a:spcBef>
              <a:spcPct val="0"/>
            </a:spcBef>
            <a:spcAft>
              <a:spcPct val="35000"/>
            </a:spcAft>
            <a:buNone/>
          </a:pPr>
          <a:r>
            <a:rPr lang="en-US" sz="1500" b="0" kern="1200" dirty="0">
              <a:latin typeface="Open Sans" pitchFamily="2" charset="0"/>
              <a:ea typeface="Open Sans" pitchFamily="2" charset="0"/>
              <a:cs typeface="Open Sans" pitchFamily="2" charset="0"/>
            </a:rPr>
            <a:t>Assess threats to network reliability including extreme weather, cybercrime, &amp; outdated equipment; support mitigation methods &amp; network designs to enhance service quality &amp; reliability</a:t>
          </a:r>
          <a:endParaRPr lang="en-US" sz="1500" kern="1200" dirty="0">
            <a:latin typeface="Open Sans" pitchFamily="2" charset="0"/>
            <a:ea typeface="Open Sans" pitchFamily="2" charset="0"/>
            <a:cs typeface="Open Sans" pitchFamily="2" charset="0"/>
          </a:endParaRPr>
        </a:p>
      </dsp:txBody>
      <dsp:txXfrm>
        <a:off x="0" y="2048381"/>
        <a:ext cx="9867588" cy="1023878"/>
      </dsp:txXfrm>
    </dsp:sp>
    <dsp:sp modelId="{6E2536CF-3E3F-4F17-BC28-5B292ECB9C24}">
      <dsp:nvSpPr>
        <dsp:cNvPr id="0" name=""/>
        <dsp:cNvSpPr/>
      </dsp:nvSpPr>
      <dsp:spPr>
        <a:xfrm>
          <a:off x="0" y="3072259"/>
          <a:ext cx="9867588"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35276-3017-4A38-856B-7E6AC5F02119}">
      <dsp:nvSpPr>
        <dsp:cNvPr id="0" name=""/>
        <dsp:cNvSpPr/>
      </dsp:nvSpPr>
      <dsp:spPr>
        <a:xfrm>
          <a:off x="0" y="3072259"/>
          <a:ext cx="9867588" cy="1023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solidFill>
                <a:srgbClr val="0C64A0"/>
              </a:solidFill>
              <a:latin typeface="Open Sans" pitchFamily="2" charset="0"/>
              <a:ea typeface="Open Sans" pitchFamily="2" charset="0"/>
              <a:cs typeface="Open Sans" pitchFamily="2" charset="0"/>
            </a:rPr>
            <a:t>Workforce Development</a:t>
          </a:r>
        </a:p>
        <a:p>
          <a:pPr marL="0" lvl="0" indent="0" algn="l" defTabSz="666750">
            <a:lnSpc>
              <a:spcPct val="90000"/>
            </a:lnSpc>
            <a:spcBef>
              <a:spcPct val="0"/>
            </a:spcBef>
            <a:spcAft>
              <a:spcPct val="35000"/>
            </a:spcAft>
            <a:buNone/>
          </a:pPr>
          <a:r>
            <a:rPr lang="en-US" sz="1500" kern="1200" dirty="0">
              <a:latin typeface="Open Sans" pitchFamily="2" charset="0"/>
              <a:ea typeface="Open Sans" pitchFamily="2" charset="0"/>
              <a:cs typeface="Open Sans" pitchFamily="2" charset="0"/>
            </a:rPr>
            <a:t>Investing in workforce training to supply workers for infrastructure deployment projects &amp; to support programs to teach digital skills &amp; enhance employment opportunities</a:t>
          </a:r>
        </a:p>
      </dsp:txBody>
      <dsp:txXfrm>
        <a:off x="0" y="3072259"/>
        <a:ext cx="9867588" cy="1023878"/>
      </dsp:txXfrm>
    </dsp:sp>
    <dsp:sp modelId="{D6835619-506A-43CF-AE14-D97C7D5CB644}">
      <dsp:nvSpPr>
        <dsp:cNvPr id="0" name=""/>
        <dsp:cNvSpPr/>
      </dsp:nvSpPr>
      <dsp:spPr>
        <a:xfrm>
          <a:off x="0" y="4096137"/>
          <a:ext cx="9867588"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306DC1-D07D-4506-B02D-DAB027662EEE}">
      <dsp:nvSpPr>
        <dsp:cNvPr id="0" name=""/>
        <dsp:cNvSpPr/>
      </dsp:nvSpPr>
      <dsp:spPr>
        <a:xfrm>
          <a:off x="0" y="4096137"/>
          <a:ext cx="9867588" cy="1023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solidFill>
                <a:srgbClr val="0C64A0"/>
              </a:solidFill>
              <a:latin typeface="Open Sans" pitchFamily="2" charset="0"/>
              <a:ea typeface="Open Sans" pitchFamily="2" charset="0"/>
              <a:cs typeface="Open Sans" pitchFamily="2" charset="0"/>
            </a:rPr>
            <a:t>Telehealth Services</a:t>
          </a:r>
        </a:p>
        <a:p>
          <a:pPr marL="0" lvl="0" indent="0" algn="l" defTabSz="666750">
            <a:lnSpc>
              <a:spcPct val="90000"/>
            </a:lnSpc>
            <a:spcBef>
              <a:spcPct val="0"/>
            </a:spcBef>
            <a:spcAft>
              <a:spcPct val="35000"/>
            </a:spcAft>
            <a:buNone/>
          </a:pPr>
          <a:r>
            <a:rPr lang="en-US" sz="1500" kern="1200">
              <a:latin typeface="Open Sans" pitchFamily="2" charset="0"/>
              <a:ea typeface="Open Sans" pitchFamily="2" charset="0"/>
              <a:cs typeface="Open Sans" pitchFamily="2" charset="0"/>
            </a:rPr>
            <a:t>Digital training to support the use of telehealth services</a:t>
          </a:r>
        </a:p>
      </dsp:txBody>
      <dsp:txXfrm>
        <a:off x="0" y="4096137"/>
        <a:ext cx="9867588" cy="1023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64857-ED2F-41A5-A798-5F8410D21674}">
      <dsp:nvSpPr>
        <dsp:cNvPr id="0" name=""/>
        <dsp:cNvSpPr/>
      </dsp:nvSpPr>
      <dsp:spPr>
        <a:xfrm>
          <a:off x="2" y="0"/>
          <a:ext cx="10852720" cy="5100705"/>
        </a:xfrm>
        <a:prstGeom prst="rightArrow">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B4535EF3-EB27-4490-B9C2-CDF9821ECABC}">
      <dsp:nvSpPr>
        <dsp:cNvPr id="0" name=""/>
        <dsp:cNvSpPr/>
      </dsp:nvSpPr>
      <dsp:spPr>
        <a:xfrm>
          <a:off x="5860" y="1399184"/>
          <a:ext cx="3497460" cy="2196812"/>
        </a:xfrm>
        <a:prstGeom prst="round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State Digital Equity Planning Funds</a:t>
          </a:r>
          <a:endParaRPr lang="en-US" sz="1800" kern="1200" dirty="0">
            <a:latin typeface="Open Sans" panose="020B0606030504020204" pitchFamily="34" charset="0"/>
            <a:ea typeface="Open Sans" panose="020B0606030504020204" pitchFamily="34" charset="0"/>
            <a:cs typeface="Open Sans" panose="020B0606030504020204" pitchFamily="34" charset="0"/>
          </a:endParaRPr>
        </a:p>
        <a:p>
          <a:pPr marL="0" lvl="0" indent="0" algn="ctr" defTabSz="800100">
            <a:lnSpc>
              <a:spcPct val="90000"/>
            </a:lnSpc>
            <a:spcBef>
              <a:spcPct val="0"/>
            </a:spcBef>
            <a:spcAft>
              <a:spcPct val="35000"/>
            </a:spcAft>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In 2022, Alabama received money from NTIA to conduct outreach &amp; data collection &amp; draft a Digital Equity Plan by October 2023</a:t>
          </a:r>
        </a:p>
      </dsp:txBody>
      <dsp:txXfrm>
        <a:off x="113100" y="1506424"/>
        <a:ext cx="3282980" cy="1982332"/>
      </dsp:txXfrm>
    </dsp:sp>
    <dsp:sp modelId="{1DB3F5F4-2299-41B6-B477-32FE7B6DF377}">
      <dsp:nvSpPr>
        <dsp:cNvPr id="0" name=""/>
        <dsp:cNvSpPr/>
      </dsp:nvSpPr>
      <dsp:spPr>
        <a:xfrm>
          <a:off x="7144595" y="1378057"/>
          <a:ext cx="3497460" cy="2206218"/>
        </a:xfrm>
        <a:prstGeom prst="roundRect">
          <a:avLst/>
        </a:prstGeom>
        <a:solidFill>
          <a:schemeClr val="accent3">
            <a:lumMod val="50000"/>
            <a:alpha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Digital Equity Competitive Grant Program</a:t>
          </a:r>
          <a:r>
            <a:rPr lang="en-US" sz="1800" kern="1200" dirty="0">
              <a:latin typeface="Open Sans" panose="020B0606030504020204" pitchFamily="34" charset="0"/>
              <a:ea typeface="Open Sans" panose="020B0606030504020204" pitchFamily="34" charset="0"/>
              <a:cs typeface="Open Sans" panose="020B0606030504020204" pitchFamily="34" charset="0"/>
            </a:rPr>
            <a:t> </a:t>
          </a:r>
        </a:p>
        <a:p>
          <a:pPr marL="0" lvl="0" indent="0" algn="ctr" defTabSz="800100">
            <a:lnSpc>
              <a:spcPct val="90000"/>
            </a:lnSpc>
            <a:spcBef>
              <a:spcPct val="0"/>
            </a:spcBef>
            <a:spcAft>
              <a:spcPct val="35000"/>
            </a:spcAft>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In 2025, NTIA will open a program to fund annual digital equity grants for four years. Alabama communities &amp; organizations can apply directly to NTIA</a:t>
          </a:r>
        </a:p>
      </dsp:txBody>
      <dsp:txXfrm>
        <a:off x="7252294" y="1485756"/>
        <a:ext cx="3282062" cy="1990820"/>
      </dsp:txXfrm>
    </dsp:sp>
    <dsp:sp modelId="{7FF98674-C961-4CD3-BB96-051044BF1DF6}">
      <dsp:nvSpPr>
        <dsp:cNvPr id="0" name=""/>
        <dsp:cNvSpPr/>
      </dsp:nvSpPr>
      <dsp:spPr>
        <a:xfrm>
          <a:off x="3592170" y="1410926"/>
          <a:ext cx="3497460" cy="2231966"/>
        </a:xfrm>
        <a:prstGeom prst="round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Open Sans" panose="020B0606030504020204" pitchFamily="34" charset="0"/>
              <a:ea typeface="Open Sans" panose="020B0606030504020204" pitchFamily="34" charset="0"/>
              <a:cs typeface="Open Sans" panose="020B0606030504020204" pitchFamily="34" charset="0"/>
            </a:rPr>
            <a:t>State Digital Equity Capacity Grant Program</a:t>
          </a:r>
          <a:endParaRPr lang="en-US" sz="1700" kern="1200" dirty="0">
            <a:latin typeface="Open Sans" panose="020B0606030504020204" pitchFamily="34" charset="0"/>
            <a:ea typeface="Open Sans" panose="020B0606030504020204" pitchFamily="34" charset="0"/>
            <a:cs typeface="Open Sans" panose="020B0606030504020204" pitchFamily="34" charset="0"/>
          </a:endParaRPr>
        </a:p>
        <a:p>
          <a:pPr marL="0" lvl="0" indent="0" algn="ctr" defTabSz="755650">
            <a:lnSpc>
              <a:spcPct val="90000"/>
            </a:lnSpc>
            <a:spcBef>
              <a:spcPct val="0"/>
            </a:spcBef>
            <a:spcAft>
              <a:spcPct val="35000"/>
            </a:spcAft>
            <a:buNone/>
          </a:pPr>
          <a:r>
            <a:rPr lang="en-US" sz="1700" kern="1200" dirty="0">
              <a:latin typeface="Open Sans" panose="020B0606030504020204" pitchFamily="34" charset="0"/>
              <a:ea typeface="Open Sans" panose="020B0606030504020204" pitchFamily="34" charset="0"/>
              <a:cs typeface="Open Sans" panose="020B0606030504020204" pitchFamily="34" charset="0"/>
            </a:rPr>
            <a:t>In 2024, Alabama will receive money from NTIA to implement the its Digital Equity Program over five years</a:t>
          </a:r>
        </a:p>
      </dsp:txBody>
      <dsp:txXfrm>
        <a:off x="3701126" y="1519882"/>
        <a:ext cx="3279548" cy="20140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51DE7-6A63-47D2-938C-8E06B80EBC87}">
      <dsp:nvSpPr>
        <dsp:cNvPr id="0" name=""/>
        <dsp:cNvSpPr/>
      </dsp:nvSpPr>
      <dsp:spPr>
        <a:xfrm>
          <a:off x="307108" y="69960"/>
          <a:ext cx="9901383" cy="1287215"/>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i="0" kern="1200" baseline="0" dirty="0">
              <a:latin typeface="Open Sans"/>
              <a:ea typeface="Open Sans"/>
              <a:cs typeface="Open Sans"/>
            </a:rPr>
            <a:t>Alabama conducted a statewide resident phone survey between February &amp; April 2023 to assess digital connectivity participation</a:t>
          </a:r>
        </a:p>
      </dsp:txBody>
      <dsp:txXfrm>
        <a:off x="369945" y="132797"/>
        <a:ext cx="9775709" cy="1161541"/>
      </dsp:txXfrm>
    </dsp:sp>
    <dsp:sp modelId="{54596E83-EF99-42D1-8790-8C6962FEF7CB}">
      <dsp:nvSpPr>
        <dsp:cNvPr id="0" name=""/>
        <dsp:cNvSpPr/>
      </dsp:nvSpPr>
      <dsp:spPr>
        <a:xfrm>
          <a:off x="306214" y="1392001"/>
          <a:ext cx="9903171" cy="2528662"/>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The survey d</a:t>
          </a:r>
          <a:r>
            <a:rPr lang="en-US" sz="1800" b="1" i="0" kern="1200" baseline="0" dirty="0">
              <a:latin typeface="Open Sans" panose="020B0606030504020204" pitchFamily="34" charset="0"/>
              <a:ea typeface="Open Sans" panose="020B0606030504020204" pitchFamily="34" charset="0"/>
              <a:cs typeface="Open Sans" panose="020B0606030504020204" pitchFamily="34" charset="0"/>
            </a:rPr>
            <a:t>ata, along with these meetings &amp; partner data, will </a:t>
          </a:r>
          <a:r>
            <a:rPr lang="en-US" sz="1800" b="1" kern="1200" dirty="0">
              <a:latin typeface="Open Sans" panose="020B0606030504020204" pitchFamily="34" charset="0"/>
              <a:ea typeface="Open Sans" panose="020B0606030504020204" pitchFamily="34" charset="0"/>
              <a:cs typeface="Open Sans" panose="020B0606030504020204" pitchFamily="34" charset="0"/>
            </a:rPr>
            <a:t>support </a:t>
          </a:r>
          <a:r>
            <a:rPr lang="en-US" sz="1800" b="1" i="0" kern="1200" baseline="0" dirty="0">
              <a:latin typeface="Open Sans" panose="020B0606030504020204" pitchFamily="34" charset="0"/>
              <a:ea typeface="Open Sans" panose="020B0606030504020204" pitchFamily="34" charset="0"/>
              <a:cs typeface="Open Sans" panose="020B0606030504020204" pitchFamily="34" charset="0"/>
            </a:rPr>
            <a:t>the development of strategy in the following areas</a:t>
          </a:r>
        </a:p>
        <a:p>
          <a:pPr marL="0" lvl="0" indent="0" algn="ctr" defTabSz="800100">
            <a:lnSpc>
              <a:spcPct val="90000"/>
            </a:lnSpc>
            <a:spcBef>
              <a:spcPct val="0"/>
            </a:spcBef>
            <a:spcAft>
              <a:spcPct val="35000"/>
            </a:spcAft>
            <a:buNone/>
          </a:pPr>
          <a:r>
            <a:rPr lang="en-US" sz="1800" b="1" kern="1200" dirty="0">
              <a:solidFill>
                <a:srgbClr val="E6F6FF"/>
              </a:solidFill>
              <a:latin typeface="Open Sans" panose="020B0606030504020204" pitchFamily="34" charset="0"/>
              <a:ea typeface="Open Sans" panose="020B0606030504020204" pitchFamily="34" charset="0"/>
              <a:cs typeface="Open Sans" panose="020B0606030504020204" pitchFamily="34" charset="0"/>
            </a:rPr>
            <a:t>Broadband access &amp; adoption</a:t>
          </a:r>
        </a:p>
        <a:p>
          <a:pPr marL="0" lvl="0" indent="0" algn="ctr" defTabSz="800100">
            <a:lnSpc>
              <a:spcPct val="90000"/>
            </a:lnSpc>
            <a:spcBef>
              <a:spcPct val="0"/>
            </a:spcBef>
            <a:spcAft>
              <a:spcPct val="35000"/>
            </a:spcAft>
            <a:buNone/>
          </a:pPr>
          <a:r>
            <a:rPr lang="en-US" sz="1800" b="1" i="0" kern="1200" baseline="0" dirty="0">
              <a:solidFill>
                <a:srgbClr val="E6F6FF"/>
              </a:solidFill>
              <a:latin typeface="Open Sans" panose="020B0606030504020204" pitchFamily="34" charset="0"/>
              <a:ea typeface="Open Sans" panose="020B0606030504020204" pitchFamily="34" charset="0"/>
              <a:cs typeface="Open Sans" panose="020B0606030504020204" pitchFamily="34" charset="0"/>
            </a:rPr>
            <a:t>Devices &amp; technical support</a:t>
          </a:r>
          <a:endParaRPr lang="en-US" sz="1800" b="1" kern="1200" dirty="0">
            <a:solidFill>
              <a:srgbClr val="E6F6FF"/>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800100">
            <a:lnSpc>
              <a:spcPct val="90000"/>
            </a:lnSpc>
            <a:spcBef>
              <a:spcPct val="0"/>
            </a:spcBef>
            <a:spcAft>
              <a:spcPct val="35000"/>
            </a:spcAft>
            <a:buNone/>
          </a:pPr>
          <a:r>
            <a:rPr lang="en-US" sz="1800" b="1" kern="1200" dirty="0">
              <a:solidFill>
                <a:srgbClr val="E6F6FF"/>
              </a:solidFill>
              <a:latin typeface="Open Sans" panose="020B0606030504020204" pitchFamily="34" charset="0"/>
              <a:ea typeface="Open Sans" panose="020B0606030504020204" pitchFamily="34" charset="0"/>
              <a:cs typeface="Open Sans" panose="020B0606030504020204" pitchFamily="34" charset="0"/>
            </a:rPr>
            <a:t>Digital skills &amp; literacy</a:t>
          </a:r>
        </a:p>
        <a:p>
          <a:pPr marL="0" lvl="0" indent="0" algn="ctr" defTabSz="800100">
            <a:lnSpc>
              <a:spcPct val="90000"/>
            </a:lnSpc>
            <a:spcBef>
              <a:spcPct val="0"/>
            </a:spcBef>
            <a:spcAft>
              <a:spcPct val="35000"/>
            </a:spcAft>
            <a:buNone/>
          </a:pPr>
          <a:r>
            <a:rPr lang="en-US" sz="1800" b="1" kern="1200" dirty="0">
              <a:solidFill>
                <a:srgbClr val="E6F6FF"/>
              </a:solidFill>
              <a:latin typeface="Open Sans" panose="020B0606030504020204" pitchFamily="34" charset="0"/>
              <a:ea typeface="Open Sans" panose="020B0606030504020204" pitchFamily="34" charset="0"/>
              <a:cs typeface="Open Sans" panose="020B0606030504020204" pitchFamily="34" charset="0"/>
            </a:rPr>
            <a:t>Privacy &amp; cyber security</a:t>
          </a:r>
        </a:p>
      </dsp:txBody>
      <dsp:txXfrm>
        <a:off x="429653" y="1515440"/>
        <a:ext cx="9656293" cy="2281784"/>
      </dsp:txXfrm>
    </dsp:sp>
    <dsp:sp modelId="{358F2BD3-3CFA-460D-ACDF-7CDF24D127DB}">
      <dsp:nvSpPr>
        <dsp:cNvPr id="0" name=""/>
        <dsp:cNvSpPr/>
      </dsp:nvSpPr>
      <dsp:spPr>
        <a:xfrm>
          <a:off x="0" y="3920663"/>
          <a:ext cx="105156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4450" rIns="248920" bIns="44450" numCol="1" spcCol="1270" anchor="t" anchorCtr="0">
          <a:noAutofit/>
        </a:bodyPr>
        <a:lstStyle/>
        <a:p>
          <a:pPr marL="228600" lvl="1" indent="-228600" algn="l" defTabSz="1200150">
            <a:lnSpc>
              <a:spcPct val="90000"/>
            </a:lnSpc>
            <a:spcBef>
              <a:spcPct val="0"/>
            </a:spcBef>
            <a:spcAft>
              <a:spcPct val="20000"/>
            </a:spcAft>
            <a:buChar char="•"/>
          </a:pPr>
          <a:endParaRPr lang="en-US" sz="2700" kern="1200"/>
        </a:p>
      </dsp:txBody>
      <dsp:txXfrm>
        <a:off x="0" y="3920663"/>
        <a:ext cx="10515600" cy="579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781CA-5C79-4F75-AF4A-569335E93DEB}">
      <dsp:nvSpPr>
        <dsp:cNvPr id="0" name=""/>
        <dsp:cNvSpPr/>
      </dsp:nvSpPr>
      <dsp:spPr>
        <a:xfrm>
          <a:off x="0" y="0"/>
          <a:ext cx="9841548" cy="1209195"/>
        </a:xfrm>
        <a:prstGeom prst="roundRect">
          <a:avLst/>
        </a:prstGeom>
        <a:solidFill>
          <a:srgbClr val="2D69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rgbClr val="C5EAFF"/>
              </a:solidFill>
              <a:latin typeface="Open Sans"/>
              <a:ea typeface="Open Sans"/>
              <a:cs typeface="Open Sans"/>
            </a:rPr>
            <a:t>Physical Assets</a:t>
          </a:r>
          <a:br>
            <a:rPr lang="en-US" sz="2000" b="1" kern="1200" dirty="0">
              <a:solidFill>
                <a:schemeClr val="accent6">
                  <a:lumMod val="20000"/>
                  <a:lumOff val="80000"/>
                </a:schemeClr>
              </a:solidFill>
              <a:latin typeface="Open Sans"/>
              <a:ea typeface="Open Sans"/>
              <a:cs typeface="Open Sans"/>
            </a:rPr>
          </a:br>
          <a:br>
            <a:rPr lang="en-US" sz="400" b="1" kern="1200" dirty="0">
              <a:solidFill>
                <a:schemeClr val="accent6">
                  <a:lumMod val="20000"/>
                  <a:lumOff val="80000"/>
                </a:schemeClr>
              </a:solidFill>
              <a:latin typeface="Open Sans"/>
              <a:ea typeface="Open Sans"/>
              <a:cs typeface="Open Sans"/>
            </a:rPr>
          </a:br>
          <a:r>
            <a:rPr lang="en-US" sz="1800" b="0" kern="1200" dirty="0">
              <a:latin typeface="Open Sans"/>
              <a:ea typeface="Open Sans"/>
              <a:cs typeface="Open Sans"/>
            </a:rPr>
            <a:t>Fiber optic cable, splitters, cabinets, handholes, conduits, multiport terminals, and network equipment</a:t>
          </a:r>
        </a:p>
      </dsp:txBody>
      <dsp:txXfrm>
        <a:off x="59028" y="59028"/>
        <a:ext cx="9723492" cy="1091139"/>
      </dsp:txXfrm>
    </dsp:sp>
    <dsp:sp modelId="{C5044160-2F71-154C-8A9E-9FE0BB6103A0}">
      <dsp:nvSpPr>
        <dsp:cNvPr id="0" name=""/>
        <dsp:cNvSpPr/>
      </dsp:nvSpPr>
      <dsp:spPr>
        <a:xfrm>
          <a:off x="0" y="1065634"/>
          <a:ext cx="9841548" cy="1209195"/>
        </a:xfrm>
        <a:prstGeom prst="roundRect">
          <a:avLst/>
        </a:prstGeom>
        <a:solidFill>
          <a:srgbClr val="2D69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00000"/>
            </a:lnSpc>
            <a:spcBef>
              <a:spcPct val="0"/>
            </a:spcBef>
            <a:spcAft>
              <a:spcPts val="0"/>
            </a:spcAft>
            <a:buNone/>
          </a:pPr>
          <a:r>
            <a:rPr lang="en-US" sz="2000" b="1" kern="1200" dirty="0">
              <a:solidFill>
                <a:srgbClr val="C5EAFF"/>
              </a:solidFill>
              <a:latin typeface="Open Sans"/>
              <a:ea typeface="Open Sans"/>
              <a:cs typeface="Open Sans"/>
            </a:rPr>
            <a:t>Distribution and Logistics</a:t>
          </a:r>
          <a:br>
            <a:rPr lang="en-US" sz="400" kern="1200" dirty="0">
              <a:latin typeface="Open Sans"/>
              <a:ea typeface="Open Sans"/>
              <a:cs typeface="Open Sans"/>
            </a:rPr>
          </a:br>
          <a:r>
            <a:rPr lang="en-US" sz="1800" b="0" kern="1200" dirty="0">
              <a:latin typeface="Open Sans"/>
              <a:ea typeface="Open Sans"/>
              <a:cs typeface="Open Sans"/>
            </a:rPr>
            <a:t>Supplier stocks, warehousing, and storage</a:t>
          </a:r>
          <a:endParaRPr lang="en-US" sz="1800" kern="1200" dirty="0">
            <a:solidFill>
              <a:srgbClr val="010000"/>
            </a:solidFill>
            <a:latin typeface="Open Sans"/>
            <a:ea typeface="Open Sans"/>
            <a:cs typeface="Open Sans"/>
          </a:endParaRPr>
        </a:p>
      </dsp:txBody>
      <dsp:txXfrm>
        <a:off x="59028" y="1124662"/>
        <a:ext cx="9723492" cy="1091139"/>
      </dsp:txXfrm>
    </dsp:sp>
    <dsp:sp modelId="{512AC384-B1C1-3144-AD34-858C6EE71BF6}">
      <dsp:nvSpPr>
        <dsp:cNvPr id="0" name=""/>
        <dsp:cNvSpPr/>
      </dsp:nvSpPr>
      <dsp:spPr>
        <a:xfrm>
          <a:off x="0" y="2139015"/>
          <a:ext cx="9841548" cy="1209195"/>
        </a:xfrm>
        <a:prstGeom prst="roundRect">
          <a:avLst/>
        </a:prstGeom>
        <a:solidFill>
          <a:srgbClr val="2D69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rgbClr val="C5EAFF"/>
              </a:solidFill>
              <a:latin typeface="Open Sans"/>
              <a:ea typeface="Open Sans"/>
              <a:cs typeface="Open Sans"/>
            </a:rPr>
            <a:t>Workforce</a:t>
          </a:r>
          <a:br>
            <a:rPr lang="en-US" sz="2000" b="1" kern="1200" dirty="0">
              <a:solidFill>
                <a:schemeClr val="accent6">
                  <a:lumMod val="20000"/>
                  <a:lumOff val="80000"/>
                </a:schemeClr>
              </a:solidFill>
              <a:latin typeface="Open Sans"/>
              <a:ea typeface="Open Sans"/>
              <a:cs typeface="Open Sans"/>
            </a:rPr>
          </a:br>
          <a:br>
            <a:rPr lang="en-US" sz="800" kern="1200" dirty="0">
              <a:latin typeface="Open Sans"/>
              <a:ea typeface="Open Sans"/>
              <a:cs typeface="Open Sans"/>
            </a:rPr>
          </a:br>
          <a:r>
            <a:rPr lang="en-US" sz="1800" kern="1200" dirty="0">
              <a:latin typeface="Open Sans"/>
              <a:ea typeface="Open Sans"/>
              <a:cs typeface="Open Sans"/>
            </a:rPr>
            <a:t>Design, field, construction, project management, quality assurance</a:t>
          </a:r>
        </a:p>
      </dsp:txBody>
      <dsp:txXfrm>
        <a:off x="59028" y="2198043"/>
        <a:ext cx="9723492" cy="1091139"/>
      </dsp:txXfrm>
    </dsp:sp>
    <dsp:sp modelId="{202F27E2-3976-4A0C-8FF8-146041630772}">
      <dsp:nvSpPr>
        <dsp:cNvPr id="0" name=""/>
        <dsp:cNvSpPr/>
      </dsp:nvSpPr>
      <dsp:spPr>
        <a:xfrm>
          <a:off x="0" y="3920175"/>
          <a:ext cx="9841548" cy="12091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Open Sans"/>
              <a:ea typeface="Open Sans"/>
              <a:cs typeface="Open Sans"/>
            </a:rPr>
            <a:t>How can we start anticipating these needs now?</a:t>
          </a:r>
        </a:p>
      </dsp:txBody>
      <dsp:txXfrm>
        <a:off x="59028" y="3979203"/>
        <a:ext cx="9723492" cy="10911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2D3D4-A85F-4AE1-8519-37A13E705766}">
      <dsp:nvSpPr>
        <dsp:cNvPr id="0" name=""/>
        <dsp:cNvSpPr/>
      </dsp:nvSpPr>
      <dsp:spPr>
        <a:xfrm>
          <a:off x="348746" y="132"/>
          <a:ext cx="2250931" cy="1216741"/>
        </a:xfrm>
        <a:prstGeom prst="rect">
          <a:avLst/>
        </a:prstGeom>
        <a:solidFill>
          <a:srgbClr val="2D69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Telecommunication providers</a:t>
          </a:r>
        </a:p>
      </dsp:txBody>
      <dsp:txXfrm>
        <a:off x="348746" y="132"/>
        <a:ext cx="2250931" cy="1216741"/>
      </dsp:txXfrm>
    </dsp:sp>
    <dsp:sp modelId="{5E944331-FCA7-47A2-87B3-6E89498FC467}">
      <dsp:nvSpPr>
        <dsp:cNvPr id="0" name=""/>
        <dsp:cNvSpPr/>
      </dsp:nvSpPr>
      <dsp:spPr>
        <a:xfrm>
          <a:off x="2802467" y="132"/>
          <a:ext cx="2250931" cy="1216741"/>
        </a:xfrm>
        <a:prstGeom prst="rect">
          <a:avLst/>
        </a:prstGeom>
        <a:solidFill>
          <a:srgbClr val="62C1F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rPr>
            <a:t>Construction companies</a:t>
          </a:r>
        </a:p>
      </dsp:txBody>
      <dsp:txXfrm>
        <a:off x="2802467" y="132"/>
        <a:ext cx="2250931" cy="1216741"/>
      </dsp:txXfrm>
    </dsp:sp>
    <dsp:sp modelId="{5173A9CE-0865-4DAF-915B-A2BBCC783741}">
      <dsp:nvSpPr>
        <dsp:cNvPr id="0" name=""/>
        <dsp:cNvSpPr/>
      </dsp:nvSpPr>
      <dsp:spPr>
        <a:xfrm>
          <a:off x="5256189" y="132"/>
          <a:ext cx="2250931" cy="1216741"/>
        </a:xfrm>
        <a:prstGeom prst="rect">
          <a:avLst/>
        </a:prstGeom>
        <a:solidFill>
          <a:srgbClr val="C5EAF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rPr>
            <a:t>Industry associations</a:t>
          </a:r>
        </a:p>
      </dsp:txBody>
      <dsp:txXfrm>
        <a:off x="5256189" y="132"/>
        <a:ext cx="2250931" cy="1216741"/>
      </dsp:txXfrm>
    </dsp:sp>
    <dsp:sp modelId="{258EA22F-9E67-4CC1-AD50-0ECFF8954780}">
      <dsp:nvSpPr>
        <dsp:cNvPr id="0" name=""/>
        <dsp:cNvSpPr/>
      </dsp:nvSpPr>
      <dsp:spPr>
        <a:xfrm>
          <a:off x="7709910" y="132"/>
          <a:ext cx="2250931" cy="1216741"/>
        </a:xfrm>
        <a:prstGeom prst="rect">
          <a:avLst/>
        </a:prstGeom>
        <a:solidFill>
          <a:srgbClr val="2D69B6"/>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600" kern="1200">
              <a:solidFill>
                <a:prstClr val="white"/>
              </a:solidFill>
              <a:latin typeface="Open Sans" panose="020B0606030504020204" pitchFamily="34" charset="0"/>
              <a:ea typeface="Open Sans" panose="020B0606030504020204" pitchFamily="34" charset="0"/>
              <a:cs typeface="Open Sans" panose="020B0606030504020204" pitchFamily="34" charset="0"/>
            </a:rPr>
            <a:t>Trade groups</a:t>
          </a:r>
        </a:p>
      </dsp:txBody>
      <dsp:txXfrm>
        <a:off x="7709910" y="132"/>
        <a:ext cx="2250931" cy="1216741"/>
      </dsp:txXfrm>
    </dsp:sp>
    <dsp:sp modelId="{03D572D8-76D0-4940-8D53-12386B29D1AC}">
      <dsp:nvSpPr>
        <dsp:cNvPr id="0" name=""/>
        <dsp:cNvSpPr/>
      </dsp:nvSpPr>
      <dsp:spPr>
        <a:xfrm>
          <a:off x="348746" y="1419663"/>
          <a:ext cx="2250931" cy="1216741"/>
        </a:xfrm>
        <a:prstGeom prst="rect">
          <a:avLst/>
        </a:prstGeom>
        <a:solidFill>
          <a:srgbClr val="C5EAF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rPr>
            <a:t>Rural cooperatives</a:t>
          </a:r>
        </a:p>
      </dsp:txBody>
      <dsp:txXfrm>
        <a:off x="348746" y="1419663"/>
        <a:ext cx="2250931" cy="1216741"/>
      </dsp:txXfrm>
    </dsp:sp>
    <dsp:sp modelId="{DE1680CA-D499-424E-A8FC-80CAC8324F2D}">
      <dsp:nvSpPr>
        <dsp:cNvPr id="0" name=""/>
        <dsp:cNvSpPr/>
      </dsp:nvSpPr>
      <dsp:spPr>
        <a:xfrm>
          <a:off x="2802467" y="1419663"/>
          <a:ext cx="2250931" cy="1216741"/>
        </a:xfrm>
        <a:prstGeom prst="rect">
          <a:avLst/>
        </a:prstGeom>
        <a:solidFill>
          <a:srgbClr val="2D69B6"/>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600" kern="1200">
              <a:solidFill>
                <a:prstClr val="white"/>
              </a:solidFill>
              <a:latin typeface="Open Sans" panose="020B0606030504020204" pitchFamily="34" charset="0"/>
              <a:ea typeface="Open Sans" panose="020B0606030504020204" pitchFamily="34" charset="0"/>
              <a:cs typeface="Open Sans" panose="020B0606030504020204" pitchFamily="34" charset="0"/>
            </a:rPr>
            <a:t>Municipal associations</a:t>
          </a:r>
        </a:p>
      </dsp:txBody>
      <dsp:txXfrm>
        <a:off x="2802467" y="1419663"/>
        <a:ext cx="2250931" cy="1216741"/>
      </dsp:txXfrm>
    </dsp:sp>
    <dsp:sp modelId="{EB3CB2C1-0245-4D1D-A5F9-29B5C4082EA3}">
      <dsp:nvSpPr>
        <dsp:cNvPr id="0" name=""/>
        <dsp:cNvSpPr/>
      </dsp:nvSpPr>
      <dsp:spPr>
        <a:xfrm>
          <a:off x="5256189" y="1419663"/>
          <a:ext cx="2250931" cy="1216741"/>
        </a:xfrm>
        <a:prstGeom prst="rect">
          <a:avLst/>
        </a:prstGeom>
        <a:solidFill>
          <a:srgbClr val="2D69B6"/>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11200">
            <a:lnSpc>
              <a:spcPct val="9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Vocational </a:t>
          </a:r>
          <a:br>
            <a:rPr lang="en-US" sz="1600" kern="1200">
              <a:latin typeface="Open Sans" panose="020B0606030504020204" pitchFamily="34" charset="0"/>
              <a:ea typeface="Open Sans" panose="020B0606030504020204" pitchFamily="34" charset="0"/>
              <a:cs typeface="Open Sans" panose="020B0606030504020204" pitchFamily="34" charset="0"/>
            </a:rPr>
          </a:br>
          <a:r>
            <a:rPr lang="en-US" sz="1600" kern="1200">
              <a:solidFill>
                <a:prstClr val="white"/>
              </a:solidFill>
              <a:latin typeface="Open Sans" panose="020B0606030504020204" pitchFamily="34" charset="0"/>
              <a:ea typeface="Open Sans" panose="020B0606030504020204" pitchFamily="34" charset="0"/>
              <a:cs typeface="Open Sans" panose="020B0606030504020204" pitchFamily="34" charset="0"/>
            </a:rPr>
            <a:t>non-profits</a:t>
          </a:r>
        </a:p>
      </dsp:txBody>
      <dsp:txXfrm>
        <a:off x="5256189" y="1419663"/>
        <a:ext cx="2250931" cy="1216741"/>
      </dsp:txXfrm>
    </dsp:sp>
    <dsp:sp modelId="{50E3DDBD-B0B6-48E1-AE77-EFD6AF06B0D5}">
      <dsp:nvSpPr>
        <dsp:cNvPr id="0" name=""/>
        <dsp:cNvSpPr/>
      </dsp:nvSpPr>
      <dsp:spPr>
        <a:xfrm>
          <a:off x="7709910" y="1419663"/>
          <a:ext cx="2250931" cy="1216741"/>
        </a:xfrm>
        <a:prstGeom prst="rect">
          <a:avLst/>
        </a:prstGeom>
        <a:solidFill>
          <a:srgbClr val="62C1F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Communications/ electric trade unions</a:t>
          </a:r>
        </a:p>
      </dsp:txBody>
      <dsp:txXfrm>
        <a:off x="7709910" y="1419663"/>
        <a:ext cx="2250931" cy="1216741"/>
      </dsp:txXfrm>
    </dsp:sp>
    <dsp:sp modelId="{D311E4A3-F41A-43C8-8091-C89D3205319C}">
      <dsp:nvSpPr>
        <dsp:cNvPr id="0" name=""/>
        <dsp:cNvSpPr/>
      </dsp:nvSpPr>
      <dsp:spPr>
        <a:xfrm>
          <a:off x="1798635" y="2839195"/>
          <a:ext cx="2250931" cy="1216741"/>
        </a:xfrm>
        <a:prstGeom prst="rect">
          <a:avLst/>
        </a:prstGeom>
        <a:solidFill>
          <a:srgbClr val="62C1F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rPr>
            <a:t>Community colleges with technical programs</a:t>
          </a:r>
        </a:p>
      </dsp:txBody>
      <dsp:txXfrm>
        <a:off x="1798635" y="2839195"/>
        <a:ext cx="2250931" cy="1216741"/>
      </dsp:txXfrm>
    </dsp:sp>
    <dsp:sp modelId="{E792531F-5688-4DB1-A9CF-A92B1FBEB950}">
      <dsp:nvSpPr>
        <dsp:cNvPr id="0" name=""/>
        <dsp:cNvSpPr/>
      </dsp:nvSpPr>
      <dsp:spPr>
        <a:xfrm>
          <a:off x="4282512" y="2839195"/>
          <a:ext cx="2027902" cy="1216741"/>
        </a:xfrm>
        <a:prstGeom prst="rect">
          <a:avLst/>
        </a:prstGeom>
        <a:solidFill>
          <a:srgbClr val="2D69B6"/>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600" kern="1200">
              <a:solidFill>
                <a:prstClr val="white"/>
              </a:solidFill>
              <a:latin typeface="Open Sans" panose="020B0606030504020204" pitchFamily="34" charset="0"/>
              <a:ea typeface="Open Sans" panose="020B0606030504020204" pitchFamily="34" charset="0"/>
              <a:cs typeface="Open Sans" panose="020B0606030504020204" pitchFamily="34" charset="0"/>
            </a:rPr>
            <a:t>State and local workforce development agencies</a:t>
          </a:r>
        </a:p>
      </dsp:txBody>
      <dsp:txXfrm>
        <a:off x="4282512" y="2839195"/>
        <a:ext cx="2027902" cy="1216741"/>
      </dsp:txXfrm>
    </dsp:sp>
    <dsp:sp modelId="{4C269719-17E8-4CBA-B640-A2C5CF6345A7}">
      <dsp:nvSpPr>
        <dsp:cNvPr id="0" name=""/>
        <dsp:cNvSpPr/>
      </dsp:nvSpPr>
      <dsp:spPr>
        <a:xfrm>
          <a:off x="6513204" y="2839195"/>
          <a:ext cx="2027902" cy="1216741"/>
        </a:xfrm>
        <a:prstGeom prst="rect">
          <a:avLst/>
        </a:prstGeom>
        <a:solidFill>
          <a:srgbClr val="C5EAF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rPr>
            <a:t>Equipment manufacturers</a:t>
          </a:r>
        </a:p>
      </dsp:txBody>
      <dsp:txXfrm>
        <a:off x="6513204" y="2839195"/>
        <a:ext cx="2027902" cy="12167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0EA05-BE80-427D-8931-14408C00C144}" type="datetimeFigureOut">
              <a:rPr lang="en-US" smtClean="0"/>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D6481-7821-4299-9877-B09C64BEFBE9}" type="slidenum">
              <a:rPr lang="en-US" smtClean="0"/>
              <a:t>‹#›</a:t>
            </a:fld>
            <a:endParaRPr lang="en-US"/>
          </a:p>
        </p:txBody>
      </p:sp>
    </p:spTree>
    <p:extLst>
      <p:ext uri="{BB962C8B-B14F-4D97-AF65-F5344CB8AC3E}">
        <p14:creationId xmlns:p14="http://schemas.microsoft.com/office/powerpoint/2010/main" val="559601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6F8E85-4BC0-884F-BDA3-F0859C227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34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1143000"/>
            <a:ext cx="2921000" cy="16430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US" sz="1200" dirty="0"/>
              <a:t>For State planning for broadband deployment &amp; digital capacity grant funds</a:t>
            </a:r>
          </a:p>
          <a:p>
            <a:pPr>
              <a:lnSpc>
                <a:spcPct val="100000"/>
              </a:lnSpc>
              <a:spcBef>
                <a:spcPts val="600"/>
              </a:spcBef>
              <a:spcAft>
                <a:spcPts val="900"/>
              </a:spcAft>
            </a:pPr>
            <a:endParaRPr lang="en-US" dirty="0"/>
          </a:p>
        </p:txBody>
      </p:sp>
      <p:sp>
        <p:nvSpPr>
          <p:cNvPr id="4" name="Header Placeholder 3"/>
          <p:cNvSpPr>
            <a:spLocks noGrp="1"/>
          </p:cNvSpPr>
          <p:nvPr>
            <p:ph type="hdr" sz="quarter"/>
          </p:nvPr>
        </p:nvSpPr>
        <p:spPr/>
        <p:txBody>
          <a:bodyPr/>
          <a:lstStyle/>
          <a:p>
            <a:r>
              <a:rPr lang="en-US"/>
              <a:t>Retype slide headline here</a:t>
            </a:r>
          </a:p>
        </p:txBody>
      </p:sp>
      <p:sp>
        <p:nvSpPr>
          <p:cNvPr id="5" name="Footer Placeholder 4"/>
          <p:cNvSpPr>
            <a:spLocks noGrp="1"/>
          </p:cNvSpPr>
          <p:nvPr>
            <p:ph type="ftr" sz="quarter" idx="4"/>
          </p:nvPr>
        </p:nvSpPr>
        <p:spPr/>
        <p:txBody>
          <a:bodyPr/>
          <a:lstStyle/>
          <a:p>
            <a:r>
              <a:rPr lang="en-US"/>
              <a:t>©</a:t>
            </a:r>
            <a:fld id="{29BD3017-3693-499D-8EFF-493A27E91C0D}" type="datetimeyyyy">
              <a:rPr lang="en-US" smtClean="0"/>
              <a:pPr/>
              <a:t>2023</a:t>
            </a:fld>
            <a:r>
              <a:rPr lang="en-US"/>
              <a:t> ctc technology &amp; energy</a:t>
            </a:r>
          </a:p>
        </p:txBody>
      </p:sp>
      <p:sp>
        <p:nvSpPr>
          <p:cNvPr id="6" name="Slide Number Placeholder 5"/>
          <p:cNvSpPr>
            <a:spLocks noGrp="1"/>
          </p:cNvSpPr>
          <p:nvPr>
            <p:ph type="sldNum" sz="quarter" idx="5"/>
          </p:nvPr>
        </p:nvSpPr>
        <p:spPr/>
        <p:txBody>
          <a:bodyPr/>
          <a:lstStyle/>
          <a:p>
            <a:fld id="{18145207-765A-44CD-A5D7-91C4DA4D8650}" type="slidenum">
              <a:rPr lang="en-US" smtClean="0"/>
              <a:pPr/>
              <a:t>17</a:t>
            </a:fld>
            <a:endParaRPr lang="en-US"/>
          </a:p>
        </p:txBody>
      </p:sp>
    </p:spTree>
    <p:extLst>
      <p:ext uri="{BB962C8B-B14F-4D97-AF65-F5344CB8AC3E}">
        <p14:creationId xmlns:p14="http://schemas.microsoft.com/office/powerpoint/2010/main" val="1800284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1143000"/>
            <a:ext cx="2921000" cy="1643063"/>
          </a:xfrm>
        </p:spPr>
      </p:sp>
      <p:sp>
        <p:nvSpPr>
          <p:cNvPr id="3" name="Notes Placeholder 2"/>
          <p:cNvSpPr>
            <a:spLocks noGrp="1"/>
          </p:cNvSpPr>
          <p:nvPr>
            <p:ph type="body" idx="1"/>
          </p:nvPr>
        </p:nvSpPr>
        <p:spPr/>
        <p:txBody>
          <a:bodyPr/>
          <a:lstStyle/>
          <a:p>
            <a:pPr>
              <a:defRPr/>
            </a:pPr>
            <a:r>
              <a:rPr lang="en-US" dirty="0"/>
              <a:t>Highlighting Questions 8-26 of the Agency Asset Questionnaire as these are generally applicable to all attendees that might have programmatic assets in addition to (or instead of) physical assets</a:t>
            </a:r>
          </a:p>
          <a:p>
            <a:pPr>
              <a:defRPr/>
            </a:pPr>
            <a:r>
              <a:rPr lang="en-US" dirty="0"/>
              <a:t>Data will assess the current capacity of the state’s digital equity &amp; inclusion programs, including affordability, &amp; analyze gaps in service for targeted populations.</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DFA2F6BB-0550-493A-A00C-791A84A6D7F7}" type="slidenum">
              <a:rPr lang="en-US" smtClean="0"/>
              <a:t>18</a:t>
            </a:fld>
            <a:endParaRPr lang="en-US"/>
          </a:p>
        </p:txBody>
      </p:sp>
    </p:spTree>
    <p:extLst>
      <p:ext uri="{BB962C8B-B14F-4D97-AF65-F5344CB8AC3E}">
        <p14:creationId xmlns:p14="http://schemas.microsoft.com/office/powerpoint/2010/main" val="2437160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1143000"/>
            <a:ext cx="2921000" cy="16430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A2F6BB-0550-493A-A00C-791A84A6D7F7}" type="slidenum">
              <a:rPr lang="en-US" smtClean="0"/>
              <a:t>19</a:t>
            </a:fld>
            <a:endParaRPr lang="en-US"/>
          </a:p>
        </p:txBody>
      </p:sp>
    </p:spTree>
    <p:extLst>
      <p:ext uri="{BB962C8B-B14F-4D97-AF65-F5344CB8AC3E}">
        <p14:creationId xmlns:p14="http://schemas.microsoft.com/office/powerpoint/2010/main" val="2054720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1143000"/>
            <a:ext cx="2921000" cy="16430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A2F6BB-0550-493A-A00C-791A84A6D7F7}" type="slidenum">
              <a:rPr lang="en-US" smtClean="0"/>
              <a:t>21</a:t>
            </a:fld>
            <a:endParaRPr lang="en-US"/>
          </a:p>
        </p:txBody>
      </p:sp>
    </p:spTree>
    <p:extLst>
      <p:ext uri="{BB962C8B-B14F-4D97-AF65-F5344CB8AC3E}">
        <p14:creationId xmlns:p14="http://schemas.microsoft.com/office/powerpoint/2010/main" val="76008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28600">
              <a:lnSpc>
                <a:spcPct val="90000"/>
              </a:lnSpc>
              <a:spcAft>
                <a:spcPts val="600"/>
              </a:spcAft>
              <a:buFont typeface="Arial" panose="020B0604020202020204" pitchFamily="34" charset="0"/>
              <a:buChar char="•"/>
            </a:pPr>
            <a:r>
              <a:rPr lang="en-US" sz="1200">
                <a:solidFill>
                  <a:srgbClr val="014136"/>
                </a:solidFill>
                <a:latin typeface="Open Sans" panose="020B0606030504020204" pitchFamily="34" charset="0"/>
                <a:ea typeface="Open Sans" panose="020B0606030504020204" pitchFamily="34" charset="0"/>
                <a:cs typeface="Open Sans" panose="020B0606030504020204" pitchFamily="34" charset="0"/>
              </a:rPr>
              <a:t>Staking engineers and technicians</a:t>
            </a:r>
          </a:p>
          <a:p>
            <a:pPr marL="285750" indent="-228600">
              <a:lnSpc>
                <a:spcPct val="90000"/>
              </a:lnSpc>
              <a:spcAft>
                <a:spcPts val="600"/>
              </a:spcAft>
              <a:buFont typeface="Arial" panose="020B0604020202020204" pitchFamily="34" charset="0"/>
              <a:buChar char="•"/>
            </a:pPr>
            <a:r>
              <a:rPr lang="en-US" sz="1200">
                <a:solidFill>
                  <a:srgbClr val="014136"/>
                </a:solidFill>
                <a:latin typeface="Open Sans" panose="020B0606030504020204" pitchFamily="34" charset="0"/>
                <a:ea typeface="Open Sans" panose="020B0606030504020204" pitchFamily="34" charset="0"/>
                <a:cs typeface="Open Sans" panose="020B0606030504020204" pitchFamily="34" charset="0"/>
              </a:rPr>
              <a:t>Regular make-ready line workers</a:t>
            </a:r>
          </a:p>
          <a:p>
            <a:pPr marL="285750" indent="-228600">
              <a:lnSpc>
                <a:spcPct val="90000"/>
              </a:lnSpc>
              <a:spcAft>
                <a:spcPts val="600"/>
              </a:spcAft>
              <a:buFont typeface="Arial" panose="020B0604020202020204" pitchFamily="34" charset="0"/>
              <a:buChar char="•"/>
            </a:pPr>
            <a:r>
              <a:rPr lang="en-US" sz="1200">
                <a:solidFill>
                  <a:srgbClr val="014136"/>
                </a:solidFill>
                <a:latin typeface="Open Sans" panose="020B0606030504020204" pitchFamily="34" charset="0"/>
                <a:ea typeface="Open Sans" panose="020B0606030504020204" pitchFamily="34" charset="0"/>
                <a:cs typeface="Open Sans" panose="020B0606030504020204" pitchFamily="34" charset="0"/>
              </a:rPr>
              <a:t>High voltage line workers</a:t>
            </a:r>
          </a:p>
          <a:p>
            <a:pPr marL="285750" indent="-228600">
              <a:lnSpc>
                <a:spcPct val="90000"/>
              </a:lnSpc>
              <a:spcAft>
                <a:spcPts val="600"/>
              </a:spcAft>
              <a:buFont typeface="Arial" panose="020B0604020202020204" pitchFamily="34" charset="0"/>
              <a:buChar char="•"/>
            </a:pPr>
            <a:r>
              <a:rPr lang="en-US" sz="1200">
                <a:solidFill>
                  <a:srgbClr val="014136"/>
                </a:solidFill>
                <a:latin typeface="Open Sans" panose="020B0606030504020204" pitchFamily="34" charset="0"/>
                <a:ea typeface="Open Sans" panose="020B0606030504020204" pitchFamily="34" charset="0"/>
                <a:cs typeface="Open Sans" panose="020B0606030504020204" pitchFamily="34" charset="0"/>
              </a:rPr>
              <a:t>Outside Plant Fiber technicians</a:t>
            </a:r>
          </a:p>
          <a:p>
            <a:pPr marL="285750" indent="-228600">
              <a:lnSpc>
                <a:spcPct val="90000"/>
              </a:lnSpc>
              <a:spcAft>
                <a:spcPts val="600"/>
              </a:spcAft>
              <a:buFont typeface="Arial" panose="020B0604020202020204" pitchFamily="34" charset="0"/>
              <a:buChar char="•"/>
            </a:pPr>
            <a:r>
              <a:rPr lang="en-US" sz="1200">
                <a:solidFill>
                  <a:srgbClr val="014136"/>
                </a:solidFill>
                <a:latin typeface="Open Sans" panose="020B0606030504020204" pitchFamily="34" charset="0"/>
                <a:ea typeface="Open Sans" panose="020B0606030504020204" pitchFamily="34" charset="0"/>
                <a:cs typeface="Open Sans" panose="020B0606030504020204" pitchFamily="34" charset="0"/>
              </a:rPr>
              <a:t>Inside Fiber technicians</a:t>
            </a:r>
          </a:p>
          <a:p>
            <a:pPr marL="285750" indent="-228600">
              <a:lnSpc>
                <a:spcPct val="90000"/>
              </a:lnSpc>
              <a:spcAft>
                <a:spcPts val="600"/>
              </a:spcAft>
              <a:buFont typeface="Arial" panose="020B0604020202020204" pitchFamily="34" charset="0"/>
              <a:buChar char="•"/>
            </a:pPr>
            <a:r>
              <a:rPr lang="en-US" sz="1200">
                <a:solidFill>
                  <a:srgbClr val="014136"/>
                </a:solidFill>
                <a:latin typeface="Open Sans" panose="020B0606030504020204" pitchFamily="34" charset="0"/>
                <a:ea typeface="Open Sans" panose="020B0606030504020204" pitchFamily="34" charset="0"/>
                <a:cs typeface="Open Sans" panose="020B0606030504020204" pitchFamily="34" charset="0"/>
              </a:rPr>
              <a:t>Heavy equipment operators</a:t>
            </a:r>
          </a:p>
          <a:p>
            <a:pPr marL="285750" indent="-228600">
              <a:lnSpc>
                <a:spcPct val="90000"/>
              </a:lnSpc>
              <a:spcAft>
                <a:spcPts val="600"/>
              </a:spcAft>
              <a:buFont typeface="Arial" panose="020B0604020202020204" pitchFamily="34" charset="0"/>
              <a:buChar char="•"/>
            </a:pPr>
            <a:r>
              <a:rPr lang="en-US" sz="1200">
                <a:solidFill>
                  <a:srgbClr val="014136"/>
                </a:solidFill>
                <a:latin typeface="Open Sans" panose="020B0606030504020204" pitchFamily="34" charset="0"/>
                <a:ea typeface="Open Sans" panose="020B0606030504020204" pitchFamily="34" charset="0"/>
                <a:cs typeface="Open Sans" panose="020B0606030504020204" pitchFamily="34" charset="0"/>
              </a:rPr>
              <a:t>Customer support technicians</a:t>
            </a:r>
          </a:p>
          <a:p>
            <a:pPr marL="285750" indent="-228600">
              <a:lnSpc>
                <a:spcPct val="90000"/>
              </a:lnSpc>
              <a:spcAft>
                <a:spcPts val="600"/>
              </a:spcAft>
              <a:buFont typeface="Arial" panose="020B0604020202020204" pitchFamily="34" charset="0"/>
              <a:buChar char="•"/>
            </a:pPr>
            <a:r>
              <a:rPr lang="en-US" sz="1200">
                <a:solidFill>
                  <a:srgbClr val="014136"/>
                </a:solidFill>
                <a:latin typeface="Open Sans" panose="020B0606030504020204" pitchFamily="34" charset="0"/>
                <a:ea typeface="Open Sans" panose="020B0606030504020204" pitchFamily="34" charset="0"/>
                <a:cs typeface="Open Sans" panose="020B0606030504020204" pitchFamily="34" charset="0"/>
              </a:rPr>
              <a:t>Customer care representatives</a:t>
            </a:r>
          </a:p>
          <a:p>
            <a:pPr marL="285750" indent="-228600">
              <a:lnSpc>
                <a:spcPct val="90000"/>
              </a:lnSpc>
              <a:spcAft>
                <a:spcPts val="600"/>
              </a:spcAft>
              <a:buFont typeface="Arial" panose="020B0604020202020204" pitchFamily="34" charset="0"/>
              <a:buChar char="•"/>
            </a:pPr>
            <a:r>
              <a:rPr lang="en-US" sz="1200">
                <a:solidFill>
                  <a:srgbClr val="014136"/>
                </a:solidFill>
                <a:latin typeface="Open Sans" panose="020B0606030504020204" pitchFamily="34" charset="0"/>
                <a:ea typeface="Open Sans" panose="020B0606030504020204" pitchFamily="34" charset="0"/>
                <a:cs typeface="Open Sans" panose="020B0606030504020204" pitchFamily="34" charset="0"/>
              </a:rPr>
              <a:t>Trainers</a:t>
            </a:r>
          </a:p>
          <a:p>
            <a:endParaRPr lang="en-US"/>
          </a:p>
        </p:txBody>
      </p:sp>
      <p:sp>
        <p:nvSpPr>
          <p:cNvPr id="4" name="Slide Number Placeholder 3"/>
          <p:cNvSpPr>
            <a:spLocks noGrp="1"/>
          </p:cNvSpPr>
          <p:nvPr>
            <p:ph type="sldNum" sz="quarter" idx="5"/>
          </p:nvPr>
        </p:nvSpPr>
        <p:spPr/>
        <p:txBody>
          <a:bodyPr/>
          <a:lstStyle/>
          <a:p>
            <a:fld id="{D18D6481-7821-4299-9877-B09C64BEFBE9}" type="slidenum">
              <a:rPr lang="en-US" smtClean="0"/>
              <a:t>24</a:t>
            </a:fld>
            <a:endParaRPr lang="en-US"/>
          </a:p>
        </p:txBody>
      </p:sp>
    </p:spTree>
    <p:extLst>
      <p:ext uri="{BB962C8B-B14F-4D97-AF65-F5344CB8AC3E}">
        <p14:creationId xmlns:p14="http://schemas.microsoft.com/office/powerpoint/2010/main" val="3755074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8D6481-7821-4299-9877-B09C64BEFBE9}" type="slidenum">
              <a:rPr lang="en-US" smtClean="0"/>
              <a:t>28</a:t>
            </a:fld>
            <a:endParaRPr lang="en-US"/>
          </a:p>
        </p:txBody>
      </p:sp>
    </p:spTree>
    <p:extLst>
      <p:ext uri="{BB962C8B-B14F-4D97-AF65-F5344CB8AC3E}">
        <p14:creationId xmlns:p14="http://schemas.microsoft.com/office/powerpoint/2010/main" val="1539781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90000"/>
              </a:lnSpc>
              <a:spcAft>
                <a:spcPts val="600"/>
              </a:spcAft>
              <a:buFont typeface="Arial"/>
              <a:buNone/>
            </a:pPr>
            <a:r>
              <a:rPr lang="en-US" sz="1200">
                <a:solidFill>
                  <a:srgbClr val="014136"/>
                </a:solidFill>
                <a:latin typeface="Georgia"/>
              </a:rPr>
              <a:t>What workforce development considerations should be built into the grant design?</a:t>
            </a:r>
          </a:p>
          <a:p>
            <a:r>
              <a:rPr lang="en-US"/>
              <a:t>Based on your participation in other private/public efforts (ARPA) what feedback do you have that will make the BEAD grant program </a:t>
            </a:r>
          </a:p>
          <a:p>
            <a:endParaRPr lang="en-US"/>
          </a:p>
          <a:p>
            <a:r>
              <a:rPr lang="en-US"/>
              <a:t>Potential question from these considerations:</a:t>
            </a:r>
          </a:p>
          <a:p>
            <a:pPr marR="0" lvl="0">
              <a:spcBef>
                <a:spcPts val="900"/>
              </a:spcBef>
              <a:spcAft>
                <a:spcPts val="900"/>
              </a:spcAft>
            </a:pPr>
            <a:r>
              <a:rPr lang="en-US" sz="1200">
                <a:solidFill>
                  <a:schemeClr val="tx2"/>
                </a:solidFill>
                <a:effectLst/>
                <a:latin typeface="Open Sans SemiBold" pitchFamily="2" charset="0"/>
                <a:ea typeface="Open Sans SemiBold" pitchFamily="2" charset="0"/>
                <a:cs typeface="Open Sans SemiBold" pitchFamily="2" charset="0"/>
              </a:rPr>
              <a:t>What are the biggest gaps and needs you see regarding broadband deployment and achieving universal connectivity?  </a:t>
            </a:r>
          </a:p>
          <a:p>
            <a:pPr marR="0" lvl="0">
              <a:spcBef>
                <a:spcPts val="900"/>
              </a:spcBef>
              <a:spcAft>
                <a:spcPts val="900"/>
              </a:spcAft>
            </a:pPr>
            <a:r>
              <a:rPr lang="en-US" sz="1200">
                <a:effectLst/>
                <a:latin typeface="Open Sans SemiBold" pitchFamily="2" charset="0"/>
                <a:ea typeface="Open Sans SemiBold" pitchFamily="2" charset="0"/>
                <a:cs typeface="Open Sans SemiBold" pitchFamily="2" charset="0"/>
              </a:rPr>
              <a:t>What are the key barriers and obstacles to broadband deployment and digital opportunity? </a:t>
            </a:r>
          </a:p>
          <a:p>
            <a:pPr marL="0" marR="0" lvl="0" indent="0" algn="l" defTabSz="914400" rtl="0" eaLnBrk="1" fontAlgn="auto" latinLnBrk="0" hangingPunct="1">
              <a:lnSpc>
                <a:spcPct val="100000"/>
              </a:lnSpc>
              <a:spcBef>
                <a:spcPts val="900"/>
              </a:spcBef>
              <a:spcAft>
                <a:spcPts val="900"/>
              </a:spcAft>
              <a:buClrTx/>
              <a:buSzTx/>
              <a:buFontTx/>
              <a:buNone/>
              <a:tabLst/>
              <a:defRPr/>
            </a:pPr>
            <a:r>
              <a:rPr lang="en-US" sz="1200">
                <a:solidFill>
                  <a:srgbClr val="014136"/>
                </a:solidFill>
                <a:latin typeface="Georgia"/>
              </a:rPr>
              <a:t>What, if any, publicly owned physical and non-physical infrastructure assets would help your deployment efforts?</a:t>
            </a:r>
          </a:p>
          <a:p>
            <a:pPr marR="0" lvl="0">
              <a:spcBef>
                <a:spcPts val="900"/>
              </a:spcBef>
              <a:spcAft>
                <a:spcPts val="900"/>
              </a:spcAft>
            </a:pPr>
            <a:r>
              <a:rPr lang="en-US" sz="1200">
                <a:solidFill>
                  <a:schemeClr val="tx2"/>
                </a:solidFill>
                <a:effectLst/>
                <a:latin typeface="Open Sans SemiBold" pitchFamily="2" charset="0"/>
                <a:ea typeface="Open Sans SemiBold" pitchFamily="2" charset="0"/>
                <a:cs typeface="Open Sans SemiBold" pitchFamily="2" charset="0"/>
              </a:rPr>
              <a:t>What are your goals for the future of broadband in the state?</a:t>
            </a:r>
          </a:p>
          <a:p>
            <a:pPr marR="0" lvl="0">
              <a:spcBef>
                <a:spcPts val="900"/>
              </a:spcBef>
              <a:spcAft>
                <a:spcPts val="900"/>
              </a:spcAft>
            </a:pPr>
            <a:r>
              <a:rPr lang="en-US" sz="1200">
                <a:effectLst/>
                <a:latin typeface="Open Sans SemiBold" pitchFamily="2" charset="0"/>
                <a:ea typeface="Open Sans SemiBold" pitchFamily="2" charset="0"/>
                <a:cs typeface="Open Sans SemiBold" pitchFamily="2" charset="0"/>
              </a:rPr>
              <a:t>What are your company’s top priorities?</a:t>
            </a:r>
          </a:p>
          <a:p>
            <a:pPr marR="0" lvl="0">
              <a:spcBef>
                <a:spcPts val="900"/>
              </a:spcBef>
              <a:spcAft>
                <a:spcPts val="900"/>
              </a:spcAft>
            </a:pPr>
            <a:r>
              <a:rPr lang="en-US" sz="1200">
                <a:solidFill>
                  <a:schemeClr val="tx2"/>
                </a:solidFill>
                <a:effectLst/>
                <a:latin typeface="Open Sans SemiBold" pitchFamily="2" charset="0"/>
                <a:ea typeface="Open Sans SemiBold" pitchFamily="2" charset="0"/>
                <a:cs typeface="Open Sans SemiBold" pitchFamily="2" charset="0"/>
              </a:rPr>
              <a:t>What publicly owned physical and non-physical infrastructure assets would help your deployment efforts?</a:t>
            </a:r>
          </a:p>
          <a:p>
            <a:pPr marR="0" lvl="0">
              <a:spcBef>
                <a:spcPts val="900"/>
              </a:spcBef>
              <a:spcAft>
                <a:spcPts val="900"/>
              </a:spcAft>
            </a:pPr>
            <a:r>
              <a:rPr lang="en-US" sz="1200">
                <a:effectLst/>
                <a:latin typeface="Open Sans SemiBold" pitchFamily="2" charset="0"/>
                <a:ea typeface="Open Sans SemiBold" pitchFamily="2" charset="0"/>
                <a:cs typeface="Open Sans SemiBold" pitchFamily="2" charset="0"/>
              </a:rPr>
              <a:t>What programmatic assets such as subsidy programs do you have?</a:t>
            </a:r>
          </a:p>
          <a:p>
            <a:pPr marR="0" lvl="0">
              <a:spcBef>
                <a:spcPts val="900"/>
              </a:spcBef>
              <a:spcAft>
                <a:spcPts val="900"/>
              </a:spcAft>
            </a:pPr>
            <a:r>
              <a:rPr lang="en-US" sz="1200">
                <a:solidFill>
                  <a:schemeClr val="tx2"/>
                </a:solidFill>
                <a:effectLst/>
                <a:latin typeface="Open Sans SemiBold" pitchFamily="2" charset="0"/>
                <a:ea typeface="Open Sans SemiBold" pitchFamily="2" charset="0"/>
                <a:cs typeface="Open Sans SemiBold" pitchFamily="2" charset="0"/>
              </a:rPr>
              <a:t>What workforce resources would you need to fulfill broadband deployment and service expansion?</a:t>
            </a:r>
          </a:p>
          <a:p>
            <a:pPr marL="0" marR="0" lvl="0" indent="0" algn="l" defTabSz="914400" rtl="0" eaLnBrk="1" fontAlgn="auto" latinLnBrk="0" hangingPunct="1">
              <a:lnSpc>
                <a:spcPct val="100000"/>
              </a:lnSpc>
              <a:spcBef>
                <a:spcPts val="900"/>
              </a:spcBef>
              <a:spcAft>
                <a:spcPts val="900"/>
              </a:spcAft>
              <a:buClrTx/>
              <a:buSzTx/>
              <a:buFontTx/>
              <a:buNone/>
              <a:tabLst/>
              <a:defRPr/>
            </a:pPr>
            <a:r>
              <a:rPr lang="en-US" sz="1200">
                <a:solidFill>
                  <a:srgbClr val="014136"/>
                </a:solidFill>
                <a:latin typeface="Georgia"/>
              </a:rPr>
              <a:t>What workforce development considerations should be built into the grant design?</a:t>
            </a:r>
            <a:endParaRPr lang="en-US" sz="1200">
              <a:solidFill>
                <a:srgbClr val="000000"/>
              </a:solidFill>
              <a:latin typeface="Calibri" panose="020F0502020204030204"/>
              <a:cs typeface="Calibri" panose="020F0502020204030204"/>
            </a:endParaRPr>
          </a:p>
          <a:p>
            <a:pPr marR="0" lvl="0">
              <a:spcBef>
                <a:spcPts val="900"/>
              </a:spcBef>
              <a:spcAft>
                <a:spcPts val="900"/>
              </a:spcAft>
            </a:pPr>
            <a:endParaRPr lang="en-US" sz="1200">
              <a:solidFill>
                <a:schemeClr val="tx2"/>
              </a:solidFill>
              <a:effectLst/>
              <a:latin typeface="Open Sans SemiBold" pitchFamily="2" charset="0"/>
              <a:ea typeface="Open Sans SemiBold" pitchFamily="2" charset="0"/>
              <a:cs typeface="Open Sans SemiBold" pitchFamily="2" charset="0"/>
            </a:endParaRPr>
          </a:p>
          <a:p>
            <a:pPr marL="57150" indent="0">
              <a:lnSpc>
                <a:spcPct val="90000"/>
              </a:lnSpc>
              <a:spcAft>
                <a:spcPts val="600"/>
              </a:spcAft>
              <a:buFont typeface="Arial"/>
              <a:buNone/>
            </a:pPr>
            <a:endParaRPr lang="en-US" sz="1200">
              <a:solidFill>
                <a:srgbClr val="000000"/>
              </a:solidFill>
              <a:latin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88AC87E-7667-F84E-8935-E6F7D0DE2162}" type="slidenum">
              <a:rPr lang="en-US" smtClean="0"/>
              <a:t>29</a:t>
            </a:fld>
            <a:endParaRPr lang="en-US"/>
          </a:p>
        </p:txBody>
      </p:sp>
    </p:spTree>
    <p:extLst>
      <p:ext uri="{BB962C8B-B14F-4D97-AF65-F5344CB8AC3E}">
        <p14:creationId xmlns:p14="http://schemas.microsoft.com/office/powerpoint/2010/main" val="2022102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6F8E85-4BC0-884F-BDA3-F0859C227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15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6F8E85-4BC0-884F-BDA3-F0859C227A27}" type="slidenum">
              <a:rPr lang="en-US" smtClean="0"/>
              <a:t>3</a:t>
            </a:fld>
            <a:endParaRPr lang="en-US"/>
          </a:p>
        </p:txBody>
      </p:sp>
    </p:spTree>
    <p:extLst>
      <p:ext uri="{BB962C8B-B14F-4D97-AF65-F5344CB8AC3E}">
        <p14:creationId xmlns:p14="http://schemas.microsoft.com/office/powerpoint/2010/main" val="150240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8D6481-7821-4299-9877-B09C64BEFBE9}" type="slidenum">
              <a:rPr lang="en-US" smtClean="0"/>
              <a:t>6</a:t>
            </a:fld>
            <a:endParaRPr lang="en-US"/>
          </a:p>
        </p:txBody>
      </p:sp>
    </p:spTree>
    <p:extLst>
      <p:ext uri="{BB962C8B-B14F-4D97-AF65-F5344CB8AC3E}">
        <p14:creationId xmlns:p14="http://schemas.microsoft.com/office/powerpoint/2010/main" val="247777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Could be used for government, ISP, &amp; workforce facilitations</a:t>
            </a:r>
          </a:p>
        </p:txBody>
      </p:sp>
      <p:sp>
        <p:nvSpPr>
          <p:cNvPr id="4" name="Slide Number Placeholder 3"/>
          <p:cNvSpPr>
            <a:spLocks noGrp="1"/>
          </p:cNvSpPr>
          <p:nvPr>
            <p:ph type="sldNum" sz="quarter" idx="5"/>
          </p:nvPr>
        </p:nvSpPr>
        <p:spPr/>
        <p:txBody>
          <a:bodyPr/>
          <a:lstStyle/>
          <a:p>
            <a:fld id="{D18D6481-7821-4299-9877-B09C64BEFBE9}" type="slidenum">
              <a:rPr lang="en-US" smtClean="0"/>
              <a:t>7</a:t>
            </a:fld>
            <a:endParaRPr lang="en-US"/>
          </a:p>
        </p:txBody>
      </p:sp>
    </p:spTree>
    <p:extLst>
      <p:ext uri="{BB962C8B-B14F-4D97-AF65-F5344CB8AC3E}">
        <p14:creationId xmlns:p14="http://schemas.microsoft.com/office/powerpoint/2010/main" val="2768164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8D6481-7821-4299-9877-B09C64BEFBE9}" type="slidenum">
              <a:rPr lang="en-US" smtClean="0"/>
              <a:t>10</a:t>
            </a:fld>
            <a:endParaRPr lang="en-US"/>
          </a:p>
        </p:txBody>
      </p:sp>
    </p:spTree>
    <p:extLst>
      <p:ext uri="{BB962C8B-B14F-4D97-AF65-F5344CB8AC3E}">
        <p14:creationId xmlns:p14="http://schemas.microsoft.com/office/powerpoint/2010/main" val="3308823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chemeClr val="tx2"/>
              </a:solidFill>
              <a:ea typeface="Open Sans SemiBold"/>
              <a:cs typeface="Open Sans SemiBold"/>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4ECF43-B82A-4392-A57B-6D5EC4A309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9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Competitive grants for digital equity (available to range of entities TBD) will open within one month of the Digital Capacity grants applications available to states</a:t>
            </a:r>
          </a:p>
        </p:txBody>
      </p:sp>
      <p:sp>
        <p:nvSpPr>
          <p:cNvPr id="4" name="Slide Number Placeholder 3"/>
          <p:cNvSpPr>
            <a:spLocks noGrp="1"/>
          </p:cNvSpPr>
          <p:nvPr>
            <p:ph type="sldNum" sz="quarter" idx="5"/>
          </p:nvPr>
        </p:nvSpPr>
        <p:spPr/>
        <p:txBody>
          <a:bodyPr/>
          <a:lstStyle/>
          <a:p>
            <a:fld id="{D18D6481-7821-4299-9877-B09C64BEFBE9}" type="slidenum">
              <a:rPr lang="en-US" smtClean="0"/>
              <a:t>13</a:t>
            </a:fld>
            <a:endParaRPr lang="en-US"/>
          </a:p>
        </p:txBody>
      </p:sp>
    </p:spTree>
    <p:extLst>
      <p:ext uri="{BB962C8B-B14F-4D97-AF65-F5344CB8AC3E}">
        <p14:creationId xmlns:p14="http://schemas.microsoft.com/office/powerpoint/2010/main" val="560636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4ECF43-B82A-4392-A57B-6D5EC4A309DD}" type="slidenum">
              <a:rPr lang="en-US" smtClean="0"/>
              <a:t>14</a:t>
            </a:fld>
            <a:endParaRPr lang="en-US"/>
          </a:p>
        </p:txBody>
      </p:sp>
    </p:spTree>
    <p:extLst>
      <p:ext uri="{BB962C8B-B14F-4D97-AF65-F5344CB8AC3E}">
        <p14:creationId xmlns:p14="http://schemas.microsoft.com/office/powerpoint/2010/main" val="629340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solidFill>
                <a:srgbClr val="0563C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6F8E85-4BC0-884F-BDA3-F0859C227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640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A029-5A4A-8FCB-2DEB-812B06169BCB}"/>
              </a:ext>
            </a:extLst>
          </p:cNvPr>
          <p:cNvSpPr>
            <a:spLocks noGrp="1"/>
          </p:cNvSpPr>
          <p:nvPr>
            <p:ph type="ctrTitle" hasCustomPrompt="1"/>
          </p:nvPr>
        </p:nvSpPr>
        <p:spPr>
          <a:xfrm>
            <a:off x="1612490" y="1122363"/>
            <a:ext cx="9055510" cy="2387600"/>
          </a:xfrm>
        </p:spPr>
        <p:txBody>
          <a:bodyPr lIns="0" tIns="0" rIns="0" bIns="0" anchor="ctr">
            <a:normAutofit/>
          </a:bodyPr>
          <a:lstStyle>
            <a:lvl1pPr marL="0" algn="l">
              <a:defRPr sz="4800" b="1" i="0" spc="300">
                <a:latin typeface="Expressway Xb" panose="020B0604020200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6DE9724-1D06-60FC-EA29-46DFD47D8AD7}"/>
              </a:ext>
            </a:extLst>
          </p:cNvPr>
          <p:cNvSpPr>
            <a:spLocks noGrp="1"/>
          </p:cNvSpPr>
          <p:nvPr>
            <p:ph type="subTitle" idx="1" hasCustomPrompt="1"/>
          </p:nvPr>
        </p:nvSpPr>
        <p:spPr>
          <a:xfrm>
            <a:off x="1612490" y="3602038"/>
            <a:ext cx="9055510" cy="1655762"/>
          </a:xfrm>
        </p:spPr>
        <p:txBody>
          <a:bodyPr lIns="0" tIns="274320" rIns="0" bIns="274320"/>
          <a:lstStyle>
            <a:lvl1pPr marL="0" indent="0" algn="l">
              <a:lnSpc>
                <a:spcPct val="114000"/>
              </a:lnSpc>
              <a:spcBef>
                <a:spcPts val="0"/>
              </a:spcBef>
              <a:buNone/>
              <a:defRPr sz="2400" b="0" i="0" spc="300">
                <a:solidFill>
                  <a:srgbClr val="3A3A3C"/>
                </a:solidFill>
                <a:latin typeface="Expressway Rg" panose="020B0604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35AACC5F-1F71-97EC-5355-918C123C814A}"/>
              </a:ext>
            </a:extLst>
          </p:cNvPr>
          <p:cNvSpPr>
            <a:spLocks noGrp="1"/>
          </p:cNvSpPr>
          <p:nvPr>
            <p:ph type="ftr" sz="quarter" idx="11"/>
          </p:nvPr>
        </p:nvSpPr>
        <p:spPr/>
        <p:txBody>
          <a:bodyPr/>
          <a:lstStyle/>
          <a:p>
            <a:r>
              <a:rPr lang="en-US"/>
              <a:t>&lt;SECTION NAME&gt;</a:t>
            </a:r>
          </a:p>
        </p:txBody>
      </p:sp>
      <p:sp>
        <p:nvSpPr>
          <p:cNvPr id="6" name="Slide Number Placeholder 5">
            <a:extLst>
              <a:ext uri="{FF2B5EF4-FFF2-40B4-BE49-F238E27FC236}">
                <a16:creationId xmlns:a16="http://schemas.microsoft.com/office/drawing/2014/main" id="{C6474267-48C1-7A21-54A5-31F475F3AF0F}"/>
              </a:ext>
            </a:extLst>
          </p:cNvPr>
          <p:cNvSpPr>
            <a:spLocks noGrp="1"/>
          </p:cNvSpPr>
          <p:nvPr>
            <p:ph type="sldNum" sz="quarter" idx="12"/>
          </p:nvPr>
        </p:nvSpPr>
        <p:spPr/>
        <p:txBody>
          <a:bodyPr/>
          <a:lstStyle/>
          <a:p>
            <a:fld id="{ACAAA2AA-9935-F447-A1F2-B7B18FC0B460}" type="slidenum">
              <a:rPr lang="en-US" smtClean="0"/>
              <a:t>‹#›</a:t>
            </a:fld>
            <a:endParaRPr lang="en-US"/>
          </a:p>
        </p:txBody>
      </p:sp>
      <p:grpSp>
        <p:nvGrpSpPr>
          <p:cNvPr id="7" name="Group 6">
            <a:extLst>
              <a:ext uri="{FF2B5EF4-FFF2-40B4-BE49-F238E27FC236}">
                <a16:creationId xmlns:a16="http://schemas.microsoft.com/office/drawing/2014/main" id="{71714EB1-08E1-AE3E-2AB5-3F3DCDD56C5D}"/>
              </a:ext>
            </a:extLst>
          </p:cNvPr>
          <p:cNvGrpSpPr/>
          <p:nvPr userDrawn="1"/>
        </p:nvGrpSpPr>
        <p:grpSpPr>
          <a:xfrm>
            <a:off x="1612490" y="3509963"/>
            <a:ext cx="9055510" cy="90331"/>
            <a:chOff x="838200" y="1033396"/>
            <a:chExt cx="9144000" cy="90331"/>
          </a:xfrm>
        </p:grpSpPr>
        <p:sp>
          <p:nvSpPr>
            <p:cNvPr id="8" name="Rectangle 7">
              <a:extLst>
                <a:ext uri="{FF2B5EF4-FFF2-40B4-BE49-F238E27FC236}">
                  <a16:creationId xmlns:a16="http://schemas.microsoft.com/office/drawing/2014/main" id="{4316764D-44C1-80EE-6E85-6371C9227E9A}"/>
                </a:ext>
              </a:extLst>
            </p:cNvPr>
            <p:cNvSpPr/>
            <p:nvPr userDrawn="1"/>
          </p:nvSpPr>
          <p:spPr>
            <a:xfrm>
              <a:off x="838200" y="1033396"/>
              <a:ext cx="3200400" cy="90331"/>
            </a:xfrm>
            <a:prstGeom prst="rect">
              <a:avLst/>
            </a:prstGeom>
            <a:solidFill>
              <a:srgbClr val="119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986B1D-0555-8C6C-5435-4C2EA9FCB178}"/>
                </a:ext>
              </a:extLst>
            </p:cNvPr>
            <p:cNvSpPr/>
            <p:nvPr userDrawn="1"/>
          </p:nvSpPr>
          <p:spPr>
            <a:xfrm>
              <a:off x="4038600" y="1033396"/>
              <a:ext cx="2197443" cy="90331"/>
            </a:xfrm>
            <a:prstGeom prst="rect">
              <a:avLst/>
            </a:prstGeom>
            <a:solidFill>
              <a:srgbClr val="31B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DA9BF8-D791-0818-F489-1A0C7134571E}"/>
                </a:ext>
              </a:extLst>
            </p:cNvPr>
            <p:cNvSpPr/>
            <p:nvPr userDrawn="1"/>
          </p:nvSpPr>
          <p:spPr>
            <a:xfrm>
              <a:off x="6236043" y="1033396"/>
              <a:ext cx="3746157" cy="90331"/>
            </a:xfrm>
            <a:prstGeom prst="rect">
              <a:avLst/>
            </a:prstGeom>
            <a:solidFill>
              <a:srgbClr val="62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580085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D3BAC-95BD-19DA-8D08-B15395DF9664}"/>
              </a:ext>
            </a:extLst>
          </p:cNvPr>
          <p:cNvSpPr>
            <a:spLocks noGrp="1"/>
          </p:cNvSpPr>
          <p:nvPr>
            <p:ph type="title" hasCustomPrompt="1"/>
          </p:nvPr>
        </p:nvSpPr>
        <p:spPr>
          <a:xfrm>
            <a:off x="1508760" y="457200"/>
            <a:ext cx="3258185" cy="1600200"/>
          </a:xfrm>
        </p:spPr>
        <p:txBody>
          <a:bodyPr lIns="0" tIns="91440" rIns="0" bIns="182880" anchor="ctr">
            <a:normAutofit/>
          </a:bodyPr>
          <a:lstStyle>
            <a:lvl1pPr>
              <a:lnSpc>
                <a:spcPct val="125000"/>
              </a:lnSpc>
              <a:spcAft>
                <a:spcPts val="0"/>
              </a:spcAft>
              <a:defRPr sz="2400"/>
            </a:lvl1pPr>
          </a:lstStyle>
          <a:p>
            <a:r>
              <a:rPr lang="en-US"/>
              <a:t>CLICK TO EDIT MASTER TITLE STYLE</a:t>
            </a:r>
          </a:p>
        </p:txBody>
      </p:sp>
      <p:sp>
        <p:nvSpPr>
          <p:cNvPr id="3" name="Content Placeholder 2">
            <a:extLst>
              <a:ext uri="{FF2B5EF4-FFF2-40B4-BE49-F238E27FC236}">
                <a16:creationId xmlns:a16="http://schemas.microsoft.com/office/drawing/2014/main" id="{74E04DE2-E28E-66BE-C72E-175A31072CAE}"/>
              </a:ext>
            </a:extLst>
          </p:cNvPr>
          <p:cNvSpPr>
            <a:spLocks noGrp="1"/>
          </p:cNvSpPr>
          <p:nvPr>
            <p:ph idx="1"/>
          </p:nvPr>
        </p:nvSpPr>
        <p:spPr>
          <a:xfrm>
            <a:off x="5183188" y="457200"/>
            <a:ext cx="6172200" cy="5943599"/>
          </a:xfrm>
        </p:spPr>
        <p:txBody>
          <a:bodyPr/>
          <a:lstStyle>
            <a:lvl1pPr>
              <a:defRPr sz="3200">
                <a:solidFill>
                  <a:srgbClr val="62C1F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6A00EF-3815-487B-D728-7550BB8F667A}"/>
              </a:ext>
            </a:extLst>
          </p:cNvPr>
          <p:cNvSpPr>
            <a:spLocks noGrp="1"/>
          </p:cNvSpPr>
          <p:nvPr>
            <p:ph type="body" sz="half" idx="2"/>
          </p:nvPr>
        </p:nvSpPr>
        <p:spPr>
          <a:xfrm>
            <a:off x="1508760" y="2147730"/>
            <a:ext cx="3258185" cy="4253069"/>
          </a:xfrm>
        </p:spPr>
        <p:txBody>
          <a:bodyPr lIns="0" tIns="365760"/>
          <a:lstStyle>
            <a:lvl1pPr marL="0" indent="0">
              <a:lnSpc>
                <a:spcPct val="114000"/>
              </a:lnSpc>
              <a:spcBef>
                <a:spcPts val="0"/>
              </a:spcBef>
              <a:buNone/>
              <a:defRPr sz="1600">
                <a:solidFill>
                  <a:srgbClr val="3A3A3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8F999A29-CA9B-8968-13D8-2E8D615CFCFC}"/>
              </a:ext>
            </a:extLst>
          </p:cNvPr>
          <p:cNvSpPr>
            <a:spLocks noGrp="1"/>
          </p:cNvSpPr>
          <p:nvPr>
            <p:ph type="ftr" sz="quarter" idx="11"/>
          </p:nvPr>
        </p:nvSpPr>
        <p:spPr/>
        <p:txBody>
          <a:bodyPr/>
          <a:lstStyle/>
          <a:p>
            <a:r>
              <a:rPr lang="en-US"/>
              <a:t>&lt;SECTION NAME&gt;</a:t>
            </a:r>
          </a:p>
        </p:txBody>
      </p:sp>
      <p:sp>
        <p:nvSpPr>
          <p:cNvPr id="7" name="Slide Number Placeholder 6">
            <a:extLst>
              <a:ext uri="{FF2B5EF4-FFF2-40B4-BE49-F238E27FC236}">
                <a16:creationId xmlns:a16="http://schemas.microsoft.com/office/drawing/2014/main" id="{D69CBF6B-6AA7-B6C3-EA7F-536E214F1F0E}"/>
              </a:ext>
            </a:extLst>
          </p:cNvPr>
          <p:cNvSpPr>
            <a:spLocks noGrp="1"/>
          </p:cNvSpPr>
          <p:nvPr>
            <p:ph type="sldNum" sz="quarter" idx="12"/>
          </p:nvPr>
        </p:nvSpPr>
        <p:spPr/>
        <p:txBody>
          <a:bodyPr/>
          <a:lstStyle/>
          <a:p>
            <a:fld id="{ACAAA2AA-9935-F447-A1F2-B7B18FC0B460}" type="slidenum">
              <a:rPr lang="en-US" smtClean="0"/>
              <a:t>‹#›</a:t>
            </a:fld>
            <a:endParaRPr lang="en-US"/>
          </a:p>
        </p:txBody>
      </p:sp>
      <p:grpSp>
        <p:nvGrpSpPr>
          <p:cNvPr id="8" name="Group 7">
            <a:extLst>
              <a:ext uri="{FF2B5EF4-FFF2-40B4-BE49-F238E27FC236}">
                <a16:creationId xmlns:a16="http://schemas.microsoft.com/office/drawing/2014/main" id="{8DB3DF44-CDA2-B92D-B8AA-1F680C1DC504}"/>
              </a:ext>
            </a:extLst>
          </p:cNvPr>
          <p:cNvGrpSpPr/>
          <p:nvPr userDrawn="1"/>
        </p:nvGrpSpPr>
        <p:grpSpPr>
          <a:xfrm>
            <a:off x="1511208" y="2057400"/>
            <a:ext cx="3260817" cy="90331"/>
            <a:chOff x="838200" y="1033396"/>
            <a:chExt cx="3935413" cy="90331"/>
          </a:xfrm>
        </p:grpSpPr>
        <p:sp>
          <p:nvSpPr>
            <p:cNvPr id="9" name="Rectangle 8">
              <a:extLst>
                <a:ext uri="{FF2B5EF4-FFF2-40B4-BE49-F238E27FC236}">
                  <a16:creationId xmlns:a16="http://schemas.microsoft.com/office/drawing/2014/main" id="{6C5A10B1-A660-DCB9-2DE8-7B677B4B0056}"/>
                </a:ext>
              </a:extLst>
            </p:cNvPr>
            <p:cNvSpPr/>
            <p:nvPr userDrawn="1"/>
          </p:nvSpPr>
          <p:spPr>
            <a:xfrm>
              <a:off x="838200" y="1033396"/>
              <a:ext cx="1848923" cy="90331"/>
            </a:xfrm>
            <a:prstGeom prst="rect">
              <a:avLst/>
            </a:prstGeom>
            <a:solidFill>
              <a:srgbClr val="119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46FC98-378E-64C7-98E7-1514D329DF8D}"/>
                </a:ext>
              </a:extLst>
            </p:cNvPr>
            <p:cNvSpPr/>
            <p:nvPr userDrawn="1"/>
          </p:nvSpPr>
          <p:spPr>
            <a:xfrm>
              <a:off x="2687124" y="1033396"/>
              <a:ext cx="2086489" cy="90331"/>
            </a:xfrm>
            <a:prstGeom prst="rect">
              <a:avLst/>
            </a:prstGeom>
            <a:solidFill>
              <a:srgbClr val="31B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051780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40A7-22D2-C1E4-C762-FAAEBED8867C}"/>
              </a:ext>
            </a:extLst>
          </p:cNvPr>
          <p:cNvSpPr>
            <a:spLocks noGrp="1"/>
          </p:cNvSpPr>
          <p:nvPr>
            <p:ph type="title" hasCustomPrompt="1"/>
          </p:nvPr>
        </p:nvSpPr>
        <p:spPr>
          <a:xfrm>
            <a:off x="1513840" y="459332"/>
            <a:ext cx="3258185" cy="1598067"/>
          </a:xfrm>
        </p:spPr>
        <p:txBody>
          <a:bodyPr tIns="91440" bIns="182880" anchor="ctr">
            <a:normAutofit/>
          </a:bodyPr>
          <a:lstStyle>
            <a:lvl1pPr>
              <a:lnSpc>
                <a:spcPct val="125000"/>
              </a:lnSpc>
              <a:defRPr sz="2400"/>
            </a:lvl1pPr>
          </a:lstStyle>
          <a:p>
            <a:r>
              <a:rPr lang="en-US"/>
              <a:t>CLICK TO EDIT MASTER TITLE STYLE</a:t>
            </a:r>
          </a:p>
        </p:txBody>
      </p:sp>
      <p:sp>
        <p:nvSpPr>
          <p:cNvPr id="3" name="Picture Placeholder 2">
            <a:extLst>
              <a:ext uri="{FF2B5EF4-FFF2-40B4-BE49-F238E27FC236}">
                <a16:creationId xmlns:a16="http://schemas.microsoft.com/office/drawing/2014/main" id="{CB3AF79E-8E34-04A6-1303-9E3FD996C942}"/>
              </a:ext>
            </a:extLst>
          </p:cNvPr>
          <p:cNvSpPr>
            <a:spLocks noGrp="1"/>
          </p:cNvSpPr>
          <p:nvPr>
            <p:ph type="pic" idx="1"/>
          </p:nvPr>
        </p:nvSpPr>
        <p:spPr>
          <a:xfrm>
            <a:off x="5183188" y="457200"/>
            <a:ext cx="6172200" cy="59414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F5BE1E-0FAC-E848-3033-6A28B1B55CC0}"/>
              </a:ext>
            </a:extLst>
          </p:cNvPr>
          <p:cNvSpPr>
            <a:spLocks noGrp="1"/>
          </p:cNvSpPr>
          <p:nvPr>
            <p:ph type="body" sz="half" idx="2"/>
          </p:nvPr>
        </p:nvSpPr>
        <p:spPr>
          <a:xfrm>
            <a:off x="1513840" y="2147730"/>
            <a:ext cx="3258185" cy="4250937"/>
          </a:xfrm>
        </p:spPr>
        <p:txBody>
          <a:bodyPr lIns="0" tIns="365760" rIns="0"/>
          <a:lstStyle>
            <a:lvl1pPr marL="0" indent="0">
              <a:lnSpc>
                <a:spcPct val="114000"/>
              </a:lnSpc>
              <a:spcBef>
                <a:spcPts val="0"/>
              </a:spcBef>
              <a:buNone/>
              <a:defRPr sz="1600">
                <a:solidFill>
                  <a:srgbClr val="3A3A3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EA1B2F1-2A17-98AC-1BAC-26F64E8E0764}"/>
              </a:ext>
            </a:extLst>
          </p:cNvPr>
          <p:cNvSpPr>
            <a:spLocks noGrp="1"/>
          </p:cNvSpPr>
          <p:nvPr>
            <p:ph type="ftr" sz="quarter" idx="11"/>
          </p:nvPr>
        </p:nvSpPr>
        <p:spPr/>
        <p:txBody>
          <a:bodyPr/>
          <a:lstStyle/>
          <a:p>
            <a:r>
              <a:rPr lang="en-US"/>
              <a:t>&lt;SECTION NAME&gt;</a:t>
            </a:r>
          </a:p>
        </p:txBody>
      </p:sp>
      <p:sp>
        <p:nvSpPr>
          <p:cNvPr id="7" name="Slide Number Placeholder 6">
            <a:extLst>
              <a:ext uri="{FF2B5EF4-FFF2-40B4-BE49-F238E27FC236}">
                <a16:creationId xmlns:a16="http://schemas.microsoft.com/office/drawing/2014/main" id="{79F32AE0-1C3C-F678-06E6-916D72344BE3}"/>
              </a:ext>
            </a:extLst>
          </p:cNvPr>
          <p:cNvSpPr>
            <a:spLocks noGrp="1"/>
          </p:cNvSpPr>
          <p:nvPr>
            <p:ph type="sldNum" sz="quarter" idx="12"/>
          </p:nvPr>
        </p:nvSpPr>
        <p:spPr/>
        <p:txBody>
          <a:bodyPr/>
          <a:lstStyle/>
          <a:p>
            <a:fld id="{ACAAA2AA-9935-F447-A1F2-B7B18FC0B460}" type="slidenum">
              <a:rPr lang="en-US" smtClean="0"/>
              <a:t>‹#›</a:t>
            </a:fld>
            <a:endParaRPr lang="en-US"/>
          </a:p>
        </p:txBody>
      </p:sp>
      <p:grpSp>
        <p:nvGrpSpPr>
          <p:cNvPr id="8" name="Group 7">
            <a:extLst>
              <a:ext uri="{FF2B5EF4-FFF2-40B4-BE49-F238E27FC236}">
                <a16:creationId xmlns:a16="http://schemas.microsoft.com/office/drawing/2014/main" id="{FCF4A4F9-A021-BC82-AB8A-3ADD73743B2D}"/>
              </a:ext>
            </a:extLst>
          </p:cNvPr>
          <p:cNvGrpSpPr/>
          <p:nvPr userDrawn="1"/>
        </p:nvGrpSpPr>
        <p:grpSpPr>
          <a:xfrm>
            <a:off x="1511208" y="2057400"/>
            <a:ext cx="3260817" cy="90331"/>
            <a:chOff x="838200" y="1033396"/>
            <a:chExt cx="3935413" cy="90331"/>
          </a:xfrm>
        </p:grpSpPr>
        <p:sp>
          <p:nvSpPr>
            <p:cNvPr id="9" name="Rectangle 8">
              <a:extLst>
                <a:ext uri="{FF2B5EF4-FFF2-40B4-BE49-F238E27FC236}">
                  <a16:creationId xmlns:a16="http://schemas.microsoft.com/office/drawing/2014/main" id="{A72A8A6A-386A-CAE5-8A4D-0721CF0E530D}"/>
                </a:ext>
              </a:extLst>
            </p:cNvPr>
            <p:cNvSpPr/>
            <p:nvPr userDrawn="1"/>
          </p:nvSpPr>
          <p:spPr>
            <a:xfrm>
              <a:off x="838200" y="1033396"/>
              <a:ext cx="1848923" cy="90331"/>
            </a:xfrm>
            <a:prstGeom prst="rect">
              <a:avLst/>
            </a:prstGeom>
            <a:solidFill>
              <a:srgbClr val="119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57F277-CBD5-7DA1-F758-D001D4C12B77}"/>
                </a:ext>
              </a:extLst>
            </p:cNvPr>
            <p:cNvSpPr/>
            <p:nvPr userDrawn="1"/>
          </p:nvSpPr>
          <p:spPr>
            <a:xfrm>
              <a:off x="2687124" y="1033396"/>
              <a:ext cx="2086489" cy="90331"/>
            </a:xfrm>
            <a:prstGeom prst="rect">
              <a:avLst/>
            </a:prstGeom>
            <a:solidFill>
              <a:srgbClr val="31B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904282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970C6-8C08-D9F8-91A7-074D543964DC}"/>
              </a:ext>
            </a:extLst>
          </p:cNvPr>
          <p:cNvSpPr>
            <a:spLocks noGrp="1"/>
          </p:cNvSpPr>
          <p:nvPr>
            <p:ph type="title" hasCustomPrompt="1"/>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BCD78A-CB19-94F2-B61D-54A2293CBF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73DE604-CA98-708A-9284-F969E12BAC8E}"/>
              </a:ext>
            </a:extLst>
          </p:cNvPr>
          <p:cNvSpPr>
            <a:spLocks noGrp="1"/>
          </p:cNvSpPr>
          <p:nvPr>
            <p:ph type="ftr" sz="quarter" idx="11"/>
          </p:nvPr>
        </p:nvSpPr>
        <p:spPr/>
        <p:txBody>
          <a:bodyPr/>
          <a:lstStyle/>
          <a:p>
            <a:r>
              <a:rPr lang="en-US"/>
              <a:t>&lt;SECTION NAME&gt;</a:t>
            </a:r>
          </a:p>
        </p:txBody>
      </p:sp>
      <p:sp>
        <p:nvSpPr>
          <p:cNvPr id="6" name="Slide Number Placeholder 5">
            <a:extLst>
              <a:ext uri="{FF2B5EF4-FFF2-40B4-BE49-F238E27FC236}">
                <a16:creationId xmlns:a16="http://schemas.microsoft.com/office/drawing/2014/main" id="{FA081400-F451-F50D-E3FA-F7263A200F11}"/>
              </a:ext>
            </a:extLst>
          </p:cNvPr>
          <p:cNvSpPr>
            <a:spLocks noGrp="1"/>
          </p:cNvSpPr>
          <p:nvPr>
            <p:ph type="sldNum" sz="quarter" idx="12"/>
          </p:nvPr>
        </p:nvSpPr>
        <p:spPr/>
        <p:txBody>
          <a:bodyPr/>
          <a:lstStyle/>
          <a:p>
            <a:fld id="{ACAAA2AA-9935-F447-A1F2-B7B18FC0B460}" type="slidenum">
              <a:rPr lang="en-US" smtClean="0"/>
              <a:t>‹#›</a:t>
            </a:fld>
            <a:endParaRPr lang="en-US"/>
          </a:p>
        </p:txBody>
      </p:sp>
      <p:grpSp>
        <p:nvGrpSpPr>
          <p:cNvPr id="7" name="Group 6">
            <a:extLst>
              <a:ext uri="{FF2B5EF4-FFF2-40B4-BE49-F238E27FC236}">
                <a16:creationId xmlns:a16="http://schemas.microsoft.com/office/drawing/2014/main" id="{A196216A-93AC-2A34-8FA9-9EEF45FD8167}"/>
              </a:ext>
            </a:extLst>
          </p:cNvPr>
          <p:cNvGrpSpPr/>
          <p:nvPr userDrawn="1"/>
        </p:nvGrpSpPr>
        <p:grpSpPr>
          <a:xfrm>
            <a:off x="1507495" y="1033396"/>
            <a:ext cx="9842186" cy="94364"/>
            <a:chOff x="838200" y="1033396"/>
            <a:chExt cx="10511481" cy="90331"/>
          </a:xfrm>
        </p:grpSpPr>
        <p:sp>
          <p:nvSpPr>
            <p:cNvPr id="8" name="Rectangle 7">
              <a:extLst>
                <a:ext uri="{FF2B5EF4-FFF2-40B4-BE49-F238E27FC236}">
                  <a16:creationId xmlns:a16="http://schemas.microsoft.com/office/drawing/2014/main" id="{714F4A5C-405D-3433-D61A-6A0E4C412E3C}"/>
                </a:ext>
              </a:extLst>
            </p:cNvPr>
            <p:cNvSpPr/>
            <p:nvPr userDrawn="1"/>
          </p:nvSpPr>
          <p:spPr>
            <a:xfrm>
              <a:off x="838200" y="1033396"/>
              <a:ext cx="3200400" cy="90331"/>
            </a:xfrm>
            <a:prstGeom prst="rect">
              <a:avLst/>
            </a:prstGeom>
            <a:solidFill>
              <a:srgbClr val="119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F2D457-F39E-A86B-D6E3-49135C0BEDB4}"/>
                </a:ext>
              </a:extLst>
            </p:cNvPr>
            <p:cNvSpPr/>
            <p:nvPr userDrawn="1"/>
          </p:nvSpPr>
          <p:spPr>
            <a:xfrm>
              <a:off x="4038600" y="1033396"/>
              <a:ext cx="2197443" cy="90331"/>
            </a:xfrm>
            <a:prstGeom prst="rect">
              <a:avLst/>
            </a:prstGeom>
            <a:solidFill>
              <a:srgbClr val="31B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05BD2F-543E-EBA8-EBED-7737B1E7C025}"/>
                </a:ext>
              </a:extLst>
            </p:cNvPr>
            <p:cNvSpPr/>
            <p:nvPr userDrawn="1"/>
          </p:nvSpPr>
          <p:spPr>
            <a:xfrm>
              <a:off x="6236043" y="1033396"/>
              <a:ext cx="5113638" cy="90331"/>
            </a:xfrm>
            <a:prstGeom prst="rect">
              <a:avLst/>
            </a:prstGeom>
            <a:solidFill>
              <a:srgbClr val="62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25640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30A02E-C16C-4FA6-5848-6D80A6D3BBBD}"/>
              </a:ext>
            </a:extLst>
          </p:cNvPr>
          <p:cNvSpPr>
            <a:spLocks noGrp="1"/>
          </p:cNvSpPr>
          <p:nvPr>
            <p:ph type="title" orient="vert" hasCustomPrompt="1"/>
          </p:nvPr>
        </p:nvSpPr>
        <p:spPr>
          <a:xfrm>
            <a:off x="8724900" y="365125"/>
            <a:ext cx="2628900" cy="5811838"/>
          </a:xfrm>
        </p:spPr>
        <p:txBody>
          <a:bodyPr vert="eaVert" tIns="274320" bIns="274320"/>
          <a:lstStyle/>
          <a:p>
            <a:r>
              <a:rPr lang="en-US"/>
              <a:t>CLICK TO EDIT MASTER TITLE STYLE</a:t>
            </a:r>
          </a:p>
        </p:txBody>
      </p:sp>
      <p:sp>
        <p:nvSpPr>
          <p:cNvPr id="3" name="Vertical Text Placeholder 2">
            <a:extLst>
              <a:ext uri="{FF2B5EF4-FFF2-40B4-BE49-F238E27FC236}">
                <a16:creationId xmlns:a16="http://schemas.microsoft.com/office/drawing/2014/main" id="{9B78D3FC-E953-9CF1-D3A6-B569585074CD}"/>
              </a:ext>
            </a:extLst>
          </p:cNvPr>
          <p:cNvSpPr>
            <a:spLocks noGrp="1"/>
          </p:cNvSpPr>
          <p:nvPr>
            <p:ph type="body" orient="vert" idx="1"/>
          </p:nvPr>
        </p:nvSpPr>
        <p:spPr>
          <a:xfrm>
            <a:off x="1510749" y="365125"/>
            <a:ext cx="706175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38C1F5F-0E35-50D6-AB48-1E6B0875FEC1}"/>
              </a:ext>
            </a:extLst>
          </p:cNvPr>
          <p:cNvSpPr>
            <a:spLocks noGrp="1"/>
          </p:cNvSpPr>
          <p:nvPr>
            <p:ph type="ftr" sz="quarter" idx="11"/>
          </p:nvPr>
        </p:nvSpPr>
        <p:spPr/>
        <p:txBody>
          <a:bodyPr/>
          <a:lstStyle/>
          <a:p>
            <a:r>
              <a:rPr lang="en-US"/>
              <a:t>&lt;SECTION NAME&gt;</a:t>
            </a:r>
          </a:p>
        </p:txBody>
      </p:sp>
      <p:sp>
        <p:nvSpPr>
          <p:cNvPr id="6" name="Slide Number Placeholder 5">
            <a:extLst>
              <a:ext uri="{FF2B5EF4-FFF2-40B4-BE49-F238E27FC236}">
                <a16:creationId xmlns:a16="http://schemas.microsoft.com/office/drawing/2014/main" id="{F80F64F7-008B-FC25-97EF-CC87C11D3874}"/>
              </a:ext>
            </a:extLst>
          </p:cNvPr>
          <p:cNvSpPr>
            <a:spLocks noGrp="1"/>
          </p:cNvSpPr>
          <p:nvPr>
            <p:ph type="sldNum" sz="quarter" idx="12"/>
          </p:nvPr>
        </p:nvSpPr>
        <p:spPr/>
        <p:txBody>
          <a:bodyPr/>
          <a:lstStyle/>
          <a:p>
            <a:fld id="{ACAAA2AA-9935-F447-A1F2-B7B18FC0B460}" type="slidenum">
              <a:rPr lang="en-US" smtClean="0"/>
              <a:t>‹#›</a:t>
            </a:fld>
            <a:endParaRPr lang="en-US"/>
          </a:p>
        </p:txBody>
      </p:sp>
      <p:grpSp>
        <p:nvGrpSpPr>
          <p:cNvPr id="7" name="Group 6">
            <a:extLst>
              <a:ext uri="{FF2B5EF4-FFF2-40B4-BE49-F238E27FC236}">
                <a16:creationId xmlns:a16="http://schemas.microsoft.com/office/drawing/2014/main" id="{3014AACB-C518-16E9-D51E-8E0C489F1050}"/>
              </a:ext>
            </a:extLst>
          </p:cNvPr>
          <p:cNvGrpSpPr/>
          <p:nvPr userDrawn="1"/>
        </p:nvGrpSpPr>
        <p:grpSpPr>
          <a:xfrm rot="5400000">
            <a:off x="5767573" y="3240407"/>
            <a:ext cx="5842004" cy="91440"/>
            <a:chOff x="838200" y="1033396"/>
            <a:chExt cx="10511481" cy="90331"/>
          </a:xfrm>
        </p:grpSpPr>
        <p:sp>
          <p:nvSpPr>
            <p:cNvPr id="8" name="Rectangle 7">
              <a:extLst>
                <a:ext uri="{FF2B5EF4-FFF2-40B4-BE49-F238E27FC236}">
                  <a16:creationId xmlns:a16="http://schemas.microsoft.com/office/drawing/2014/main" id="{B0520E4F-F472-2D10-7441-17E8D913A165}"/>
                </a:ext>
              </a:extLst>
            </p:cNvPr>
            <p:cNvSpPr/>
            <p:nvPr userDrawn="1"/>
          </p:nvSpPr>
          <p:spPr>
            <a:xfrm>
              <a:off x="838200" y="1033396"/>
              <a:ext cx="3200400" cy="90331"/>
            </a:xfrm>
            <a:prstGeom prst="rect">
              <a:avLst/>
            </a:prstGeom>
            <a:solidFill>
              <a:srgbClr val="119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B8C57A-EC99-4782-357D-CE77C83B11EA}"/>
                </a:ext>
              </a:extLst>
            </p:cNvPr>
            <p:cNvSpPr/>
            <p:nvPr userDrawn="1"/>
          </p:nvSpPr>
          <p:spPr>
            <a:xfrm>
              <a:off x="4038600" y="1033396"/>
              <a:ext cx="2197443" cy="90331"/>
            </a:xfrm>
            <a:prstGeom prst="rect">
              <a:avLst/>
            </a:prstGeom>
            <a:solidFill>
              <a:srgbClr val="31B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EB82CC-A798-4BDD-9D79-03B4B893BC6A}"/>
                </a:ext>
              </a:extLst>
            </p:cNvPr>
            <p:cNvSpPr/>
            <p:nvPr userDrawn="1"/>
          </p:nvSpPr>
          <p:spPr>
            <a:xfrm>
              <a:off x="6236043" y="1033396"/>
              <a:ext cx="5113638" cy="90331"/>
            </a:xfrm>
            <a:prstGeom prst="rect">
              <a:avLst/>
            </a:prstGeom>
            <a:solidFill>
              <a:srgbClr val="62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159966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B61F-2298-4149-A6DB-A492F44FE9FD}"/>
              </a:ext>
            </a:extLst>
          </p:cNvPr>
          <p:cNvSpPr>
            <a:spLocks noGrp="1"/>
          </p:cNvSpPr>
          <p:nvPr>
            <p:ph type="title" hasCustomPrompt="1"/>
          </p:nvPr>
        </p:nvSpPr>
        <p:spPr/>
        <p:txBody>
          <a:bodyPr/>
          <a:lstStyle/>
          <a:p>
            <a:r>
              <a:rPr lang="en-US"/>
              <a:t>Type insightful headline in all caps – 1 line</a:t>
            </a:r>
          </a:p>
        </p:txBody>
      </p:sp>
      <p:sp>
        <p:nvSpPr>
          <p:cNvPr id="3" name="Date Placeholder 2">
            <a:extLst>
              <a:ext uri="{FF2B5EF4-FFF2-40B4-BE49-F238E27FC236}">
                <a16:creationId xmlns:a16="http://schemas.microsoft.com/office/drawing/2014/main" id="{F0987061-25FC-4B06-B942-3550BD00D435}"/>
              </a:ext>
            </a:extLst>
          </p:cNvPr>
          <p:cNvSpPr>
            <a:spLocks noGrp="1"/>
          </p:cNvSpPr>
          <p:nvPr>
            <p:ph type="dt" sz="half" idx="10"/>
          </p:nvPr>
        </p:nvSpPr>
        <p:spPr/>
        <p:txBody>
          <a:bodyPr/>
          <a:lstStyle/>
          <a:p>
            <a:fld id="{E17D2EF6-26A3-4382-B6CC-C88C5340F891}" type="datetime1">
              <a:rPr lang="en-US" smtClean="0"/>
              <a:t>5/15/2023</a:t>
            </a:fld>
            <a:endParaRPr lang="en-US"/>
          </a:p>
        </p:txBody>
      </p:sp>
      <p:sp>
        <p:nvSpPr>
          <p:cNvPr id="5" name="Slide Number Placeholder 4">
            <a:extLst>
              <a:ext uri="{FF2B5EF4-FFF2-40B4-BE49-F238E27FC236}">
                <a16:creationId xmlns:a16="http://schemas.microsoft.com/office/drawing/2014/main" id="{467307A0-503E-4C76-9729-E85C487F4493}"/>
              </a:ext>
            </a:extLst>
          </p:cNvPr>
          <p:cNvSpPr>
            <a:spLocks noGrp="1"/>
          </p:cNvSpPr>
          <p:nvPr>
            <p:ph type="sldNum" sz="quarter" idx="12"/>
          </p:nvPr>
        </p:nvSpPr>
        <p:spPr/>
        <p:txBody>
          <a:bodyPr/>
          <a:lstStyle/>
          <a:p>
            <a:fld id="{2116183F-75B3-45E6-9DB4-FA4EB6AEDA4B}" type="slidenum">
              <a:rPr lang="en-US" smtClean="0"/>
              <a:t>‹#›</a:t>
            </a:fld>
            <a:endParaRPr lang="en-US"/>
          </a:p>
        </p:txBody>
      </p:sp>
      <p:sp>
        <p:nvSpPr>
          <p:cNvPr id="6" name="Text Placeholder 10">
            <a:extLst>
              <a:ext uri="{FF2B5EF4-FFF2-40B4-BE49-F238E27FC236}">
                <a16:creationId xmlns:a16="http://schemas.microsoft.com/office/drawing/2014/main" id="{04764F1C-D183-4CE7-A65D-56924573010D}"/>
              </a:ext>
            </a:extLst>
          </p:cNvPr>
          <p:cNvSpPr>
            <a:spLocks noGrp="1"/>
          </p:cNvSpPr>
          <p:nvPr>
            <p:ph type="body" sz="quarter" idx="13" hasCustomPrompt="1"/>
          </p:nvPr>
        </p:nvSpPr>
        <p:spPr>
          <a:xfrm>
            <a:off x="571500" y="5943600"/>
            <a:ext cx="11049000" cy="457200"/>
          </a:xfrm>
        </p:spPr>
        <p:txBody>
          <a:bodyPr>
            <a:normAutofit/>
          </a:bodyPr>
          <a:lstStyle>
            <a:lvl1pPr marL="0" indent="0">
              <a:lnSpc>
                <a:spcPct val="85000"/>
              </a:lnSpc>
              <a:spcBef>
                <a:spcPts val="0"/>
              </a:spcBef>
              <a:buNone/>
              <a:defRPr sz="1000"/>
            </a:lvl1pPr>
          </a:lstStyle>
          <a:p>
            <a:pPr lvl="0"/>
            <a:r>
              <a:rPr lang="en-US"/>
              <a:t>Type source information here</a:t>
            </a:r>
          </a:p>
        </p:txBody>
      </p:sp>
    </p:spTree>
    <p:extLst>
      <p:ext uri="{BB962C8B-B14F-4D97-AF65-F5344CB8AC3E}">
        <p14:creationId xmlns:p14="http://schemas.microsoft.com/office/powerpoint/2010/main" val="4209337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F41A-05FC-4F7A-817C-437F1466D9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1D4071-8411-43E1-B428-9E73F0F0107F}"/>
              </a:ext>
            </a:extLst>
          </p:cNvPr>
          <p:cNvSpPr>
            <a:spLocks noGrp="1"/>
          </p:cNvSpPr>
          <p:nvPr>
            <p:ph type="dt" sz="half" idx="10"/>
          </p:nvPr>
        </p:nvSpPr>
        <p:spPr/>
        <p:txBody>
          <a:bodyPr/>
          <a:lstStyle/>
          <a:p>
            <a:fld id="{4D48D876-A23B-4DC7-AB5B-A163C3FEB68D}" type="datetime1">
              <a:rPr lang="en-US" smtClean="0"/>
              <a:t>5/15/2023</a:t>
            </a:fld>
            <a:endParaRPr lang="en-US"/>
          </a:p>
        </p:txBody>
      </p:sp>
      <p:sp>
        <p:nvSpPr>
          <p:cNvPr id="5" name="Slide Number Placeholder 4">
            <a:extLst>
              <a:ext uri="{FF2B5EF4-FFF2-40B4-BE49-F238E27FC236}">
                <a16:creationId xmlns:a16="http://schemas.microsoft.com/office/drawing/2014/main" id="{3A77B08D-1D35-4003-A748-91ADFCB9955A}"/>
              </a:ext>
            </a:extLst>
          </p:cNvPr>
          <p:cNvSpPr>
            <a:spLocks noGrp="1"/>
          </p:cNvSpPr>
          <p:nvPr>
            <p:ph type="sldNum" sz="quarter" idx="12"/>
          </p:nvPr>
        </p:nvSpPr>
        <p:spPr/>
        <p:txBody>
          <a:bodyPr/>
          <a:lstStyle/>
          <a:p>
            <a:fld id="{439977F8-2985-45BE-B6DE-F2FB5D00CBAC}" type="slidenum">
              <a:rPr lang="en-US" smtClean="0"/>
              <a:t>‹#›</a:t>
            </a:fld>
            <a:endParaRPr lang="en-US"/>
          </a:p>
        </p:txBody>
      </p:sp>
      <p:sp>
        <p:nvSpPr>
          <p:cNvPr id="6" name="Rectangle 5">
            <a:extLst>
              <a:ext uri="{FF2B5EF4-FFF2-40B4-BE49-F238E27FC236}">
                <a16:creationId xmlns:a16="http://schemas.microsoft.com/office/drawing/2014/main" id="{7E99E7EB-43C3-4046-91CA-74E629DE12D5}"/>
              </a:ext>
            </a:extLst>
          </p:cNvPr>
          <p:cNvSpPr/>
          <p:nvPr userDrawn="1"/>
        </p:nvSpPr>
        <p:spPr>
          <a:xfrm>
            <a:off x="840999" y="6258129"/>
            <a:ext cx="33991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34C8CB1-FD7A-458B-A951-89C5267E51FA}"/>
              </a:ext>
            </a:extLst>
          </p:cNvPr>
          <p:cNvSpPr/>
          <p:nvPr userDrawn="1"/>
        </p:nvSpPr>
        <p:spPr>
          <a:xfrm>
            <a:off x="4397849" y="6258129"/>
            <a:ext cx="3399100" cy="457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95AF2F-3AEF-4DD1-ACD4-A171FB4DB138}"/>
              </a:ext>
            </a:extLst>
          </p:cNvPr>
          <p:cNvSpPr/>
          <p:nvPr userDrawn="1"/>
        </p:nvSpPr>
        <p:spPr>
          <a:xfrm>
            <a:off x="7954700" y="6258129"/>
            <a:ext cx="33991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35ACC00-B1A5-49F1-B9C2-D7D73C7FC8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3613" y="6330442"/>
            <a:ext cx="864773" cy="477942"/>
          </a:xfrm>
          <a:prstGeom prst="rect">
            <a:avLst/>
          </a:prstGeom>
        </p:spPr>
      </p:pic>
    </p:spTree>
    <p:extLst>
      <p:ext uri="{BB962C8B-B14F-4D97-AF65-F5344CB8AC3E}">
        <p14:creationId xmlns:p14="http://schemas.microsoft.com/office/powerpoint/2010/main" val="1091591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4D6622F-C71C-4870-9C9A-D466AA96DB74}"/>
              </a:ext>
            </a:extLst>
          </p:cNvPr>
          <p:cNvPicPr>
            <a:picLocks noChangeAspect="1"/>
          </p:cNvPicPr>
          <p:nvPr userDrawn="1"/>
        </p:nvPicPr>
        <p:blipFill rotWithShape="1">
          <a:blip r:embed="rId2">
            <a:biLevel thresh="25000"/>
            <a:alphaModFix/>
          </a:blip>
          <a:srcRect l="32496"/>
          <a:stretch/>
        </p:blipFill>
        <p:spPr>
          <a:xfrm rot="10800000">
            <a:off x="10697375" y="38367"/>
            <a:ext cx="1483606" cy="6841666"/>
          </a:xfrm>
          <a:prstGeom prst="rect">
            <a:avLst/>
          </a:prstGeom>
        </p:spPr>
      </p:pic>
      <p:sp>
        <p:nvSpPr>
          <p:cNvPr id="4" name="Date Placeholder 3">
            <a:extLst>
              <a:ext uri="{FF2B5EF4-FFF2-40B4-BE49-F238E27FC236}">
                <a16:creationId xmlns:a16="http://schemas.microsoft.com/office/drawing/2014/main" id="{1F351725-D84F-4375-8CE6-A60A12BF769A}"/>
              </a:ext>
            </a:extLst>
          </p:cNvPr>
          <p:cNvSpPr>
            <a:spLocks noGrp="1"/>
          </p:cNvSpPr>
          <p:nvPr>
            <p:ph type="dt" sz="half" idx="10"/>
          </p:nvPr>
        </p:nvSpPr>
        <p:spPr/>
        <p:txBody>
          <a:bodyPr/>
          <a:lstStyle>
            <a:lvl1pPr>
              <a:defRPr>
                <a:solidFill>
                  <a:schemeClr val="tx1"/>
                </a:solidFill>
              </a:defRPr>
            </a:lvl1pPr>
          </a:lstStyle>
          <a:p>
            <a:fld id="{8F9DE22D-4CD6-4DC7-A442-F3DF76C0585C}" type="datetime1">
              <a:rPr lang="en-US" smtClean="0"/>
              <a:t>5/15/2023</a:t>
            </a:fld>
            <a:endParaRPr lang="en-US"/>
          </a:p>
        </p:txBody>
      </p:sp>
      <p:sp>
        <p:nvSpPr>
          <p:cNvPr id="6" name="Slide Number Placeholder 5">
            <a:extLst>
              <a:ext uri="{FF2B5EF4-FFF2-40B4-BE49-F238E27FC236}">
                <a16:creationId xmlns:a16="http://schemas.microsoft.com/office/drawing/2014/main" id="{D8992BCB-5662-413D-BD09-24B8B20E6B54}"/>
              </a:ext>
            </a:extLst>
          </p:cNvPr>
          <p:cNvSpPr>
            <a:spLocks noGrp="1"/>
          </p:cNvSpPr>
          <p:nvPr>
            <p:ph type="sldNum" sz="quarter" idx="12"/>
          </p:nvPr>
        </p:nvSpPr>
        <p:spPr/>
        <p:txBody>
          <a:bodyPr/>
          <a:lstStyle>
            <a:lvl1pPr>
              <a:defRPr>
                <a:solidFill>
                  <a:schemeClr val="tx1"/>
                </a:solidFill>
              </a:defRPr>
            </a:lvl1pPr>
          </a:lstStyle>
          <a:p>
            <a:fld id="{439977F8-2985-45BE-B6DE-F2FB5D00CBAC}" type="slidenum">
              <a:rPr lang="en-US" smtClean="0"/>
              <a:pPr/>
              <a:t>‹#›</a:t>
            </a:fld>
            <a:endParaRPr lang="en-US"/>
          </a:p>
        </p:txBody>
      </p:sp>
      <p:cxnSp>
        <p:nvCxnSpPr>
          <p:cNvPr id="24" name="Straight Connector 23">
            <a:extLst>
              <a:ext uri="{FF2B5EF4-FFF2-40B4-BE49-F238E27FC236}">
                <a16:creationId xmlns:a16="http://schemas.microsoft.com/office/drawing/2014/main" id="{866D4747-B0D2-4C36-A128-7EC28B5B600C}"/>
              </a:ext>
            </a:extLst>
          </p:cNvPr>
          <p:cNvCxnSpPr>
            <a:cxnSpLocks/>
          </p:cNvCxnSpPr>
          <p:nvPr userDrawn="1"/>
        </p:nvCxnSpPr>
        <p:spPr>
          <a:xfrm>
            <a:off x="3467119" y="6439237"/>
            <a:ext cx="4192437" cy="0"/>
          </a:xfrm>
          <a:prstGeom prst="line">
            <a:avLst/>
          </a:prstGeom>
          <a:ln w="34925" cap="rnd" cmpd="sng">
            <a:bevel/>
          </a:ln>
          <a:effectLst>
            <a:outerShdw blurRad="50800" dist="127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32C347-D19D-4E4D-8487-DC2EDCCCA4BC}"/>
              </a:ext>
            </a:extLst>
          </p:cNvPr>
          <p:cNvCxnSpPr>
            <a:cxnSpLocks/>
          </p:cNvCxnSpPr>
          <p:nvPr userDrawn="1"/>
        </p:nvCxnSpPr>
        <p:spPr>
          <a:xfrm>
            <a:off x="4398509" y="6536061"/>
            <a:ext cx="4265106" cy="2848"/>
          </a:xfrm>
          <a:prstGeom prst="line">
            <a:avLst/>
          </a:prstGeom>
          <a:ln w="34925" cap="rnd" cmpd="sng">
            <a:solidFill>
              <a:srgbClr val="00B050"/>
            </a:solidFill>
            <a:bevel/>
          </a:ln>
          <a:effectLst>
            <a:outerShdw blurRad="50800" dist="127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E7A3E432-FCDB-461C-B19E-5D97B767F952}"/>
              </a:ext>
            </a:extLst>
          </p:cNvPr>
          <p:cNvSpPr>
            <a:spLocks noGrp="1"/>
          </p:cNvSpPr>
          <p:nvPr>
            <p:ph type="title"/>
          </p:nvPr>
        </p:nvSpPr>
        <p:spPr>
          <a:xfrm>
            <a:off x="838200" y="365125"/>
            <a:ext cx="10515600" cy="1325563"/>
          </a:xfrm>
        </p:spPr>
        <p:txBody>
          <a:bodyPr/>
          <a:lstStyle/>
          <a:p>
            <a:r>
              <a:rPr lang="en-US"/>
              <a:t>Click to edit Master title style</a:t>
            </a:r>
          </a:p>
        </p:txBody>
      </p:sp>
    </p:spTree>
    <p:extLst>
      <p:ext uri="{BB962C8B-B14F-4D97-AF65-F5344CB8AC3E}">
        <p14:creationId xmlns:p14="http://schemas.microsoft.com/office/powerpoint/2010/main" val="17528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DD41DA-A6AA-43C1-9DF8-9B17B660908C}"/>
              </a:ext>
            </a:extLst>
          </p:cNvPr>
          <p:cNvSpPr>
            <a:spLocks noGrp="1"/>
          </p:cNvSpPr>
          <p:nvPr>
            <p:ph type="dt" sz="half" idx="10"/>
          </p:nvPr>
        </p:nvSpPr>
        <p:spPr/>
        <p:txBody>
          <a:bodyPr/>
          <a:lstStyle/>
          <a:p>
            <a:fld id="{1E7B9A4F-D883-46A5-93BE-AEE116BA2B28}" type="datetime1">
              <a:rPr lang="en-US" smtClean="0"/>
              <a:t>5/15/2023</a:t>
            </a:fld>
            <a:endParaRPr lang="en-US"/>
          </a:p>
        </p:txBody>
      </p:sp>
      <p:sp>
        <p:nvSpPr>
          <p:cNvPr id="3" name="Footer Placeholder 2">
            <a:extLst>
              <a:ext uri="{FF2B5EF4-FFF2-40B4-BE49-F238E27FC236}">
                <a16:creationId xmlns:a16="http://schemas.microsoft.com/office/drawing/2014/main" id="{E38AD48E-CFDF-4BF2-B697-10A68BBE70CD}"/>
              </a:ext>
            </a:extLst>
          </p:cNvPr>
          <p:cNvSpPr>
            <a:spLocks noGrp="1"/>
          </p:cNvSpPr>
          <p:nvPr>
            <p:ph type="ftr" sz="quarter" idx="11"/>
          </p:nvPr>
        </p:nvSpPr>
        <p:spPr/>
        <p:txBody>
          <a:bodyPr/>
          <a:lstStyle/>
          <a:p>
            <a:r>
              <a:rPr lang="en-US"/>
              <a:t>©2021 CTC Technology &amp; Energy</a:t>
            </a:r>
          </a:p>
        </p:txBody>
      </p:sp>
      <p:sp>
        <p:nvSpPr>
          <p:cNvPr id="4" name="Slide Number Placeholder 3">
            <a:extLst>
              <a:ext uri="{FF2B5EF4-FFF2-40B4-BE49-F238E27FC236}">
                <a16:creationId xmlns:a16="http://schemas.microsoft.com/office/drawing/2014/main" id="{82CE42F0-7933-4FDD-8A24-BF20CE5740BC}"/>
              </a:ext>
            </a:extLst>
          </p:cNvPr>
          <p:cNvSpPr>
            <a:spLocks noGrp="1"/>
          </p:cNvSpPr>
          <p:nvPr>
            <p:ph type="sldNum" sz="quarter" idx="12"/>
          </p:nvPr>
        </p:nvSpPr>
        <p:spPr/>
        <p:txBody>
          <a:bodyPr/>
          <a:lstStyle/>
          <a:p>
            <a:fld id="{2116183F-75B3-45E6-9DB4-FA4EB6AEDA4B}" type="slidenum">
              <a:rPr lang="en-US" smtClean="0"/>
              <a:t>‹#›</a:t>
            </a:fld>
            <a:endParaRPr lang="en-US"/>
          </a:p>
        </p:txBody>
      </p:sp>
      <p:sp>
        <p:nvSpPr>
          <p:cNvPr id="5" name="Text Placeholder 10">
            <a:extLst>
              <a:ext uri="{FF2B5EF4-FFF2-40B4-BE49-F238E27FC236}">
                <a16:creationId xmlns:a16="http://schemas.microsoft.com/office/drawing/2014/main" id="{FCD89DF9-10EE-4BB1-9F4A-8D930A4F38A4}"/>
              </a:ext>
            </a:extLst>
          </p:cNvPr>
          <p:cNvSpPr>
            <a:spLocks noGrp="1"/>
          </p:cNvSpPr>
          <p:nvPr>
            <p:ph type="body" sz="quarter" idx="13" hasCustomPrompt="1"/>
          </p:nvPr>
        </p:nvSpPr>
        <p:spPr>
          <a:xfrm>
            <a:off x="571500" y="5943600"/>
            <a:ext cx="11049000" cy="457200"/>
          </a:xfrm>
        </p:spPr>
        <p:txBody>
          <a:bodyPr>
            <a:normAutofit/>
          </a:bodyPr>
          <a:lstStyle>
            <a:lvl1pPr marL="0" indent="0">
              <a:lnSpc>
                <a:spcPct val="85000"/>
              </a:lnSpc>
              <a:spcBef>
                <a:spcPts val="0"/>
              </a:spcBef>
              <a:buNone/>
              <a:defRPr sz="1000"/>
            </a:lvl1pPr>
          </a:lstStyle>
          <a:p>
            <a:pPr lvl="0"/>
            <a:r>
              <a:rPr lang="en-US"/>
              <a:t>Type source information here</a:t>
            </a:r>
          </a:p>
        </p:txBody>
      </p:sp>
    </p:spTree>
    <p:extLst>
      <p:ext uri="{BB962C8B-B14F-4D97-AF65-F5344CB8AC3E}">
        <p14:creationId xmlns:p14="http://schemas.microsoft.com/office/powerpoint/2010/main" val="501499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C47C-CD86-4261-B923-C3B19B7842FD}"/>
              </a:ext>
            </a:extLst>
          </p:cNvPr>
          <p:cNvSpPr>
            <a:spLocks noGrp="1"/>
          </p:cNvSpPr>
          <p:nvPr>
            <p:ph type="title" hasCustomPrompt="1"/>
          </p:nvPr>
        </p:nvSpPr>
        <p:spPr/>
        <p:txBody>
          <a:bodyPr/>
          <a:lstStyle/>
          <a:p>
            <a:r>
              <a:rPr lang="en-US"/>
              <a:t>Type insightful headline in all caps – 1 line</a:t>
            </a:r>
          </a:p>
        </p:txBody>
      </p:sp>
      <p:sp>
        <p:nvSpPr>
          <p:cNvPr id="3" name="Content Placeholder 2">
            <a:extLst>
              <a:ext uri="{FF2B5EF4-FFF2-40B4-BE49-F238E27FC236}">
                <a16:creationId xmlns:a16="http://schemas.microsoft.com/office/drawing/2014/main" id="{3D05CBFE-683A-46F7-90D4-C18BDD31D27B}"/>
              </a:ext>
            </a:extLst>
          </p:cNvPr>
          <p:cNvSpPr>
            <a:spLocks noGrp="1"/>
          </p:cNvSpPr>
          <p:nvPr>
            <p:ph idx="1" hasCustomPrompt="1"/>
          </p:nvPr>
        </p:nvSpPr>
        <p:spPr/>
        <p:txBody>
          <a:bodyPr/>
          <a:lstStyle>
            <a:lvl1pPr>
              <a:defRPr/>
            </a:lvl1pPr>
          </a:lstStyle>
          <a:p>
            <a:pPr lvl="0"/>
            <a:r>
              <a:rPr lang="en-US"/>
              <a:t>This is first level text – delete the bullet point by changing the bullet type to “None” in the Ribbon after you’ve typed all text. For second level formatting place cursor in front of text, then hit tab</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05D60-FA7F-477D-97AE-7A466FD5ACE9}"/>
              </a:ext>
            </a:extLst>
          </p:cNvPr>
          <p:cNvSpPr>
            <a:spLocks noGrp="1"/>
          </p:cNvSpPr>
          <p:nvPr>
            <p:ph type="dt" sz="half" idx="10"/>
          </p:nvPr>
        </p:nvSpPr>
        <p:spPr/>
        <p:txBody>
          <a:bodyPr/>
          <a:lstStyle/>
          <a:p>
            <a:fld id="{C572BE8F-32EC-457F-875F-4D3C01504609}" type="datetime1">
              <a:rPr lang="en-US" smtClean="0"/>
              <a:t>5/15/2023</a:t>
            </a:fld>
            <a:endParaRPr lang="en-US"/>
          </a:p>
        </p:txBody>
      </p:sp>
      <p:sp>
        <p:nvSpPr>
          <p:cNvPr id="6" name="Slide Number Placeholder 5">
            <a:extLst>
              <a:ext uri="{FF2B5EF4-FFF2-40B4-BE49-F238E27FC236}">
                <a16:creationId xmlns:a16="http://schemas.microsoft.com/office/drawing/2014/main" id="{C342E910-8888-466E-9997-33E269A16B23}"/>
              </a:ext>
            </a:extLst>
          </p:cNvPr>
          <p:cNvSpPr>
            <a:spLocks noGrp="1"/>
          </p:cNvSpPr>
          <p:nvPr>
            <p:ph type="sldNum" sz="quarter" idx="12"/>
          </p:nvPr>
        </p:nvSpPr>
        <p:spPr/>
        <p:txBody>
          <a:bodyPr/>
          <a:lstStyle/>
          <a:p>
            <a:fld id="{2116183F-75B3-45E6-9DB4-FA4EB6AEDA4B}" type="slidenum">
              <a:rPr lang="en-US" smtClean="0"/>
              <a:t>‹#›</a:t>
            </a:fld>
            <a:endParaRPr lang="en-US"/>
          </a:p>
        </p:txBody>
      </p:sp>
      <p:sp>
        <p:nvSpPr>
          <p:cNvPr id="9" name="Text Placeholder 8">
            <a:extLst>
              <a:ext uri="{FF2B5EF4-FFF2-40B4-BE49-F238E27FC236}">
                <a16:creationId xmlns:a16="http://schemas.microsoft.com/office/drawing/2014/main" id="{DE9817A8-9043-415C-8444-3B0AD33B9555}"/>
              </a:ext>
            </a:extLst>
          </p:cNvPr>
          <p:cNvSpPr>
            <a:spLocks noGrp="1"/>
          </p:cNvSpPr>
          <p:nvPr>
            <p:ph type="body" sz="quarter" idx="13" hasCustomPrompt="1"/>
          </p:nvPr>
        </p:nvSpPr>
        <p:spPr>
          <a:xfrm>
            <a:off x="571500" y="1493838"/>
            <a:ext cx="11025188" cy="499382"/>
          </a:xfrm>
        </p:spPr>
        <p:txBody>
          <a:bodyPr>
            <a:noAutofit/>
          </a:bodyPr>
          <a:lstStyle>
            <a:lvl1pPr marL="0" indent="0">
              <a:buNone/>
              <a:defRPr sz="2400" b="0">
                <a:solidFill>
                  <a:schemeClr val="accent1"/>
                </a:solidFill>
              </a:defRPr>
            </a:lvl1pPr>
          </a:lstStyle>
          <a:p>
            <a:pPr lvl="0"/>
            <a:r>
              <a:rPr lang="en-US"/>
              <a:t>Type subhead in sentence case –won’t show if not used</a:t>
            </a:r>
          </a:p>
        </p:txBody>
      </p:sp>
      <p:sp>
        <p:nvSpPr>
          <p:cNvPr id="8" name="Text Placeholder 10">
            <a:extLst>
              <a:ext uri="{FF2B5EF4-FFF2-40B4-BE49-F238E27FC236}">
                <a16:creationId xmlns:a16="http://schemas.microsoft.com/office/drawing/2014/main" id="{7A3196C3-3378-49BA-90DC-6BDD0CDCA05C}"/>
              </a:ext>
            </a:extLst>
          </p:cNvPr>
          <p:cNvSpPr>
            <a:spLocks noGrp="1"/>
          </p:cNvSpPr>
          <p:nvPr>
            <p:ph type="body" sz="quarter" idx="14" hasCustomPrompt="1"/>
          </p:nvPr>
        </p:nvSpPr>
        <p:spPr>
          <a:xfrm>
            <a:off x="571500" y="5943600"/>
            <a:ext cx="11049000" cy="457200"/>
          </a:xfrm>
        </p:spPr>
        <p:txBody>
          <a:bodyPr>
            <a:normAutofit/>
          </a:bodyPr>
          <a:lstStyle>
            <a:lvl1pPr marL="0" indent="0">
              <a:lnSpc>
                <a:spcPct val="85000"/>
              </a:lnSpc>
              <a:spcBef>
                <a:spcPts val="0"/>
              </a:spcBef>
              <a:buNone/>
              <a:defRPr sz="1000"/>
            </a:lvl1pPr>
          </a:lstStyle>
          <a:p>
            <a:pPr lvl="0"/>
            <a:r>
              <a:rPr lang="en-US"/>
              <a:t>Type source information here</a:t>
            </a:r>
          </a:p>
        </p:txBody>
      </p:sp>
    </p:spTree>
    <p:extLst>
      <p:ext uri="{BB962C8B-B14F-4D97-AF65-F5344CB8AC3E}">
        <p14:creationId xmlns:p14="http://schemas.microsoft.com/office/powerpoint/2010/main" val="2504908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5D5A9-CCAE-75BF-D547-235EB4368D84}"/>
              </a:ext>
            </a:extLst>
          </p:cNvPr>
          <p:cNvSpPr>
            <a:spLocks noGrp="1"/>
          </p:cNvSpPr>
          <p:nvPr>
            <p:ph type="title" hasCustomPrompt="1"/>
          </p:nvPr>
        </p:nvSpPr>
        <p:spPr/>
        <p:txBody>
          <a:bodyPr rIns="0"/>
          <a:lstStyle/>
          <a:p>
            <a:r>
              <a:rPr lang="en-US"/>
              <a:t>CLICK TO EDIT MASTER TITLE STYLE</a:t>
            </a:r>
          </a:p>
        </p:txBody>
      </p:sp>
      <p:sp>
        <p:nvSpPr>
          <p:cNvPr id="3" name="Content Placeholder 2">
            <a:extLst>
              <a:ext uri="{FF2B5EF4-FFF2-40B4-BE49-F238E27FC236}">
                <a16:creationId xmlns:a16="http://schemas.microsoft.com/office/drawing/2014/main" id="{9D3FF02F-7DF9-789B-C3A9-B133FC294D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0FF06BD-CE33-30A9-38D5-376164276FBB}"/>
              </a:ext>
            </a:extLst>
          </p:cNvPr>
          <p:cNvSpPr>
            <a:spLocks noGrp="1"/>
          </p:cNvSpPr>
          <p:nvPr>
            <p:ph type="ftr" sz="quarter" idx="11"/>
          </p:nvPr>
        </p:nvSpPr>
        <p:spPr/>
        <p:txBody>
          <a:bodyPr/>
          <a:lstStyle>
            <a:lvl1pPr>
              <a:defRPr spc="300"/>
            </a:lvl1pPr>
          </a:lstStyle>
          <a:p>
            <a:r>
              <a:rPr lang="en-US"/>
              <a:t>&lt;SECTION NAME&gt;</a:t>
            </a:r>
          </a:p>
        </p:txBody>
      </p:sp>
      <p:sp>
        <p:nvSpPr>
          <p:cNvPr id="6" name="Slide Number Placeholder 5">
            <a:extLst>
              <a:ext uri="{FF2B5EF4-FFF2-40B4-BE49-F238E27FC236}">
                <a16:creationId xmlns:a16="http://schemas.microsoft.com/office/drawing/2014/main" id="{453FB76D-4D57-6B2C-63A7-0721934257C0}"/>
              </a:ext>
            </a:extLst>
          </p:cNvPr>
          <p:cNvSpPr>
            <a:spLocks noGrp="1"/>
          </p:cNvSpPr>
          <p:nvPr>
            <p:ph type="sldNum" sz="quarter" idx="12"/>
          </p:nvPr>
        </p:nvSpPr>
        <p:spPr/>
        <p:txBody>
          <a:bodyPr/>
          <a:lstStyle/>
          <a:p>
            <a:fld id="{ACAAA2AA-9935-F447-A1F2-B7B18FC0B460}" type="slidenum">
              <a:rPr lang="en-US" smtClean="0"/>
              <a:t>‹#›</a:t>
            </a:fld>
            <a:endParaRPr lang="en-US"/>
          </a:p>
        </p:txBody>
      </p:sp>
      <p:grpSp>
        <p:nvGrpSpPr>
          <p:cNvPr id="7" name="Group 6">
            <a:extLst>
              <a:ext uri="{FF2B5EF4-FFF2-40B4-BE49-F238E27FC236}">
                <a16:creationId xmlns:a16="http://schemas.microsoft.com/office/drawing/2014/main" id="{75C98FCE-2BDF-D6E5-A537-74DDE97B3228}"/>
              </a:ext>
            </a:extLst>
          </p:cNvPr>
          <p:cNvGrpSpPr/>
          <p:nvPr userDrawn="1"/>
        </p:nvGrpSpPr>
        <p:grpSpPr>
          <a:xfrm>
            <a:off x="1507495" y="1039528"/>
            <a:ext cx="9842186" cy="84199"/>
            <a:chOff x="838200" y="1033396"/>
            <a:chExt cx="10511481" cy="90331"/>
          </a:xfrm>
        </p:grpSpPr>
        <p:sp>
          <p:nvSpPr>
            <p:cNvPr id="8" name="Rectangle 7">
              <a:extLst>
                <a:ext uri="{FF2B5EF4-FFF2-40B4-BE49-F238E27FC236}">
                  <a16:creationId xmlns:a16="http://schemas.microsoft.com/office/drawing/2014/main" id="{46A39CE8-60C6-E54E-53D6-B0D87FE8EDDF}"/>
                </a:ext>
              </a:extLst>
            </p:cNvPr>
            <p:cNvSpPr/>
            <p:nvPr userDrawn="1"/>
          </p:nvSpPr>
          <p:spPr>
            <a:xfrm>
              <a:off x="838200" y="1033396"/>
              <a:ext cx="3200400" cy="90331"/>
            </a:xfrm>
            <a:prstGeom prst="rect">
              <a:avLst/>
            </a:prstGeom>
            <a:solidFill>
              <a:srgbClr val="119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231D12B-0688-8A67-266F-A03B503A34A3}"/>
                </a:ext>
              </a:extLst>
            </p:cNvPr>
            <p:cNvSpPr/>
            <p:nvPr userDrawn="1"/>
          </p:nvSpPr>
          <p:spPr>
            <a:xfrm>
              <a:off x="4038600" y="1033396"/>
              <a:ext cx="2197443" cy="90331"/>
            </a:xfrm>
            <a:prstGeom prst="rect">
              <a:avLst/>
            </a:prstGeom>
            <a:solidFill>
              <a:srgbClr val="31B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2B414AA-9474-9448-36A8-4343C5E90B02}"/>
                </a:ext>
              </a:extLst>
            </p:cNvPr>
            <p:cNvSpPr/>
            <p:nvPr userDrawn="1"/>
          </p:nvSpPr>
          <p:spPr>
            <a:xfrm>
              <a:off x="6236043" y="1033396"/>
              <a:ext cx="5113638" cy="90331"/>
            </a:xfrm>
            <a:prstGeom prst="rect">
              <a:avLst/>
            </a:prstGeom>
            <a:solidFill>
              <a:srgbClr val="62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7955022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F75B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C47C1-F4EF-218F-3AED-2E41657F3CCC}"/>
              </a:ext>
            </a:extLst>
          </p:cNvPr>
          <p:cNvSpPr>
            <a:spLocks noGrp="1"/>
          </p:cNvSpPr>
          <p:nvPr>
            <p:ph type="title" hasCustomPrompt="1"/>
          </p:nvPr>
        </p:nvSpPr>
        <p:spPr>
          <a:xfrm>
            <a:off x="1609344" y="1709738"/>
            <a:ext cx="9738360" cy="2852737"/>
          </a:xfrm>
          <a:noFill/>
          <a:ln>
            <a:noFill/>
          </a:ln>
        </p:spPr>
        <p:txBody>
          <a:bodyPr lIns="0" anchor="ctr">
            <a:normAutofit/>
          </a:bodyPr>
          <a:lstStyle>
            <a:lvl1pPr>
              <a:defRPr sz="6600" b="1" i="0" spc="300">
                <a:solidFill>
                  <a:srgbClr val="31B2FF"/>
                </a:solidFill>
                <a:latin typeface="Expressway Xb" panose="020B0604020200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A15ADF82-A09A-88E4-189D-FAF5035C9943}"/>
              </a:ext>
            </a:extLst>
          </p:cNvPr>
          <p:cNvSpPr>
            <a:spLocks noGrp="1"/>
          </p:cNvSpPr>
          <p:nvPr>
            <p:ph type="body" idx="1"/>
          </p:nvPr>
        </p:nvSpPr>
        <p:spPr>
          <a:xfrm>
            <a:off x="1609343" y="4831882"/>
            <a:ext cx="9738361" cy="1257768"/>
          </a:xfrm>
        </p:spPr>
        <p:txBody>
          <a:bodyPr lIns="0" rIns="0"/>
          <a:lstStyle>
            <a:lvl1pPr marL="0" indent="0">
              <a:lnSpc>
                <a:spcPct val="114000"/>
              </a:lnSpc>
              <a:spcBef>
                <a:spcPts val="0"/>
              </a:spcBef>
              <a:buNone/>
              <a:defRPr sz="2400" b="0" i="0">
                <a:solidFill>
                  <a:schemeClr val="bg1"/>
                </a:solidFill>
                <a:latin typeface="Expressway Rg" panose="020B0604020200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529C9F8-D394-890A-4B6C-C31641029C05}"/>
              </a:ext>
            </a:extLst>
          </p:cNvPr>
          <p:cNvSpPr>
            <a:spLocks noGrp="1"/>
          </p:cNvSpPr>
          <p:nvPr>
            <p:ph type="ftr" sz="quarter" idx="11"/>
          </p:nvPr>
        </p:nvSpPr>
        <p:spPr/>
        <p:txBody>
          <a:bodyPr/>
          <a:lstStyle>
            <a:lvl1pPr>
              <a:defRPr spc="300">
                <a:solidFill>
                  <a:srgbClr val="119DFF"/>
                </a:solidFill>
              </a:defRPr>
            </a:lvl1pPr>
          </a:lstStyle>
          <a:p>
            <a:r>
              <a:rPr lang="en-US"/>
              <a:t>&lt;SECTION NAME&gt;</a:t>
            </a:r>
          </a:p>
        </p:txBody>
      </p:sp>
      <p:sp>
        <p:nvSpPr>
          <p:cNvPr id="6" name="Slide Number Placeholder 5">
            <a:extLst>
              <a:ext uri="{FF2B5EF4-FFF2-40B4-BE49-F238E27FC236}">
                <a16:creationId xmlns:a16="http://schemas.microsoft.com/office/drawing/2014/main" id="{CFA4C092-7378-FCEC-C5B5-6755EE75AA30}"/>
              </a:ext>
            </a:extLst>
          </p:cNvPr>
          <p:cNvSpPr>
            <a:spLocks noGrp="1"/>
          </p:cNvSpPr>
          <p:nvPr>
            <p:ph type="sldNum" sz="quarter" idx="12"/>
          </p:nvPr>
        </p:nvSpPr>
        <p:spPr/>
        <p:txBody>
          <a:bodyPr/>
          <a:lstStyle>
            <a:lvl1pPr>
              <a:defRPr>
                <a:solidFill>
                  <a:srgbClr val="119DFF"/>
                </a:solidFill>
              </a:defRPr>
            </a:lvl1pPr>
          </a:lstStyle>
          <a:p>
            <a:fld id="{ACAAA2AA-9935-F447-A1F2-B7B18FC0B460}" type="slidenum">
              <a:rPr lang="en-US" smtClean="0"/>
              <a:pPr/>
              <a:t>‹#›</a:t>
            </a:fld>
            <a:endParaRPr lang="en-US"/>
          </a:p>
        </p:txBody>
      </p:sp>
      <p:grpSp>
        <p:nvGrpSpPr>
          <p:cNvPr id="8" name="Group 7">
            <a:extLst>
              <a:ext uri="{FF2B5EF4-FFF2-40B4-BE49-F238E27FC236}">
                <a16:creationId xmlns:a16="http://schemas.microsoft.com/office/drawing/2014/main" id="{E6D5FB04-A6FA-812A-E489-E281BDB9AC50}"/>
              </a:ext>
            </a:extLst>
          </p:cNvPr>
          <p:cNvGrpSpPr/>
          <p:nvPr userDrawn="1"/>
        </p:nvGrpSpPr>
        <p:grpSpPr>
          <a:xfrm rot="10800000">
            <a:off x="1609344" y="4562474"/>
            <a:ext cx="9738360" cy="88184"/>
            <a:chOff x="838200" y="1033396"/>
            <a:chExt cx="10511481" cy="90331"/>
          </a:xfrm>
        </p:grpSpPr>
        <p:sp>
          <p:nvSpPr>
            <p:cNvPr id="9" name="Rectangle 8">
              <a:extLst>
                <a:ext uri="{FF2B5EF4-FFF2-40B4-BE49-F238E27FC236}">
                  <a16:creationId xmlns:a16="http://schemas.microsoft.com/office/drawing/2014/main" id="{260F8E8E-68C4-3C9F-A750-4FF561D8E8EC}"/>
                </a:ext>
              </a:extLst>
            </p:cNvPr>
            <p:cNvSpPr/>
            <p:nvPr userDrawn="1"/>
          </p:nvSpPr>
          <p:spPr>
            <a:xfrm>
              <a:off x="838200" y="1033396"/>
              <a:ext cx="3200400" cy="90331"/>
            </a:xfrm>
            <a:prstGeom prst="rect">
              <a:avLst/>
            </a:prstGeom>
            <a:solidFill>
              <a:srgbClr val="119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42A177-84ED-F3BC-2A3E-FB3469E08913}"/>
                </a:ext>
              </a:extLst>
            </p:cNvPr>
            <p:cNvSpPr/>
            <p:nvPr userDrawn="1"/>
          </p:nvSpPr>
          <p:spPr>
            <a:xfrm>
              <a:off x="4038600" y="1033396"/>
              <a:ext cx="2197443" cy="90331"/>
            </a:xfrm>
            <a:prstGeom prst="rect">
              <a:avLst/>
            </a:prstGeom>
            <a:solidFill>
              <a:srgbClr val="31B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02428B-9CA6-B556-AB6D-AF8C7BE21409}"/>
                </a:ext>
              </a:extLst>
            </p:cNvPr>
            <p:cNvSpPr/>
            <p:nvPr userDrawn="1"/>
          </p:nvSpPr>
          <p:spPr>
            <a:xfrm>
              <a:off x="6236043" y="1033396"/>
              <a:ext cx="5113638" cy="90331"/>
            </a:xfrm>
            <a:prstGeom prst="rect">
              <a:avLst/>
            </a:prstGeom>
            <a:solidFill>
              <a:srgbClr val="62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143433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0F75B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C47C1-F4EF-218F-3AED-2E41657F3CCC}"/>
              </a:ext>
            </a:extLst>
          </p:cNvPr>
          <p:cNvSpPr>
            <a:spLocks noGrp="1"/>
          </p:cNvSpPr>
          <p:nvPr>
            <p:ph type="title" hasCustomPrompt="1"/>
          </p:nvPr>
        </p:nvSpPr>
        <p:spPr>
          <a:xfrm>
            <a:off x="1609344" y="699736"/>
            <a:ext cx="9738360" cy="2282694"/>
          </a:xfrm>
          <a:noFill/>
          <a:ln>
            <a:noFill/>
          </a:ln>
        </p:spPr>
        <p:txBody>
          <a:bodyPr lIns="274320" bIns="182880" anchor="b">
            <a:normAutofit/>
          </a:bodyPr>
          <a:lstStyle>
            <a:lvl1pPr>
              <a:defRPr sz="6600" b="1" i="0" spc="300">
                <a:solidFill>
                  <a:srgbClr val="31B2FF"/>
                </a:solidFill>
                <a:latin typeface="Expressway Xb" panose="020B0604020200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A15ADF82-A09A-88E4-189D-FAF5035C9943}"/>
              </a:ext>
            </a:extLst>
          </p:cNvPr>
          <p:cNvSpPr>
            <a:spLocks noGrp="1"/>
          </p:cNvSpPr>
          <p:nvPr>
            <p:ph type="body" idx="1"/>
          </p:nvPr>
        </p:nvSpPr>
        <p:spPr>
          <a:xfrm>
            <a:off x="1609344" y="3260035"/>
            <a:ext cx="9738360" cy="2829615"/>
          </a:xfrm>
        </p:spPr>
        <p:txBody>
          <a:bodyPr lIns="274320" rIns="0"/>
          <a:lstStyle>
            <a:lvl1pPr marL="0" indent="0">
              <a:lnSpc>
                <a:spcPct val="114000"/>
              </a:lnSpc>
              <a:spcBef>
                <a:spcPts val="0"/>
              </a:spcBef>
              <a:buNone/>
              <a:defRPr sz="2400" b="0" i="0">
                <a:solidFill>
                  <a:schemeClr val="bg1"/>
                </a:solidFill>
                <a:latin typeface="Expressway Rg" panose="020B0604020200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529C9F8-D394-890A-4B6C-C31641029C05}"/>
              </a:ext>
            </a:extLst>
          </p:cNvPr>
          <p:cNvSpPr>
            <a:spLocks noGrp="1"/>
          </p:cNvSpPr>
          <p:nvPr>
            <p:ph type="ftr" sz="quarter" idx="11"/>
          </p:nvPr>
        </p:nvSpPr>
        <p:spPr/>
        <p:txBody>
          <a:bodyPr/>
          <a:lstStyle>
            <a:lvl1pPr>
              <a:defRPr spc="300">
                <a:solidFill>
                  <a:srgbClr val="119DFF"/>
                </a:solidFill>
              </a:defRPr>
            </a:lvl1pPr>
          </a:lstStyle>
          <a:p>
            <a:r>
              <a:rPr lang="en-US"/>
              <a:t>&lt;SECTION NAME&gt;</a:t>
            </a:r>
          </a:p>
        </p:txBody>
      </p:sp>
      <p:sp>
        <p:nvSpPr>
          <p:cNvPr id="6" name="Slide Number Placeholder 5">
            <a:extLst>
              <a:ext uri="{FF2B5EF4-FFF2-40B4-BE49-F238E27FC236}">
                <a16:creationId xmlns:a16="http://schemas.microsoft.com/office/drawing/2014/main" id="{CFA4C092-7378-FCEC-C5B5-6755EE75AA30}"/>
              </a:ext>
            </a:extLst>
          </p:cNvPr>
          <p:cNvSpPr>
            <a:spLocks noGrp="1"/>
          </p:cNvSpPr>
          <p:nvPr>
            <p:ph type="sldNum" sz="quarter" idx="12"/>
          </p:nvPr>
        </p:nvSpPr>
        <p:spPr/>
        <p:txBody>
          <a:bodyPr/>
          <a:lstStyle>
            <a:lvl1pPr>
              <a:defRPr>
                <a:solidFill>
                  <a:srgbClr val="119DFF"/>
                </a:solidFill>
              </a:defRPr>
            </a:lvl1pPr>
          </a:lstStyle>
          <a:p>
            <a:fld id="{ACAAA2AA-9935-F447-A1F2-B7B18FC0B460}" type="slidenum">
              <a:rPr lang="en-US" smtClean="0"/>
              <a:pPr/>
              <a:t>‹#›</a:t>
            </a:fld>
            <a:endParaRPr lang="en-US"/>
          </a:p>
        </p:txBody>
      </p:sp>
      <p:grpSp>
        <p:nvGrpSpPr>
          <p:cNvPr id="4" name="Group 3">
            <a:extLst>
              <a:ext uri="{FF2B5EF4-FFF2-40B4-BE49-F238E27FC236}">
                <a16:creationId xmlns:a16="http://schemas.microsoft.com/office/drawing/2014/main" id="{D10FAD77-4BDB-FDC2-1694-0993A30D1C43}"/>
              </a:ext>
            </a:extLst>
          </p:cNvPr>
          <p:cNvGrpSpPr/>
          <p:nvPr userDrawn="1"/>
        </p:nvGrpSpPr>
        <p:grpSpPr>
          <a:xfrm>
            <a:off x="1609344" y="2982429"/>
            <a:ext cx="9738360" cy="90805"/>
            <a:chOff x="1609344" y="2982429"/>
            <a:chExt cx="9738360" cy="90805"/>
          </a:xfrm>
        </p:grpSpPr>
        <p:sp>
          <p:nvSpPr>
            <p:cNvPr id="9" name="Rectangle 8">
              <a:extLst>
                <a:ext uri="{FF2B5EF4-FFF2-40B4-BE49-F238E27FC236}">
                  <a16:creationId xmlns:a16="http://schemas.microsoft.com/office/drawing/2014/main" id="{260F8E8E-68C4-3C9F-A750-4FF561D8E8EC}"/>
                </a:ext>
              </a:extLst>
            </p:cNvPr>
            <p:cNvSpPr/>
            <p:nvPr userDrawn="1"/>
          </p:nvSpPr>
          <p:spPr>
            <a:xfrm rot="10800000">
              <a:off x="8382694" y="2982429"/>
              <a:ext cx="2965010" cy="90805"/>
            </a:xfrm>
            <a:prstGeom prst="rect">
              <a:avLst/>
            </a:prstGeom>
            <a:solidFill>
              <a:srgbClr val="119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42A177-84ED-F3BC-2A3E-FB3469E08913}"/>
                </a:ext>
              </a:extLst>
            </p:cNvPr>
            <p:cNvSpPr/>
            <p:nvPr userDrawn="1"/>
          </p:nvSpPr>
          <p:spPr>
            <a:xfrm rot="10800000">
              <a:off x="6346873" y="2982429"/>
              <a:ext cx="2035821" cy="90805"/>
            </a:xfrm>
            <a:prstGeom prst="rect">
              <a:avLst/>
            </a:prstGeom>
            <a:solidFill>
              <a:srgbClr val="31B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02428B-9CA6-B556-AB6D-AF8C7BE21409}"/>
                </a:ext>
              </a:extLst>
            </p:cNvPr>
            <p:cNvSpPr/>
            <p:nvPr userDrawn="1"/>
          </p:nvSpPr>
          <p:spPr>
            <a:xfrm rot="10800000">
              <a:off x="1609344" y="2982429"/>
              <a:ext cx="4737529" cy="90805"/>
            </a:xfrm>
            <a:prstGeom prst="rect">
              <a:avLst/>
            </a:prstGeom>
            <a:solidFill>
              <a:srgbClr val="62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30840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0935-1D46-F4FB-2BBB-8536C2BB5349}"/>
              </a:ext>
            </a:extLst>
          </p:cNvPr>
          <p:cNvSpPr>
            <a:spLocks noGrp="1"/>
          </p:cNvSpPr>
          <p:nvPr>
            <p:ph type="title" hasCustomPrompt="1"/>
          </p:nvPr>
        </p:nvSpPr>
        <p:spPr>
          <a:xfrm>
            <a:off x="1513840" y="365125"/>
            <a:ext cx="9839960" cy="68402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5B2F769-AB46-ED5E-1B08-23162F31937F}"/>
              </a:ext>
            </a:extLst>
          </p:cNvPr>
          <p:cNvSpPr>
            <a:spLocks noGrp="1"/>
          </p:cNvSpPr>
          <p:nvPr>
            <p:ph sz="half" idx="1"/>
          </p:nvPr>
        </p:nvSpPr>
        <p:spPr>
          <a:xfrm>
            <a:off x="1513573" y="1222408"/>
            <a:ext cx="4846320" cy="4954555"/>
          </a:xfrm>
          <a:solidFill>
            <a:schemeClr val="tx1">
              <a:alpha val="2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8B6177-11D4-BBEA-2F30-7433FD90036A}"/>
              </a:ext>
            </a:extLst>
          </p:cNvPr>
          <p:cNvSpPr>
            <a:spLocks noGrp="1"/>
          </p:cNvSpPr>
          <p:nvPr>
            <p:ph sz="half" idx="2"/>
          </p:nvPr>
        </p:nvSpPr>
        <p:spPr>
          <a:xfrm>
            <a:off x="6503361" y="1222408"/>
            <a:ext cx="4846320" cy="4954555"/>
          </a:xfrm>
          <a:solidFill>
            <a:schemeClr val="tx1">
              <a:alpha val="2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AA14152-082A-EEFB-41B7-6F5361E48D40}"/>
              </a:ext>
            </a:extLst>
          </p:cNvPr>
          <p:cNvSpPr>
            <a:spLocks noGrp="1"/>
          </p:cNvSpPr>
          <p:nvPr>
            <p:ph type="ftr" sz="quarter" idx="11"/>
          </p:nvPr>
        </p:nvSpPr>
        <p:spPr/>
        <p:txBody>
          <a:bodyPr/>
          <a:lstStyle/>
          <a:p>
            <a:r>
              <a:rPr lang="en-US"/>
              <a:t>&lt;SECTION NAME&gt;</a:t>
            </a:r>
          </a:p>
        </p:txBody>
      </p:sp>
      <p:sp>
        <p:nvSpPr>
          <p:cNvPr id="7" name="Slide Number Placeholder 6">
            <a:extLst>
              <a:ext uri="{FF2B5EF4-FFF2-40B4-BE49-F238E27FC236}">
                <a16:creationId xmlns:a16="http://schemas.microsoft.com/office/drawing/2014/main" id="{86BE8032-902B-0212-ED1E-52F561B47CFB}"/>
              </a:ext>
            </a:extLst>
          </p:cNvPr>
          <p:cNvSpPr>
            <a:spLocks noGrp="1"/>
          </p:cNvSpPr>
          <p:nvPr>
            <p:ph type="sldNum" sz="quarter" idx="12"/>
          </p:nvPr>
        </p:nvSpPr>
        <p:spPr/>
        <p:txBody>
          <a:bodyPr/>
          <a:lstStyle/>
          <a:p>
            <a:fld id="{ACAAA2AA-9935-F447-A1F2-B7B18FC0B460}" type="slidenum">
              <a:rPr lang="en-US" smtClean="0"/>
              <a:t>‹#›</a:t>
            </a:fld>
            <a:endParaRPr lang="en-US"/>
          </a:p>
        </p:txBody>
      </p:sp>
      <p:grpSp>
        <p:nvGrpSpPr>
          <p:cNvPr id="8" name="Group 7">
            <a:extLst>
              <a:ext uri="{FF2B5EF4-FFF2-40B4-BE49-F238E27FC236}">
                <a16:creationId xmlns:a16="http://schemas.microsoft.com/office/drawing/2014/main" id="{DC5D4F74-9E49-9429-7C12-F81ABE7766BD}"/>
              </a:ext>
            </a:extLst>
          </p:cNvPr>
          <p:cNvGrpSpPr/>
          <p:nvPr userDrawn="1"/>
        </p:nvGrpSpPr>
        <p:grpSpPr>
          <a:xfrm>
            <a:off x="1513575" y="1033396"/>
            <a:ext cx="9836106" cy="90331"/>
            <a:chOff x="838200" y="1033396"/>
            <a:chExt cx="10511481" cy="90331"/>
          </a:xfrm>
        </p:grpSpPr>
        <p:sp>
          <p:nvSpPr>
            <p:cNvPr id="9" name="Rectangle 8">
              <a:extLst>
                <a:ext uri="{FF2B5EF4-FFF2-40B4-BE49-F238E27FC236}">
                  <a16:creationId xmlns:a16="http://schemas.microsoft.com/office/drawing/2014/main" id="{A2475362-9EC3-4FFA-D903-162925A00D16}"/>
                </a:ext>
              </a:extLst>
            </p:cNvPr>
            <p:cNvSpPr/>
            <p:nvPr userDrawn="1"/>
          </p:nvSpPr>
          <p:spPr>
            <a:xfrm>
              <a:off x="838200" y="1033396"/>
              <a:ext cx="3200400" cy="90331"/>
            </a:xfrm>
            <a:prstGeom prst="rect">
              <a:avLst/>
            </a:prstGeom>
            <a:solidFill>
              <a:srgbClr val="119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4F019-08DB-5986-D129-AE54E816A73A}"/>
                </a:ext>
              </a:extLst>
            </p:cNvPr>
            <p:cNvSpPr/>
            <p:nvPr userDrawn="1"/>
          </p:nvSpPr>
          <p:spPr>
            <a:xfrm>
              <a:off x="4038600" y="1033396"/>
              <a:ext cx="2197443" cy="90331"/>
            </a:xfrm>
            <a:prstGeom prst="rect">
              <a:avLst/>
            </a:prstGeom>
            <a:solidFill>
              <a:srgbClr val="31B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DBAB02-8B81-7F5D-22D5-9B77D0453AB0}"/>
                </a:ext>
              </a:extLst>
            </p:cNvPr>
            <p:cNvSpPr/>
            <p:nvPr userDrawn="1"/>
          </p:nvSpPr>
          <p:spPr>
            <a:xfrm>
              <a:off x="6236043" y="1033396"/>
              <a:ext cx="5113638" cy="90331"/>
            </a:xfrm>
            <a:prstGeom prst="rect">
              <a:avLst/>
            </a:prstGeom>
            <a:solidFill>
              <a:srgbClr val="62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21856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0F75B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7F00F-6235-32DD-D52B-DE505143493E}"/>
              </a:ext>
            </a:extLst>
          </p:cNvPr>
          <p:cNvSpPr>
            <a:spLocks noGrp="1"/>
          </p:cNvSpPr>
          <p:nvPr>
            <p:ph type="title" hasCustomPrompt="1"/>
          </p:nvPr>
        </p:nvSpPr>
        <p:spPr>
          <a:xfrm>
            <a:off x="1513840" y="365127"/>
            <a:ext cx="9841548" cy="684028"/>
          </a:xfrm>
          <a:noFill/>
          <a:ln>
            <a:noFill/>
          </a:ln>
        </p:spPr>
        <p:txBody>
          <a:bodyPr/>
          <a:lstStyle>
            <a:lvl1pPr algn="l">
              <a:defRPr>
                <a:solidFill>
                  <a:srgbClr val="62C1FF"/>
                </a:solidFill>
              </a:defRPr>
            </a:lvl1pPr>
          </a:lstStyle>
          <a:p>
            <a:r>
              <a:rPr lang="en-US"/>
              <a:t>CLICK TO EDIT MASTER TITLE STYLE</a:t>
            </a:r>
          </a:p>
        </p:txBody>
      </p:sp>
      <p:sp>
        <p:nvSpPr>
          <p:cNvPr id="3" name="Text Placeholder 2">
            <a:extLst>
              <a:ext uri="{FF2B5EF4-FFF2-40B4-BE49-F238E27FC236}">
                <a16:creationId xmlns:a16="http://schemas.microsoft.com/office/drawing/2014/main" id="{C42FD66F-BAF7-3F13-CDC2-5DD48F5CB308}"/>
              </a:ext>
            </a:extLst>
          </p:cNvPr>
          <p:cNvSpPr>
            <a:spLocks noGrp="1"/>
          </p:cNvSpPr>
          <p:nvPr>
            <p:ph type="body" idx="1" hasCustomPrompt="1"/>
          </p:nvPr>
        </p:nvSpPr>
        <p:spPr>
          <a:xfrm>
            <a:off x="1511987" y="1290414"/>
            <a:ext cx="4846320" cy="474725"/>
          </a:xfrm>
          <a:solidFill>
            <a:srgbClr val="31B2FF"/>
          </a:solidFill>
        </p:spPr>
        <p:txBody>
          <a:bodyPr anchor="ctr">
            <a:noAutofit/>
          </a:bodyPr>
          <a:lstStyle>
            <a:lvl1pPr marL="0" indent="0" algn="ctr">
              <a:buNone/>
              <a:defRPr sz="1400" b="0" i="0" spc="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B37A6-6D00-D56C-AC50-4A48BAFE9966}"/>
              </a:ext>
            </a:extLst>
          </p:cNvPr>
          <p:cNvSpPr>
            <a:spLocks noGrp="1"/>
          </p:cNvSpPr>
          <p:nvPr>
            <p:ph sz="half" idx="2"/>
          </p:nvPr>
        </p:nvSpPr>
        <p:spPr>
          <a:xfrm>
            <a:off x="1511987" y="1931826"/>
            <a:ext cx="4846320" cy="4257837"/>
          </a:xfrm>
          <a:solidFill>
            <a:schemeClr val="bg1"/>
          </a:solidFill>
        </p:spPr>
        <p:txBody>
          <a:bodyPr lIns="274320" tIns="274320" rIns="274320" bIns="274320"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5039B6-5092-C0C0-4586-6D32E4FE2074}"/>
              </a:ext>
            </a:extLst>
          </p:cNvPr>
          <p:cNvSpPr>
            <a:spLocks noGrp="1"/>
          </p:cNvSpPr>
          <p:nvPr>
            <p:ph type="body" sz="quarter" idx="3" hasCustomPrompt="1"/>
          </p:nvPr>
        </p:nvSpPr>
        <p:spPr>
          <a:xfrm>
            <a:off x="6503361" y="1290414"/>
            <a:ext cx="4846320" cy="474725"/>
          </a:xfrm>
          <a:solidFill>
            <a:srgbClr val="31B2FF"/>
          </a:solidFill>
        </p:spPr>
        <p:txBody>
          <a:bodyPr anchor="ctr">
            <a:noAutofit/>
          </a:bodyPr>
          <a:lstStyle>
            <a:lvl1pPr marL="0" indent="0" algn="ctr">
              <a:buNone/>
              <a:defRPr sz="1400" b="0" i="0" spc="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EADEBD-BBCB-75B4-AAFA-4BBB201D6C0F}"/>
              </a:ext>
            </a:extLst>
          </p:cNvPr>
          <p:cNvSpPr>
            <a:spLocks noGrp="1"/>
          </p:cNvSpPr>
          <p:nvPr>
            <p:ph sz="quarter" idx="4"/>
          </p:nvPr>
        </p:nvSpPr>
        <p:spPr>
          <a:xfrm>
            <a:off x="6503361" y="1931826"/>
            <a:ext cx="4846320" cy="4257837"/>
          </a:xfrm>
          <a:solidFill>
            <a:schemeClr val="bg1"/>
          </a:solidFill>
        </p:spPr>
        <p:txBody>
          <a:bodyPr lIns="274320" tIns="274320" rIns="274320" bIns="274320"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8B96BC8-B40A-A57D-AAA8-8E402F057B2D}"/>
              </a:ext>
            </a:extLst>
          </p:cNvPr>
          <p:cNvSpPr>
            <a:spLocks noGrp="1"/>
          </p:cNvSpPr>
          <p:nvPr>
            <p:ph type="ftr" sz="quarter" idx="11"/>
          </p:nvPr>
        </p:nvSpPr>
        <p:spPr/>
        <p:txBody>
          <a:bodyPr/>
          <a:lstStyle>
            <a:lvl1pPr>
              <a:defRPr>
                <a:solidFill>
                  <a:srgbClr val="119DFF"/>
                </a:solidFill>
              </a:defRPr>
            </a:lvl1pPr>
          </a:lstStyle>
          <a:p>
            <a:r>
              <a:rPr lang="en-US"/>
              <a:t>&lt;SECTION NAME&gt;</a:t>
            </a:r>
          </a:p>
        </p:txBody>
      </p:sp>
      <p:sp>
        <p:nvSpPr>
          <p:cNvPr id="9" name="Slide Number Placeholder 8">
            <a:extLst>
              <a:ext uri="{FF2B5EF4-FFF2-40B4-BE49-F238E27FC236}">
                <a16:creationId xmlns:a16="http://schemas.microsoft.com/office/drawing/2014/main" id="{AE27DCBB-FB5A-D734-80FA-6EA33B1CAD09}"/>
              </a:ext>
            </a:extLst>
          </p:cNvPr>
          <p:cNvSpPr>
            <a:spLocks noGrp="1"/>
          </p:cNvSpPr>
          <p:nvPr>
            <p:ph type="sldNum" sz="quarter" idx="12"/>
          </p:nvPr>
        </p:nvSpPr>
        <p:spPr/>
        <p:txBody>
          <a:bodyPr/>
          <a:lstStyle>
            <a:lvl1pPr>
              <a:defRPr>
                <a:solidFill>
                  <a:srgbClr val="119DFF"/>
                </a:solidFill>
              </a:defRPr>
            </a:lvl1pPr>
          </a:lstStyle>
          <a:p>
            <a:fld id="{ACAAA2AA-9935-F447-A1F2-B7B18FC0B460}" type="slidenum">
              <a:rPr lang="en-US" smtClean="0"/>
              <a:pPr/>
              <a:t>‹#›</a:t>
            </a:fld>
            <a:endParaRPr lang="en-US"/>
          </a:p>
        </p:txBody>
      </p:sp>
      <p:grpSp>
        <p:nvGrpSpPr>
          <p:cNvPr id="11" name="Group 10">
            <a:extLst>
              <a:ext uri="{FF2B5EF4-FFF2-40B4-BE49-F238E27FC236}">
                <a16:creationId xmlns:a16="http://schemas.microsoft.com/office/drawing/2014/main" id="{EF4F9F71-0029-EABA-8877-EABE8BD0503D}"/>
              </a:ext>
            </a:extLst>
          </p:cNvPr>
          <p:cNvGrpSpPr/>
          <p:nvPr userDrawn="1"/>
        </p:nvGrpSpPr>
        <p:grpSpPr>
          <a:xfrm>
            <a:off x="1511988" y="1033396"/>
            <a:ext cx="9837693" cy="90331"/>
            <a:chOff x="838200" y="1033396"/>
            <a:chExt cx="10511481" cy="90331"/>
          </a:xfrm>
        </p:grpSpPr>
        <p:sp>
          <p:nvSpPr>
            <p:cNvPr id="12" name="Rectangle 11">
              <a:extLst>
                <a:ext uri="{FF2B5EF4-FFF2-40B4-BE49-F238E27FC236}">
                  <a16:creationId xmlns:a16="http://schemas.microsoft.com/office/drawing/2014/main" id="{A9522451-A810-0C0E-A29E-6E4DBE1AA076}"/>
                </a:ext>
              </a:extLst>
            </p:cNvPr>
            <p:cNvSpPr/>
            <p:nvPr userDrawn="1"/>
          </p:nvSpPr>
          <p:spPr>
            <a:xfrm>
              <a:off x="838200" y="1033396"/>
              <a:ext cx="3200400" cy="90331"/>
            </a:xfrm>
            <a:prstGeom prst="rect">
              <a:avLst/>
            </a:prstGeom>
            <a:solidFill>
              <a:srgbClr val="119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51B692-5F5A-79A4-1519-3D9E45761B36}"/>
                </a:ext>
              </a:extLst>
            </p:cNvPr>
            <p:cNvSpPr/>
            <p:nvPr userDrawn="1"/>
          </p:nvSpPr>
          <p:spPr>
            <a:xfrm>
              <a:off x="4038600" y="1033396"/>
              <a:ext cx="2197443" cy="90331"/>
            </a:xfrm>
            <a:prstGeom prst="rect">
              <a:avLst/>
            </a:prstGeom>
            <a:solidFill>
              <a:srgbClr val="31B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443388-4715-56AF-ED99-4CE9B1F5A39B}"/>
                </a:ext>
              </a:extLst>
            </p:cNvPr>
            <p:cNvSpPr/>
            <p:nvPr userDrawn="1"/>
          </p:nvSpPr>
          <p:spPr>
            <a:xfrm>
              <a:off x="6236043" y="1033396"/>
              <a:ext cx="5113638" cy="90331"/>
            </a:xfrm>
            <a:prstGeom prst="rect">
              <a:avLst/>
            </a:prstGeom>
            <a:solidFill>
              <a:srgbClr val="62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243746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784C-B65D-5EB0-2094-6E87B7873654}"/>
              </a:ext>
            </a:extLst>
          </p:cNvPr>
          <p:cNvSpPr>
            <a:spLocks noGrp="1"/>
          </p:cNvSpPr>
          <p:nvPr>
            <p:ph type="title" hasCustomPrompt="1"/>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5AE4A7CB-08FB-91C7-55A8-C04E1E538DCC}"/>
              </a:ext>
            </a:extLst>
          </p:cNvPr>
          <p:cNvSpPr>
            <a:spLocks noGrp="1"/>
          </p:cNvSpPr>
          <p:nvPr>
            <p:ph type="ftr" sz="quarter" idx="11"/>
          </p:nvPr>
        </p:nvSpPr>
        <p:spPr/>
        <p:txBody>
          <a:bodyPr/>
          <a:lstStyle/>
          <a:p>
            <a:r>
              <a:rPr lang="en-US"/>
              <a:t>&lt;SECTION NAME&gt;</a:t>
            </a:r>
          </a:p>
        </p:txBody>
      </p:sp>
      <p:sp>
        <p:nvSpPr>
          <p:cNvPr id="5" name="Slide Number Placeholder 4">
            <a:extLst>
              <a:ext uri="{FF2B5EF4-FFF2-40B4-BE49-F238E27FC236}">
                <a16:creationId xmlns:a16="http://schemas.microsoft.com/office/drawing/2014/main" id="{2F722BF9-675A-CFD7-6389-07E8224477B3}"/>
              </a:ext>
            </a:extLst>
          </p:cNvPr>
          <p:cNvSpPr>
            <a:spLocks noGrp="1"/>
          </p:cNvSpPr>
          <p:nvPr>
            <p:ph type="sldNum" sz="quarter" idx="12"/>
          </p:nvPr>
        </p:nvSpPr>
        <p:spPr/>
        <p:txBody>
          <a:bodyPr/>
          <a:lstStyle/>
          <a:p>
            <a:fld id="{ACAAA2AA-9935-F447-A1F2-B7B18FC0B460}" type="slidenum">
              <a:rPr lang="en-US" smtClean="0"/>
              <a:t>‹#›</a:t>
            </a:fld>
            <a:endParaRPr lang="en-US"/>
          </a:p>
        </p:txBody>
      </p:sp>
      <p:grpSp>
        <p:nvGrpSpPr>
          <p:cNvPr id="6" name="Group 5">
            <a:extLst>
              <a:ext uri="{FF2B5EF4-FFF2-40B4-BE49-F238E27FC236}">
                <a16:creationId xmlns:a16="http://schemas.microsoft.com/office/drawing/2014/main" id="{B34F5BB8-4523-DDB3-39D5-96B25B1828E2}"/>
              </a:ext>
            </a:extLst>
          </p:cNvPr>
          <p:cNvGrpSpPr/>
          <p:nvPr userDrawn="1"/>
        </p:nvGrpSpPr>
        <p:grpSpPr>
          <a:xfrm>
            <a:off x="1507495" y="1033396"/>
            <a:ext cx="9842186" cy="94364"/>
            <a:chOff x="838200" y="1033396"/>
            <a:chExt cx="10511481" cy="90331"/>
          </a:xfrm>
        </p:grpSpPr>
        <p:sp>
          <p:nvSpPr>
            <p:cNvPr id="7" name="Rectangle 6">
              <a:extLst>
                <a:ext uri="{FF2B5EF4-FFF2-40B4-BE49-F238E27FC236}">
                  <a16:creationId xmlns:a16="http://schemas.microsoft.com/office/drawing/2014/main" id="{7A2DEC11-F099-7CFD-A26C-6501B6D9F8BF}"/>
                </a:ext>
              </a:extLst>
            </p:cNvPr>
            <p:cNvSpPr/>
            <p:nvPr userDrawn="1"/>
          </p:nvSpPr>
          <p:spPr>
            <a:xfrm>
              <a:off x="838200" y="1033396"/>
              <a:ext cx="3200400" cy="90331"/>
            </a:xfrm>
            <a:prstGeom prst="rect">
              <a:avLst/>
            </a:prstGeom>
            <a:solidFill>
              <a:srgbClr val="119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780527C-5347-3CCA-6DA1-277985820358}"/>
                </a:ext>
              </a:extLst>
            </p:cNvPr>
            <p:cNvSpPr/>
            <p:nvPr userDrawn="1"/>
          </p:nvSpPr>
          <p:spPr>
            <a:xfrm>
              <a:off x="4038600" y="1033396"/>
              <a:ext cx="2197443" cy="90331"/>
            </a:xfrm>
            <a:prstGeom prst="rect">
              <a:avLst/>
            </a:prstGeom>
            <a:solidFill>
              <a:srgbClr val="31B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614303-F3ED-9582-9302-87A3E05C4B89}"/>
                </a:ext>
              </a:extLst>
            </p:cNvPr>
            <p:cNvSpPr/>
            <p:nvPr userDrawn="1"/>
          </p:nvSpPr>
          <p:spPr>
            <a:xfrm>
              <a:off x="6236043" y="1033396"/>
              <a:ext cx="5113638" cy="90331"/>
            </a:xfrm>
            <a:prstGeom prst="rect">
              <a:avLst/>
            </a:prstGeom>
            <a:solidFill>
              <a:srgbClr val="62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65757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784C-B65D-5EB0-2094-6E87B7873654}"/>
              </a:ext>
            </a:extLst>
          </p:cNvPr>
          <p:cNvSpPr>
            <a:spLocks noGrp="1"/>
          </p:cNvSpPr>
          <p:nvPr>
            <p:ph type="title" hasCustomPrompt="1"/>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5AE4A7CB-08FB-91C7-55A8-C04E1E538DCC}"/>
              </a:ext>
            </a:extLst>
          </p:cNvPr>
          <p:cNvSpPr>
            <a:spLocks noGrp="1"/>
          </p:cNvSpPr>
          <p:nvPr>
            <p:ph type="ftr" sz="quarter" idx="11"/>
          </p:nvPr>
        </p:nvSpPr>
        <p:spPr/>
        <p:txBody>
          <a:bodyPr/>
          <a:lstStyle/>
          <a:p>
            <a:r>
              <a:rPr lang="en-US"/>
              <a:t>&lt;SECTION NAME&gt;</a:t>
            </a:r>
          </a:p>
        </p:txBody>
      </p:sp>
      <p:sp>
        <p:nvSpPr>
          <p:cNvPr id="5" name="Slide Number Placeholder 4">
            <a:extLst>
              <a:ext uri="{FF2B5EF4-FFF2-40B4-BE49-F238E27FC236}">
                <a16:creationId xmlns:a16="http://schemas.microsoft.com/office/drawing/2014/main" id="{2F722BF9-675A-CFD7-6389-07E8224477B3}"/>
              </a:ext>
            </a:extLst>
          </p:cNvPr>
          <p:cNvSpPr>
            <a:spLocks noGrp="1"/>
          </p:cNvSpPr>
          <p:nvPr>
            <p:ph type="sldNum" sz="quarter" idx="12"/>
          </p:nvPr>
        </p:nvSpPr>
        <p:spPr/>
        <p:txBody>
          <a:bodyPr/>
          <a:lstStyle/>
          <a:p>
            <a:fld id="{ACAAA2AA-9935-F447-A1F2-B7B18FC0B460}" type="slidenum">
              <a:rPr lang="en-US" smtClean="0"/>
              <a:t>‹#›</a:t>
            </a:fld>
            <a:endParaRPr lang="en-US"/>
          </a:p>
        </p:txBody>
      </p:sp>
      <p:grpSp>
        <p:nvGrpSpPr>
          <p:cNvPr id="6" name="Group 5">
            <a:extLst>
              <a:ext uri="{FF2B5EF4-FFF2-40B4-BE49-F238E27FC236}">
                <a16:creationId xmlns:a16="http://schemas.microsoft.com/office/drawing/2014/main" id="{B34F5BB8-4523-DDB3-39D5-96B25B1828E2}"/>
              </a:ext>
            </a:extLst>
          </p:cNvPr>
          <p:cNvGrpSpPr/>
          <p:nvPr userDrawn="1"/>
        </p:nvGrpSpPr>
        <p:grpSpPr>
          <a:xfrm>
            <a:off x="1507495" y="1033396"/>
            <a:ext cx="9842186" cy="94364"/>
            <a:chOff x="838200" y="1033396"/>
            <a:chExt cx="10511481" cy="90331"/>
          </a:xfrm>
        </p:grpSpPr>
        <p:sp>
          <p:nvSpPr>
            <p:cNvPr id="7" name="Rectangle 6">
              <a:extLst>
                <a:ext uri="{FF2B5EF4-FFF2-40B4-BE49-F238E27FC236}">
                  <a16:creationId xmlns:a16="http://schemas.microsoft.com/office/drawing/2014/main" id="{7A2DEC11-F099-7CFD-A26C-6501B6D9F8BF}"/>
                </a:ext>
              </a:extLst>
            </p:cNvPr>
            <p:cNvSpPr/>
            <p:nvPr userDrawn="1"/>
          </p:nvSpPr>
          <p:spPr>
            <a:xfrm>
              <a:off x="838200" y="1033396"/>
              <a:ext cx="3200400" cy="90331"/>
            </a:xfrm>
            <a:prstGeom prst="rect">
              <a:avLst/>
            </a:prstGeom>
            <a:solidFill>
              <a:srgbClr val="119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780527C-5347-3CCA-6DA1-277985820358}"/>
                </a:ext>
              </a:extLst>
            </p:cNvPr>
            <p:cNvSpPr/>
            <p:nvPr userDrawn="1"/>
          </p:nvSpPr>
          <p:spPr>
            <a:xfrm>
              <a:off x="4038600" y="1033396"/>
              <a:ext cx="2197443" cy="90331"/>
            </a:xfrm>
            <a:prstGeom prst="rect">
              <a:avLst/>
            </a:prstGeom>
            <a:solidFill>
              <a:srgbClr val="31B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614303-F3ED-9582-9302-87A3E05C4B89}"/>
                </a:ext>
              </a:extLst>
            </p:cNvPr>
            <p:cNvSpPr/>
            <p:nvPr userDrawn="1"/>
          </p:nvSpPr>
          <p:spPr>
            <a:xfrm>
              <a:off x="6236043" y="1033396"/>
              <a:ext cx="5113638" cy="90331"/>
            </a:xfrm>
            <a:prstGeom prst="rect">
              <a:avLst/>
            </a:prstGeom>
            <a:solidFill>
              <a:srgbClr val="62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8E13AC30-8A49-6CAC-FBCB-AC7975C0F967}"/>
              </a:ext>
            </a:extLst>
          </p:cNvPr>
          <p:cNvSpPr/>
          <p:nvPr userDrawn="1"/>
        </p:nvSpPr>
        <p:spPr>
          <a:xfrm>
            <a:off x="1511614" y="1113183"/>
            <a:ext cx="9842186" cy="5379692"/>
          </a:xfrm>
          <a:prstGeom prst="rect">
            <a:avLst/>
          </a:prstGeom>
          <a:solidFill>
            <a:schemeClr val="tx1">
              <a:alpha val="18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5017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E4E2E02-4011-1B8A-2196-31C9626E54A8}"/>
              </a:ext>
            </a:extLst>
          </p:cNvPr>
          <p:cNvSpPr>
            <a:spLocks noGrp="1"/>
          </p:cNvSpPr>
          <p:nvPr>
            <p:ph type="ftr" sz="quarter" idx="11"/>
          </p:nvPr>
        </p:nvSpPr>
        <p:spPr/>
        <p:txBody>
          <a:bodyPr/>
          <a:lstStyle/>
          <a:p>
            <a:r>
              <a:rPr lang="en-US"/>
              <a:t>&lt;SECTION NAME&gt;</a:t>
            </a:r>
          </a:p>
        </p:txBody>
      </p:sp>
      <p:sp>
        <p:nvSpPr>
          <p:cNvPr id="4" name="Slide Number Placeholder 3">
            <a:extLst>
              <a:ext uri="{FF2B5EF4-FFF2-40B4-BE49-F238E27FC236}">
                <a16:creationId xmlns:a16="http://schemas.microsoft.com/office/drawing/2014/main" id="{2A0BD47F-1D02-0D1C-A338-B12697F57C8F}"/>
              </a:ext>
            </a:extLst>
          </p:cNvPr>
          <p:cNvSpPr>
            <a:spLocks noGrp="1"/>
          </p:cNvSpPr>
          <p:nvPr>
            <p:ph type="sldNum" sz="quarter" idx="12"/>
          </p:nvPr>
        </p:nvSpPr>
        <p:spPr/>
        <p:txBody>
          <a:bodyPr/>
          <a:lstStyle/>
          <a:p>
            <a:fld id="{ACAAA2AA-9935-F447-A1F2-B7B18FC0B460}" type="slidenum">
              <a:rPr lang="en-US" smtClean="0"/>
              <a:t>‹#›</a:t>
            </a:fld>
            <a:endParaRPr lang="en-US"/>
          </a:p>
        </p:txBody>
      </p:sp>
      <p:grpSp>
        <p:nvGrpSpPr>
          <p:cNvPr id="5" name="Group 4">
            <a:extLst>
              <a:ext uri="{FF2B5EF4-FFF2-40B4-BE49-F238E27FC236}">
                <a16:creationId xmlns:a16="http://schemas.microsoft.com/office/drawing/2014/main" id="{0F49BCA4-F802-9C2F-9BBC-823FDEDE7722}"/>
              </a:ext>
            </a:extLst>
          </p:cNvPr>
          <p:cNvGrpSpPr/>
          <p:nvPr userDrawn="1"/>
        </p:nvGrpSpPr>
        <p:grpSpPr>
          <a:xfrm>
            <a:off x="1517904" y="6400800"/>
            <a:ext cx="9835841" cy="94116"/>
            <a:chOff x="838200" y="1033396"/>
            <a:chExt cx="10511481" cy="90331"/>
          </a:xfrm>
        </p:grpSpPr>
        <p:sp>
          <p:nvSpPr>
            <p:cNvPr id="6" name="Rectangle 5">
              <a:extLst>
                <a:ext uri="{FF2B5EF4-FFF2-40B4-BE49-F238E27FC236}">
                  <a16:creationId xmlns:a16="http://schemas.microsoft.com/office/drawing/2014/main" id="{354929D9-817E-757E-5536-7D816AB3E786}"/>
                </a:ext>
              </a:extLst>
            </p:cNvPr>
            <p:cNvSpPr/>
            <p:nvPr userDrawn="1"/>
          </p:nvSpPr>
          <p:spPr>
            <a:xfrm>
              <a:off x="838200" y="1033396"/>
              <a:ext cx="3200400" cy="90331"/>
            </a:xfrm>
            <a:prstGeom prst="rect">
              <a:avLst/>
            </a:prstGeom>
            <a:solidFill>
              <a:srgbClr val="119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6CB30E-5B43-005A-97E9-BC5D32CAA27F}"/>
                </a:ext>
              </a:extLst>
            </p:cNvPr>
            <p:cNvSpPr/>
            <p:nvPr userDrawn="1"/>
          </p:nvSpPr>
          <p:spPr>
            <a:xfrm>
              <a:off x="4038600" y="1033396"/>
              <a:ext cx="2197443" cy="90331"/>
            </a:xfrm>
            <a:prstGeom prst="rect">
              <a:avLst/>
            </a:prstGeom>
            <a:solidFill>
              <a:srgbClr val="31B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E798A6-12BA-7D48-6AFA-807BBBE713EB}"/>
                </a:ext>
              </a:extLst>
            </p:cNvPr>
            <p:cNvSpPr/>
            <p:nvPr userDrawn="1"/>
          </p:nvSpPr>
          <p:spPr>
            <a:xfrm>
              <a:off x="6236043" y="1033396"/>
              <a:ext cx="5113638" cy="90331"/>
            </a:xfrm>
            <a:prstGeom prst="rect">
              <a:avLst/>
            </a:prstGeom>
            <a:solidFill>
              <a:srgbClr val="62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9541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3D99D4-BA0C-55AD-FAFC-D9940C4315E3}"/>
              </a:ext>
            </a:extLst>
          </p:cNvPr>
          <p:cNvSpPr>
            <a:spLocks noGrp="1"/>
          </p:cNvSpPr>
          <p:nvPr>
            <p:ph type="title"/>
          </p:nvPr>
        </p:nvSpPr>
        <p:spPr>
          <a:xfrm>
            <a:off x="1511614" y="365125"/>
            <a:ext cx="9842186" cy="674403"/>
          </a:xfrm>
          <a:prstGeom prst="rect">
            <a:avLst/>
          </a:prstGeom>
          <a:noFill/>
        </p:spPr>
        <p:txBody>
          <a:bodyPr vert="horz" lIns="0" tIns="4572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06D555-77A0-16C3-BBFB-10FD94269288}"/>
              </a:ext>
            </a:extLst>
          </p:cNvPr>
          <p:cNvSpPr>
            <a:spLocks noGrp="1"/>
          </p:cNvSpPr>
          <p:nvPr>
            <p:ph type="body" idx="1"/>
          </p:nvPr>
        </p:nvSpPr>
        <p:spPr>
          <a:xfrm>
            <a:off x="1511614" y="1212783"/>
            <a:ext cx="9842186" cy="4964180"/>
          </a:xfrm>
          <a:prstGeom prst="rect">
            <a:avLst/>
          </a:prstGeom>
        </p:spPr>
        <p:txBody>
          <a:bodyPr vert="horz" lIns="274320" tIns="274320" rIns="274320" bIns="2743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E3B4863-5A04-0B5C-F956-44ECA83B6595}"/>
              </a:ext>
            </a:extLst>
          </p:cNvPr>
          <p:cNvSpPr>
            <a:spLocks noGrp="1"/>
          </p:cNvSpPr>
          <p:nvPr>
            <p:ph type="ftr" sz="quarter" idx="3"/>
          </p:nvPr>
        </p:nvSpPr>
        <p:spPr>
          <a:xfrm rot="16200000">
            <a:off x="-2210733" y="3608721"/>
            <a:ext cx="5503514" cy="365125"/>
          </a:xfrm>
          <a:prstGeom prst="rect">
            <a:avLst/>
          </a:prstGeom>
        </p:spPr>
        <p:txBody>
          <a:bodyPr vert="horz" lIns="91440" tIns="45720" rIns="91440" bIns="45720" rtlCol="0" anchor="ctr"/>
          <a:lstStyle>
            <a:lvl1pPr algn="l">
              <a:defRPr sz="1200" b="0" i="0" spc="300">
                <a:solidFill>
                  <a:schemeClr val="bg1">
                    <a:lumMod val="75000"/>
                  </a:schemeClr>
                </a:solidFill>
                <a:latin typeface="Expressway Rg" panose="020B0604020200020204" pitchFamily="34" charset="0"/>
              </a:defRPr>
            </a:lvl1pPr>
          </a:lstStyle>
          <a:p>
            <a:r>
              <a:rPr lang="en-US"/>
              <a:t>&lt;SECTION NAME&gt;</a:t>
            </a:r>
          </a:p>
        </p:txBody>
      </p:sp>
      <p:sp>
        <p:nvSpPr>
          <p:cNvPr id="6" name="Slide Number Placeholder 5">
            <a:extLst>
              <a:ext uri="{FF2B5EF4-FFF2-40B4-BE49-F238E27FC236}">
                <a16:creationId xmlns:a16="http://schemas.microsoft.com/office/drawing/2014/main" id="{5C97A400-EAED-4343-FA82-A54BACB357A1}"/>
              </a:ext>
            </a:extLst>
          </p:cNvPr>
          <p:cNvSpPr>
            <a:spLocks noGrp="1"/>
          </p:cNvSpPr>
          <p:nvPr>
            <p:ph type="sldNum" sz="quarter" idx="4"/>
          </p:nvPr>
        </p:nvSpPr>
        <p:spPr>
          <a:xfrm>
            <a:off x="243840" y="518476"/>
            <a:ext cx="594360" cy="365125"/>
          </a:xfrm>
          <a:prstGeom prst="rect">
            <a:avLst/>
          </a:prstGeom>
        </p:spPr>
        <p:txBody>
          <a:bodyPr vert="horz" lIns="91440" tIns="45720" rIns="91440" bIns="45720" rtlCol="0" anchor="ctr"/>
          <a:lstStyle>
            <a:lvl1pPr algn="ctr">
              <a:defRPr sz="1200" b="1" i="0">
                <a:solidFill>
                  <a:schemeClr val="bg1">
                    <a:lumMod val="75000"/>
                  </a:schemeClr>
                </a:solidFill>
                <a:latin typeface="Expressway Xb" panose="020B0604020200020204" pitchFamily="34" charset="0"/>
              </a:defRPr>
            </a:lvl1pPr>
          </a:lstStyle>
          <a:p>
            <a:fld id="{ACAAA2AA-9935-F447-A1F2-B7B18FC0B460}" type="slidenum">
              <a:rPr lang="en-US" smtClean="0"/>
              <a:pPr/>
              <a:t>‹#›</a:t>
            </a:fld>
            <a:endParaRPr lang="en-US"/>
          </a:p>
        </p:txBody>
      </p:sp>
      <p:cxnSp>
        <p:nvCxnSpPr>
          <p:cNvPr id="12" name="Straight Connector 11">
            <a:extLst>
              <a:ext uri="{FF2B5EF4-FFF2-40B4-BE49-F238E27FC236}">
                <a16:creationId xmlns:a16="http://schemas.microsoft.com/office/drawing/2014/main" id="{A9F798D2-D4DB-0C20-AE7E-9E5E9FB2E7B1}"/>
              </a:ext>
            </a:extLst>
          </p:cNvPr>
          <p:cNvCxnSpPr>
            <a:cxnSpLocks/>
          </p:cNvCxnSpPr>
          <p:nvPr userDrawn="1"/>
        </p:nvCxnSpPr>
        <p:spPr>
          <a:xfrm flipV="1">
            <a:off x="1117600" y="701039"/>
            <a:ext cx="0" cy="615696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328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9" r:id="rId15"/>
    <p:sldLayoutId id="2147483680" r:id="rId16"/>
    <p:sldLayoutId id="2147483681" r:id="rId17"/>
    <p:sldLayoutId id="2147483682" r:id="rId18"/>
  </p:sldLayoutIdLst>
  <p:transition>
    <p:fade/>
  </p:transition>
  <p:hf hdr="0" dt="0"/>
  <p:txStyles>
    <p:titleStyle>
      <a:lvl1pPr marL="0" algn="l" defTabSz="914400" rtl="0" eaLnBrk="1" latinLnBrk="0" hangingPunct="1">
        <a:lnSpc>
          <a:spcPct val="90000"/>
        </a:lnSpc>
        <a:spcBef>
          <a:spcPct val="0"/>
        </a:spcBef>
        <a:buNone/>
        <a:defRPr sz="2800" b="1" i="0" kern="1200" spc="300">
          <a:solidFill>
            <a:srgbClr val="0F75BC"/>
          </a:solidFill>
          <a:latin typeface="Expressway Rg" panose="020B0604020200020204" pitchFamily="34" charset="0"/>
          <a:ea typeface="+mj-ea"/>
          <a:cs typeface="+mj-cs"/>
        </a:defRPr>
      </a:lvl1pPr>
    </p:titleStyle>
    <p:bodyStyle>
      <a:lvl1pPr marL="228600" indent="-228600" algn="l" defTabSz="914400" rtl="0" eaLnBrk="1" latinLnBrk="0" hangingPunct="1">
        <a:lnSpc>
          <a:spcPct val="114000"/>
        </a:lnSpc>
        <a:spcBef>
          <a:spcPts val="1000"/>
        </a:spcBef>
        <a:spcAft>
          <a:spcPts val="1200"/>
        </a:spcAft>
        <a:buFont typeface="Arial" panose="020B0604020202020204" pitchFamily="34" charset="0"/>
        <a:buChar char="•"/>
        <a:defRPr sz="2800" b="1" i="0" kern="1200">
          <a:solidFill>
            <a:srgbClr val="31B2FF"/>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114000"/>
        </a:lnSpc>
        <a:spcBef>
          <a:spcPts val="500"/>
        </a:spcBef>
        <a:spcAft>
          <a:spcPts val="120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14000"/>
        </a:lnSpc>
        <a:spcBef>
          <a:spcPts val="500"/>
        </a:spcBef>
        <a:spcAft>
          <a:spcPts val="1200"/>
        </a:spcAft>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4000"/>
        </a:lnSpc>
        <a:spcBef>
          <a:spcPts val="500"/>
        </a:spcBef>
        <a:spcAft>
          <a:spcPts val="1200"/>
        </a:spcAft>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4000"/>
        </a:lnSpc>
        <a:spcBef>
          <a:spcPts val="500"/>
        </a:spcBef>
        <a:spcAft>
          <a:spcPts val="1200"/>
        </a:spcAft>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6.sv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svg"/><Relationship Id="rId9" Type="http://schemas.openxmlformats.org/officeDocument/2006/relationships/image" Target="../media/image3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hyperlink" Target="https://www.surveymonkey.com/r/ADECA_communityorgbarriers" TargetMode="External"/><Relationship Id="rId7" Type="http://schemas.openxmlformats.org/officeDocument/2006/relationships/image" Target="../media/image38.emf"/><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37.emf"/><Relationship Id="rId5" Type="http://schemas.openxmlformats.org/officeDocument/2006/relationships/hyperlink" Target="https://www.surveymonkey.com/r/ADECA_ISPengagement" TargetMode="External"/><Relationship Id="rId4" Type="http://schemas.openxmlformats.org/officeDocument/2006/relationships/hyperlink" Target="https://www.surveymonkey.com/r/ADECA_agencyassetprograms"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surveymonkey.com/r/ADECA_agencyassetprograms" TargetMode="External"/><Relationship Id="rId2" Type="http://schemas.openxmlformats.org/officeDocument/2006/relationships/hyperlink" Target="https://www.surveymonkey.com/r/ADECA_ISPengagement"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48.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hyperlink" Target="mailto:broadband.fund@adeca.alabama.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notesSlide" Target="../notesSlides/notesSlide15.xml"/><Relationship Id="rId16" Type="http://schemas.openxmlformats.org/officeDocument/2006/relationships/image" Target="../media/image71.svg"/><Relationship Id="rId1" Type="http://schemas.openxmlformats.org/officeDocument/2006/relationships/slideLayout" Target="../slideLayouts/slideLayout7.xml"/><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BROADBAND.FUND@ADECA.ALABAMA.GOV"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6817-55FB-37E8-7E6B-3965A819617B}"/>
              </a:ext>
            </a:extLst>
          </p:cNvPr>
          <p:cNvSpPr>
            <a:spLocks noGrp="1"/>
          </p:cNvSpPr>
          <p:nvPr>
            <p:ph type="title"/>
          </p:nvPr>
        </p:nvSpPr>
        <p:spPr/>
        <p:txBody>
          <a:bodyPr/>
          <a:lstStyle/>
          <a:p>
            <a:pPr algn="ctr"/>
            <a:r>
              <a:rPr lang="en-US"/>
              <a:t>WELCOME! THANK YOU FOR ATTENDING</a:t>
            </a:r>
          </a:p>
        </p:txBody>
      </p:sp>
      <p:sp>
        <p:nvSpPr>
          <p:cNvPr id="4" name="Slide Number Placeholder 3">
            <a:extLst>
              <a:ext uri="{FF2B5EF4-FFF2-40B4-BE49-F238E27FC236}">
                <a16:creationId xmlns:a16="http://schemas.microsoft.com/office/drawing/2014/main" id="{048DC78E-07E6-69CD-1F58-834BD255E968}"/>
              </a:ext>
            </a:extLst>
          </p:cNvPr>
          <p:cNvSpPr>
            <a:spLocks noGrp="1"/>
          </p:cNvSpPr>
          <p:nvPr>
            <p:ph type="sldNum" sz="quarter" idx="12"/>
          </p:nvPr>
        </p:nvSpPr>
        <p:spPr/>
        <p:txBody>
          <a:bodyPr/>
          <a:lstStyle/>
          <a:p>
            <a:fld id="{ACAAA2AA-9935-F447-A1F2-B7B18FC0B460}" type="slidenum">
              <a:rPr lang="en-US" smtClean="0"/>
              <a:t>1</a:t>
            </a:fld>
            <a:endParaRPr lang="en-US"/>
          </a:p>
        </p:txBody>
      </p:sp>
      <p:grpSp>
        <p:nvGrpSpPr>
          <p:cNvPr id="6" name="Group 5">
            <a:extLst>
              <a:ext uri="{FF2B5EF4-FFF2-40B4-BE49-F238E27FC236}">
                <a16:creationId xmlns:a16="http://schemas.microsoft.com/office/drawing/2014/main" id="{0FB37703-F2D0-0CC7-9A20-803674A93395}"/>
              </a:ext>
            </a:extLst>
          </p:cNvPr>
          <p:cNvGrpSpPr/>
          <p:nvPr/>
        </p:nvGrpSpPr>
        <p:grpSpPr>
          <a:xfrm>
            <a:off x="1303654" y="1422932"/>
            <a:ext cx="10529885" cy="756094"/>
            <a:chOff x="516197" y="1897265"/>
            <a:chExt cx="10523979" cy="756094"/>
          </a:xfrm>
        </p:grpSpPr>
        <p:sp>
          <p:nvSpPr>
            <p:cNvPr id="7" name="Google Shape;265;p33">
              <a:extLst>
                <a:ext uri="{FF2B5EF4-FFF2-40B4-BE49-F238E27FC236}">
                  <a16:creationId xmlns:a16="http://schemas.microsoft.com/office/drawing/2014/main" id="{7A64BE7D-715A-7511-8A17-5DE57550A1D7}"/>
                </a:ext>
              </a:extLst>
            </p:cNvPr>
            <p:cNvSpPr/>
            <p:nvPr/>
          </p:nvSpPr>
          <p:spPr>
            <a:xfrm>
              <a:off x="516197" y="1897265"/>
              <a:ext cx="10523979" cy="756094"/>
            </a:xfrm>
            <a:prstGeom prst="roundRect">
              <a:avLst>
                <a:gd name="adj" fmla="val 10000"/>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8;p33">
              <a:extLst>
                <a:ext uri="{FF2B5EF4-FFF2-40B4-BE49-F238E27FC236}">
                  <a16:creationId xmlns:a16="http://schemas.microsoft.com/office/drawing/2014/main" id="{63D4C1F5-0A81-D8DE-1DF6-14CC7E157743}"/>
                </a:ext>
              </a:extLst>
            </p:cNvPr>
            <p:cNvSpPr txBox="1"/>
            <p:nvPr/>
          </p:nvSpPr>
          <p:spPr>
            <a:xfrm>
              <a:off x="1940342" y="1897265"/>
              <a:ext cx="9099833" cy="756094"/>
            </a:xfrm>
            <a:prstGeom prst="rect">
              <a:avLst/>
            </a:prstGeom>
            <a:noFill/>
            <a:ln>
              <a:noFill/>
            </a:ln>
          </p:spPr>
          <p:txBody>
            <a:bodyPr spcFirstLastPara="1" wrap="square" lIns="80000" tIns="80000" rIns="80000" bIns="8000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Montserrat"/>
                  <a:ea typeface="Montserrat"/>
                  <a:cs typeface="Montserrat"/>
                  <a:sym typeface="Montserrat"/>
                </a:rPr>
                <a:t>This session will be recorded and closed captioning is available.</a:t>
              </a:r>
              <a:endParaRPr sz="2200" b="1" i="0" u="none" strike="noStrike" cap="none">
                <a:solidFill>
                  <a:srgbClr val="000000"/>
                </a:solidFill>
                <a:latin typeface="Montserrat"/>
                <a:ea typeface="Montserrat"/>
                <a:cs typeface="Montserrat"/>
                <a:sym typeface="Montserrat"/>
              </a:endParaRPr>
            </a:p>
          </p:txBody>
        </p:sp>
        <p:grpSp>
          <p:nvGrpSpPr>
            <p:cNvPr id="9" name="Group 8">
              <a:extLst>
                <a:ext uri="{FF2B5EF4-FFF2-40B4-BE49-F238E27FC236}">
                  <a16:creationId xmlns:a16="http://schemas.microsoft.com/office/drawing/2014/main" id="{064B776E-4FAF-52A8-2D5F-390B0D2AA1C7}"/>
                </a:ext>
              </a:extLst>
            </p:cNvPr>
            <p:cNvGrpSpPr/>
            <p:nvPr/>
          </p:nvGrpSpPr>
          <p:grpSpPr>
            <a:xfrm>
              <a:off x="943543" y="2026263"/>
              <a:ext cx="510212" cy="510212"/>
              <a:chOff x="943543" y="2441894"/>
              <a:chExt cx="510212" cy="510212"/>
            </a:xfrm>
          </p:grpSpPr>
          <p:sp>
            <p:nvSpPr>
              <p:cNvPr id="10" name="Rectangle 9">
                <a:extLst>
                  <a:ext uri="{FF2B5EF4-FFF2-40B4-BE49-F238E27FC236}">
                    <a16:creationId xmlns:a16="http://schemas.microsoft.com/office/drawing/2014/main" id="{53B7C7D9-4003-0682-90FB-CB029C866B06}"/>
                  </a:ext>
                </a:extLst>
              </p:cNvPr>
              <p:cNvSpPr/>
              <p:nvPr/>
            </p:nvSpPr>
            <p:spPr>
              <a:xfrm>
                <a:off x="943543" y="2441894"/>
                <a:ext cx="510212" cy="510212"/>
              </a:xfrm>
              <a:prstGeom prst="rect">
                <a:avLst/>
              </a:prstGeom>
              <a:noFill/>
              <a:ln>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Ear with solid fill">
                <a:extLst>
                  <a:ext uri="{FF2B5EF4-FFF2-40B4-BE49-F238E27FC236}">
                    <a16:creationId xmlns:a16="http://schemas.microsoft.com/office/drawing/2014/main" id="{1BF8E4FA-7E63-A26D-5093-B4819F4147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7168" y="2456948"/>
                <a:ext cx="486587" cy="486587"/>
              </a:xfrm>
              <a:prstGeom prst="rect">
                <a:avLst/>
              </a:prstGeom>
            </p:spPr>
          </p:pic>
        </p:grpSp>
      </p:grpSp>
      <p:grpSp>
        <p:nvGrpSpPr>
          <p:cNvPr id="24" name="Group 23">
            <a:extLst>
              <a:ext uri="{FF2B5EF4-FFF2-40B4-BE49-F238E27FC236}">
                <a16:creationId xmlns:a16="http://schemas.microsoft.com/office/drawing/2014/main" id="{50AB87BC-27D7-D9AE-D264-D9F86F46BA87}"/>
              </a:ext>
            </a:extLst>
          </p:cNvPr>
          <p:cNvGrpSpPr/>
          <p:nvPr/>
        </p:nvGrpSpPr>
        <p:grpSpPr>
          <a:xfrm>
            <a:off x="1362724" y="3576030"/>
            <a:ext cx="10523979" cy="756094"/>
            <a:chOff x="516197" y="5720899"/>
            <a:chExt cx="10523979" cy="756094"/>
          </a:xfrm>
        </p:grpSpPr>
        <p:sp>
          <p:nvSpPr>
            <p:cNvPr id="25" name="Google Shape;277;p33">
              <a:extLst>
                <a:ext uri="{FF2B5EF4-FFF2-40B4-BE49-F238E27FC236}">
                  <a16:creationId xmlns:a16="http://schemas.microsoft.com/office/drawing/2014/main" id="{0ED6E3BD-CEA4-97BA-09E4-D9BAB981AB48}"/>
                </a:ext>
              </a:extLst>
            </p:cNvPr>
            <p:cNvSpPr/>
            <p:nvPr/>
          </p:nvSpPr>
          <p:spPr>
            <a:xfrm>
              <a:off x="516197" y="5720899"/>
              <a:ext cx="10523979" cy="756094"/>
            </a:xfrm>
            <a:prstGeom prst="roundRect">
              <a:avLst>
                <a:gd name="adj" fmla="val 10000"/>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0;p33">
              <a:extLst>
                <a:ext uri="{FF2B5EF4-FFF2-40B4-BE49-F238E27FC236}">
                  <a16:creationId xmlns:a16="http://schemas.microsoft.com/office/drawing/2014/main" id="{03CA650D-EC46-C2BE-F4FF-861B9E01F01B}"/>
                </a:ext>
              </a:extLst>
            </p:cNvPr>
            <p:cNvSpPr txBox="1"/>
            <p:nvPr/>
          </p:nvSpPr>
          <p:spPr>
            <a:xfrm>
              <a:off x="1940342" y="5720899"/>
              <a:ext cx="9099833" cy="756094"/>
            </a:xfrm>
            <a:prstGeom prst="rect">
              <a:avLst/>
            </a:prstGeom>
            <a:noFill/>
            <a:ln>
              <a:noFill/>
            </a:ln>
          </p:spPr>
          <p:txBody>
            <a:bodyPr spcFirstLastPara="1" wrap="square" lIns="80000" tIns="80000" rIns="80000" bIns="80000" anchor="ctr" anchorCtr="0">
              <a:noAutofit/>
            </a:bodyPr>
            <a:lstStyle/>
            <a:p>
              <a:pPr>
                <a:buSzPts val="2200"/>
              </a:pPr>
              <a:r>
                <a:rPr lang="en-US" sz="2200" b="1">
                  <a:latin typeface="Montserrat"/>
                  <a:ea typeface="Montserrat"/>
                  <a:cs typeface="Montserrat"/>
                  <a:sym typeface="Montserrat"/>
                </a:rPr>
                <a:t>Use the </a:t>
              </a:r>
              <a:r>
                <a:rPr lang="en-US" sz="2200" b="1" u="sng">
                  <a:latin typeface="Montserrat"/>
                  <a:ea typeface="Montserrat"/>
                  <a:cs typeface="Montserrat"/>
                  <a:sym typeface="Montserrat"/>
                </a:rPr>
                <a:t>raise hand </a:t>
              </a:r>
              <a:r>
                <a:rPr lang="en-US" sz="2200" b="1">
                  <a:latin typeface="Montserrat"/>
                  <a:ea typeface="Montserrat"/>
                  <a:cs typeface="Montserrat"/>
                  <a:sym typeface="Montserrat"/>
                </a:rPr>
                <a:t>feature to be unmuted when speaking to the group.</a:t>
              </a:r>
              <a:endParaRPr lang="en-US" sz="2200" b="1" i="0" u="none" strike="noStrike" cap="none">
                <a:solidFill>
                  <a:srgbClr val="000000"/>
                </a:solidFill>
                <a:latin typeface="Montserrat"/>
                <a:ea typeface="Montserrat"/>
                <a:cs typeface="Montserrat"/>
                <a:sym typeface="Montserrat"/>
              </a:endParaRPr>
            </a:p>
          </p:txBody>
        </p:sp>
        <p:grpSp>
          <p:nvGrpSpPr>
            <p:cNvPr id="27" name="Group 26">
              <a:extLst>
                <a:ext uri="{FF2B5EF4-FFF2-40B4-BE49-F238E27FC236}">
                  <a16:creationId xmlns:a16="http://schemas.microsoft.com/office/drawing/2014/main" id="{E5B61E65-23E6-29F8-5D10-6011A112554E}"/>
                </a:ext>
              </a:extLst>
            </p:cNvPr>
            <p:cNvGrpSpPr/>
            <p:nvPr/>
          </p:nvGrpSpPr>
          <p:grpSpPr>
            <a:xfrm>
              <a:off x="943543" y="5870875"/>
              <a:ext cx="510212" cy="510212"/>
              <a:chOff x="970497" y="4326073"/>
              <a:chExt cx="510212" cy="510212"/>
            </a:xfrm>
          </p:grpSpPr>
          <p:sp>
            <p:nvSpPr>
              <p:cNvPr id="28" name="Rectangle 27">
                <a:extLst>
                  <a:ext uri="{FF2B5EF4-FFF2-40B4-BE49-F238E27FC236}">
                    <a16:creationId xmlns:a16="http://schemas.microsoft.com/office/drawing/2014/main" id="{F7043772-CF65-40B7-4DF2-BCB2B84B9B79}"/>
                  </a:ext>
                </a:extLst>
              </p:cNvPr>
              <p:cNvSpPr/>
              <p:nvPr/>
            </p:nvSpPr>
            <p:spPr>
              <a:xfrm>
                <a:off x="970497" y="4326073"/>
                <a:ext cx="510212" cy="510212"/>
              </a:xfrm>
              <a:prstGeom prst="rect">
                <a:avLst/>
              </a:prstGeom>
              <a:noFill/>
              <a:ln>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Raised hand with solid fill">
                <a:extLst>
                  <a:ext uri="{FF2B5EF4-FFF2-40B4-BE49-F238E27FC236}">
                    <a16:creationId xmlns:a16="http://schemas.microsoft.com/office/drawing/2014/main" id="{83A5DF66-39B9-CF6C-AFAF-4C1327105D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6272" y="4329372"/>
                <a:ext cx="457198" cy="457198"/>
              </a:xfrm>
              <a:prstGeom prst="rect">
                <a:avLst/>
              </a:prstGeom>
            </p:spPr>
          </p:pic>
        </p:grpSp>
      </p:grpSp>
      <p:grpSp>
        <p:nvGrpSpPr>
          <p:cNvPr id="30" name="Group 29">
            <a:extLst>
              <a:ext uri="{FF2B5EF4-FFF2-40B4-BE49-F238E27FC236}">
                <a16:creationId xmlns:a16="http://schemas.microsoft.com/office/drawing/2014/main" id="{05CB0D3F-E8D4-5E7C-90F0-2ED58D04444E}"/>
              </a:ext>
            </a:extLst>
          </p:cNvPr>
          <p:cNvGrpSpPr/>
          <p:nvPr/>
        </p:nvGrpSpPr>
        <p:grpSpPr>
          <a:xfrm>
            <a:off x="1388048" y="4588760"/>
            <a:ext cx="10523979" cy="756094"/>
            <a:chOff x="529707" y="4818853"/>
            <a:chExt cx="10523979" cy="756094"/>
          </a:xfrm>
        </p:grpSpPr>
        <p:sp>
          <p:nvSpPr>
            <p:cNvPr id="31" name="Google Shape;269;p33">
              <a:extLst>
                <a:ext uri="{FF2B5EF4-FFF2-40B4-BE49-F238E27FC236}">
                  <a16:creationId xmlns:a16="http://schemas.microsoft.com/office/drawing/2014/main" id="{84B8221D-37EF-BAE3-DC9B-EA0946F43326}"/>
                </a:ext>
              </a:extLst>
            </p:cNvPr>
            <p:cNvSpPr/>
            <p:nvPr/>
          </p:nvSpPr>
          <p:spPr>
            <a:xfrm>
              <a:off x="529707" y="4818853"/>
              <a:ext cx="10523979" cy="756094"/>
            </a:xfrm>
            <a:prstGeom prst="roundRect">
              <a:avLst>
                <a:gd name="adj" fmla="val 10000"/>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2;p33">
              <a:extLst>
                <a:ext uri="{FF2B5EF4-FFF2-40B4-BE49-F238E27FC236}">
                  <a16:creationId xmlns:a16="http://schemas.microsoft.com/office/drawing/2014/main" id="{65D9D642-367E-A196-9A9B-9DF8A02DCAD9}"/>
                </a:ext>
              </a:extLst>
            </p:cNvPr>
            <p:cNvSpPr txBox="1"/>
            <p:nvPr/>
          </p:nvSpPr>
          <p:spPr>
            <a:xfrm>
              <a:off x="1940342" y="4818853"/>
              <a:ext cx="9099833" cy="756094"/>
            </a:xfrm>
            <a:prstGeom prst="rect">
              <a:avLst/>
            </a:prstGeom>
            <a:noFill/>
            <a:ln>
              <a:noFill/>
            </a:ln>
          </p:spPr>
          <p:txBody>
            <a:bodyPr spcFirstLastPara="1" wrap="square" lIns="80000" tIns="80000" rIns="80000" bIns="80000" anchor="ctr" anchorCtr="0">
              <a:noAutofit/>
            </a:bodyPr>
            <a:lstStyle/>
            <a:p>
              <a:pPr>
                <a:buClr>
                  <a:srgbClr val="000000"/>
                </a:buClr>
                <a:buSzPts val="2200"/>
              </a:pPr>
              <a:r>
                <a:rPr lang="en-US" sz="2200" b="1">
                  <a:latin typeface="Montserrat"/>
                  <a:ea typeface="Montserrat"/>
                  <a:cs typeface="Montserrat"/>
                  <a:sym typeface="Montserrat"/>
                </a:rPr>
                <a:t>There will be time for Q&amp;A during the presentation.  </a:t>
              </a:r>
              <a:endParaRPr lang="en-US" sz="2200" b="1" i="0" u="none" strike="noStrike" cap="none">
                <a:solidFill>
                  <a:srgbClr val="000000"/>
                </a:solidFill>
                <a:latin typeface="Montserrat"/>
                <a:ea typeface="Montserrat"/>
                <a:cs typeface="Montserrat"/>
                <a:sym typeface="Montserrat"/>
              </a:endParaRPr>
            </a:p>
          </p:txBody>
        </p:sp>
        <p:grpSp>
          <p:nvGrpSpPr>
            <p:cNvPr id="33" name="Group 32">
              <a:extLst>
                <a:ext uri="{FF2B5EF4-FFF2-40B4-BE49-F238E27FC236}">
                  <a16:creationId xmlns:a16="http://schemas.microsoft.com/office/drawing/2014/main" id="{680DB55F-936D-CA6B-702D-AAD01DECD903}"/>
                </a:ext>
              </a:extLst>
            </p:cNvPr>
            <p:cNvGrpSpPr/>
            <p:nvPr/>
          </p:nvGrpSpPr>
          <p:grpSpPr>
            <a:xfrm>
              <a:off x="946588" y="4968829"/>
              <a:ext cx="510212" cy="510212"/>
              <a:chOff x="973259" y="3380955"/>
              <a:chExt cx="510212" cy="510212"/>
            </a:xfrm>
          </p:grpSpPr>
          <p:pic>
            <p:nvPicPr>
              <p:cNvPr id="34" name="Graphic 33" descr="Meeting with solid fill">
                <a:extLst>
                  <a:ext uri="{FF2B5EF4-FFF2-40B4-BE49-F238E27FC236}">
                    <a16:creationId xmlns:a16="http://schemas.microsoft.com/office/drawing/2014/main" id="{0F5B85C1-25EB-FF10-1B8C-837B179905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0370" y="3383534"/>
                <a:ext cx="450984" cy="450984"/>
              </a:xfrm>
              <a:prstGeom prst="rect">
                <a:avLst/>
              </a:prstGeom>
            </p:spPr>
          </p:pic>
          <p:sp>
            <p:nvSpPr>
              <p:cNvPr id="35" name="Rectangle 34">
                <a:extLst>
                  <a:ext uri="{FF2B5EF4-FFF2-40B4-BE49-F238E27FC236}">
                    <a16:creationId xmlns:a16="http://schemas.microsoft.com/office/drawing/2014/main" id="{02B53A98-93DD-F153-EEEC-819CA8FE1E8B}"/>
                  </a:ext>
                </a:extLst>
              </p:cNvPr>
              <p:cNvSpPr/>
              <p:nvPr/>
            </p:nvSpPr>
            <p:spPr>
              <a:xfrm>
                <a:off x="973259" y="3380955"/>
                <a:ext cx="510212" cy="510212"/>
              </a:xfrm>
              <a:prstGeom prst="rect">
                <a:avLst/>
              </a:prstGeom>
              <a:noFill/>
              <a:ln>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a:extLst>
              <a:ext uri="{FF2B5EF4-FFF2-40B4-BE49-F238E27FC236}">
                <a16:creationId xmlns:a16="http://schemas.microsoft.com/office/drawing/2014/main" id="{A98CCF88-C263-688D-EC9D-9252F87362E3}"/>
              </a:ext>
            </a:extLst>
          </p:cNvPr>
          <p:cNvGrpSpPr/>
          <p:nvPr/>
        </p:nvGrpSpPr>
        <p:grpSpPr>
          <a:xfrm>
            <a:off x="1327282" y="2438372"/>
            <a:ext cx="10523979" cy="756094"/>
            <a:chOff x="516197" y="2885545"/>
            <a:chExt cx="10523979" cy="756094"/>
          </a:xfrm>
          <a:solidFill>
            <a:schemeClr val="accent3">
              <a:lumMod val="40000"/>
              <a:lumOff val="60000"/>
            </a:schemeClr>
          </a:solidFill>
        </p:grpSpPr>
        <p:sp>
          <p:nvSpPr>
            <p:cNvPr id="13" name="Google Shape;265;p33">
              <a:extLst>
                <a:ext uri="{FF2B5EF4-FFF2-40B4-BE49-F238E27FC236}">
                  <a16:creationId xmlns:a16="http://schemas.microsoft.com/office/drawing/2014/main" id="{96B55674-9A11-6DB1-92C7-209C030367CF}"/>
                </a:ext>
              </a:extLst>
            </p:cNvPr>
            <p:cNvSpPr/>
            <p:nvPr/>
          </p:nvSpPr>
          <p:spPr>
            <a:xfrm>
              <a:off x="516197" y="2885545"/>
              <a:ext cx="10523979" cy="756094"/>
            </a:xfrm>
            <a:prstGeom prst="roundRect">
              <a:avLst>
                <a:gd name="adj" fmla="val 1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8;p33">
              <a:extLst>
                <a:ext uri="{FF2B5EF4-FFF2-40B4-BE49-F238E27FC236}">
                  <a16:creationId xmlns:a16="http://schemas.microsoft.com/office/drawing/2014/main" id="{76FA4C92-A262-A8E2-AF38-117800CC6FB4}"/>
                </a:ext>
              </a:extLst>
            </p:cNvPr>
            <p:cNvSpPr txBox="1"/>
            <p:nvPr/>
          </p:nvSpPr>
          <p:spPr>
            <a:xfrm>
              <a:off x="1940342" y="2885545"/>
              <a:ext cx="9099833" cy="756094"/>
            </a:xfrm>
            <a:prstGeom prst="rect">
              <a:avLst/>
            </a:prstGeom>
            <a:grpFill/>
            <a:ln>
              <a:noFill/>
            </a:ln>
          </p:spPr>
          <p:txBody>
            <a:bodyPr spcFirstLastPara="1" wrap="square" lIns="80000" tIns="80000" rIns="80000" bIns="8000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Montserrat"/>
                  <a:ea typeface="Montserrat"/>
                  <a:cs typeface="Montserrat"/>
                  <a:sym typeface="Montserrat"/>
                </a:rPr>
                <a:t>Use the </a:t>
              </a:r>
              <a:r>
                <a:rPr lang="en-US" sz="2200" b="1" i="0" u="sng" strike="noStrike" cap="none">
                  <a:solidFill>
                    <a:srgbClr val="000000"/>
                  </a:solidFill>
                  <a:latin typeface="Montserrat"/>
                  <a:ea typeface="Montserrat"/>
                  <a:cs typeface="Montserrat"/>
                  <a:sym typeface="Montserrat"/>
                </a:rPr>
                <a:t>Chat</a:t>
              </a:r>
              <a:r>
                <a:rPr lang="en-US" sz="2200" b="1" i="0" u="none" strike="noStrike" cap="none">
                  <a:solidFill>
                    <a:srgbClr val="000000"/>
                  </a:solidFill>
                  <a:latin typeface="Montserrat"/>
                  <a:ea typeface="Montserrat"/>
                  <a:cs typeface="Montserrat"/>
                  <a:sym typeface="Montserrat"/>
                </a:rPr>
                <a:t> to share your thoughts with the group throughout the session.</a:t>
              </a:r>
              <a:endParaRPr sz="2200" b="1" i="0" u="none" strike="noStrike" cap="none">
                <a:solidFill>
                  <a:srgbClr val="000000"/>
                </a:solidFill>
                <a:latin typeface="Montserrat"/>
                <a:ea typeface="Montserrat"/>
                <a:cs typeface="Montserrat"/>
                <a:sym typeface="Montserrat"/>
              </a:endParaRPr>
            </a:p>
          </p:txBody>
        </p:sp>
        <p:sp>
          <p:nvSpPr>
            <p:cNvPr id="16" name="Rectangle 15">
              <a:extLst>
                <a:ext uri="{FF2B5EF4-FFF2-40B4-BE49-F238E27FC236}">
                  <a16:creationId xmlns:a16="http://schemas.microsoft.com/office/drawing/2014/main" id="{6781FEE0-F17C-B274-032D-6A3F5C8B7DA0}"/>
                </a:ext>
              </a:extLst>
            </p:cNvPr>
            <p:cNvSpPr/>
            <p:nvPr/>
          </p:nvSpPr>
          <p:spPr>
            <a:xfrm>
              <a:off x="943543" y="3014543"/>
              <a:ext cx="510212" cy="510212"/>
            </a:xfrm>
            <a:prstGeom prst="rect">
              <a:avLst/>
            </a:prstGeom>
            <a:grpFill/>
            <a:ln>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Graphic 35" descr="Head with gears with solid fill">
            <a:extLst>
              <a:ext uri="{FF2B5EF4-FFF2-40B4-BE49-F238E27FC236}">
                <a16:creationId xmlns:a16="http://schemas.microsoft.com/office/drawing/2014/main" id="{9729DCFD-FB86-C74B-082B-C54AC2FB00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96387" y="2735576"/>
            <a:ext cx="427586" cy="427586"/>
          </a:xfrm>
          <a:prstGeom prst="rect">
            <a:avLst/>
          </a:prstGeom>
        </p:spPr>
      </p:pic>
    </p:spTree>
    <p:extLst>
      <p:ext uri="{BB962C8B-B14F-4D97-AF65-F5344CB8AC3E}">
        <p14:creationId xmlns:p14="http://schemas.microsoft.com/office/powerpoint/2010/main" val="4631619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23C87-982E-AD69-B3AF-BB996869D613}"/>
              </a:ext>
            </a:extLst>
          </p:cNvPr>
          <p:cNvSpPr>
            <a:spLocks noGrp="1"/>
          </p:cNvSpPr>
          <p:nvPr>
            <p:ph type="title"/>
          </p:nvPr>
        </p:nvSpPr>
        <p:spPr/>
        <p:txBody>
          <a:bodyPr/>
          <a:lstStyle/>
          <a:p>
            <a:pPr algn="ctr"/>
            <a:r>
              <a:rPr lang="en-US" dirty="0"/>
              <a:t>DIGITAL OPPORTUNITY FUNDING PRIORITIES</a:t>
            </a:r>
          </a:p>
        </p:txBody>
      </p:sp>
      <p:sp>
        <p:nvSpPr>
          <p:cNvPr id="3" name="Footer Placeholder 2">
            <a:extLst>
              <a:ext uri="{FF2B5EF4-FFF2-40B4-BE49-F238E27FC236}">
                <a16:creationId xmlns:a16="http://schemas.microsoft.com/office/drawing/2014/main" id="{7EA7F5ED-6B3B-C464-C554-81C563550D20}"/>
              </a:ext>
            </a:extLst>
          </p:cNvPr>
          <p:cNvSpPr>
            <a:spLocks noGrp="1"/>
          </p:cNvSpPr>
          <p:nvPr>
            <p:ph type="ftr" sz="quarter" idx="11"/>
          </p:nvPr>
        </p:nvSpPr>
        <p:spPr/>
        <p:txBody>
          <a:bodyPr/>
          <a:lstStyle/>
          <a:p>
            <a:r>
              <a:rPr lang="en-US"/>
              <a:t>FUNDING OPPORTUNITIES</a:t>
            </a:r>
          </a:p>
        </p:txBody>
      </p:sp>
      <p:sp>
        <p:nvSpPr>
          <p:cNvPr id="4" name="Slide Number Placeholder 3">
            <a:extLst>
              <a:ext uri="{FF2B5EF4-FFF2-40B4-BE49-F238E27FC236}">
                <a16:creationId xmlns:a16="http://schemas.microsoft.com/office/drawing/2014/main" id="{986C6B8C-162F-CA6A-1A20-FF5F9A2952A9}"/>
              </a:ext>
            </a:extLst>
          </p:cNvPr>
          <p:cNvSpPr>
            <a:spLocks noGrp="1"/>
          </p:cNvSpPr>
          <p:nvPr>
            <p:ph type="sldNum" sz="quarter" idx="12"/>
          </p:nvPr>
        </p:nvSpPr>
        <p:spPr/>
        <p:txBody>
          <a:bodyPr/>
          <a:lstStyle/>
          <a:p>
            <a:fld id="{ACAAA2AA-9935-F447-A1F2-B7B18FC0B460}" type="slidenum">
              <a:rPr lang="en-US" smtClean="0"/>
              <a:t>10</a:t>
            </a:fld>
            <a:endParaRPr lang="en-US"/>
          </a:p>
        </p:txBody>
      </p:sp>
      <p:sp>
        <p:nvSpPr>
          <p:cNvPr id="5" name="TextBox 4">
            <a:extLst>
              <a:ext uri="{FF2B5EF4-FFF2-40B4-BE49-F238E27FC236}">
                <a16:creationId xmlns:a16="http://schemas.microsoft.com/office/drawing/2014/main" id="{F3029E8F-6AEF-B0BC-BEE2-8EE69F0BE0B6}"/>
              </a:ext>
            </a:extLst>
          </p:cNvPr>
          <p:cNvSpPr txBox="1"/>
          <p:nvPr/>
        </p:nvSpPr>
        <p:spPr>
          <a:xfrm>
            <a:off x="1508133" y="1272209"/>
            <a:ext cx="9841548" cy="646331"/>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Open Sans SemiBold" pitchFamily="2" charset="0"/>
                <a:ea typeface="Open Sans SemiBold" pitchFamily="2" charset="0"/>
                <a:cs typeface="Open Sans SemiBold" pitchFamily="2" charset="0"/>
              </a:rPr>
              <a:t>Alabama’s statewide plan will identify needs &amp; barriers &amp; advance goals with federal funding for capacity grants, training, &amp; outreach to covered populations</a:t>
            </a:r>
            <a:endParaRPr kumimoji="0" lang="fr-FR" sz="1800" b="0" i="0" u="none" strike="noStrike" kern="1200" cap="none" spc="0" normalizeH="0" baseline="0" noProof="0" dirty="0">
              <a:ln>
                <a:noFill/>
              </a:ln>
              <a:effectLst/>
              <a:uLnTx/>
              <a:uFillTx/>
              <a:latin typeface="Open Sans SemiBold" pitchFamily="2" charset="0"/>
              <a:ea typeface="Open Sans SemiBold" pitchFamily="2" charset="0"/>
              <a:cs typeface="Open Sans SemiBold" pitchFamily="2" charset="0"/>
            </a:endParaRPr>
          </a:p>
        </p:txBody>
      </p:sp>
      <p:sp>
        <p:nvSpPr>
          <p:cNvPr id="12" name="Rectangle 11">
            <a:extLst>
              <a:ext uri="{FF2B5EF4-FFF2-40B4-BE49-F238E27FC236}">
                <a16:creationId xmlns:a16="http://schemas.microsoft.com/office/drawing/2014/main" id="{3F509537-824F-9028-8E13-BB8D6A71B774}"/>
              </a:ext>
            </a:extLst>
          </p:cNvPr>
          <p:cNvSpPr/>
          <p:nvPr/>
        </p:nvSpPr>
        <p:spPr>
          <a:xfrm>
            <a:off x="1159500" y="2149310"/>
            <a:ext cx="6872140" cy="4393731"/>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B97EF2C-157F-A8A4-2E90-0A73C881D667}"/>
              </a:ext>
            </a:extLst>
          </p:cNvPr>
          <p:cNvSpPr/>
          <p:nvPr/>
        </p:nvSpPr>
        <p:spPr>
          <a:xfrm>
            <a:off x="7645138" y="2401273"/>
            <a:ext cx="4125965" cy="3765280"/>
          </a:xfrm>
          <a:prstGeom prst="roundRect">
            <a:avLst>
              <a:gd name="adj" fmla="val 0"/>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Content Placeholder 7">
            <a:extLst>
              <a:ext uri="{FF2B5EF4-FFF2-40B4-BE49-F238E27FC236}">
                <a16:creationId xmlns:a16="http://schemas.microsoft.com/office/drawing/2014/main" id="{E69C2C35-F348-196F-8D47-6122FB7D7424}"/>
              </a:ext>
            </a:extLst>
          </p:cNvPr>
          <p:cNvSpPr txBox="1">
            <a:spLocks/>
          </p:cNvSpPr>
          <p:nvPr/>
        </p:nvSpPr>
        <p:spPr>
          <a:xfrm>
            <a:off x="1366890" y="2343397"/>
            <a:ext cx="6318982" cy="4022654"/>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900" b="1" dirty="0">
                <a:solidFill>
                  <a:srgbClr val="E6F6FF"/>
                </a:solidFill>
                <a:latin typeface="Open Sans" panose="020B0606030504020204" pitchFamily="34" charset="0"/>
                <a:ea typeface="Open Sans" panose="020B0606030504020204" pitchFamily="34" charset="0"/>
                <a:cs typeface="Open Sans" panose="020B0606030504020204" pitchFamily="34" charset="0"/>
              </a:rPr>
              <a:t>Program areas:</a:t>
            </a:r>
          </a:p>
          <a:p>
            <a:pPr marL="0" indent="0">
              <a:spcBef>
                <a:spcPts val="600"/>
              </a:spcBef>
              <a:buFont typeface="Arial" panose="020B0604020202020204" pitchFamily="34" charset="0"/>
              <a:buNone/>
            </a:pPr>
            <a:endParaRPr lang="en-US" sz="600" b="1" dirty="0">
              <a:solidFill>
                <a:srgbClr val="E6F6FF"/>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pPr>
            <a:r>
              <a:rPr lang="en-US" sz="1700" b="1" dirty="0">
                <a:solidFill>
                  <a:srgbClr val="E6F6FF"/>
                </a:solidFill>
                <a:latin typeface="Open Sans" panose="020B0606030504020204" pitchFamily="34" charset="0"/>
                <a:ea typeface="Open Sans" panose="020B0606030504020204" pitchFamily="34" charset="0"/>
                <a:cs typeface="Open Sans" panose="020B0606030504020204" pitchFamily="34" charset="0"/>
              </a:rPr>
              <a:t>Broadband Access</a:t>
            </a:r>
            <a:r>
              <a:rPr lang="en-US" sz="1700" dirty="0">
                <a:solidFill>
                  <a:srgbClr val="E6F6FF"/>
                </a:solidFill>
                <a:latin typeface="Open Sans" panose="020B0606030504020204" pitchFamily="34" charset="0"/>
                <a:ea typeface="Open Sans" panose="020B0606030504020204" pitchFamily="34" charset="0"/>
                <a:cs typeface="Open Sans" panose="020B0606030504020204" pitchFamily="34" charset="0"/>
              </a:rPr>
              <a:t>: Individuals have more affordable, accessible, &amp; reliable high-speed home internet service </a:t>
            </a:r>
          </a:p>
          <a:p>
            <a:pPr>
              <a:lnSpc>
                <a:spcPct val="110000"/>
              </a:lnSpc>
              <a:spcBef>
                <a:spcPts val="0"/>
              </a:spcBef>
            </a:pPr>
            <a:endParaRPr lang="en-US" sz="400" dirty="0">
              <a:solidFill>
                <a:srgbClr val="E6F6FF"/>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pPr>
            <a:r>
              <a:rPr lang="en-US" sz="1700" b="1" dirty="0">
                <a:solidFill>
                  <a:srgbClr val="E6F6FF"/>
                </a:solidFill>
                <a:latin typeface="Open Sans" panose="020B0606030504020204" pitchFamily="34" charset="0"/>
                <a:ea typeface="Open Sans" panose="020B0606030504020204" pitchFamily="34" charset="0"/>
                <a:cs typeface="Open Sans" panose="020B0606030504020204" pitchFamily="34" charset="0"/>
              </a:rPr>
              <a:t>Devices &amp; Tech Support: </a:t>
            </a:r>
            <a:r>
              <a:rPr lang="en-US" sz="1700" dirty="0">
                <a:solidFill>
                  <a:srgbClr val="E6F6FF"/>
                </a:solidFill>
                <a:latin typeface="Open Sans" panose="020B0606030504020204" pitchFamily="34" charset="0"/>
                <a:ea typeface="Open Sans" panose="020B0606030504020204" pitchFamily="34" charset="0"/>
                <a:cs typeface="Open Sans" panose="020B0606030504020204" pitchFamily="34" charset="0"/>
              </a:rPr>
              <a:t>Individuals have access to a computer or tablet &amp; technical support</a:t>
            </a:r>
          </a:p>
          <a:p>
            <a:pPr>
              <a:lnSpc>
                <a:spcPct val="110000"/>
              </a:lnSpc>
              <a:spcBef>
                <a:spcPts val="0"/>
              </a:spcBef>
            </a:pPr>
            <a:endParaRPr lang="en-US" sz="400" dirty="0">
              <a:solidFill>
                <a:srgbClr val="E6F6FF"/>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pPr>
            <a:r>
              <a:rPr lang="en-US" sz="1700" b="1" dirty="0">
                <a:solidFill>
                  <a:srgbClr val="E6F6FF"/>
                </a:solidFill>
                <a:latin typeface="Open Sans" panose="020B0606030504020204" pitchFamily="34" charset="0"/>
                <a:ea typeface="Open Sans" panose="020B0606030504020204" pitchFamily="34" charset="0"/>
                <a:cs typeface="Open Sans" panose="020B0606030504020204" pitchFamily="34" charset="0"/>
              </a:rPr>
              <a:t>Digital Literacy &amp; Skills:  </a:t>
            </a:r>
            <a:r>
              <a:rPr lang="en-US" sz="1700" dirty="0">
                <a:solidFill>
                  <a:srgbClr val="E6F6FF"/>
                </a:solidFill>
                <a:latin typeface="Open Sans" panose="020B0606030504020204" pitchFamily="34" charset="0"/>
                <a:ea typeface="Open Sans" panose="020B0606030504020204" pitchFamily="34" charset="0"/>
                <a:cs typeface="Open Sans" panose="020B0606030504020204" pitchFamily="34" charset="0"/>
              </a:rPr>
              <a:t>Individuals have digital skills to meaningfully use the internet in their daily lives</a:t>
            </a:r>
          </a:p>
          <a:p>
            <a:pPr>
              <a:lnSpc>
                <a:spcPct val="110000"/>
              </a:lnSpc>
              <a:spcBef>
                <a:spcPts val="0"/>
              </a:spcBef>
            </a:pPr>
            <a:endParaRPr lang="en-US" sz="400" dirty="0">
              <a:solidFill>
                <a:srgbClr val="E6F6FF"/>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pPr>
            <a:r>
              <a:rPr lang="en-US" sz="1700" b="1" dirty="0">
                <a:solidFill>
                  <a:srgbClr val="E6F6FF"/>
                </a:solidFill>
                <a:latin typeface="Open Sans" panose="020B0606030504020204" pitchFamily="34" charset="0"/>
                <a:ea typeface="Open Sans" panose="020B0606030504020204" pitchFamily="34" charset="0"/>
                <a:cs typeface="Open Sans" panose="020B0606030504020204" pitchFamily="34" charset="0"/>
              </a:rPr>
              <a:t>Accessible &amp; Inclusive Content: </a:t>
            </a:r>
            <a:r>
              <a:rPr lang="en-US" sz="1700" dirty="0">
                <a:solidFill>
                  <a:srgbClr val="E6F6FF"/>
                </a:solidFill>
                <a:latin typeface="Open Sans" panose="020B0606030504020204" pitchFamily="34" charset="0"/>
                <a:ea typeface="Open Sans" panose="020B0606030504020204" pitchFamily="34" charset="0"/>
                <a:cs typeface="Open Sans" panose="020B0606030504020204" pitchFamily="34" charset="0"/>
              </a:rPr>
              <a:t>Public online content is inclusive &amp; accessible by all individuals</a:t>
            </a:r>
          </a:p>
          <a:p>
            <a:pPr>
              <a:lnSpc>
                <a:spcPct val="110000"/>
              </a:lnSpc>
              <a:spcBef>
                <a:spcPts val="0"/>
              </a:spcBef>
            </a:pPr>
            <a:endParaRPr lang="en-US" sz="400" dirty="0">
              <a:solidFill>
                <a:srgbClr val="E6F6FF"/>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pPr>
            <a:r>
              <a:rPr lang="en-US" sz="1700" b="1" dirty="0">
                <a:solidFill>
                  <a:srgbClr val="E6F6FF"/>
                </a:solidFill>
                <a:latin typeface="Open Sans" panose="020B0606030504020204" pitchFamily="34" charset="0"/>
                <a:ea typeface="Open Sans" panose="020B0606030504020204" pitchFamily="34" charset="0"/>
                <a:cs typeface="Open Sans" panose="020B0606030504020204" pitchFamily="34" charset="0"/>
              </a:rPr>
              <a:t>Privacy &amp; Security:  </a:t>
            </a:r>
            <a:r>
              <a:rPr lang="en-US" sz="1700" dirty="0">
                <a:solidFill>
                  <a:srgbClr val="E6F6FF"/>
                </a:solidFill>
                <a:latin typeface="Open Sans" panose="020B0606030504020204" pitchFamily="34" charset="0"/>
                <a:ea typeface="Open Sans" panose="020B0606030504020204" pitchFamily="34" charset="0"/>
                <a:cs typeface="Open Sans" panose="020B0606030504020204" pitchFamily="34" charset="0"/>
              </a:rPr>
              <a:t>Individuals can protect their data </a:t>
            </a:r>
          </a:p>
          <a:p>
            <a:pPr marL="0" indent="0">
              <a:lnSpc>
                <a:spcPct val="110000"/>
              </a:lnSpc>
              <a:spcBef>
                <a:spcPts val="0"/>
              </a:spcBef>
              <a:buNone/>
            </a:pPr>
            <a:r>
              <a:rPr lang="en-US" sz="1700" dirty="0">
                <a:solidFill>
                  <a:srgbClr val="E6F6FF"/>
                </a:solidFill>
                <a:latin typeface="Open Sans" panose="020B0606030504020204" pitchFamily="34" charset="0"/>
                <a:ea typeface="Open Sans" panose="020B0606030504020204" pitchFamily="34" charset="0"/>
                <a:cs typeface="Open Sans" panose="020B0606030504020204" pitchFamily="34" charset="0"/>
              </a:rPr>
              <a:t>     privacy &amp; online security</a:t>
            </a:r>
          </a:p>
        </p:txBody>
      </p:sp>
      <p:sp>
        <p:nvSpPr>
          <p:cNvPr id="15" name="Content Placeholder 7">
            <a:extLst>
              <a:ext uri="{FF2B5EF4-FFF2-40B4-BE49-F238E27FC236}">
                <a16:creationId xmlns:a16="http://schemas.microsoft.com/office/drawing/2014/main" id="{14F68A0E-E37C-44C6-93BD-491F6024DCDF}"/>
              </a:ext>
            </a:extLst>
          </p:cNvPr>
          <p:cNvSpPr txBox="1">
            <a:spLocks/>
          </p:cNvSpPr>
          <p:nvPr/>
        </p:nvSpPr>
        <p:spPr>
          <a:xfrm>
            <a:off x="8078771" y="2824224"/>
            <a:ext cx="3692332" cy="3572446"/>
          </a:xfrm>
          <a:prstGeom prst="rect">
            <a:avLst/>
          </a:prstGeom>
          <a:noFill/>
          <a:ln>
            <a:noFill/>
          </a:ln>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600"/>
              </a:spcBef>
              <a:spcAft>
                <a:spcPts val="1000"/>
              </a:spcAft>
              <a:buFont typeface="Arial" panose="020B0604020202020204" pitchFamily="34" charset="0"/>
              <a:buNone/>
            </a:pPr>
            <a:r>
              <a:rPr lang="en-US" sz="1800" b="1" dirty="0">
                <a:solidFill>
                  <a:srgbClr val="0C64A0"/>
                </a:solidFill>
                <a:latin typeface="Open Sans" panose="020B0606030504020204" pitchFamily="34" charset="0"/>
                <a:ea typeface="Open Sans" panose="020B0606030504020204" pitchFamily="34" charset="0"/>
                <a:cs typeface="Open Sans" panose="020B0606030504020204" pitchFamily="34" charset="0"/>
              </a:rPr>
              <a:t>Covered Populations:</a:t>
            </a:r>
          </a:p>
          <a:p>
            <a:pPr lvl="1">
              <a:lnSpc>
                <a:spcPct val="100000"/>
              </a:lnSpc>
              <a:spcBef>
                <a:spcPts val="0"/>
              </a:spcBef>
              <a:spcAft>
                <a:spcPts val="600"/>
              </a:spcAft>
            </a:pPr>
            <a:r>
              <a:rPr lang="en-US" sz="1600" dirty="0">
                <a:solidFill>
                  <a:srgbClr val="0C64A0"/>
                </a:solidFill>
                <a:latin typeface="Open Sans" panose="020B0606030504020204" pitchFamily="34" charset="0"/>
                <a:ea typeface="Open Sans" panose="020B0606030504020204" pitchFamily="34" charset="0"/>
                <a:cs typeface="Open Sans" panose="020B0606030504020204" pitchFamily="34" charset="0"/>
              </a:rPr>
              <a:t>Rural residents</a:t>
            </a:r>
          </a:p>
          <a:p>
            <a:pPr lvl="1">
              <a:lnSpc>
                <a:spcPct val="100000"/>
              </a:lnSpc>
              <a:spcBef>
                <a:spcPts val="0"/>
              </a:spcBef>
              <a:spcAft>
                <a:spcPts val="600"/>
              </a:spcAft>
            </a:pPr>
            <a:r>
              <a:rPr lang="en-US" sz="1600" dirty="0">
                <a:solidFill>
                  <a:srgbClr val="0C64A0"/>
                </a:solidFill>
                <a:latin typeface="Open Sans" panose="020B0606030504020204" pitchFamily="34" charset="0"/>
                <a:ea typeface="Open Sans" panose="020B0606030504020204" pitchFamily="34" charset="0"/>
                <a:cs typeface="Open Sans" panose="020B0606030504020204" pitchFamily="34" charset="0"/>
              </a:rPr>
              <a:t>Low-income individuals</a:t>
            </a:r>
          </a:p>
          <a:p>
            <a:pPr lvl="1">
              <a:lnSpc>
                <a:spcPct val="100000"/>
              </a:lnSpc>
              <a:spcBef>
                <a:spcPts val="0"/>
              </a:spcBef>
              <a:spcAft>
                <a:spcPts val="600"/>
              </a:spcAft>
            </a:pPr>
            <a:r>
              <a:rPr lang="en-US" sz="1600" dirty="0">
                <a:solidFill>
                  <a:srgbClr val="0C64A0"/>
                </a:solidFill>
                <a:latin typeface="Open Sans" panose="020B0606030504020204" pitchFamily="34" charset="0"/>
                <a:ea typeface="Open Sans" panose="020B0606030504020204" pitchFamily="34" charset="0"/>
                <a:cs typeface="Open Sans" panose="020B0606030504020204" pitchFamily="34" charset="0"/>
              </a:rPr>
              <a:t>Veterans</a:t>
            </a:r>
          </a:p>
          <a:p>
            <a:pPr lvl="1">
              <a:lnSpc>
                <a:spcPct val="100000"/>
              </a:lnSpc>
              <a:spcBef>
                <a:spcPts val="0"/>
              </a:spcBef>
              <a:spcAft>
                <a:spcPts val="600"/>
              </a:spcAft>
            </a:pPr>
            <a:r>
              <a:rPr lang="en-US" sz="1600" dirty="0">
                <a:solidFill>
                  <a:srgbClr val="0C64A0"/>
                </a:solidFill>
                <a:latin typeface="Open Sans" panose="020B0606030504020204" pitchFamily="34" charset="0"/>
                <a:ea typeface="Open Sans" panose="020B0606030504020204" pitchFamily="34" charset="0"/>
                <a:cs typeface="Open Sans" panose="020B0606030504020204" pitchFamily="34" charset="0"/>
              </a:rPr>
              <a:t>Seniors</a:t>
            </a:r>
          </a:p>
          <a:p>
            <a:pPr lvl="1">
              <a:lnSpc>
                <a:spcPct val="100000"/>
              </a:lnSpc>
              <a:spcBef>
                <a:spcPts val="0"/>
              </a:spcBef>
              <a:spcAft>
                <a:spcPts val="600"/>
              </a:spcAft>
            </a:pPr>
            <a:r>
              <a:rPr lang="en-US" sz="1600" dirty="0">
                <a:solidFill>
                  <a:srgbClr val="0C64A0"/>
                </a:solidFill>
                <a:latin typeface="Open Sans" panose="020B0606030504020204" pitchFamily="34" charset="0"/>
                <a:ea typeface="Open Sans" panose="020B0606030504020204" pitchFamily="34" charset="0"/>
                <a:cs typeface="Open Sans" panose="020B0606030504020204" pitchFamily="34" charset="0"/>
              </a:rPr>
              <a:t>Individuals with disabilities</a:t>
            </a:r>
          </a:p>
          <a:p>
            <a:pPr lvl="1">
              <a:lnSpc>
                <a:spcPct val="100000"/>
              </a:lnSpc>
              <a:spcBef>
                <a:spcPts val="0"/>
              </a:spcBef>
              <a:spcAft>
                <a:spcPts val="600"/>
              </a:spcAft>
            </a:pPr>
            <a:r>
              <a:rPr lang="en-US" sz="1600" dirty="0">
                <a:solidFill>
                  <a:srgbClr val="0C64A0"/>
                </a:solidFill>
                <a:latin typeface="Open Sans" panose="020B0606030504020204" pitchFamily="34" charset="0"/>
                <a:ea typeface="Open Sans" panose="020B0606030504020204" pitchFamily="34" charset="0"/>
                <a:cs typeface="Open Sans" panose="020B0606030504020204" pitchFamily="34" charset="0"/>
              </a:rPr>
              <a:t>Individuals with low literacy</a:t>
            </a:r>
          </a:p>
          <a:p>
            <a:pPr lvl="1">
              <a:lnSpc>
                <a:spcPct val="100000"/>
              </a:lnSpc>
              <a:spcBef>
                <a:spcPts val="0"/>
              </a:spcBef>
              <a:spcAft>
                <a:spcPts val="600"/>
              </a:spcAft>
            </a:pPr>
            <a:r>
              <a:rPr lang="en-US" sz="1600" dirty="0">
                <a:solidFill>
                  <a:srgbClr val="0C64A0"/>
                </a:solidFill>
                <a:latin typeface="Open Sans" panose="020B0606030504020204" pitchFamily="34" charset="0"/>
                <a:ea typeface="Open Sans" panose="020B0606030504020204" pitchFamily="34" charset="0"/>
                <a:cs typeface="Open Sans" panose="020B0606030504020204" pitchFamily="34" charset="0"/>
              </a:rPr>
              <a:t>English learners</a:t>
            </a:r>
          </a:p>
          <a:p>
            <a:pPr lvl="1">
              <a:lnSpc>
                <a:spcPct val="100000"/>
              </a:lnSpc>
              <a:spcBef>
                <a:spcPts val="0"/>
              </a:spcBef>
              <a:spcAft>
                <a:spcPts val="600"/>
              </a:spcAft>
            </a:pPr>
            <a:r>
              <a:rPr lang="en-US" sz="1600" dirty="0">
                <a:solidFill>
                  <a:srgbClr val="0C64A0"/>
                </a:solidFill>
                <a:latin typeface="Open Sans" panose="020B0606030504020204" pitchFamily="34" charset="0"/>
                <a:ea typeface="Open Sans" panose="020B0606030504020204" pitchFamily="34" charset="0"/>
                <a:cs typeface="Open Sans" panose="020B0606030504020204" pitchFamily="34" charset="0"/>
              </a:rPr>
              <a:t>Racial &amp; ethnic minorities</a:t>
            </a:r>
          </a:p>
          <a:p>
            <a:pPr lvl="1">
              <a:lnSpc>
                <a:spcPct val="100000"/>
              </a:lnSpc>
              <a:spcBef>
                <a:spcPts val="0"/>
              </a:spcBef>
              <a:spcAft>
                <a:spcPts val="600"/>
              </a:spcAft>
            </a:pPr>
            <a:r>
              <a:rPr lang="en-US" sz="1600" dirty="0">
                <a:solidFill>
                  <a:srgbClr val="0C64A0"/>
                </a:solidFill>
                <a:latin typeface="Open Sans" panose="020B0606030504020204" pitchFamily="34" charset="0"/>
                <a:ea typeface="Open Sans" panose="020B0606030504020204" pitchFamily="34" charset="0"/>
                <a:cs typeface="Open Sans" panose="020B0606030504020204" pitchFamily="34" charset="0"/>
              </a:rPr>
              <a:t>Incarcerated individuals</a:t>
            </a:r>
          </a:p>
        </p:txBody>
      </p:sp>
    </p:spTree>
    <p:extLst>
      <p:ext uri="{BB962C8B-B14F-4D97-AF65-F5344CB8AC3E}">
        <p14:creationId xmlns:p14="http://schemas.microsoft.com/office/powerpoint/2010/main" val="212082979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EA9830-5A5A-AF6F-BB2B-9B9CBF41093A}"/>
              </a:ext>
            </a:extLst>
          </p:cNvPr>
          <p:cNvSpPr>
            <a:spLocks noGrp="1"/>
          </p:cNvSpPr>
          <p:nvPr>
            <p:ph type="title"/>
          </p:nvPr>
        </p:nvSpPr>
        <p:spPr/>
        <p:txBody>
          <a:bodyPr>
            <a:normAutofit fontScale="90000"/>
          </a:bodyPr>
          <a:lstStyle/>
          <a:p>
            <a:pPr algn="ctr"/>
            <a:r>
              <a:rPr lang="en-US" dirty="0"/>
              <a:t>DIGITAL OPPORTUNITY/EQUITY FUNDING OPPORTUNITIES</a:t>
            </a:r>
          </a:p>
        </p:txBody>
      </p:sp>
      <p:sp>
        <p:nvSpPr>
          <p:cNvPr id="4" name="Slide Number Placeholder 3">
            <a:extLst>
              <a:ext uri="{FF2B5EF4-FFF2-40B4-BE49-F238E27FC236}">
                <a16:creationId xmlns:a16="http://schemas.microsoft.com/office/drawing/2014/main" id="{C0D1A7E6-1860-4A28-9FDA-25B65CA26C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977F8-2985-45BE-B6DE-F2FB5D00C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AE22DA8D-EEE5-77FB-6DC4-F821CD25B8B6}"/>
              </a:ext>
            </a:extLst>
          </p:cNvPr>
          <p:cNvGraphicFramePr/>
          <p:nvPr>
            <p:extLst>
              <p:ext uri="{D42A27DB-BD31-4B8C-83A1-F6EECF244321}">
                <p14:modId xmlns:p14="http://schemas.microsoft.com/office/powerpoint/2010/main" val="2038600888"/>
              </p:ext>
            </p:extLst>
          </p:nvPr>
        </p:nvGraphicFramePr>
        <p:xfrm>
          <a:off x="1191492" y="1392169"/>
          <a:ext cx="10852726" cy="5100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ooter Placeholder 2">
            <a:extLst>
              <a:ext uri="{FF2B5EF4-FFF2-40B4-BE49-F238E27FC236}">
                <a16:creationId xmlns:a16="http://schemas.microsoft.com/office/drawing/2014/main" id="{CAEAF5AC-0311-5E1D-DC1B-D1C81120B5FD}"/>
              </a:ext>
            </a:extLst>
          </p:cNvPr>
          <p:cNvSpPr>
            <a:spLocks noGrp="1"/>
          </p:cNvSpPr>
          <p:nvPr>
            <p:ph type="ftr" sz="quarter" idx="11"/>
          </p:nvPr>
        </p:nvSpPr>
        <p:spPr>
          <a:xfrm rot="16200000">
            <a:off x="-2210733" y="3608721"/>
            <a:ext cx="5503514" cy="365125"/>
          </a:xfrm>
        </p:spPr>
        <p:txBody>
          <a:bodyPr/>
          <a:lstStyle/>
          <a:p>
            <a:r>
              <a:rPr lang="en-US"/>
              <a:t>FUNDING OPPORTUNITIES</a:t>
            </a:r>
          </a:p>
        </p:txBody>
      </p:sp>
    </p:spTree>
    <p:extLst>
      <p:ext uri="{BB962C8B-B14F-4D97-AF65-F5344CB8AC3E}">
        <p14:creationId xmlns:p14="http://schemas.microsoft.com/office/powerpoint/2010/main" val="353548557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17BDCC5-09AE-7103-2D18-18D6C0418154}"/>
              </a:ext>
            </a:extLst>
          </p:cNvPr>
          <p:cNvSpPr/>
          <p:nvPr/>
        </p:nvSpPr>
        <p:spPr>
          <a:xfrm>
            <a:off x="4731014" y="1995850"/>
            <a:ext cx="1813877" cy="45408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56A960-EACE-8780-3466-34513F987660}"/>
              </a:ext>
            </a:extLst>
          </p:cNvPr>
          <p:cNvSpPr/>
          <p:nvPr/>
        </p:nvSpPr>
        <p:spPr>
          <a:xfrm>
            <a:off x="8279801" y="1995849"/>
            <a:ext cx="1813877" cy="45408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6AFF6F-2FC6-8A68-853B-1008621BBED8}"/>
              </a:ext>
            </a:extLst>
          </p:cNvPr>
          <p:cNvSpPr/>
          <p:nvPr/>
        </p:nvSpPr>
        <p:spPr>
          <a:xfrm>
            <a:off x="12017859" y="1995849"/>
            <a:ext cx="86861" cy="45408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E77BA87-7BE0-DA02-A991-8C4892ACEA8B}"/>
              </a:ext>
            </a:extLst>
          </p:cNvPr>
          <p:cNvSpPr/>
          <p:nvPr/>
        </p:nvSpPr>
        <p:spPr>
          <a:xfrm>
            <a:off x="1133588" y="1995851"/>
            <a:ext cx="1813877" cy="45408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4FFEAE9-EEA0-EEF0-D986-89126FB9696D}"/>
              </a:ext>
            </a:extLst>
          </p:cNvPr>
          <p:cNvSpPr txBox="1"/>
          <p:nvPr/>
        </p:nvSpPr>
        <p:spPr bwMode="gray">
          <a:xfrm>
            <a:off x="8279801" y="3009909"/>
            <a:ext cx="1813877" cy="140038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rial" panose="020B0604020202020204" pitchFamily="34" charset="0"/>
                <a:ea typeface="Calibri Light" panose="020F0302020204030204" pitchFamily="34" charset="0"/>
                <a:cs typeface="Arial" panose="020B0604020202020204" pitchFamily="34" charset="0"/>
              </a:rPr>
              <a:t>Digital Equity Organizations &amp; Representatives of Covered Populations</a:t>
            </a:r>
          </a:p>
        </p:txBody>
      </p:sp>
      <p:sp>
        <p:nvSpPr>
          <p:cNvPr id="4" name="TextBox 3">
            <a:extLst>
              <a:ext uri="{FF2B5EF4-FFF2-40B4-BE49-F238E27FC236}">
                <a16:creationId xmlns:a16="http://schemas.microsoft.com/office/drawing/2014/main" id="{893C1F02-D601-7B5E-8DD0-13B1FDC71AAE}"/>
              </a:ext>
            </a:extLst>
          </p:cNvPr>
          <p:cNvSpPr txBox="1"/>
          <p:nvPr/>
        </p:nvSpPr>
        <p:spPr bwMode="gray">
          <a:xfrm>
            <a:off x="10093679" y="3009909"/>
            <a:ext cx="1924180" cy="8771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rial" panose="020B0604020202020204" pitchFamily="34" charset="0"/>
                <a:ea typeface="Calibri Light" panose="020F0302020204030204" pitchFamily="34" charset="0"/>
                <a:cs typeface="Arial" panose="020B0604020202020204" pitchFamily="34" charset="0"/>
              </a:rPr>
              <a:t>Business &amp; Economic Development</a:t>
            </a:r>
          </a:p>
        </p:txBody>
      </p:sp>
      <p:sp>
        <p:nvSpPr>
          <p:cNvPr id="5" name="TextBox 4">
            <a:extLst>
              <a:ext uri="{FF2B5EF4-FFF2-40B4-BE49-F238E27FC236}">
                <a16:creationId xmlns:a16="http://schemas.microsoft.com/office/drawing/2014/main" id="{F18789BD-B2D1-17C0-966E-92543A1AB6B4}"/>
              </a:ext>
            </a:extLst>
          </p:cNvPr>
          <p:cNvSpPr txBox="1"/>
          <p:nvPr/>
        </p:nvSpPr>
        <p:spPr bwMode="gray">
          <a:xfrm>
            <a:off x="2943145" y="3009910"/>
            <a:ext cx="1783549"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rial" panose="020B0604020202020204" pitchFamily="34" charset="0"/>
                <a:ea typeface="Calibri Light" panose="020F0302020204030204" pitchFamily="34" charset="0"/>
                <a:cs typeface="Arial" panose="020B0604020202020204" pitchFamily="34" charset="0"/>
              </a:rPr>
              <a:t>Internet Service Providers</a:t>
            </a:r>
          </a:p>
        </p:txBody>
      </p:sp>
      <p:sp>
        <p:nvSpPr>
          <p:cNvPr id="6" name="TextBox 5">
            <a:extLst>
              <a:ext uri="{FF2B5EF4-FFF2-40B4-BE49-F238E27FC236}">
                <a16:creationId xmlns:a16="http://schemas.microsoft.com/office/drawing/2014/main" id="{6027A554-97F0-D82B-499A-714B0296E0A2}"/>
              </a:ext>
            </a:extLst>
          </p:cNvPr>
          <p:cNvSpPr txBox="1"/>
          <p:nvPr/>
        </p:nvSpPr>
        <p:spPr bwMode="gray">
          <a:xfrm>
            <a:off x="1133588" y="3016691"/>
            <a:ext cx="1809557" cy="11541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Calibri Light" panose="020F0302020204030204" pitchFamily="34" charset="0"/>
                <a:cs typeface="Arial" panose="020B0604020202020204" pitchFamily="34" charset="0"/>
              </a:rPr>
              <a:t>Local, Regional, &amp; State Governments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Light" panose="020F03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0967127D-1266-AF15-E5C5-01B709AD54D4}"/>
              </a:ext>
            </a:extLst>
          </p:cNvPr>
          <p:cNvSpPr txBox="1"/>
          <p:nvPr/>
        </p:nvSpPr>
        <p:spPr bwMode="gray">
          <a:xfrm>
            <a:off x="4751413" y="3019977"/>
            <a:ext cx="1784837" cy="8771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rial" panose="020B0604020202020204" pitchFamily="34" charset="0"/>
                <a:ea typeface="Calibri Light" panose="020F0302020204030204" pitchFamily="34" charset="0"/>
                <a:cs typeface="Arial" panose="020B0604020202020204" pitchFamily="34" charset="0"/>
              </a:rPr>
              <a:t>Community Anchor Institutions</a:t>
            </a:r>
          </a:p>
        </p:txBody>
      </p:sp>
      <p:sp>
        <p:nvSpPr>
          <p:cNvPr id="8" name="TextBox 7">
            <a:extLst>
              <a:ext uri="{FF2B5EF4-FFF2-40B4-BE49-F238E27FC236}">
                <a16:creationId xmlns:a16="http://schemas.microsoft.com/office/drawing/2014/main" id="{EB6847F1-B32B-AECC-0CF2-E28813354AFF}"/>
              </a:ext>
            </a:extLst>
          </p:cNvPr>
          <p:cNvSpPr txBox="1"/>
          <p:nvPr/>
        </p:nvSpPr>
        <p:spPr bwMode="gray">
          <a:xfrm>
            <a:off x="6544892" y="3009910"/>
            <a:ext cx="1720000"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rial" panose="020B0604020202020204" pitchFamily="34" charset="0"/>
                <a:ea typeface="Calibri Light" panose="020F0302020204030204" pitchFamily="34" charset="0"/>
                <a:cs typeface="Arial" panose="020B0604020202020204" pitchFamily="34" charset="0"/>
              </a:rPr>
              <a:t>Workforce Development</a:t>
            </a:r>
          </a:p>
        </p:txBody>
      </p:sp>
      <p:sp>
        <p:nvSpPr>
          <p:cNvPr id="9" name="TextBox 8">
            <a:extLst>
              <a:ext uri="{FF2B5EF4-FFF2-40B4-BE49-F238E27FC236}">
                <a16:creationId xmlns:a16="http://schemas.microsoft.com/office/drawing/2014/main" id="{53F41E9F-F995-32FD-BC4F-C561BBB9AC54}"/>
              </a:ext>
            </a:extLst>
          </p:cNvPr>
          <p:cNvSpPr txBox="1"/>
          <p:nvPr/>
        </p:nvSpPr>
        <p:spPr bwMode="gray">
          <a:xfrm>
            <a:off x="1256009" y="4447279"/>
            <a:ext cx="1579480" cy="200824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0" i="1" u="none" strike="noStrike" kern="1200" cap="none" spc="0" normalizeH="0" baseline="0" noProof="0" dirty="0">
                <a:ln>
                  <a:noFill/>
                </a:ln>
                <a:solidFill>
                  <a:srgbClr val="2D508F"/>
                </a:solidFill>
                <a:effectLst/>
                <a:uLnTx/>
                <a:uFillTx/>
                <a:latin typeface="Arial" panose="020B0604020202020204" pitchFamily="34" charset="0"/>
                <a:ea typeface="+mn-ea"/>
                <a:cs typeface="Arial" panose="020B0604020202020204" pitchFamily="34" charset="0"/>
              </a:rPr>
              <a:t>Infrastructure-related assets, planning, &amp; programs that may help facilitate or reduce the cost of broadband deployment in the state</a:t>
            </a:r>
          </a:p>
        </p:txBody>
      </p:sp>
      <p:sp>
        <p:nvSpPr>
          <p:cNvPr id="10" name="TextBox 9">
            <a:extLst>
              <a:ext uri="{FF2B5EF4-FFF2-40B4-BE49-F238E27FC236}">
                <a16:creationId xmlns:a16="http://schemas.microsoft.com/office/drawing/2014/main" id="{E29FA8EF-FB5A-9A53-A75D-294373A75FB5}"/>
              </a:ext>
            </a:extLst>
          </p:cNvPr>
          <p:cNvSpPr txBox="1"/>
          <p:nvPr/>
        </p:nvSpPr>
        <p:spPr bwMode="gray">
          <a:xfrm>
            <a:off x="8473264" y="4447279"/>
            <a:ext cx="1554246" cy="200824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0" i="1" u="none" strike="noStrike" kern="1200" cap="none" spc="0" normalizeH="0" baseline="0" noProof="0" dirty="0">
                <a:ln>
                  <a:noFill/>
                </a:ln>
                <a:solidFill>
                  <a:srgbClr val="2D508F"/>
                </a:solidFill>
                <a:effectLst/>
                <a:uLnTx/>
                <a:uFillTx/>
                <a:latin typeface="Arial" panose="020B0604020202020204" pitchFamily="34" charset="0"/>
                <a:ea typeface="+mn-ea"/>
                <a:cs typeface="Arial" panose="020B0604020202020204" pitchFamily="34" charset="0"/>
              </a:rPr>
              <a:t>Organization roles in advocating &amp; supporting digital equity &amp; opportunity, programs &amp; methods for measuring success </a:t>
            </a:r>
          </a:p>
        </p:txBody>
      </p:sp>
      <p:sp>
        <p:nvSpPr>
          <p:cNvPr id="11" name="TextBox 10">
            <a:extLst>
              <a:ext uri="{FF2B5EF4-FFF2-40B4-BE49-F238E27FC236}">
                <a16:creationId xmlns:a16="http://schemas.microsoft.com/office/drawing/2014/main" id="{3B3EFE0A-C983-D4ED-E5D3-A96DCE332B26}"/>
              </a:ext>
            </a:extLst>
          </p:cNvPr>
          <p:cNvSpPr txBox="1"/>
          <p:nvPr/>
        </p:nvSpPr>
        <p:spPr bwMode="gray">
          <a:xfrm>
            <a:off x="3232726" y="4447279"/>
            <a:ext cx="1489307" cy="178510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0" i="1" u="none" strike="noStrike" kern="1200" cap="none" spc="0" normalizeH="0" baseline="0" noProof="0" dirty="0">
                <a:ln>
                  <a:noFill/>
                </a:ln>
                <a:solidFill>
                  <a:srgbClr val="2D508F"/>
                </a:solidFill>
                <a:effectLst/>
                <a:uLnTx/>
                <a:uFillTx/>
                <a:latin typeface="Arial" panose="020B0604020202020204" pitchFamily="34" charset="0"/>
                <a:ea typeface="+mn-ea"/>
                <a:cs typeface="Arial" panose="020B0604020202020204" pitchFamily="34" charset="0"/>
              </a:rPr>
              <a:t>ISP roles in providing affordable, reliable broadband, public safety, &amp;  workforce development </a:t>
            </a:r>
          </a:p>
        </p:txBody>
      </p:sp>
      <p:sp>
        <p:nvSpPr>
          <p:cNvPr id="12" name="TextBox 11">
            <a:extLst>
              <a:ext uri="{FF2B5EF4-FFF2-40B4-BE49-F238E27FC236}">
                <a16:creationId xmlns:a16="http://schemas.microsoft.com/office/drawing/2014/main" id="{1C9C1656-1498-E6D3-BA02-AF3425510829}"/>
              </a:ext>
            </a:extLst>
          </p:cNvPr>
          <p:cNvSpPr txBox="1"/>
          <p:nvPr/>
        </p:nvSpPr>
        <p:spPr bwMode="gray">
          <a:xfrm>
            <a:off x="4915494" y="4447279"/>
            <a:ext cx="1654515" cy="15619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0" i="1" u="none" strike="noStrike" kern="1200" cap="none" spc="0" normalizeH="0" baseline="0" noProof="0" dirty="0">
                <a:ln>
                  <a:noFill/>
                </a:ln>
                <a:solidFill>
                  <a:srgbClr val="2D508F"/>
                </a:solidFill>
                <a:effectLst/>
                <a:uLnTx/>
                <a:uFillTx/>
                <a:latin typeface="Arial" panose="020B0604020202020204" pitchFamily="34" charset="0"/>
                <a:ea typeface="+mn-ea"/>
                <a:cs typeface="Arial" panose="020B0604020202020204" pitchFamily="34" charset="0"/>
              </a:rPr>
              <a:t>Tools to address barriers &amp; obstacles for clients, facility access, &amp; criticality of internet to mission &amp; program capacity</a:t>
            </a:r>
          </a:p>
        </p:txBody>
      </p:sp>
      <p:sp>
        <p:nvSpPr>
          <p:cNvPr id="13" name="TextBox 12">
            <a:extLst>
              <a:ext uri="{FF2B5EF4-FFF2-40B4-BE49-F238E27FC236}">
                <a16:creationId xmlns:a16="http://schemas.microsoft.com/office/drawing/2014/main" id="{F73AB0FE-2B81-75AD-587C-46793CED2ACB}"/>
              </a:ext>
            </a:extLst>
          </p:cNvPr>
          <p:cNvSpPr txBox="1"/>
          <p:nvPr/>
        </p:nvSpPr>
        <p:spPr bwMode="gray">
          <a:xfrm>
            <a:off x="6763470" y="4447279"/>
            <a:ext cx="1529129" cy="200824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50" i="1" dirty="0">
                <a:solidFill>
                  <a:srgbClr val="2D508F"/>
                </a:solidFill>
                <a:latin typeface="Arial" panose="020B0604020202020204" pitchFamily="34" charset="0"/>
                <a:cs typeface="Arial" panose="020B0604020202020204" pitchFamily="34" charset="0"/>
              </a:rPr>
              <a:t>Collaborative p</a:t>
            </a:r>
            <a:r>
              <a:rPr kumimoji="0" lang="en-US" sz="1450" b="0" i="1" u="none" strike="noStrike" kern="1200" cap="none" spc="0" normalizeH="0" baseline="0" noProof="0" dirty="0" err="1">
                <a:ln>
                  <a:noFill/>
                </a:ln>
                <a:solidFill>
                  <a:srgbClr val="2D508F"/>
                </a:solidFill>
                <a:effectLst/>
                <a:uLnTx/>
                <a:uFillTx/>
                <a:latin typeface="Arial" panose="020B0604020202020204" pitchFamily="34" charset="0"/>
                <a:ea typeface="+mn-ea"/>
                <a:cs typeface="Arial" panose="020B0604020202020204" pitchFamily="34" charset="0"/>
              </a:rPr>
              <a:t>rograms</a:t>
            </a:r>
            <a:r>
              <a:rPr kumimoji="0" lang="en-US" sz="1450" b="0" i="1" u="none" strike="noStrike" kern="1200" cap="none" spc="0" normalizeH="0" baseline="0" noProof="0" dirty="0">
                <a:ln>
                  <a:noFill/>
                </a:ln>
                <a:solidFill>
                  <a:srgbClr val="2D508F"/>
                </a:solidFill>
                <a:effectLst/>
                <a:uLnTx/>
                <a:uFillTx/>
                <a:latin typeface="Arial" panose="020B0604020202020204" pitchFamily="34" charset="0"/>
                <a:ea typeface="+mn-ea"/>
                <a:cs typeface="Arial" panose="020B0604020202020204" pitchFamily="34" charset="0"/>
              </a:rPr>
              <a:t> to address bottlenecks in broadband deployment &amp; digital training for a diverse &amp; skilled workforce</a:t>
            </a:r>
          </a:p>
        </p:txBody>
      </p:sp>
      <p:sp>
        <p:nvSpPr>
          <p:cNvPr id="14" name="TextBox 13">
            <a:extLst>
              <a:ext uri="{FF2B5EF4-FFF2-40B4-BE49-F238E27FC236}">
                <a16:creationId xmlns:a16="http://schemas.microsoft.com/office/drawing/2014/main" id="{0BFF4BD5-150E-9F8A-E26C-5A62F15C9DAC}"/>
              </a:ext>
            </a:extLst>
          </p:cNvPr>
          <p:cNvSpPr txBox="1"/>
          <p:nvPr/>
        </p:nvSpPr>
        <p:spPr bwMode="gray">
          <a:xfrm>
            <a:off x="10390909" y="4447279"/>
            <a:ext cx="1496426" cy="15619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0" i="1" u="none" strike="noStrike" kern="1200" cap="none" spc="0" normalizeH="0" baseline="0" noProof="0" dirty="0">
                <a:ln>
                  <a:noFill/>
                </a:ln>
                <a:solidFill>
                  <a:srgbClr val="2D508F"/>
                </a:solidFill>
                <a:effectLst/>
                <a:uLnTx/>
                <a:uFillTx/>
                <a:latin typeface="Arial" panose="020B0604020202020204" pitchFamily="34" charset="0"/>
                <a:ea typeface="+mn-ea"/>
                <a:cs typeface="Arial" panose="020B0604020202020204" pitchFamily="34" charset="0"/>
              </a:rPr>
              <a:t>Industry &amp; economic development organizations’ use of broadband to foster growth in communities</a:t>
            </a:r>
          </a:p>
        </p:txBody>
      </p:sp>
      <p:pic>
        <p:nvPicPr>
          <p:cNvPr id="17" name="Graphic 16">
            <a:extLst>
              <a:ext uri="{FF2B5EF4-FFF2-40B4-BE49-F238E27FC236}">
                <a16:creationId xmlns:a16="http://schemas.microsoft.com/office/drawing/2014/main" id="{AA09A845-7672-89CF-E6B6-45E4C0EA61A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88518" y="2130825"/>
            <a:ext cx="796441" cy="796441"/>
          </a:xfrm>
          <a:prstGeom prst="rect">
            <a:avLst/>
          </a:prstGeom>
        </p:spPr>
      </p:pic>
      <p:pic>
        <p:nvPicPr>
          <p:cNvPr id="19" name="Graphic 18">
            <a:extLst>
              <a:ext uri="{FF2B5EF4-FFF2-40B4-BE49-F238E27FC236}">
                <a16:creationId xmlns:a16="http://schemas.microsoft.com/office/drawing/2014/main" id="{3A11D220-1FDA-66D3-01AB-169E5144A2E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17606" y="2060503"/>
            <a:ext cx="789480" cy="843963"/>
          </a:xfrm>
          <a:prstGeom prst="rect">
            <a:avLst/>
          </a:prstGeom>
        </p:spPr>
      </p:pic>
      <p:pic>
        <p:nvPicPr>
          <p:cNvPr id="20" name="Picture 19">
            <a:extLst>
              <a:ext uri="{FF2B5EF4-FFF2-40B4-BE49-F238E27FC236}">
                <a16:creationId xmlns:a16="http://schemas.microsoft.com/office/drawing/2014/main" id="{E3D54343-C0A3-3D14-0FD8-67764207865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494335" y="2211066"/>
            <a:ext cx="695837" cy="743857"/>
          </a:xfrm>
          <a:prstGeom prst="rect">
            <a:avLst/>
          </a:prstGeom>
          <a:ln>
            <a:noFill/>
          </a:ln>
        </p:spPr>
      </p:pic>
      <p:pic>
        <p:nvPicPr>
          <p:cNvPr id="43" name="Graphic 42">
            <a:extLst>
              <a:ext uri="{FF2B5EF4-FFF2-40B4-BE49-F238E27FC236}">
                <a16:creationId xmlns:a16="http://schemas.microsoft.com/office/drawing/2014/main" id="{C5FB2E1F-63E9-2B17-7F19-127FF5DE4F21}"/>
              </a:ext>
              <a:ext uri="{C183D7F6-B498-43B3-948B-1728B52AA6E4}">
                <adec:decorative xmlns:adec="http://schemas.microsoft.com/office/drawing/2017/decorative" val="1"/>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r="62466"/>
          <a:stretch/>
        </p:blipFill>
        <p:spPr>
          <a:xfrm>
            <a:off x="1672117" y="2142156"/>
            <a:ext cx="945319" cy="753735"/>
          </a:xfrm>
          <a:prstGeom prst="rect">
            <a:avLst/>
          </a:prstGeom>
        </p:spPr>
      </p:pic>
      <p:sp>
        <p:nvSpPr>
          <p:cNvPr id="15" name="Title 14">
            <a:extLst>
              <a:ext uri="{FF2B5EF4-FFF2-40B4-BE49-F238E27FC236}">
                <a16:creationId xmlns:a16="http://schemas.microsoft.com/office/drawing/2014/main" id="{BB2D0D96-15D0-2402-1094-BB95F288866D}"/>
              </a:ext>
            </a:extLst>
          </p:cNvPr>
          <p:cNvSpPr>
            <a:spLocks noGrp="1"/>
          </p:cNvSpPr>
          <p:nvPr>
            <p:ph type="title"/>
          </p:nvPr>
        </p:nvSpPr>
        <p:spPr/>
        <p:txBody>
          <a:bodyPr>
            <a:normAutofit fontScale="90000"/>
          </a:bodyPr>
          <a:lstStyle/>
          <a:p>
            <a:pPr algn="ctr"/>
            <a:r>
              <a:rPr lang="en-US" dirty="0"/>
              <a:t>PARTNERS FOR BROADBAND &amp; </a:t>
            </a:r>
            <a:br>
              <a:rPr lang="en-US" dirty="0"/>
            </a:br>
            <a:r>
              <a:rPr lang="en-US" dirty="0"/>
              <a:t>DIGITAL OPPORTUNITY PLANNING</a:t>
            </a:r>
          </a:p>
        </p:txBody>
      </p:sp>
      <p:sp>
        <p:nvSpPr>
          <p:cNvPr id="2" name="Slide Number Placeholder 3">
            <a:extLst>
              <a:ext uri="{FF2B5EF4-FFF2-40B4-BE49-F238E27FC236}">
                <a16:creationId xmlns:a16="http://schemas.microsoft.com/office/drawing/2014/main" id="{F37A4DFD-969D-5F5A-5970-86BBE52C8594}"/>
              </a:ext>
            </a:extLst>
          </p:cNvPr>
          <p:cNvSpPr>
            <a:spLocks noGrp="1"/>
          </p:cNvSpPr>
          <p:nvPr>
            <p:ph type="sldNum" sz="quarter" idx="12"/>
          </p:nvPr>
        </p:nvSpPr>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CAAA2AA-9935-F447-A1F2-B7B18FC0B460}" type="slidenum">
              <a:rPr kumimoji="0" lang="en-US" b="1" i="0" u="none" strike="noStrike" cap="none" spc="0" normalizeH="0" baseline="0" noProof="0" smtClean="0">
                <a:ln>
                  <a:noFill/>
                </a:ln>
                <a:solidFill>
                  <a:schemeClr val="tx1">
                    <a:tint val="75000"/>
                  </a:schemeClr>
                </a:solidFill>
                <a:effectLst/>
                <a:uLnTx/>
                <a:uFillTx/>
                <a:latin typeface="Arial" panose="020B0604020202020204" pitchFamily="34" charset="0"/>
                <a:cs typeface="Arial" panose="020B0604020202020204" pitchFamily="34" charset="0"/>
              </a:rPr>
              <a:pPr marR="0" lvl="0" indent="0" fontAlgn="auto">
                <a:spcBef>
                  <a:spcPts val="0"/>
                </a:spcBef>
                <a:spcAft>
                  <a:spcPts val="600"/>
                </a:spcAft>
                <a:buClrTx/>
                <a:buSzTx/>
                <a:buFontTx/>
                <a:buNone/>
                <a:tabLst/>
                <a:defRPr/>
              </a:pPr>
              <a:t>12</a:t>
            </a:fld>
            <a:endParaRPr kumimoji="0" lang="en-US" b="1" i="0" u="none" strike="noStrike" cap="none" spc="0" normalizeH="0" baseline="0" noProof="0">
              <a:ln>
                <a:noFill/>
              </a:ln>
              <a:solidFill>
                <a:schemeClr val="tx1">
                  <a:tint val="75000"/>
                </a:schemeClr>
              </a:solidFill>
              <a:effectLst/>
              <a:uLnTx/>
              <a:uFillTx/>
              <a:latin typeface="Arial" panose="020B0604020202020204" pitchFamily="34" charset="0"/>
              <a:cs typeface="Arial" panose="020B0604020202020204" pitchFamily="34" charset="0"/>
            </a:endParaRPr>
          </a:p>
        </p:txBody>
      </p:sp>
      <p:pic>
        <p:nvPicPr>
          <p:cNvPr id="16" name="Graphic 15">
            <a:extLst>
              <a:ext uri="{FF2B5EF4-FFF2-40B4-BE49-F238E27FC236}">
                <a16:creationId xmlns:a16="http://schemas.microsoft.com/office/drawing/2014/main" id="{A3A417AB-1D1E-759D-2994-B1DDE0364B85}"/>
              </a:ext>
              <a:ext uri="{C183D7F6-B498-43B3-948B-1728B52AA6E4}">
                <adec:decorative xmlns:adec="http://schemas.microsoft.com/office/drawing/2017/decorative" val="1"/>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64561"/>
          <a:stretch/>
        </p:blipFill>
        <p:spPr>
          <a:xfrm>
            <a:off x="5093425" y="2163510"/>
            <a:ext cx="892550" cy="753735"/>
          </a:xfrm>
          <a:prstGeom prst="rect">
            <a:avLst/>
          </a:prstGeom>
        </p:spPr>
      </p:pic>
      <p:pic>
        <p:nvPicPr>
          <p:cNvPr id="18" name="Graphic 17" descr="Connections with solid fill">
            <a:extLst>
              <a:ext uri="{FF2B5EF4-FFF2-40B4-BE49-F238E27FC236}">
                <a16:creationId xmlns:a16="http://schemas.microsoft.com/office/drawing/2014/main" id="{1D9037EC-0D48-49D8-8C01-E9EF3843D20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73783" y="2142156"/>
            <a:ext cx="907649" cy="1006157"/>
          </a:xfrm>
          <a:prstGeom prst="rect">
            <a:avLst/>
          </a:prstGeom>
        </p:spPr>
      </p:pic>
      <p:sp>
        <p:nvSpPr>
          <p:cNvPr id="22" name="Footer Placeholder 2">
            <a:extLst>
              <a:ext uri="{FF2B5EF4-FFF2-40B4-BE49-F238E27FC236}">
                <a16:creationId xmlns:a16="http://schemas.microsoft.com/office/drawing/2014/main" id="{1AC6D9E7-CE30-B2BA-644B-A4FC56FD06D5}"/>
              </a:ext>
            </a:extLst>
          </p:cNvPr>
          <p:cNvSpPr>
            <a:spLocks noGrp="1"/>
          </p:cNvSpPr>
          <p:nvPr>
            <p:ph type="ftr" sz="quarter" idx="11"/>
          </p:nvPr>
        </p:nvSpPr>
        <p:spPr>
          <a:xfrm rot="16200000">
            <a:off x="-2210737" y="3608723"/>
            <a:ext cx="550351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a:ln>
                  <a:noFill/>
                </a:ln>
                <a:solidFill>
                  <a:srgbClr val="FFFFFF">
                    <a:lumMod val="75000"/>
                  </a:srgbClr>
                </a:solidFill>
                <a:effectLst/>
                <a:uLnTx/>
                <a:uFillTx/>
                <a:latin typeface="Expressway Rg" panose="020B0604020200020204" pitchFamily="34" charset="0"/>
                <a:ea typeface="+mn-ea"/>
                <a:cs typeface="+mn-cs"/>
              </a:rPr>
              <a:t>FUNDING OPPORTUNITIES</a:t>
            </a:r>
          </a:p>
        </p:txBody>
      </p:sp>
    </p:spTree>
    <p:extLst>
      <p:ext uri="{BB962C8B-B14F-4D97-AF65-F5344CB8AC3E}">
        <p14:creationId xmlns:p14="http://schemas.microsoft.com/office/powerpoint/2010/main" val="25791167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55597-6700-7A69-54E2-632746E79CA9}"/>
              </a:ext>
            </a:extLst>
          </p:cNvPr>
          <p:cNvSpPr>
            <a:spLocks noGrp="1"/>
          </p:cNvSpPr>
          <p:nvPr>
            <p:ph type="title"/>
          </p:nvPr>
        </p:nvSpPr>
        <p:spPr/>
        <p:txBody>
          <a:bodyPr>
            <a:normAutofit fontScale="90000"/>
          </a:bodyPr>
          <a:lstStyle/>
          <a:p>
            <a:pPr algn="ctr"/>
            <a:r>
              <a:rPr lang="en-US" dirty="0">
                <a:cs typeface="Calibri" panose="020F0502020204030204" pitchFamily="34" charset="0"/>
              </a:rPr>
              <a:t>BROADBAND &amp; DIGITAL OPPORTUNITY PROGRAMS TIMELINE</a:t>
            </a:r>
            <a:endParaRPr lang="en-US" dirty="0"/>
          </a:p>
        </p:txBody>
      </p:sp>
      <p:sp>
        <p:nvSpPr>
          <p:cNvPr id="3" name="Footer Placeholder 2">
            <a:extLst>
              <a:ext uri="{FF2B5EF4-FFF2-40B4-BE49-F238E27FC236}">
                <a16:creationId xmlns:a16="http://schemas.microsoft.com/office/drawing/2014/main" id="{1462766A-5230-A46B-B2F1-B799E690006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a:ln>
                  <a:noFill/>
                </a:ln>
                <a:solidFill>
                  <a:srgbClr val="FFFFFF">
                    <a:lumMod val="75000"/>
                  </a:srgbClr>
                </a:solidFill>
                <a:effectLst/>
                <a:uLnTx/>
                <a:uFillTx/>
                <a:latin typeface="Expressway Rg" panose="020B0604020200020204" pitchFamily="34" charset="0"/>
                <a:ea typeface="+mn-ea"/>
                <a:cs typeface="+mn-cs"/>
              </a:rPr>
              <a:t>FUNDING OPPORTUNITIES</a:t>
            </a:r>
          </a:p>
        </p:txBody>
      </p:sp>
      <p:sp>
        <p:nvSpPr>
          <p:cNvPr id="4" name="Slide Number Placeholder 3">
            <a:extLst>
              <a:ext uri="{FF2B5EF4-FFF2-40B4-BE49-F238E27FC236}">
                <a16:creationId xmlns:a16="http://schemas.microsoft.com/office/drawing/2014/main" id="{E6985F78-7363-43D8-CDCD-2EB159B00A8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AAA2AA-9935-F447-A1F2-B7B18FC0B460}" type="slidenum">
              <a:rPr kumimoji="0" lang="en-US" sz="1200" b="1" i="0" u="none" strike="noStrike" kern="1200" cap="none" spc="0" normalizeH="0" baseline="0" noProof="0" smtClean="0">
                <a:ln>
                  <a:noFill/>
                </a:ln>
                <a:solidFill>
                  <a:srgbClr val="FFFFFF">
                    <a:lumMod val="75000"/>
                  </a:srgbClr>
                </a:solidFill>
                <a:effectLst/>
                <a:uLnTx/>
                <a:uFillTx/>
                <a:latin typeface="Expressway Xb" panose="020B0604020200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a:ln>
                <a:noFill/>
              </a:ln>
              <a:solidFill>
                <a:srgbClr val="FFFFFF">
                  <a:lumMod val="75000"/>
                </a:srgbClr>
              </a:solidFill>
              <a:effectLst/>
              <a:uLnTx/>
              <a:uFillTx/>
              <a:latin typeface="Expressway Xb" panose="020B0604020200020204" pitchFamily="34" charset="0"/>
              <a:ea typeface="+mn-ea"/>
              <a:cs typeface="+mn-cs"/>
            </a:endParaRPr>
          </a:p>
        </p:txBody>
      </p:sp>
      <p:sp>
        <p:nvSpPr>
          <p:cNvPr id="36" name="Content Placeholder 1">
            <a:extLst>
              <a:ext uri="{FF2B5EF4-FFF2-40B4-BE49-F238E27FC236}">
                <a16:creationId xmlns:a16="http://schemas.microsoft.com/office/drawing/2014/main" id="{4BE0C9D8-803B-D2C8-817A-ED21F3A60163}"/>
              </a:ext>
            </a:extLst>
          </p:cNvPr>
          <p:cNvSpPr txBox="1">
            <a:spLocks/>
          </p:cNvSpPr>
          <p:nvPr/>
        </p:nvSpPr>
        <p:spPr>
          <a:xfrm>
            <a:off x="1864660" y="3125813"/>
            <a:ext cx="2731465" cy="479535"/>
          </a:xfrm>
          <a:prstGeom prst="rect">
            <a:avLst/>
          </a:prstGeom>
        </p:spPr>
        <p:txBody>
          <a:bodyPr vert="horz" lIns="91440" tIns="45720" rIns="91440" bIns="45720" rtlCol="0" anchor="ctr">
            <a:norm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7" name="Content Placeholder 1">
            <a:extLst>
              <a:ext uri="{FF2B5EF4-FFF2-40B4-BE49-F238E27FC236}">
                <a16:creationId xmlns:a16="http://schemas.microsoft.com/office/drawing/2014/main" id="{9BD43D34-7B03-9642-F7E3-DC4EE8471D42}"/>
              </a:ext>
            </a:extLst>
          </p:cNvPr>
          <p:cNvSpPr txBox="1">
            <a:spLocks/>
          </p:cNvSpPr>
          <p:nvPr/>
        </p:nvSpPr>
        <p:spPr>
          <a:xfrm>
            <a:off x="1869869" y="5360585"/>
            <a:ext cx="2731465" cy="488639"/>
          </a:xfrm>
          <a:prstGeom prst="rect">
            <a:avLst/>
          </a:prstGeom>
        </p:spPr>
        <p:txBody>
          <a:bodyPr vert="horz" lIns="91440" tIns="45720" rIns="91440" bIns="45720" rtlCol="0" anchor="ctr">
            <a:norm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84A139C5-DB33-DC17-BEC9-C8887BD638B6}"/>
              </a:ext>
            </a:extLst>
          </p:cNvPr>
          <p:cNvSpPr/>
          <p:nvPr/>
        </p:nvSpPr>
        <p:spPr>
          <a:xfrm>
            <a:off x="1121789" y="3505860"/>
            <a:ext cx="11070211" cy="888833"/>
          </a:xfrm>
          <a:prstGeom prst="rect">
            <a:avLst/>
          </a:prstGeom>
          <a:solidFill>
            <a:schemeClr val="accent6">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7081C8-72D0-F215-C271-0449833DBD0A}"/>
              </a:ext>
            </a:extLst>
          </p:cNvPr>
          <p:cNvSpPr/>
          <p:nvPr/>
        </p:nvSpPr>
        <p:spPr>
          <a:xfrm>
            <a:off x="1121789" y="5288021"/>
            <a:ext cx="11070211" cy="888833"/>
          </a:xfrm>
          <a:prstGeom prst="rect">
            <a:avLst/>
          </a:prstGeom>
          <a:solidFill>
            <a:schemeClr val="accent6">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7555C65-9F17-41BE-A674-DA73E0C302D2}"/>
              </a:ext>
            </a:extLst>
          </p:cNvPr>
          <p:cNvSpPr/>
          <p:nvPr/>
        </p:nvSpPr>
        <p:spPr>
          <a:xfrm>
            <a:off x="1121790" y="1715470"/>
            <a:ext cx="11070210" cy="888833"/>
          </a:xfrm>
          <a:prstGeom prst="rect">
            <a:avLst/>
          </a:prstGeom>
          <a:solidFill>
            <a:schemeClr val="accent6">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9B82E310-EEEC-00CC-7D70-B38641A923F3}"/>
              </a:ext>
            </a:extLst>
          </p:cNvPr>
          <p:cNvGraphicFramePr>
            <a:graphicFrameLocks noGrp="1"/>
          </p:cNvGraphicFramePr>
          <p:nvPr/>
        </p:nvGraphicFramePr>
        <p:xfrm>
          <a:off x="3048889" y="1376217"/>
          <a:ext cx="8199590" cy="5166824"/>
        </p:xfrm>
        <a:graphic>
          <a:graphicData uri="http://schemas.openxmlformats.org/drawingml/2006/table">
            <a:tbl>
              <a:tblPr firstRow="1" bandRow="1">
                <a:tableStyleId>{5C22544A-7EE6-4342-B048-85BDC9FD1C3A}</a:tableStyleId>
              </a:tblPr>
              <a:tblGrid>
                <a:gridCol w="1639918">
                  <a:extLst>
                    <a:ext uri="{9D8B030D-6E8A-4147-A177-3AD203B41FA5}">
                      <a16:colId xmlns:a16="http://schemas.microsoft.com/office/drawing/2014/main" val="20000"/>
                    </a:ext>
                  </a:extLst>
                </a:gridCol>
                <a:gridCol w="1639918">
                  <a:extLst>
                    <a:ext uri="{9D8B030D-6E8A-4147-A177-3AD203B41FA5}">
                      <a16:colId xmlns:a16="http://schemas.microsoft.com/office/drawing/2014/main" val="3685982675"/>
                    </a:ext>
                  </a:extLst>
                </a:gridCol>
                <a:gridCol w="1639918">
                  <a:extLst>
                    <a:ext uri="{9D8B030D-6E8A-4147-A177-3AD203B41FA5}">
                      <a16:colId xmlns:a16="http://schemas.microsoft.com/office/drawing/2014/main" val="1468540129"/>
                    </a:ext>
                  </a:extLst>
                </a:gridCol>
                <a:gridCol w="1639918">
                  <a:extLst>
                    <a:ext uri="{9D8B030D-6E8A-4147-A177-3AD203B41FA5}">
                      <a16:colId xmlns:a16="http://schemas.microsoft.com/office/drawing/2014/main" val="1456586864"/>
                    </a:ext>
                  </a:extLst>
                </a:gridCol>
                <a:gridCol w="1639918">
                  <a:extLst>
                    <a:ext uri="{9D8B030D-6E8A-4147-A177-3AD203B41FA5}">
                      <a16:colId xmlns:a16="http://schemas.microsoft.com/office/drawing/2014/main" val="256893465"/>
                    </a:ext>
                  </a:extLst>
                </a:gridCol>
              </a:tblGrid>
              <a:tr h="2583412">
                <a:tc>
                  <a:txBody>
                    <a:bodyPr/>
                    <a:lstStyle/>
                    <a:p>
                      <a:pPr algn="ctr"/>
                      <a:r>
                        <a:rPr lang="en-US" sz="1200" b="0" i="1">
                          <a:solidFill>
                            <a:srgbClr val="08473D"/>
                          </a:solidFill>
                          <a:latin typeface="Proxima Nova Light" charset="0"/>
                          <a:ea typeface="Proxima Nova Light" charset="0"/>
                          <a:cs typeface="Proxima Nova Light" charset="0"/>
                        </a:rPr>
                        <a:t>2023 Q1-2</a:t>
                      </a:r>
                    </a:p>
                    <a:p>
                      <a:pPr algn="ctr"/>
                      <a:endParaRPr lang="en-US" sz="1200" b="0" i="1">
                        <a:solidFill>
                          <a:srgbClr val="08473D"/>
                        </a:solidFill>
                        <a:latin typeface="Proxima Nova Light" charset="0"/>
                        <a:ea typeface="Proxima Nova Light" charset="0"/>
                        <a:cs typeface="Proxima Nova Light" charset="0"/>
                      </a:endParaRPr>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i="1">
                          <a:solidFill>
                            <a:srgbClr val="08473D"/>
                          </a:solidFill>
                          <a:latin typeface="Proxima Nova Light" charset="0"/>
                          <a:ea typeface="Proxima Nova Light" charset="0"/>
                          <a:cs typeface="Proxima Nova Light" charset="0"/>
                        </a:rPr>
                        <a:t>2023 Q3-4</a:t>
                      </a:r>
                    </a:p>
                    <a:p>
                      <a:pPr algn="ctr"/>
                      <a:endParaRPr lang="en-US" sz="1200" b="0" i="1">
                        <a:solidFill>
                          <a:srgbClr val="08473D"/>
                        </a:solidFill>
                        <a:latin typeface="Proxima Nova Light" charset="0"/>
                        <a:ea typeface="Proxima Nova Light" charset="0"/>
                        <a:cs typeface="Proxima Nova Light" charset="0"/>
                      </a:endParaRPr>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i="1">
                          <a:solidFill>
                            <a:srgbClr val="08473D"/>
                          </a:solidFill>
                          <a:latin typeface="Proxima Nova Light" charset="0"/>
                          <a:ea typeface="Proxima Nova Light" charset="0"/>
                          <a:cs typeface="Proxima Nova Light" charset="0"/>
                        </a:rPr>
                        <a:t>2024 Q1-2</a:t>
                      </a:r>
                    </a:p>
                    <a:p>
                      <a:pPr algn="ctr"/>
                      <a:endParaRPr lang="en-US" sz="1200" b="0" i="1">
                        <a:solidFill>
                          <a:srgbClr val="08473D"/>
                        </a:solidFill>
                        <a:latin typeface="Proxima Nova Light" charset="0"/>
                        <a:ea typeface="Proxima Nova Light" charset="0"/>
                        <a:cs typeface="Proxima Nova Light" charset="0"/>
                      </a:endParaRPr>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i="1">
                          <a:solidFill>
                            <a:srgbClr val="08473D"/>
                          </a:solidFill>
                          <a:latin typeface="Proxima Nova Light" charset="0"/>
                          <a:ea typeface="Proxima Nova Light" charset="0"/>
                          <a:cs typeface="Proxima Nova Light" charset="0"/>
                        </a:rPr>
                        <a:t>2024 Q3-4</a:t>
                      </a:r>
                    </a:p>
                    <a:p>
                      <a:pPr algn="ctr"/>
                      <a:endParaRPr lang="en-US" sz="1200" b="0" i="1">
                        <a:solidFill>
                          <a:srgbClr val="08473D"/>
                        </a:solidFill>
                        <a:latin typeface="Proxima Nova Light" charset="0"/>
                        <a:ea typeface="Proxima Nova Light" charset="0"/>
                        <a:cs typeface="Proxima Nova Light" charset="0"/>
                      </a:endParaRPr>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i="1">
                          <a:solidFill>
                            <a:srgbClr val="08473D"/>
                          </a:solidFill>
                          <a:latin typeface="Proxima Nova Light" charset="0"/>
                          <a:ea typeface="Proxima Nova Light" charset="0"/>
                          <a:cs typeface="Proxima Nova Light" charset="0"/>
                        </a:rPr>
                        <a:t>2025+</a:t>
                      </a:r>
                    </a:p>
                    <a:p>
                      <a:pPr algn="ctr"/>
                      <a:endParaRPr lang="en-US" sz="1200" b="0" i="1">
                        <a:solidFill>
                          <a:srgbClr val="08473D"/>
                        </a:solidFill>
                        <a:latin typeface="Proxima Nova Light" charset="0"/>
                        <a:ea typeface="Proxima Nova Light" charset="0"/>
                        <a:cs typeface="Proxima Nova Light" charset="0"/>
                      </a:endParaRPr>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83412">
                <a:tc>
                  <a:txBody>
                    <a:bodyPr/>
                    <a:lstStyle/>
                    <a:p>
                      <a:pPr algn="ctr"/>
                      <a:r>
                        <a:rPr lang="en-US" sz="1200" b="0" i="1" dirty="0">
                          <a:solidFill>
                            <a:srgbClr val="08473D"/>
                          </a:solidFill>
                          <a:latin typeface="Proxima Nova Light" charset="0"/>
                          <a:ea typeface="Proxima Nova Light" charset="0"/>
                          <a:cs typeface="Proxima Nova Light" charset="0"/>
                        </a:rPr>
                        <a:t>2023 Q1-2</a:t>
                      </a: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i="1">
                          <a:solidFill>
                            <a:srgbClr val="08473D"/>
                          </a:solidFill>
                          <a:latin typeface="Proxima Nova Light" charset="0"/>
                          <a:ea typeface="Proxima Nova Light" charset="0"/>
                          <a:cs typeface="Proxima Nova Light" charset="0"/>
                        </a:rPr>
                        <a:t>2023 Q3-4</a:t>
                      </a: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i="1" dirty="0">
                          <a:solidFill>
                            <a:srgbClr val="08473D"/>
                          </a:solidFill>
                          <a:latin typeface="Proxima Nova Light" charset="0"/>
                          <a:ea typeface="Proxima Nova Light" charset="0"/>
                          <a:cs typeface="Proxima Nova Light" charset="0"/>
                        </a:rPr>
                        <a:t>2024 Q1-2</a:t>
                      </a: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i="1">
                          <a:solidFill>
                            <a:srgbClr val="08473D"/>
                          </a:solidFill>
                          <a:latin typeface="Proxima Nova Light" charset="0"/>
                          <a:ea typeface="Proxima Nova Light" charset="0"/>
                          <a:cs typeface="Proxima Nova Light" charset="0"/>
                        </a:rPr>
                        <a:t>2024 Q3-4</a:t>
                      </a: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i="1" dirty="0">
                          <a:solidFill>
                            <a:srgbClr val="08473D"/>
                          </a:solidFill>
                          <a:latin typeface="Proxima Nova Light" charset="0"/>
                          <a:ea typeface="Proxima Nova Light" charset="0"/>
                          <a:cs typeface="Proxima Nova Light" charset="0"/>
                        </a:rPr>
                        <a:t>2025+</a:t>
                      </a: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5514311"/>
                  </a:ext>
                </a:extLst>
              </a:tr>
            </a:tbl>
          </a:graphicData>
        </a:graphic>
      </p:graphicFrame>
      <p:sp>
        <p:nvSpPr>
          <p:cNvPr id="13" name="Arrow: Right 12">
            <a:extLst>
              <a:ext uri="{FF2B5EF4-FFF2-40B4-BE49-F238E27FC236}">
                <a16:creationId xmlns:a16="http://schemas.microsoft.com/office/drawing/2014/main" id="{A48E8AC2-9F05-72A4-8DF2-2524DE8818ED}"/>
              </a:ext>
            </a:extLst>
          </p:cNvPr>
          <p:cNvSpPr/>
          <p:nvPr/>
        </p:nvSpPr>
        <p:spPr>
          <a:xfrm>
            <a:off x="6420239" y="5287188"/>
            <a:ext cx="3188586" cy="865473"/>
          </a:xfrm>
          <a:prstGeom prst="rightArrow">
            <a:avLst/>
          </a:prstGeom>
          <a:solidFill>
            <a:srgbClr val="005087"/>
          </a:solidFill>
          <a:ln w="9525">
            <a:noFill/>
          </a:ln>
          <a:effectLst>
            <a:outerShdw blurRad="76200" dist="12700" dir="2700000" sy="-23000" kx="-800400" algn="bl" rotWithShape="0">
              <a:schemeClr val="bg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80" b="1" u="none" strike="noStrike" kern="1200" cap="none"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20% of Funds for Priority Areas</a:t>
            </a:r>
          </a:p>
        </p:txBody>
      </p:sp>
      <p:sp>
        <p:nvSpPr>
          <p:cNvPr id="14" name="Oval 13">
            <a:extLst>
              <a:ext uri="{FF2B5EF4-FFF2-40B4-BE49-F238E27FC236}">
                <a16:creationId xmlns:a16="http://schemas.microsoft.com/office/drawing/2014/main" id="{C6AC3E30-D97E-BA1C-0B28-8D1C98C0C0A9}"/>
              </a:ext>
            </a:extLst>
          </p:cNvPr>
          <p:cNvSpPr/>
          <p:nvPr/>
        </p:nvSpPr>
        <p:spPr>
          <a:xfrm>
            <a:off x="1260196" y="1934371"/>
            <a:ext cx="266007" cy="272650"/>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15" name="Oval 14">
            <a:extLst>
              <a:ext uri="{FF2B5EF4-FFF2-40B4-BE49-F238E27FC236}">
                <a16:creationId xmlns:a16="http://schemas.microsoft.com/office/drawing/2014/main" id="{2E0C417B-313E-35E3-BF3A-B2F655DC694C}"/>
              </a:ext>
            </a:extLst>
          </p:cNvPr>
          <p:cNvSpPr/>
          <p:nvPr/>
        </p:nvSpPr>
        <p:spPr>
          <a:xfrm>
            <a:off x="1260195" y="2818194"/>
            <a:ext cx="266007" cy="272650"/>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2</a:t>
            </a:r>
          </a:p>
        </p:txBody>
      </p:sp>
      <p:sp>
        <p:nvSpPr>
          <p:cNvPr id="16" name="Oval 15">
            <a:extLst>
              <a:ext uri="{FF2B5EF4-FFF2-40B4-BE49-F238E27FC236}">
                <a16:creationId xmlns:a16="http://schemas.microsoft.com/office/drawing/2014/main" id="{031AC5D9-91FC-D0B0-6329-DE47A1A7B4E7}"/>
              </a:ext>
            </a:extLst>
          </p:cNvPr>
          <p:cNvSpPr/>
          <p:nvPr/>
        </p:nvSpPr>
        <p:spPr>
          <a:xfrm>
            <a:off x="1265310" y="3743034"/>
            <a:ext cx="266007" cy="272650"/>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3</a:t>
            </a:r>
          </a:p>
        </p:txBody>
      </p:sp>
      <p:sp>
        <p:nvSpPr>
          <p:cNvPr id="17" name="Oval 16">
            <a:extLst>
              <a:ext uri="{FF2B5EF4-FFF2-40B4-BE49-F238E27FC236}">
                <a16:creationId xmlns:a16="http://schemas.microsoft.com/office/drawing/2014/main" id="{328AFD5F-6C7B-BB12-2A39-F083946777D3}"/>
              </a:ext>
            </a:extLst>
          </p:cNvPr>
          <p:cNvSpPr/>
          <p:nvPr/>
        </p:nvSpPr>
        <p:spPr>
          <a:xfrm>
            <a:off x="1272091" y="4665155"/>
            <a:ext cx="266007" cy="272650"/>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white"/>
                </a:solidFill>
                <a:latin typeface="Calibri" panose="020F0502020204030204"/>
              </a:rPr>
              <a:t>4</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5D7263A3-D1F2-605A-6129-95727EF59563}"/>
              </a:ext>
            </a:extLst>
          </p:cNvPr>
          <p:cNvSpPr/>
          <p:nvPr/>
        </p:nvSpPr>
        <p:spPr>
          <a:xfrm>
            <a:off x="1260195" y="5531203"/>
            <a:ext cx="266007" cy="272650"/>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5</a:t>
            </a:r>
          </a:p>
        </p:txBody>
      </p:sp>
      <p:sp>
        <p:nvSpPr>
          <p:cNvPr id="19" name="Content Placeholder 1">
            <a:extLst>
              <a:ext uri="{FF2B5EF4-FFF2-40B4-BE49-F238E27FC236}">
                <a16:creationId xmlns:a16="http://schemas.microsoft.com/office/drawing/2014/main" id="{A88E6A82-BCDA-1E88-89C6-680A2B03E891}"/>
              </a:ext>
            </a:extLst>
          </p:cNvPr>
          <p:cNvSpPr txBox="1">
            <a:spLocks/>
          </p:cNvSpPr>
          <p:nvPr/>
        </p:nvSpPr>
        <p:spPr>
          <a:xfrm>
            <a:off x="1584077" y="1887235"/>
            <a:ext cx="1533283" cy="4705497"/>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n-US" sz="1400" dirty="0">
                <a:latin typeface="Open Sans" panose="020B0606030504020204" pitchFamily="34" charset="0"/>
                <a:ea typeface="Open Sans" panose="020B0606030504020204" pitchFamily="34" charset="0"/>
                <a:cs typeface="Open Sans" panose="020B0606030504020204" pitchFamily="34" charset="0"/>
              </a:rPr>
              <a:t>Community Engagement</a:t>
            </a:r>
          </a:p>
          <a:p>
            <a:pPr marL="0" indent="0">
              <a:spcBef>
                <a:spcPts val="0"/>
              </a:spcBef>
              <a:buFont typeface="Arial"/>
              <a:buNone/>
            </a:pPr>
            <a:endParaRPr lang="en-US" sz="2500"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Font typeface="Arial"/>
              <a:buNone/>
            </a:pPr>
            <a:r>
              <a:rPr lang="en-US" sz="1400" dirty="0">
                <a:latin typeface="Open Sans" panose="020B0606030504020204" pitchFamily="34" charset="0"/>
                <a:ea typeface="Open Sans" panose="020B0606030504020204" pitchFamily="34" charset="0"/>
                <a:cs typeface="Open Sans" panose="020B0606030504020204" pitchFamily="34" charset="0"/>
              </a:rPr>
              <a:t>Digital </a:t>
            </a:r>
          </a:p>
          <a:p>
            <a:pPr marL="0" indent="0">
              <a:spcBef>
                <a:spcPts val="0"/>
              </a:spcBef>
              <a:buFont typeface="Arial"/>
              <a:buNone/>
            </a:pPr>
            <a:r>
              <a:rPr lang="en-US" sz="1400" dirty="0">
                <a:latin typeface="Open Sans" panose="020B0606030504020204" pitchFamily="34" charset="0"/>
                <a:ea typeface="Open Sans" panose="020B0606030504020204" pitchFamily="34" charset="0"/>
                <a:cs typeface="Open Sans" panose="020B0606030504020204" pitchFamily="34" charset="0"/>
              </a:rPr>
              <a:t>Opportunity Planning &amp; Programs</a:t>
            </a: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Font typeface="Arial"/>
              <a:buNone/>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Font typeface="Arial"/>
              <a:buNone/>
            </a:pPr>
            <a:endParaRPr lang="en-US" sz="400"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Font typeface="Arial"/>
              <a:buNone/>
            </a:pPr>
            <a:r>
              <a:rPr lang="en-US" sz="1400" dirty="0">
                <a:latin typeface="Open Sans" panose="020B0606030504020204" pitchFamily="34" charset="0"/>
                <a:ea typeface="Open Sans" panose="020B0606030504020204" pitchFamily="34" charset="0"/>
                <a:cs typeface="Open Sans" panose="020B0606030504020204" pitchFamily="34" charset="0"/>
              </a:rPr>
              <a:t>Infrastructure </a:t>
            </a:r>
          </a:p>
          <a:p>
            <a:pPr marL="0" indent="0">
              <a:spcBef>
                <a:spcPts val="0"/>
              </a:spcBef>
              <a:buFont typeface="Arial"/>
              <a:buNone/>
            </a:pPr>
            <a:r>
              <a:rPr lang="en-US" sz="1400" dirty="0">
                <a:latin typeface="Open Sans" panose="020B0606030504020204" pitchFamily="34" charset="0"/>
                <a:ea typeface="Open Sans" panose="020B0606030504020204" pitchFamily="34" charset="0"/>
                <a:cs typeface="Open Sans" panose="020B0606030504020204" pitchFamily="34" charset="0"/>
              </a:rPr>
              <a:t>Planning</a:t>
            </a:r>
          </a:p>
          <a:p>
            <a:pPr marL="0" indent="0">
              <a:spcBef>
                <a:spcPts val="0"/>
              </a:spcBef>
              <a:buFont typeface="Arial"/>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Font typeface="Arial"/>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Font typeface="Arial"/>
              <a:buNone/>
            </a:pPr>
            <a:r>
              <a:rPr lang="en-US" sz="1400" dirty="0">
                <a:latin typeface="Open Sans" panose="020B0606030504020204" pitchFamily="34" charset="0"/>
                <a:ea typeface="Open Sans" panose="020B0606030504020204" pitchFamily="34" charset="0"/>
                <a:cs typeface="Open Sans" panose="020B0606030504020204" pitchFamily="34" charset="0"/>
              </a:rPr>
              <a:t>Infrastructure </a:t>
            </a:r>
          </a:p>
          <a:p>
            <a:pPr marL="0" indent="0">
              <a:spcBef>
                <a:spcPts val="0"/>
              </a:spcBef>
              <a:buFont typeface="Arial"/>
              <a:buNone/>
            </a:pPr>
            <a:r>
              <a:rPr lang="en-US" sz="1400" dirty="0">
                <a:latin typeface="Open Sans" panose="020B0606030504020204" pitchFamily="34" charset="0"/>
                <a:ea typeface="Open Sans" panose="020B0606030504020204" pitchFamily="34" charset="0"/>
                <a:cs typeface="Open Sans" panose="020B0606030504020204" pitchFamily="34" charset="0"/>
              </a:rPr>
              <a:t>Grant Program</a:t>
            </a:r>
          </a:p>
          <a:p>
            <a:pPr marL="0" indent="0">
              <a:spcBef>
                <a:spcPts val="0"/>
              </a:spcBef>
              <a:buFont typeface="Arial"/>
              <a:buNone/>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Font typeface="Arial"/>
              <a:buNone/>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Font typeface="Arial"/>
              <a:buNone/>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Font typeface="Arial"/>
              <a:buNone/>
            </a:pPr>
            <a:r>
              <a:rPr lang="en-US" sz="1400" dirty="0">
                <a:latin typeface="Open Sans" panose="020B0606030504020204" pitchFamily="34" charset="0"/>
                <a:ea typeface="Open Sans" panose="020B0606030504020204" pitchFamily="34" charset="0"/>
                <a:cs typeface="Open Sans" panose="020B0606030504020204" pitchFamily="34" charset="0"/>
              </a:rPr>
              <a:t>Infrastructure </a:t>
            </a:r>
          </a:p>
          <a:p>
            <a:pPr marL="0" indent="0">
              <a:spcBef>
                <a:spcPts val="0"/>
              </a:spcBef>
              <a:buFont typeface="Arial"/>
              <a:buNone/>
            </a:pPr>
            <a:r>
              <a:rPr lang="en-US" sz="1400" dirty="0">
                <a:latin typeface="Open Sans" panose="020B0606030504020204" pitchFamily="34" charset="0"/>
                <a:ea typeface="Open Sans" panose="020B0606030504020204" pitchFamily="34" charset="0"/>
                <a:cs typeface="Open Sans" panose="020B0606030504020204" pitchFamily="34" charset="0"/>
              </a:rPr>
              <a:t>Deployment</a:t>
            </a:r>
          </a:p>
        </p:txBody>
      </p:sp>
      <p:sp>
        <p:nvSpPr>
          <p:cNvPr id="20" name="Arrow: Right 19">
            <a:extLst>
              <a:ext uri="{FF2B5EF4-FFF2-40B4-BE49-F238E27FC236}">
                <a16:creationId xmlns:a16="http://schemas.microsoft.com/office/drawing/2014/main" id="{91FB4734-1B97-C020-B8F8-D935B8C71FFB}"/>
              </a:ext>
            </a:extLst>
          </p:cNvPr>
          <p:cNvSpPr/>
          <p:nvPr/>
        </p:nvSpPr>
        <p:spPr>
          <a:xfrm>
            <a:off x="9603070" y="5288756"/>
            <a:ext cx="1645659" cy="865473"/>
          </a:xfrm>
          <a:prstGeom prst="rightArrow">
            <a:avLst/>
          </a:prstGeom>
          <a:solidFill>
            <a:srgbClr val="005087"/>
          </a:solidFill>
          <a:ln w="9525">
            <a:noFill/>
          </a:ln>
          <a:effectLst>
            <a:outerShdw blurRad="76200" dist="12700" dir="2700000" sy="-23000" kx="-800400" algn="bl" rotWithShape="0">
              <a:schemeClr val="bg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100</a:t>
            </a:r>
            <a:r>
              <a:rPr kumimoji="0" lang="en-US" sz="1300" b="1" u="none" strike="noStrike" kern="1200" cap="none"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of Funds</a:t>
            </a:r>
          </a:p>
        </p:txBody>
      </p:sp>
      <p:sp>
        <p:nvSpPr>
          <p:cNvPr id="21" name="Arrow: Right 20">
            <a:extLst>
              <a:ext uri="{FF2B5EF4-FFF2-40B4-BE49-F238E27FC236}">
                <a16:creationId xmlns:a16="http://schemas.microsoft.com/office/drawing/2014/main" id="{24D85DC0-A58A-CC16-5AFC-98BC7ED0533B}"/>
              </a:ext>
            </a:extLst>
          </p:cNvPr>
          <p:cNvSpPr/>
          <p:nvPr/>
        </p:nvSpPr>
        <p:spPr>
          <a:xfrm>
            <a:off x="7961679" y="3490603"/>
            <a:ext cx="1645659" cy="881775"/>
          </a:xfrm>
          <a:prstGeom prst="rightArrow">
            <a:avLst/>
          </a:prstGeom>
          <a:solidFill>
            <a:srgbClr val="005087"/>
          </a:solidFill>
          <a:ln w="9525">
            <a:noFill/>
          </a:ln>
          <a:effectLst>
            <a:outerShdw blurRad="76200" dist="12700" dir="2700000" sy="-23000" kx="-800400" algn="bl" rotWithShape="0">
              <a:schemeClr val="bg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Final Proposal</a:t>
            </a:r>
            <a:endParaRPr kumimoji="0" lang="en-US" sz="1400" b="1" u="none" strike="noStrike" kern="1200" cap="none"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Arrow: Right 21">
            <a:extLst>
              <a:ext uri="{FF2B5EF4-FFF2-40B4-BE49-F238E27FC236}">
                <a16:creationId xmlns:a16="http://schemas.microsoft.com/office/drawing/2014/main" id="{98BD8D58-3255-4AB9-956A-DEE11984719C}"/>
              </a:ext>
            </a:extLst>
          </p:cNvPr>
          <p:cNvSpPr/>
          <p:nvPr/>
        </p:nvSpPr>
        <p:spPr>
          <a:xfrm>
            <a:off x="6425767" y="4407911"/>
            <a:ext cx="3184999" cy="876242"/>
          </a:xfrm>
          <a:prstGeom prst="rightArrow">
            <a:avLst/>
          </a:prstGeom>
          <a:solidFill>
            <a:srgbClr val="005087"/>
          </a:solidFill>
          <a:ln w="9525">
            <a:noFill/>
          </a:ln>
          <a:effectLst>
            <a:outerShdw blurRad="76200" dist="12700" dir="2700000" sy="-23000" kx="-800400" algn="bl" rotWithShape="0">
              <a:schemeClr val="bg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50" b="1" u="none" strike="noStrike" kern="1200" cap="none"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BEAD Grants (Provisional)</a:t>
            </a:r>
          </a:p>
        </p:txBody>
      </p:sp>
      <p:sp>
        <p:nvSpPr>
          <p:cNvPr id="9" name="Arrow: Right 8">
            <a:extLst>
              <a:ext uri="{FF2B5EF4-FFF2-40B4-BE49-F238E27FC236}">
                <a16:creationId xmlns:a16="http://schemas.microsoft.com/office/drawing/2014/main" id="{B83B9FD1-8D85-004F-231C-6E465F47B6CD}"/>
              </a:ext>
            </a:extLst>
          </p:cNvPr>
          <p:cNvSpPr/>
          <p:nvPr/>
        </p:nvSpPr>
        <p:spPr>
          <a:xfrm>
            <a:off x="3054644" y="3505860"/>
            <a:ext cx="3288605" cy="897459"/>
          </a:xfrm>
          <a:prstGeom prst="rightArrow">
            <a:avLst/>
          </a:prstGeom>
          <a:solidFill>
            <a:srgbClr val="005087"/>
          </a:solidFill>
          <a:ln w="9525">
            <a:noFill/>
          </a:ln>
          <a:effectLst>
            <a:outerShdw blurRad="76200" dist="12700" dir="2700000" sy="-23000" kx="-800400" algn="bl" rotWithShape="0">
              <a:schemeClr val="bg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kern="1200" cap="none"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5-Year Plan &amp; Initial Proposal</a:t>
            </a:r>
          </a:p>
        </p:txBody>
      </p:sp>
      <p:sp>
        <p:nvSpPr>
          <p:cNvPr id="26" name="Arrow: Right 25">
            <a:extLst>
              <a:ext uri="{FF2B5EF4-FFF2-40B4-BE49-F238E27FC236}">
                <a16:creationId xmlns:a16="http://schemas.microsoft.com/office/drawing/2014/main" id="{869CDB60-13A4-B16E-E33B-B7B9FF83B934}"/>
              </a:ext>
            </a:extLst>
          </p:cNvPr>
          <p:cNvSpPr/>
          <p:nvPr/>
        </p:nvSpPr>
        <p:spPr>
          <a:xfrm>
            <a:off x="6333451" y="3048577"/>
            <a:ext cx="4920361" cy="475029"/>
          </a:xfrm>
          <a:prstGeom prst="rightArrow">
            <a:avLst/>
          </a:prstGeom>
          <a:solidFill>
            <a:srgbClr val="005087"/>
          </a:solidFill>
          <a:ln w="9525">
            <a:noFill/>
          </a:ln>
          <a:effectLst>
            <a:outerShdw blurRad="76200" dist="12700" dir="2700000" sy="-23000" kx="-800400" algn="bl" rotWithShape="0">
              <a:schemeClr val="bg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a:solidFill>
                  <a:schemeClr val="bg1"/>
                </a:solidFill>
                <a:latin typeface="Open Sans"/>
                <a:ea typeface="Open Sans"/>
                <a:cs typeface="Open Sans"/>
              </a:rPr>
              <a:t>Capacity</a:t>
            </a:r>
            <a:r>
              <a:rPr kumimoji="0" lang="en-US" sz="1400" b="1" u="none" strike="noStrike" kern="1200" cap="none" normalizeH="0" baseline="0" noProof="0">
                <a:ln>
                  <a:noFill/>
                </a:ln>
                <a:solidFill>
                  <a:schemeClr val="bg1"/>
                </a:solidFill>
                <a:effectLst/>
                <a:uLnTx/>
                <a:uFillTx/>
                <a:latin typeface="Open Sans"/>
                <a:ea typeface="Open Sans"/>
                <a:cs typeface="Open Sans"/>
              </a:rPr>
              <a:t> Grants</a:t>
            </a:r>
          </a:p>
        </p:txBody>
      </p:sp>
      <p:sp>
        <p:nvSpPr>
          <p:cNvPr id="27" name="Arrow: Right 26">
            <a:extLst>
              <a:ext uri="{FF2B5EF4-FFF2-40B4-BE49-F238E27FC236}">
                <a16:creationId xmlns:a16="http://schemas.microsoft.com/office/drawing/2014/main" id="{F5037B00-DAB5-B134-2488-7312BA167A5D}"/>
              </a:ext>
            </a:extLst>
          </p:cNvPr>
          <p:cNvSpPr/>
          <p:nvPr/>
        </p:nvSpPr>
        <p:spPr>
          <a:xfrm>
            <a:off x="9605712" y="2599598"/>
            <a:ext cx="1648295" cy="498377"/>
          </a:xfrm>
          <a:prstGeom prst="rightArrow">
            <a:avLst/>
          </a:prstGeom>
          <a:solidFill>
            <a:srgbClr val="005087"/>
          </a:solidFill>
          <a:ln w="9525">
            <a:noFill/>
          </a:ln>
          <a:effectLst>
            <a:outerShdw blurRad="76200" dist="12700" dir="2700000" sy="-23000" kx="-800400" algn="bl" rotWithShape="0">
              <a:schemeClr val="bg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defRPr/>
            </a:pPr>
            <a:r>
              <a:rPr lang="en-US" sz="1400" b="1" dirty="0">
                <a:solidFill>
                  <a:schemeClr val="bg1"/>
                </a:solidFill>
                <a:latin typeface="Open Sans"/>
                <a:ea typeface="Open Sans"/>
                <a:cs typeface="Open Sans"/>
              </a:rPr>
              <a:t>Federal Grants</a:t>
            </a:r>
            <a:endParaRPr kumimoji="0" lang="en-US" sz="1400" b="1" u="none" strike="noStrike" kern="1200" cap="none" normalizeH="0" baseline="0" noProof="0" dirty="0">
              <a:ln>
                <a:noFill/>
              </a:ln>
              <a:solidFill>
                <a:schemeClr val="bg1"/>
              </a:solidFill>
              <a:effectLst/>
              <a:uLnTx/>
              <a:uFillTx/>
              <a:latin typeface="Open Sans"/>
              <a:ea typeface="Open Sans"/>
              <a:cs typeface="Open Sans"/>
            </a:endParaRPr>
          </a:p>
        </p:txBody>
      </p:sp>
      <p:sp>
        <p:nvSpPr>
          <p:cNvPr id="28" name="Arrow: Right 27">
            <a:extLst>
              <a:ext uri="{FF2B5EF4-FFF2-40B4-BE49-F238E27FC236}">
                <a16:creationId xmlns:a16="http://schemas.microsoft.com/office/drawing/2014/main" id="{BBBF4977-38EC-43D2-175F-F1C41F9B9832}"/>
              </a:ext>
            </a:extLst>
          </p:cNvPr>
          <p:cNvSpPr/>
          <p:nvPr/>
        </p:nvSpPr>
        <p:spPr>
          <a:xfrm>
            <a:off x="3046948" y="2597633"/>
            <a:ext cx="2622807" cy="925576"/>
          </a:xfrm>
          <a:prstGeom prst="rightArrow">
            <a:avLst/>
          </a:prstGeom>
          <a:solidFill>
            <a:srgbClr val="005087"/>
          </a:solidFill>
          <a:ln w="9525">
            <a:noFill/>
          </a:ln>
          <a:effectLst>
            <a:outerShdw blurRad="76200" dist="12700" dir="2700000" sy="-23000" kx="-800400" algn="bl" rotWithShape="0">
              <a:schemeClr val="bg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defRPr/>
            </a:pPr>
            <a:r>
              <a:rPr kumimoji="0" lang="en-US" sz="1400" b="1" u="none" strike="noStrike" kern="1200" cap="none" normalizeH="0" baseline="0" noProof="0" dirty="0">
                <a:ln>
                  <a:noFill/>
                </a:ln>
                <a:solidFill>
                  <a:schemeClr val="bg1"/>
                </a:solidFill>
                <a:effectLst/>
                <a:uLnTx/>
                <a:uFillTx/>
                <a:latin typeface="Open Sans"/>
                <a:ea typeface="Open Sans"/>
                <a:cs typeface="Open Sans"/>
              </a:rPr>
              <a:t>Planning Process</a:t>
            </a:r>
            <a:r>
              <a:rPr lang="en-US" sz="1400" b="1" dirty="0">
                <a:solidFill>
                  <a:schemeClr val="bg1"/>
                </a:solidFill>
                <a:latin typeface="Open Sans"/>
                <a:ea typeface="Open Sans"/>
                <a:cs typeface="Open Sans"/>
              </a:rPr>
              <a:t> &amp; Plan Submission</a:t>
            </a:r>
            <a:endParaRPr lang="en-US" sz="1400" b="1" u="none" strike="noStrike" kern="1200" cap="none"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Arrow: Right 28">
            <a:extLst>
              <a:ext uri="{FF2B5EF4-FFF2-40B4-BE49-F238E27FC236}">
                <a16:creationId xmlns:a16="http://schemas.microsoft.com/office/drawing/2014/main" id="{F91AD3FA-32E5-8394-59FD-06006401C4FD}"/>
              </a:ext>
            </a:extLst>
          </p:cNvPr>
          <p:cNvSpPr/>
          <p:nvPr/>
        </p:nvSpPr>
        <p:spPr>
          <a:xfrm>
            <a:off x="4390074" y="1717086"/>
            <a:ext cx="6561780" cy="874343"/>
          </a:xfrm>
          <a:prstGeom prst="rightArrow">
            <a:avLst/>
          </a:prstGeom>
          <a:solidFill>
            <a:srgbClr val="005087"/>
          </a:solidFill>
          <a:ln w="9525">
            <a:noFill/>
          </a:ln>
          <a:effectLst>
            <a:outerShdw blurRad="76200" dist="12700" dir="2700000" sy="-23000" kx="-800400" algn="bl" rotWithShape="0">
              <a:schemeClr val="bg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kern="1200" cap="none"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Continues Throughout Planning &amp; Execution Cycles</a:t>
            </a:r>
          </a:p>
        </p:txBody>
      </p:sp>
      <p:sp>
        <p:nvSpPr>
          <p:cNvPr id="11" name="Arrow: Right 10">
            <a:extLst>
              <a:ext uri="{FF2B5EF4-FFF2-40B4-BE49-F238E27FC236}">
                <a16:creationId xmlns:a16="http://schemas.microsoft.com/office/drawing/2014/main" id="{5AA14741-7D09-54B8-7F9D-98B96A05A5D1}"/>
              </a:ext>
            </a:extLst>
          </p:cNvPr>
          <p:cNvSpPr/>
          <p:nvPr/>
        </p:nvSpPr>
        <p:spPr>
          <a:xfrm>
            <a:off x="3056758" y="1720400"/>
            <a:ext cx="1404523" cy="879393"/>
          </a:xfrm>
          <a:prstGeom prst="rightArrow">
            <a:avLst/>
          </a:prstGeom>
          <a:solidFill>
            <a:srgbClr val="5CB1E4"/>
          </a:solidFill>
          <a:ln w="9525">
            <a:solidFill>
              <a:schemeClr val="tx2">
                <a:lumMod val="75000"/>
              </a:schemeClr>
            </a:solidFill>
          </a:ln>
          <a:effectLst>
            <a:outerShdw blurRad="76200" dist="12700" dir="2700000" sy="-23000" kx="-800400" algn="bl" rotWithShape="0">
              <a:schemeClr val="bg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kern="1200" cap="none"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County Profiles</a:t>
            </a:r>
          </a:p>
        </p:txBody>
      </p:sp>
      <p:sp>
        <p:nvSpPr>
          <p:cNvPr id="12" name="Arrow: Right 11">
            <a:extLst>
              <a:ext uri="{FF2B5EF4-FFF2-40B4-BE49-F238E27FC236}">
                <a16:creationId xmlns:a16="http://schemas.microsoft.com/office/drawing/2014/main" id="{7DF93B4F-33F7-EB1E-DC77-44960D7E3282}"/>
              </a:ext>
            </a:extLst>
          </p:cNvPr>
          <p:cNvSpPr/>
          <p:nvPr/>
        </p:nvSpPr>
        <p:spPr>
          <a:xfrm>
            <a:off x="3082247" y="4611061"/>
            <a:ext cx="3299383" cy="475029"/>
          </a:xfrm>
          <a:prstGeom prst="rightArrow">
            <a:avLst/>
          </a:prstGeom>
          <a:solidFill>
            <a:srgbClr val="005087"/>
          </a:solidFill>
          <a:ln w="9525">
            <a:noFill/>
          </a:ln>
          <a:effectLst>
            <a:outerShdw blurRad="76200" dist="12700" dir="2700000" sy="-23000" kx="-800400" algn="bl" rotWithShape="0">
              <a:schemeClr val="bg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defRPr/>
            </a:pPr>
            <a:r>
              <a:rPr lang="en-US" sz="1400" b="1" dirty="0">
                <a:solidFill>
                  <a:schemeClr val="bg1"/>
                </a:solidFill>
                <a:latin typeface="Open Sans"/>
                <a:ea typeface="Open Sans"/>
                <a:cs typeface="Open Sans"/>
              </a:rPr>
              <a:t>State Broadband Grants</a:t>
            </a:r>
            <a:endParaRPr kumimoji="0" lang="en-US" sz="1400" b="1" u="none" strike="noStrike" kern="1200" cap="none" normalizeH="0" baseline="0" noProof="0" dirty="0">
              <a:ln>
                <a:noFill/>
              </a:ln>
              <a:solidFill>
                <a:schemeClr val="bg1"/>
              </a:solidFill>
              <a:effectLst/>
              <a:uLnTx/>
              <a:uFillTx/>
              <a:latin typeface="Open Sans"/>
              <a:ea typeface="Open Sans"/>
              <a:cs typeface="Open Sans"/>
            </a:endParaRPr>
          </a:p>
        </p:txBody>
      </p:sp>
    </p:spTree>
    <p:extLst>
      <p:ext uri="{BB962C8B-B14F-4D97-AF65-F5344CB8AC3E}">
        <p14:creationId xmlns:p14="http://schemas.microsoft.com/office/powerpoint/2010/main" val="19077212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72FC6E-4FB5-4826-6D88-E7EBB09E69AF}"/>
              </a:ext>
            </a:extLst>
          </p:cNvPr>
          <p:cNvSpPr>
            <a:spLocks noGrp="1"/>
          </p:cNvSpPr>
          <p:nvPr>
            <p:ph type="sldNum" sz="quarter" idx="12"/>
          </p:nvPr>
        </p:nvSpPr>
        <p:spPr/>
        <p:txBody>
          <a:bodyPr/>
          <a:lstStyle/>
          <a:p>
            <a:fld id="{2116183F-75B3-45E6-9DB4-FA4EB6AEDA4B}" type="slidenum">
              <a:rPr lang="en-US" smtClean="0"/>
              <a:t>14</a:t>
            </a:fld>
            <a:endParaRPr lang="en-US"/>
          </a:p>
        </p:txBody>
      </p:sp>
      <p:sp>
        <p:nvSpPr>
          <p:cNvPr id="2" name="Footer Placeholder 2">
            <a:extLst>
              <a:ext uri="{FF2B5EF4-FFF2-40B4-BE49-F238E27FC236}">
                <a16:creationId xmlns:a16="http://schemas.microsoft.com/office/drawing/2014/main" id="{3E623F50-EE9D-EC94-9B73-33A599B751E3}"/>
              </a:ext>
            </a:extLst>
          </p:cNvPr>
          <p:cNvSpPr>
            <a:spLocks noGrp="1"/>
          </p:cNvSpPr>
          <p:nvPr>
            <p:ph type="ftr" sz="quarter" idx="11"/>
          </p:nvPr>
        </p:nvSpPr>
        <p:spPr>
          <a:xfrm rot="16200000">
            <a:off x="-2210733" y="3608721"/>
            <a:ext cx="550351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FFFFFF">
                    <a:lumMod val="75000"/>
                  </a:srgbClr>
                </a:solidFill>
                <a:effectLst/>
                <a:uLnTx/>
                <a:uFillTx/>
                <a:latin typeface="Expressway Rg" panose="020B0604020200020204" pitchFamily="34" charset="0"/>
                <a:ea typeface="+mn-ea"/>
                <a:cs typeface="+mn-cs"/>
              </a:rPr>
              <a:t>FUNDING OPPORTUNITIES</a:t>
            </a:r>
          </a:p>
        </p:txBody>
      </p:sp>
      <p:graphicFrame>
        <p:nvGraphicFramePr>
          <p:cNvPr id="5" name="Table 4">
            <a:extLst>
              <a:ext uri="{FF2B5EF4-FFF2-40B4-BE49-F238E27FC236}">
                <a16:creationId xmlns:a16="http://schemas.microsoft.com/office/drawing/2014/main" id="{C9041280-3EC0-3A1D-F23C-97C77C6253DA}"/>
              </a:ext>
            </a:extLst>
          </p:cNvPr>
          <p:cNvGraphicFramePr>
            <a:graphicFrameLocks noGrp="1"/>
          </p:cNvGraphicFramePr>
          <p:nvPr>
            <p:extLst>
              <p:ext uri="{D42A27DB-BD31-4B8C-83A1-F6EECF244321}">
                <p14:modId xmlns:p14="http://schemas.microsoft.com/office/powerpoint/2010/main" val="454368517"/>
              </p:ext>
            </p:extLst>
          </p:nvPr>
        </p:nvGraphicFramePr>
        <p:xfrm>
          <a:off x="1121474" y="849454"/>
          <a:ext cx="10257725" cy="5335946"/>
        </p:xfrm>
        <a:graphic>
          <a:graphicData uri="http://schemas.openxmlformats.org/drawingml/2006/table">
            <a:tbl>
              <a:tblPr>
                <a:tableStyleId>{9D7B26C5-4107-4FEC-AEDC-1716B250A1EF}</a:tableStyleId>
              </a:tblPr>
              <a:tblGrid>
                <a:gridCol w="173370">
                  <a:extLst>
                    <a:ext uri="{9D8B030D-6E8A-4147-A177-3AD203B41FA5}">
                      <a16:colId xmlns:a16="http://schemas.microsoft.com/office/drawing/2014/main" val="2490021612"/>
                    </a:ext>
                  </a:extLst>
                </a:gridCol>
                <a:gridCol w="3001449">
                  <a:extLst>
                    <a:ext uri="{9D8B030D-6E8A-4147-A177-3AD203B41FA5}">
                      <a16:colId xmlns:a16="http://schemas.microsoft.com/office/drawing/2014/main" val="913879024"/>
                    </a:ext>
                  </a:extLst>
                </a:gridCol>
                <a:gridCol w="1464106">
                  <a:extLst>
                    <a:ext uri="{9D8B030D-6E8A-4147-A177-3AD203B41FA5}">
                      <a16:colId xmlns:a16="http://schemas.microsoft.com/office/drawing/2014/main" val="2750978235"/>
                    </a:ext>
                  </a:extLst>
                </a:gridCol>
                <a:gridCol w="1405189">
                  <a:extLst>
                    <a:ext uri="{9D8B030D-6E8A-4147-A177-3AD203B41FA5}">
                      <a16:colId xmlns:a16="http://schemas.microsoft.com/office/drawing/2014/main" val="2994273165"/>
                    </a:ext>
                  </a:extLst>
                </a:gridCol>
                <a:gridCol w="1387173">
                  <a:extLst>
                    <a:ext uri="{9D8B030D-6E8A-4147-A177-3AD203B41FA5}">
                      <a16:colId xmlns:a16="http://schemas.microsoft.com/office/drawing/2014/main" val="1226389472"/>
                    </a:ext>
                  </a:extLst>
                </a:gridCol>
                <a:gridCol w="1423203">
                  <a:extLst>
                    <a:ext uri="{9D8B030D-6E8A-4147-A177-3AD203B41FA5}">
                      <a16:colId xmlns:a16="http://schemas.microsoft.com/office/drawing/2014/main" val="1590373602"/>
                    </a:ext>
                  </a:extLst>
                </a:gridCol>
                <a:gridCol w="1403235">
                  <a:extLst>
                    <a:ext uri="{9D8B030D-6E8A-4147-A177-3AD203B41FA5}">
                      <a16:colId xmlns:a16="http://schemas.microsoft.com/office/drawing/2014/main" val="3380355405"/>
                    </a:ext>
                  </a:extLst>
                </a:gridCol>
              </a:tblGrid>
              <a:tr h="497569">
                <a:tc>
                  <a:txBody>
                    <a:bodyPr/>
                    <a:lstStyle/>
                    <a:p>
                      <a:pPr algn="r" fontAlgn="b"/>
                      <a:r>
                        <a:rPr lang="en-US" sz="1400" u="none" strike="noStrike" dirty="0">
                          <a:effectLst/>
                        </a:rPr>
                        <a:t> </a:t>
                      </a:r>
                      <a:endParaRPr lang="en-US" sz="1400" b="0" i="0" u="none" strike="noStrike" dirty="0">
                        <a:solidFill>
                          <a:srgbClr val="FFFFFF"/>
                        </a:solidFill>
                        <a:effectLst/>
                        <a:latin typeface="Tw Cen MT" panose="020B0602020104020603" pitchFamily="34" charset="0"/>
                      </a:endParaRPr>
                    </a:p>
                  </a:txBody>
                  <a:tcPr marL="4302" marR="4302" marT="4302" marB="0" anchor="ctr">
                    <a:lnR w="12700" cap="flat" cmpd="sng" algn="ctr">
                      <a:solidFill>
                        <a:schemeClr val="bg1"/>
                      </a:solidFill>
                      <a:prstDash val="solid"/>
                      <a:round/>
                      <a:headEnd type="none" w="med" len="med"/>
                      <a:tailEnd type="none" w="med" len="med"/>
                    </a:lnR>
                  </a:tcPr>
                </a:tc>
                <a:tc>
                  <a:txBody>
                    <a:bodyPr/>
                    <a:lstStyle/>
                    <a:p>
                      <a:pPr algn="r" fontAlgn="b"/>
                      <a:endParaRPr lang="en-US" sz="1400" b="0" i="0" u="none" strike="noStrike" dirty="0">
                        <a:solidFill>
                          <a:srgbClr val="FFFFFF"/>
                        </a:solidFill>
                        <a:effectLst/>
                        <a:latin typeface="Tw Cen MT" panose="020B0602020104020603" pitchFamily="34" charset="0"/>
                      </a:endParaRPr>
                    </a:p>
                  </a:txBody>
                  <a:tcPr marL="4302" marR="4302" marT="43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r>
                        <a:rPr lang="en-US" sz="1600" b="1" u="none" strike="noStrike">
                          <a:effectLst/>
                          <a:latin typeface="+mn-lt"/>
                        </a:rPr>
                        <a:t>February</a:t>
                      </a:r>
                      <a:endParaRPr lang="en-US" sz="1600" b="1" i="0" u="none" strike="noStrike">
                        <a:solidFill>
                          <a:srgbClr val="FFFFFF"/>
                        </a:solidFill>
                        <a:effectLst/>
                        <a:latin typeface="+mn-lt"/>
                      </a:endParaRPr>
                    </a:p>
                  </a:txBody>
                  <a:tcPr marL="4302" marR="4302" marT="43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fontAlgn="b"/>
                      <a:r>
                        <a:rPr lang="en-US" sz="1600" b="1" u="none" strike="noStrike">
                          <a:effectLst/>
                          <a:latin typeface="+mn-lt"/>
                        </a:rPr>
                        <a:t>March</a:t>
                      </a:r>
                      <a:endParaRPr lang="en-US" sz="1600" b="1" i="0" u="none" strike="noStrike">
                        <a:solidFill>
                          <a:srgbClr val="FFFFFF"/>
                        </a:solidFill>
                        <a:effectLst/>
                        <a:latin typeface="+mn-lt"/>
                      </a:endParaRPr>
                    </a:p>
                  </a:txBody>
                  <a:tcPr marL="4302" marR="4302" marT="43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fontAlgn="b"/>
                      <a:r>
                        <a:rPr lang="en-US" sz="1600" b="1" u="none" strike="noStrike">
                          <a:effectLst/>
                          <a:latin typeface="+mn-lt"/>
                        </a:rPr>
                        <a:t>April </a:t>
                      </a:r>
                      <a:endParaRPr lang="en-US" sz="1600" b="1" i="0" u="none" strike="noStrike">
                        <a:solidFill>
                          <a:srgbClr val="FFFFFF"/>
                        </a:solidFill>
                        <a:effectLst/>
                        <a:latin typeface="+mn-lt"/>
                      </a:endParaRPr>
                    </a:p>
                  </a:txBody>
                  <a:tcPr marL="4302" marR="4302" marT="43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fontAlgn="b"/>
                      <a:r>
                        <a:rPr lang="en-US" sz="1600" b="1" u="none" strike="noStrike">
                          <a:effectLst/>
                          <a:latin typeface="+mn-lt"/>
                        </a:rPr>
                        <a:t>May</a:t>
                      </a:r>
                      <a:endParaRPr lang="en-US" sz="1600" b="1" i="0" u="none" strike="noStrike">
                        <a:solidFill>
                          <a:srgbClr val="FFFFFF"/>
                        </a:solidFill>
                        <a:effectLst/>
                        <a:latin typeface="+mn-lt"/>
                      </a:endParaRPr>
                    </a:p>
                  </a:txBody>
                  <a:tcPr marL="4302" marR="4302" marT="43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fontAlgn="b"/>
                      <a:r>
                        <a:rPr lang="en-US" sz="1600" b="1" u="none" strike="noStrike" dirty="0">
                          <a:effectLst/>
                          <a:latin typeface="+mn-lt"/>
                        </a:rPr>
                        <a:t>June - Aug</a:t>
                      </a:r>
                      <a:endParaRPr lang="en-US" sz="1600" b="1" i="0" u="none" strike="noStrike" dirty="0">
                        <a:solidFill>
                          <a:srgbClr val="FFFFFF"/>
                        </a:solidFill>
                        <a:effectLst/>
                        <a:latin typeface="+mn-lt"/>
                      </a:endParaRPr>
                    </a:p>
                  </a:txBody>
                  <a:tcPr marL="4302" marR="4302" marT="4302"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71621693"/>
                  </a:ext>
                </a:extLst>
              </a:tr>
              <a:tr h="760475">
                <a:tc>
                  <a:txBody>
                    <a:bodyPr/>
                    <a:lstStyle/>
                    <a:p>
                      <a:pPr lvl="0" algn="l" fontAlgn="b"/>
                      <a:endParaRPr lang="en-US" sz="1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302" marR="4302" marT="4302" marB="0" anchor="ctr">
                    <a:lnR w="12700" cap="flat" cmpd="sng" algn="ctr">
                      <a:solidFill>
                        <a:schemeClr val="bg1"/>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tcPr>
                </a:tc>
                <a:tc>
                  <a:txBody>
                    <a:bodyPr/>
                    <a:lstStyle/>
                    <a:p>
                      <a:pPr lvl="0" algn="l" fontAlgn="b"/>
                      <a:r>
                        <a:rPr lang="en-US" sz="1400" u="none" strike="noStrike" dirty="0">
                          <a:effectLst/>
                          <a:latin typeface="Open Sans SemiBold" panose="020B0706030804020204" pitchFamily="34" charset="0"/>
                          <a:ea typeface="Open Sans SemiBold" panose="020B0706030804020204" pitchFamily="34" charset="0"/>
                          <a:cs typeface="Open Sans SemiBold" panose="020B0706030804020204" pitchFamily="34" charset="0"/>
                        </a:rPr>
                        <a:t>County-level partner meetings </a:t>
                      </a:r>
                    </a:p>
                    <a:p>
                      <a:pPr lvl="0" algn="l" fontAlgn="b"/>
                      <a:r>
                        <a:rPr lang="en-US" sz="1400" u="none" strike="noStrike" dirty="0">
                          <a:effectLst/>
                          <a:latin typeface="Open Sans SemiBold" panose="020B0706030804020204" pitchFamily="34" charset="0"/>
                          <a:ea typeface="Open Sans SemiBold" panose="020B0706030804020204" pitchFamily="34" charset="0"/>
                          <a:cs typeface="Open Sans SemiBold" panose="020B0706030804020204" pitchFamily="34" charset="0"/>
                        </a:rPr>
                        <a:t>(in-person)</a:t>
                      </a:r>
                      <a:endParaRPr lang="en-US" sz="1400" b="0" i="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4302" marR="4302" marT="4302"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tcPr>
                </a:tc>
                <a:tc>
                  <a:txBody>
                    <a:bodyPr/>
                    <a:lstStyle/>
                    <a:p>
                      <a:pPr algn="l" fontAlgn="b"/>
                      <a:r>
                        <a:rPr lang="en-US" sz="1400" u="none" strike="noStrike" dirty="0">
                          <a:effectLst/>
                        </a:rPr>
                        <a:t> </a:t>
                      </a:r>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no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40000"/>
                        <a:lumOff val="60000"/>
                      </a:schemeClr>
                    </a:solidFill>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40000"/>
                        <a:lumOff val="60000"/>
                      </a:schemeClr>
                    </a:solidFill>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40000"/>
                        <a:lumOff val="60000"/>
                      </a:schemeClr>
                    </a:solidFill>
                  </a:tcPr>
                </a:tc>
                <a:tc>
                  <a:txBody>
                    <a:bodyPr/>
                    <a:lstStyle/>
                    <a:p>
                      <a:pPr algn="l" fontAlgn="b"/>
                      <a:endParaRPr lang="en-US" sz="1400" b="0" i="0" u="none" strike="noStrike" dirty="0">
                        <a:solidFill>
                          <a:schemeClr val="accent3">
                            <a:lumMod val="50000"/>
                          </a:schemeClr>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965614381"/>
                  </a:ext>
                </a:extLst>
              </a:tr>
              <a:tr h="760475">
                <a:tc>
                  <a:txBody>
                    <a:bodyPr/>
                    <a:lstStyle/>
                    <a:p>
                      <a:pPr lvl="0" algn="l" fontAlgn="b"/>
                      <a:endParaRPr lang="en-US" sz="1400" b="0" i="0" u="none" strike="sng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302" marR="4302" marT="4302" marB="0" anchor="ctr">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lvl="0" algn="l" fontAlgn="b"/>
                      <a:r>
                        <a:rPr lang="en-US" sz="1400" b="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Residential survey (phone)</a:t>
                      </a:r>
                      <a:endParaRPr lang="en-US" sz="1400" b="0" i="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4302" marR="4302" marT="4302"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no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solidFill>
                      <a:schemeClr val="accent3">
                        <a:lumMod val="40000"/>
                        <a:lumOff val="60000"/>
                      </a:schemeClr>
                    </a:solidFill>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noFill/>
                  </a:tcPr>
                </a:tc>
                <a:tc>
                  <a:txBody>
                    <a:bodyPr/>
                    <a:lstStyle/>
                    <a:p>
                      <a:pPr algn="l" fontAlgn="b"/>
                      <a:endParaRPr lang="en-US" sz="1400" b="0" i="0" u="none" strike="noStrike" dirty="0">
                        <a:solidFill>
                          <a:schemeClr val="bg1"/>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noFill/>
                  </a:tcPr>
                </a:tc>
                <a:extLst>
                  <a:ext uri="{0D108BD9-81ED-4DB2-BD59-A6C34878D82A}">
                    <a16:rowId xmlns:a16="http://schemas.microsoft.com/office/drawing/2014/main" val="1952451050"/>
                  </a:ext>
                </a:extLst>
              </a:tr>
              <a:tr h="838440">
                <a:tc>
                  <a:txBody>
                    <a:bodyPr/>
                    <a:lstStyle/>
                    <a:p>
                      <a:pPr lvl="0" algn="l" fontAlgn="b"/>
                      <a:endParaRPr lang="en-US" sz="1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302" marR="4302" marT="4302" marB="0" anchor="ctr">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lvl="0" algn="l" fontAlgn="b"/>
                      <a:r>
                        <a:rPr lang="en-US" sz="1400" b="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Statewide virtual meetings for </a:t>
                      </a:r>
                    </a:p>
                    <a:p>
                      <a:pPr lvl="0" algn="l" fontAlgn="b"/>
                      <a:r>
                        <a:rPr lang="en-US" sz="1400" b="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overview presentations &amp; questionnaire release</a:t>
                      </a:r>
                      <a:endParaRPr lang="en-US" sz="1400" b="0" i="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p>
                      <a:pPr lvl="0" algn="l" fontAlgn="b"/>
                      <a:endParaRPr lang="en-US" sz="1400" b="0" i="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4302" marR="4302" marT="4302" marB="0" anchor="ctr">
                    <a:lnL w="12700" cap="flat" cmpd="sng" algn="ctr">
                      <a:solidFill>
                        <a:schemeClr val="bg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fontAlgn="b"/>
                      <a:r>
                        <a:rPr lang="en-US" sz="1400" u="none" strike="noStrike" dirty="0">
                          <a:effectLst/>
                        </a:rPr>
                        <a:t> </a:t>
                      </a:r>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400" u="none" strike="noStrike" dirty="0">
                          <a:effectLst/>
                        </a:rPr>
                        <a:t> </a:t>
                      </a:r>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400" u="none" strike="noStrike" dirty="0">
                          <a:effectLst/>
                        </a:rPr>
                        <a:t> </a:t>
                      </a:r>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solidFill>
                      <a:schemeClr val="accent3">
                        <a:lumMod val="40000"/>
                        <a:lumOff val="60000"/>
                      </a:schemeClr>
                    </a:solidFill>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noFill/>
                  </a:tcPr>
                </a:tc>
                <a:extLst>
                  <a:ext uri="{0D108BD9-81ED-4DB2-BD59-A6C34878D82A}">
                    <a16:rowId xmlns:a16="http://schemas.microsoft.com/office/drawing/2014/main" val="2239524526"/>
                  </a:ext>
                </a:extLst>
              </a:tr>
              <a:tr h="802588">
                <a:tc>
                  <a:txBody>
                    <a:bodyPr/>
                    <a:lstStyle/>
                    <a:p>
                      <a:pPr lvl="0" algn="l" fontAlgn="b"/>
                      <a:endParaRPr lang="en-US" sz="1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302" marR="4302" marT="4302" marB="0" anchor="ctr">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lvl="0" algn="l" fontAlgn="b"/>
                      <a:r>
                        <a:rPr lang="en-US" sz="1400" b="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Agency, anchor, &amp; ISP outreach &amp; infrastructure asset inventory </a:t>
                      </a:r>
                    </a:p>
                    <a:p>
                      <a:pPr lvl="0" algn="l" fontAlgn="b"/>
                      <a:r>
                        <a:rPr lang="en-US" sz="1400" b="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rPr>
                        <a:t>(online questionnaire)</a:t>
                      </a:r>
                      <a:endParaRPr lang="en-US" sz="1400" b="0" i="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4302" marR="4302" marT="4302" marB="0" anchor="ctr">
                    <a:lnL w="12700" cap="flat" cmpd="sng" algn="ctr">
                      <a:solidFill>
                        <a:schemeClr val="bg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fontAlgn="b"/>
                      <a:r>
                        <a:rPr lang="en-US" sz="1400" u="none" strike="noStrike" dirty="0">
                          <a:effectLst/>
                        </a:rPr>
                        <a:t> </a:t>
                      </a:r>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l" fontAlgn="b"/>
                      <a:r>
                        <a:rPr lang="en-US" sz="1400" u="none" strike="noStrike" dirty="0">
                          <a:effectLst/>
                        </a:rPr>
                        <a:t> </a:t>
                      </a:r>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l" fontAlgn="b"/>
                      <a:r>
                        <a:rPr lang="en-US" sz="1400" u="none" strike="noStrike" dirty="0">
                          <a:effectLst/>
                        </a:rPr>
                        <a:t> </a:t>
                      </a:r>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solidFill>
                      <a:schemeClr val="accent3">
                        <a:lumMod val="40000"/>
                        <a:lumOff val="60000"/>
                      </a:schemeClr>
                    </a:solidFill>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solidFill>
                      <a:schemeClr val="accent3">
                        <a:lumMod val="40000"/>
                        <a:lumOff val="60000"/>
                      </a:schemeClr>
                    </a:solidFill>
                  </a:tcPr>
                </a:tc>
                <a:extLst>
                  <a:ext uri="{0D108BD9-81ED-4DB2-BD59-A6C34878D82A}">
                    <a16:rowId xmlns:a16="http://schemas.microsoft.com/office/drawing/2014/main" val="1757204472"/>
                  </a:ext>
                </a:extLst>
              </a:tr>
              <a:tr h="889976">
                <a:tc>
                  <a:txBody>
                    <a:bodyPr/>
                    <a:lstStyle/>
                    <a:p>
                      <a:pPr lvl="0" algn="l" fontAlgn="b"/>
                      <a:endParaRPr lang="en-US" sz="1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302" marR="4302" marT="4302" marB="0" anchor="ctr">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lvl="0" algn="l" fontAlgn="b"/>
                      <a:r>
                        <a:rPr lang="en-US" sz="1400" u="none" strike="noStrike" dirty="0">
                          <a:effectLst/>
                          <a:latin typeface="Open Sans SemiBold" panose="020B0706030804020204" pitchFamily="34" charset="0"/>
                          <a:ea typeface="Open Sans SemiBold" panose="020B0706030804020204" pitchFamily="34" charset="0"/>
                          <a:cs typeface="Open Sans SemiBold" panose="020B0706030804020204" pitchFamily="34" charset="0"/>
                        </a:rPr>
                        <a:t>Covered Population outreach &amp; Digital Opportunity Program Inventory </a:t>
                      </a:r>
                    </a:p>
                    <a:p>
                      <a:pPr lvl="0" algn="l" fontAlgn="b"/>
                      <a:r>
                        <a:rPr lang="en-US" sz="1400" u="none" strike="noStrike" dirty="0">
                          <a:effectLst/>
                          <a:latin typeface="Open Sans SemiBold" panose="020B0706030804020204" pitchFamily="34" charset="0"/>
                          <a:ea typeface="Open Sans SemiBold" panose="020B0706030804020204" pitchFamily="34" charset="0"/>
                          <a:cs typeface="Open Sans SemiBold" panose="020B0706030804020204" pitchFamily="34" charset="0"/>
                        </a:rPr>
                        <a:t>(online questionnaire)</a:t>
                      </a:r>
                      <a:endParaRPr lang="en-US" sz="1400" b="0" i="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4302" marR="4302" marT="4302" marB="0" anchor="ctr">
                    <a:lnL w="12700" cap="flat" cmpd="sng" algn="ctr">
                      <a:solidFill>
                        <a:schemeClr val="bg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fontAlgn="b"/>
                      <a:r>
                        <a:rPr lang="en-US" sz="1400" u="none" strike="noStrike" dirty="0">
                          <a:effectLst/>
                        </a:rPr>
                        <a:t> </a:t>
                      </a:r>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noFill/>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noFill/>
                  </a:tcPr>
                </a:tc>
                <a:tc>
                  <a:txBody>
                    <a:bodyPr/>
                    <a:lstStyle/>
                    <a:p>
                      <a:pPr algn="l" fontAlgn="b"/>
                      <a:r>
                        <a:rPr lang="en-US" sz="1400" u="none" strike="noStrike" dirty="0">
                          <a:effectLst/>
                        </a:rPr>
                        <a:t> </a:t>
                      </a:r>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noFill/>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solidFill>
                      <a:schemeClr val="accent3">
                        <a:lumMod val="40000"/>
                        <a:lumOff val="60000"/>
                      </a:schemeClr>
                    </a:solidFill>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solidFill>
                      <a:schemeClr val="accent3">
                        <a:lumMod val="40000"/>
                        <a:lumOff val="60000"/>
                      </a:schemeClr>
                    </a:solidFill>
                  </a:tcPr>
                </a:tc>
                <a:extLst>
                  <a:ext uri="{0D108BD9-81ED-4DB2-BD59-A6C34878D82A}">
                    <a16:rowId xmlns:a16="http://schemas.microsoft.com/office/drawing/2014/main" val="3234735056"/>
                  </a:ext>
                </a:extLst>
              </a:tr>
              <a:tr h="767121">
                <a:tc>
                  <a:txBody>
                    <a:bodyPr/>
                    <a:lstStyle/>
                    <a:p>
                      <a:pPr lvl="0" algn="l" fontAlgn="b"/>
                      <a:endParaRPr lang="en-US" sz="1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302" marR="4302" marT="4302" marB="0" anchor="ctr">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Open Sans SemiBold" panose="020B0706030804020204" pitchFamily="34" charset="0"/>
                          <a:ea typeface="Open Sans SemiBold" panose="020B0706030804020204" pitchFamily="34" charset="0"/>
                          <a:cs typeface="Open Sans SemiBold" panose="020B0706030804020204" pitchFamily="34" charset="0"/>
                        </a:rPr>
                        <a:t>Release BEAD &amp; Digital Opportunity Plans for public comment </a:t>
                      </a:r>
                    </a:p>
                  </a:txBody>
                  <a:tcPr marL="4302" marR="4302" marT="4302" marB="0" anchor="ctr">
                    <a:lnL w="12700" cap="flat" cmpd="sng" algn="ctr">
                      <a:solidFill>
                        <a:schemeClr val="bg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tcPr>
                </a:tc>
                <a:tc>
                  <a:txBody>
                    <a:bodyPr/>
                    <a:lstStyle/>
                    <a:p>
                      <a:pPr algn="l" fontAlgn="b"/>
                      <a:endParaRPr lang="en-US" sz="1400" b="0" i="0" u="none" strike="noStrike">
                        <a:solidFill>
                          <a:srgbClr val="000000"/>
                        </a:solidFill>
                        <a:effectLst/>
                        <a:latin typeface="Tw Cen MT"/>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tcPr>
                </a:tc>
                <a:tc>
                  <a:txBody>
                    <a:bodyPr/>
                    <a:lstStyle/>
                    <a:p>
                      <a:pPr algn="l" fontAlgn="b"/>
                      <a:endParaRPr lang="en-US" sz="1400" b="0" i="0" u="none" strike="noStrike" dirty="0">
                        <a:solidFill>
                          <a:srgbClr val="000000"/>
                        </a:solidFill>
                        <a:effectLst/>
                        <a:latin typeface="Tw Cen MT"/>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tcPr>
                </a:tc>
                <a:tc>
                  <a:txBody>
                    <a:bodyPr/>
                    <a:lstStyle/>
                    <a:p>
                      <a:pPr algn="l" fontAlgn="b"/>
                      <a:r>
                        <a:rPr lang="en-US" sz="1400" u="none" strike="noStrike" dirty="0">
                          <a:effectLst/>
                        </a:rPr>
                        <a:t> </a:t>
                      </a:r>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noFill/>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4302" marR="4302" marT="4302" marB="0" anchor="ctr">
                    <a:lnL w="12700" cap="flat" cmpd="sng" algn="ctr">
                      <a:solidFill>
                        <a:schemeClr val="bg2">
                          <a:lumMod val="90000"/>
                        </a:schemeClr>
                      </a:solidFill>
                      <a:prstDash val="solid"/>
                      <a:round/>
                      <a:headEnd type="none" w="med" len="med"/>
                      <a:tailEnd type="none" w="med" len="med"/>
                    </a:lnL>
                    <a:solidFill>
                      <a:schemeClr val="accent3">
                        <a:lumMod val="40000"/>
                        <a:lumOff val="60000"/>
                      </a:schemeClr>
                    </a:solidFill>
                  </a:tcPr>
                </a:tc>
                <a:extLst>
                  <a:ext uri="{0D108BD9-81ED-4DB2-BD59-A6C34878D82A}">
                    <a16:rowId xmlns:a16="http://schemas.microsoft.com/office/drawing/2014/main" val="694266992"/>
                  </a:ext>
                </a:extLst>
              </a:tr>
            </a:tbl>
          </a:graphicData>
        </a:graphic>
      </p:graphicFrame>
      <p:sp>
        <p:nvSpPr>
          <p:cNvPr id="7" name="Title 7">
            <a:extLst>
              <a:ext uri="{FF2B5EF4-FFF2-40B4-BE49-F238E27FC236}">
                <a16:creationId xmlns:a16="http://schemas.microsoft.com/office/drawing/2014/main" id="{6FEE8266-2C4F-A541-7BA5-D7116A32E5D4}"/>
              </a:ext>
            </a:extLst>
          </p:cNvPr>
          <p:cNvSpPr txBox="1">
            <a:spLocks/>
          </p:cNvSpPr>
          <p:nvPr/>
        </p:nvSpPr>
        <p:spPr>
          <a:xfrm>
            <a:off x="1228340" y="188193"/>
            <a:ext cx="9842186" cy="674403"/>
          </a:xfrm>
          <a:prstGeom prst="rect">
            <a:avLst/>
          </a:prstGeom>
        </p:spPr>
        <p:txBody>
          <a:bodyPr lIns="91440" tIns="45720" rIns="91440" bIns="45720" anchor="t">
            <a:normAutofit/>
          </a:bodyPr>
          <a:lstStyle>
            <a:lvl1pPr marL="0" algn="l" defTabSz="914400" rtl="0" eaLnBrk="1" latinLnBrk="0" hangingPunct="1">
              <a:lnSpc>
                <a:spcPct val="90000"/>
              </a:lnSpc>
              <a:spcBef>
                <a:spcPct val="0"/>
              </a:spcBef>
              <a:buNone/>
              <a:defRPr sz="2800" b="1" i="0" kern="1200" spc="300">
                <a:solidFill>
                  <a:srgbClr val="0F75BC"/>
                </a:solidFill>
                <a:latin typeface="Expressway Rg" panose="020B0604020200020204" pitchFamily="34" charset="0"/>
                <a:ea typeface="+mj-ea"/>
                <a:cs typeface="+mj-cs"/>
              </a:defRPr>
            </a:lvl1pPr>
          </a:lstStyle>
          <a:p>
            <a:pPr algn="ctr"/>
            <a:r>
              <a:rPr lang="en-US" dirty="0">
                <a:latin typeface="Expressway Rg"/>
              </a:rPr>
              <a:t>OUTREACH &amp; ENGAGEMENT OPPORTUNITIES</a:t>
            </a:r>
          </a:p>
        </p:txBody>
      </p:sp>
    </p:spTree>
    <p:extLst>
      <p:ext uri="{BB962C8B-B14F-4D97-AF65-F5344CB8AC3E}">
        <p14:creationId xmlns:p14="http://schemas.microsoft.com/office/powerpoint/2010/main" val="4028849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FD13F-A308-0046-A3EB-731B6256649A}"/>
              </a:ext>
            </a:extLst>
          </p:cNvPr>
          <p:cNvSpPr>
            <a:spLocks noGrp="1"/>
          </p:cNvSpPr>
          <p:nvPr>
            <p:ph type="title"/>
          </p:nvPr>
        </p:nvSpPr>
        <p:spPr/>
        <p:txBody>
          <a:bodyPr>
            <a:normAutofit/>
          </a:bodyPr>
          <a:lstStyle/>
          <a:p>
            <a:r>
              <a:rPr lang="en-US" sz="4800" dirty="0">
                <a:latin typeface="Expressway Xb"/>
              </a:rPr>
              <a:t>PARTNER CONTRIBUTIONS &amp; DATA COLLECTION</a:t>
            </a:r>
          </a:p>
        </p:txBody>
      </p:sp>
      <p:sp>
        <p:nvSpPr>
          <p:cNvPr id="3" name="Text Placeholder 2">
            <a:extLst>
              <a:ext uri="{FF2B5EF4-FFF2-40B4-BE49-F238E27FC236}">
                <a16:creationId xmlns:a16="http://schemas.microsoft.com/office/drawing/2014/main" id="{3B4B92A6-BE84-9783-8EE2-3AF7227E51D1}"/>
              </a:ext>
            </a:extLst>
          </p:cNvPr>
          <p:cNvSpPr>
            <a:spLocks noGrp="1"/>
          </p:cNvSpPr>
          <p:nvPr>
            <p:ph type="body" idx="1"/>
          </p:nvPr>
        </p:nvSpPr>
        <p:spPr>
          <a:xfrm>
            <a:off x="1609343" y="4831881"/>
            <a:ext cx="9738361" cy="1678986"/>
          </a:xfrm>
        </p:spPr>
        <p:txBody>
          <a:bodyPr>
            <a:normAutofit/>
          </a:bodyPr>
          <a:lstStyle/>
          <a:p>
            <a:r>
              <a:rPr lang="en-US" dirty="0">
                <a:latin typeface="Open Sans" panose="020B0606030504020204" pitchFamily="34" charset="0"/>
              </a:rPr>
              <a:t>Data collection &amp; collaboration</a:t>
            </a:r>
          </a:p>
        </p:txBody>
      </p:sp>
      <p:sp>
        <p:nvSpPr>
          <p:cNvPr id="5" name="Slide Number Placeholder 4">
            <a:extLst>
              <a:ext uri="{FF2B5EF4-FFF2-40B4-BE49-F238E27FC236}">
                <a16:creationId xmlns:a16="http://schemas.microsoft.com/office/drawing/2014/main" id="{0DDB0042-2749-44BC-045E-8BAEAA62FF77}"/>
              </a:ext>
            </a:extLst>
          </p:cNvPr>
          <p:cNvSpPr>
            <a:spLocks noGrp="1"/>
          </p:cNvSpPr>
          <p:nvPr>
            <p:ph type="sldNum" sz="quarter" idx="12"/>
          </p:nvPr>
        </p:nvSpPr>
        <p:spPr/>
        <p:txBody>
          <a:bodyPr/>
          <a:lstStyle/>
          <a:p>
            <a:fld id="{ACAAA2AA-9935-F447-A1F2-B7B18FC0B460}" type="slidenum">
              <a:rPr lang="en-US" smtClean="0"/>
              <a:pPr/>
              <a:t>15</a:t>
            </a:fld>
            <a:endParaRPr lang="en-US"/>
          </a:p>
        </p:txBody>
      </p:sp>
    </p:spTree>
    <p:extLst>
      <p:ext uri="{BB962C8B-B14F-4D97-AF65-F5344CB8AC3E}">
        <p14:creationId xmlns:p14="http://schemas.microsoft.com/office/powerpoint/2010/main" val="38606747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7C0E16-CAF2-4D3E-9382-42B7C18BFE7D}"/>
              </a:ext>
            </a:extLst>
          </p:cNvPr>
          <p:cNvSpPr>
            <a:spLocks noGrp="1"/>
          </p:cNvSpPr>
          <p:nvPr>
            <p:ph type="sldNum" sz="quarter" idx="12"/>
          </p:nvPr>
        </p:nvSpPr>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CAAA2AA-9935-F447-A1F2-B7B18FC0B460}" type="slidenum">
              <a:rPr kumimoji="0" lang="en-US" b="1" i="0" u="none" strike="noStrike" cap="none" spc="0" normalizeH="0" baseline="0" noProof="0" smtClean="0">
                <a:ln>
                  <a:noFill/>
                </a:ln>
                <a:solidFill>
                  <a:schemeClr val="tx1">
                    <a:tint val="75000"/>
                  </a:schemeClr>
                </a:solidFill>
                <a:effectLst/>
                <a:uLnTx/>
                <a:uFillTx/>
                <a:latin typeface="Arial" panose="020B0604020202020204" pitchFamily="34" charset="0"/>
                <a:cs typeface="Arial" panose="020B0604020202020204" pitchFamily="34" charset="0"/>
              </a:rPr>
              <a:pPr marR="0" lvl="0" indent="0" fontAlgn="auto">
                <a:spcBef>
                  <a:spcPts val="0"/>
                </a:spcBef>
                <a:spcAft>
                  <a:spcPts val="600"/>
                </a:spcAft>
                <a:buClrTx/>
                <a:buSzTx/>
                <a:buFontTx/>
                <a:buNone/>
                <a:tabLst/>
                <a:defRPr/>
              </a:pPr>
              <a:t>16</a:t>
            </a:fld>
            <a:endParaRPr kumimoji="0" lang="en-US" b="1" i="0" u="none" strike="noStrike" cap="none" spc="0" normalizeH="0" baseline="0" noProof="0">
              <a:ln>
                <a:noFill/>
              </a:ln>
              <a:solidFill>
                <a:schemeClr val="tx1">
                  <a:tint val="75000"/>
                </a:schemeClr>
              </a:solidFill>
              <a:effectLst/>
              <a:uLnTx/>
              <a:uFillTx/>
              <a:latin typeface="Arial" panose="020B0604020202020204" pitchFamily="34" charset="0"/>
              <a:cs typeface="Arial" panose="020B0604020202020204" pitchFamily="34" charset="0"/>
            </a:endParaRPr>
          </a:p>
        </p:txBody>
      </p:sp>
      <p:graphicFrame>
        <p:nvGraphicFramePr>
          <p:cNvPr id="12" name="Diagram 11">
            <a:extLst>
              <a:ext uri="{FF2B5EF4-FFF2-40B4-BE49-F238E27FC236}">
                <a16:creationId xmlns:a16="http://schemas.microsoft.com/office/drawing/2014/main" id="{8844AE97-203F-FA38-790C-A8B51845D1FC}"/>
              </a:ext>
            </a:extLst>
          </p:cNvPr>
          <p:cNvGraphicFramePr/>
          <p:nvPr/>
        </p:nvGraphicFramePr>
        <p:xfrm>
          <a:off x="1174907" y="1653743"/>
          <a:ext cx="10515600" cy="4504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C5554544-421C-7613-02F0-23E00634D06D}"/>
              </a:ext>
            </a:extLst>
          </p:cNvPr>
          <p:cNvSpPr>
            <a:spLocks noGrp="1"/>
          </p:cNvSpPr>
          <p:nvPr>
            <p:ph type="title"/>
          </p:nvPr>
        </p:nvSpPr>
        <p:spPr/>
        <p:txBody>
          <a:bodyPr/>
          <a:lstStyle/>
          <a:p>
            <a:pPr algn="ctr"/>
            <a:r>
              <a:rPr lang="en-US"/>
              <a:t>STATEWIDE RESIDENTIAL SURVEY</a:t>
            </a:r>
          </a:p>
        </p:txBody>
      </p:sp>
      <p:sp>
        <p:nvSpPr>
          <p:cNvPr id="20" name="Footer Placeholder 2">
            <a:extLst>
              <a:ext uri="{FF2B5EF4-FFF2-40B4-BE49-F238E27FC236}">
                <a16:creationId xmlns:a16="http://schemas.microsoft.com/office/drawing/2014/main" id="{A070ED05-14F8-D12E-C69D-70BB9E61BDB1}"/>
              </a:ext>
            </a:extLst>
          </p:cNvPr>
          <p:cNvSpPr txBox="1">
            <a:spLocks/>
          </p:cNvSpPr>
          <p:nvPr/>
        </p:nvSpPr>
        <p:spPr>
          <a:xfrm rot="16200000">
            <a:off x="-2210733" y="3608721"/>
            <a:ext cx="550351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300" dirty="0">
                <a:solidFill>
                  <a:srgbClr val="FFFFFF">
                    <a:lumMod val="75000"/>
                  </a:srgbClr>
                </a:solidFill>
                <a:latin typeface="Expressway Rg" panose="020B0604020200020204" pitchFamily="34" charset="0"/>
              </a:rPr>
              <a:t>PARTNER CONTRIBUTION</a:t>
            </a:r>
          </a:p>
        </p:txBody>
      </p:sp>
    </p:spTree>
    <p:extLst>
      <p:ext uri="{BB962C8B-B14F-4D97-AF65-F5344CB8AC3E}">
        <p14:creationId xmlns:p14="http://schemas.microsoft.com/office/powerpoint/2010/main" val="128371959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983D-0E20-11B1-9373-6404A980CA7E}"/>
              </a:ext>
            </a:extLst>
          </p:cNvPr>
          <p:cNvSpPr>
            <a:spLocks noGrp="1"/>
          </p:cNvSpPr>
          <p:nvPr>
            <p:ph type="title"/>
          </p:nvPr>
        </p:nvSpPr>
        <p:spPr>
          <a:xfrm>
            <a:off x="1248508" y="391177"/>
            <a:ext cx="10515600" cy="574726"/>
          </a:xfrm>
        </p:spPr>
        <p:txBody>
          <a:bodyPr>
            <a:normAutofit/>
          </a:bodyPr>
          <a:lstStyle/>
          <a:p>
            <a:r>
              <a:rPr lang="en-US"/>
              <a:t>PARTNER QUESTIONNAIRES</a:t>
            </a:r>
          </a:p>
        </p:txBody>
      </p:sp>
      <p:sp>
        <p:nvSpPr>
          <p:cNvPr id="4" name="Slide Number Placeholder 3">
            <a:extLst>
              <a:ext uri="{FF2B5EF4-FFF2-40B4-BE49-F238E27FC236}">
                <a16:creationId xmlns:a16="http://schemas.microsoft.com/office/drawing/2014/main" id="{FEFCF24A-42C3-86EF-1A23-A01496FDC8B7}"/>
              </a:ext>
            </a:extLst>
          </p:cNvPr>
          <p:cNvSpPr>
            <a:spLocks noGrp="1"/>
          </p:cNvSpPr>
          <p:nvPr>
            <p:ph type="sldNum" sz="quarter" idx="12"/>
          </p:nvPr>
        </p:nvSpPr>
        <p:spPr/>
        <p:txBody>
          <a:bodyPr/>
          <a:lstStyle/>
          <a:p>
            <a:fld id="{2116183F-75B3-45E6-9DB4-FA4EB6AEDA4B}" type="slidenum">
              <a:rPr lang="en-US" smtClean="0"/>
              <a:t>17</a:t>
            </a:fld>
            <a:endParaRPr lang="en-US"/>
          </a:p>
        </p:txBody>
      </p:sp>
      <p:sp>
        <p:nvSpPr>
          <p:cNvPr id="14" name="TextBox 13">
            <a:extLst>
              <a:ext uri="{FF2B5EF4-FFF2-40B4-BE49-F238E27FC236}">
                <a16:creationId xmlns:a16="http://schemas.microsoft.com/office/drawing/2014/main" id="{610E0D5F-C9F2-8F23-D131-8EFBB82811AE}"/>
              </a:ext>
            </a:extLst>
          </p:cNvPr>
          <p:cNvSpPr txBox="1"/>
          <p:nvPr/>
        </p:nvSpPr>
        <p:spPr bwMode="gray">
          <a:xfrm>
            <a:off x="5304215" y="2277832"/>
            <a:ext cx="1743090" cy="1200329"/>
          </a:xfrm>
          <a:prstGeom prst="rect">
            <a:avLst/>
          </a:prstGeom>
          <a:noFill/>
        </p:spPr>
        <p:txBody>
          <a:bodyPr wrap="square">
            <a:spAutoFit/>
          </a:bodyPr>
          <a:lstStyle/>
          <a:p>
            <a:pPr algn="ctr"/>
            <a:r>
              <a:rPr lang="en-US" dirty="0">
                <a:latin typeface="Calibri Light" panose="020F0302020204030204" pitchFamily="34" charset="0"/>
                <a:ea typeface="Calibri Light" panose="020F0302020204030204" pitchFamily="34" charset="0"/>
                <a:cs typeface="Calibri Light" panose="020F0302020204030204" pitchFamily="34" charset="0"/>
                <a:hlinkClick r:id="rId3"/>
              </a:rPr>
              <a:t>Community Anchor Programs &amp;  Connectivity</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3EAC1CF9-3349-7CED-F1AD-C36CC609680C}"/>
              </a:ext>
            </a:extLst>
          </p:cNvPr>
          <p:cNvSpPr txBox="1"/>
          <p:nvPr/>
        </p:nvSpPr>
        <p:spPr bwMode="gray">
          <a:xfrm>
            <a:off x="2827930" y="2413124"/>
            <a:ext cx="1802043" cy="923330"/>
          </a:xfrm>
          <a:prstGeom prst="rect">
            <a:avLst/>
          </a:prstGeom>
          <a:noFill/>
        </p:spPr>
        <p:txBody>
          <a:bodyPr wrap="square" lIns="91440" tIns="45720" rIns="91440" bIns="45720" anchor="t">
            <a:spAutoFit/>
          </a:bodyPr>
          <a:lstStyle/>
          <a:p>
            <a:pPr algn="ctr"/>
            <a:r>
              <a:rPr lang="en-US" dirty="0">
                <a:latin typeface="Calibri Light" panose="020F0302020204030204" pitchFamily="34" charset="0"/>
                <a:ea typeface="Calibri Light" panose="020F0302020204030204" pitchFamily="34" charset="0"/>
                <a:cs typeface="Calibri Light" panose="020F0302020204030204" pitchFamily="34" charset="0"/>
                <a:hlinkClick r:id="rId4"/>
              </a:rPr>
              <a:t>Government &amp; Digital Equity Asset Inventory </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TextBox 17">
            <a:extLst>
              <a:ext uri="{FF2B5EF4-FFF2-40B4-BE49-F238E27FC236}">
                <a16:creationId xmlns:a16="http://schemas.microsoft.com/office/drawing/2014/main" id="{ACD2D92D-17FB-C32A-2E64-6D87FC8CF072}"/>
              </a:ext>
            </a:extLst>
          </p:cNvPr>
          <p:cNvSpPr txBox="1"/>
          <p:nvPr/>
        </p:nvSpPr>
        <p:spPr bwMode="gray">
          <a:xfrm>
            <a:off x="7552234" y="2412317"/>
            <a:ext cx="1516570" cy="923330"/>
          </a:xfrm>
          <a:prstGeom prst="rect">
            <a:avLst/>
          </a:prstGeom>
          <a:noFill/>
        </p:spPr>
        <p:txBody>
          <a:bodyPr wrap="square">
            <a:spAutoFit/>
          </a:bodyPr>
          <a:lstStyle/>
          <a:p>
            <a:pPr algn="ctr"/>
            <a:r>
              <a:rPr lang="en-US" dirty="0">
                <a:latin typeface="Calibri Light" panose="020F0302020204030204" pitchFamily="34" charset="0"/>
                <a:ea typeface="Calibri Light" panose="020F0302020204030204" pitchFamily="34" charset="0"/>
                <a:cs typeface="Calibri Light" panose="020F0302020204030204" pitchFamily="34" charset="0"/>
                <a:hlinkClick r:id="rId5"/>
              </a:rPr>
              <a:t>Internet Service Providers</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1" name="TextBox 20">
            <a:extLst>
              <a:ext uri="{FF2B5EF4-FFF2-40B4-BE49-F238E27FC236}">
                <a16:creationId xmlns:a16="http://schemas.microsoft.com/office/drawing/2014/main" id="{C14466DF-4D06-99A7-02B5-71BE20032B35}"/>
              </a:ext>
            </a:extLst>
          </p:cNvPr>
          <p:cNvSpPr txBox="1"/>
          <p:nvPr/>
        </p:nvSpPr>
        <p:spPr bwMode="gray">
          <a:xfrm>
            <a:off x="2824755" y="3538218"/>
            <a:ext cx="1916156" cy="1723549"/>
          </a:xfrm>
          <a:prstGeom prst="rect">
            <a:avLst/>
          </a:prstGeom>
          <a:noFill/>
        </p:spPr>
        <p:txBody>
          <a:bodyPr wrap="square" lIns="0" tIns="0" rIns="0" bIns="0" rtlCol="0">
            <a:spAutoFit/>
          </a:bodyPr>
          <a:lstStyle/>
          <a:p>
            <a:pPr algn="l"/>
            <a:r>
              <a:rPr lang="en-US" sz="1600" i="1" dirty="0">
                <a:solidFill>
                  <a:srgbClr val="4672C4"/>
                </a:solidFill>
              </a:rPr>
              <a:t>Infrastructure-related assets, workforce programs, strategic planning, emergency communications, broadband program offerings &amp; metrics</a:t>
            </a:r>
          </a:p>
        </p:txBody>
      </p:sp>
      <p:sp>
        <p:nvSpPr>
          <p:cNvPr id="3" name="TextBox 2">
            <a:extLst>
              <a:ext uri="{FF2B5EF4-FFF2-40B4-BE49-F238E27FC236}">
                <a16:creationId xmlns:a16="http://schemas.microsoft.com/office/drawing/2014/main" id="{632CBEE6-2DCF-7F0A-FC7B-FFCBE5BA9045}"/>
              </a:ext>
            </a:extLst>
          </p:cNvPr>
          <p:cNvSpPr txBox="1"/>
          <p:nvPr/>
        </p:nvSpPr>
        <p:spPr bwMode="gray">
          <a:xfrm>
            <a:off x="5455655" y="3538219"/>
            <a:ext cx="1801493" cy="1969770"/>
          </a:xfrm>
          <a:prstGeom prst="rect">
            <a:avLst/>
          </a:prstGeom>
          <a:noFill/>
        </p:spPr>
        <p:txBody>
          <a:bodyPr wrap="square" lIns="0" tIns="0" rIns="0" bIns="0" rtlCol="0">
            <a:spAutoFit/>
          </a:bodyPr>
          <a:lstStyle/>
          <a:p>
            <a:pPr algn="l"/>
            <a:r>
              <a:rPr lang="en-US" sz="1600" i="1" dirty="0">
                <a:solidFill>
                  <a:srgbClr val="4672C4"/>
                </a:solidFill>
              </a:rPr>
              <a:t>Barriers &amp; obstacles to clients, facility access to broadband, criticality of internet to mission, workforce &amp; broadband program offerings &amp; metrics </a:t>
            </a:r>
          </a:p>
        </p:txBody>
      </p:sp>
      <p:sp>
        <p:nvSpPr>
          <p:cNvPr id="7" name="TextBox 6">
            <a:extLst>
              <a:ext uri="{FF2B5EF4-FFF2-40B4-BE49-F238E27FC236}">
                <a16:creationId xmlns:a16="http://schemas.microsoft.com/office/drawing/2014/main" id="{72EE9D53-161C-B17D-34D9-64AD4FD73AB1}"/>
              </a:ext>
            </a:extLst>
          </p:cNvPr>
          <p:cNvSpPr txBox="1"/>
          <p:nvPr/>
        </p:nvSpPr>
        <p:spPr bwMode="gray">
          <a:xfrm>
            <a:off x="7726427" y="3531890"/>
            <a:ext cx="1802983" cy="2215991"/>
          </a:xfrm>
          <a:prstGeom prst="rect">
            <a:avLst/>
          </a:prstGeom>
          <a:noFill/>
        </p:spPr>
        <p:txBody>
          <a:bodyPr wrap="square" lIns="0" tIns="0" rIns="0" bIns="0" rtlCol="0">
            <a:spAutoFit/>
          </a:bodyPr>
          <a:lstStyle/>
          <a:p>
            <a:pPr algn="l"/>
            <a:r>
              <a:rPr lang="en-US" sz="1600" i="1" dirty="0">
                <a:solidFill>
                  <a:srgbClr val="4672C4"/>
                </a:solidFill>
              </a:rPr>
              <a:t>Sources for hiring, workforce programs, ACP, internet skills &amp; adoption, collaboration in community, deployment approaches, disaster recovery plans   </a:t>
            </a:r>
          </a:p>
        </p:txBody>
      </p:sp>
      <p:pic>
        <p:nvPicPr>
          <p:cNvPr id="13" name="Picture 12">
            <a:extLst>
              <a:ext uri="{FF2B5EF4-FFF2-40B4-BE49-F238E27FC236}">
                <a16:creationId xmlns:a16="http://schemas.microsoft.com/office/drawing/2014/main" id="{E77DE5F0-C24F-3A01-EE4A-AF1D773BDA66}"/>
              </a:ext>
            </a:extLst>
          </p:cNvPr>
          <p:cNvPicPr>
            <a:picLocks noChangeAspect="1"/>
          </p:cNvPicPr>
          <p:nvPr/>
        </p:nvPicPr>
        <p:blipFill>
          <a:blip r:embed="rId6"/>
          <a:stretch>
            <a:fillRect/>
          </a:stretch>
        </p:blipFill>
        <p:spPr>
          <a:xfrm>
            <a:off x="5773933" y="1578425"/>
            <a:ext cx="747899" cy="646332"/>
          </a:xfrm>
          <a:prstGeom prst="rect">
            <a:avLst/>
          </a:prstGeom>
        </p:spPr>
      </p:pic>
      <p:pic>
        <p:nvPicPr>
          <p:cNvPr id="15" name="Picture 14">
            <a:extLst>
              <a:ext uri="{FF2B5EF4-FFF2-40B4-BE49-F238E27FC236}">
                <a16:creationId xmlns:a16="http://schemas.microsoft.com/office/drawing/2014/main" id="{2A351644-471D-AFD6-AFBD-83B5131A6AF5}"/>
              </a:ext>
            </a:extLst>
          </p:cNvPr>
          <p:cNvPicPr>
            <a:picLocks noChangeAspect="1"/>
          </p:cNvPicPr>
          <p:nvPr/>
        </p:nvPicPr>
        <p:blipFill>
          <a:blip r:embed="rId7"/>
          <a:stretch>
            <a:fillRect/>
          </a:stretch>
        </p:blipFill>
        <p:spPr>
          <a:xfrm>
            <a:off x="3335852" y="1569132"/>
            <a:ext cx="701339" cy="646332"/>
          </a:xfrm>
          <a:prstGeom prst="rect">
            <a:avLst/>
          </a:prstGeom>
        </p:spPr>
      </p:pic>
      <p:pic>
        <p:nvPicPr>
          <p:cNvPr id="28" name="Picture 27">
            <a:extLst>
              <a:ext uri="{FF2B5EF4-FFF2-40B4-BE49-F238E27FC236}">
                <a16:creationId xmlns:a16="http://schemas.microsoft.com/office/drawing/2014/main" id="{EB7C1768-9A35-AA48-B56B-BD14E29DD331}"/>
              </a:ext>
            </a:extLst>
          </p:cNvPr>
          <p:cNvPicPr>
            <a:picLocks noChangeAspect="1"/>
          </p:cNvPicPr>
          <p:nvPr/>
        </p:nvPicPr>
        <p:blipFill>
          <a:blip r:embed="rId8"/>
          <a:stretch>
            <a:fillRect/>
          </a:stretch>
        </p:blipFill>
        <p:spPr>
          <a:xfrm>
            <a:off x="8020997" y="1590513"/>
            <a:ext cx="579044" cy="619004"/>
          </a:xfrm>
          <a:prstGeom prst="rect">
            <a:avLst/>
          </a:prstGeom>
          <a:ln>
            <a:noFill/>
          </a:ln>
        </p:spPr>
      </p:pic>
      <p:sp>
        <p:nvSpPr>
          <p:cNvPr id="30" name="TextBox 29">
            <a:extLst>
              <a:ext uri="{FF2B5EF4-FFF2-40B4-BE49-F238E27FC236}">
                <a16:creationId xmlns:a16="http://schemas.microsoft.com/office/drawing/2014/main" id="{118FDF3E-9808-63CD-3861-C2963B0B8A89}"/>
              </a:ext>
            </a:extLst>
          </p:cNvPr>
          <p:cNvSpPr txBox="1"/>
          <p:nvPr/>
        </p:nvSpPr>
        <p:spPr bwMode="gray">
          <a:xfrm>
            <a:off x="1248508" y="1002366"/>
            <a:ext cx="9842186" cy="276999"/>
          </a:xfrm>
          <a:prstGeom prst="rect">
            <a:avLst/>
          </a:prstGeom>
          <a:noFill/>
        </p:spPr>
        <p:txBody>
          <a:bodyPr wrap="square" lIns="0" tIns="0" rIns="0" bIns="0" rtlCol="0">
            <a:spAutoFit/>
          </a:bodyPr>
          <a:lstStyle/>
          <a:p>
            <a:r>
              <a:rPr lang="en-US" dirty="0">
                <a:solidFill>
                  <a:schemeClr val="accent1"/>
                </a:solidFill>
                <a:latin typeface="Open Sans SemiBold" pitchFamily="2" charset="0"/>
                <a:ea typeface="Open Sans SemiBold" pitchFamily="2" charset="0"/>
                <a:cs typeface="Open Sans SemiBold" pitchFamily="2" charset="0"/>
              </a:rPr>
              <a:t>For state planning for broadband deployment &amp; digital capacity grant funds</a:t>
            </a:r>
          </a:p>
        </p:txBody>
      </p:sp>
      <p:sp>
        <p:nvSpPr>
          <p:cNvPr id="32" name="Footer Placeholder 2">
            <a:extLst>
              <a:ext uri="{FF2B5EF4-FFF2-40B4-BE49-F238E27FC236}">
                <a16:creationId xmlns:a16="http://schemas.microsoft.com/office/drawing/2014/main" id="{E7D9D918-50C5-144D-1789-79BC5574612A}"/>
              </a:ext>
            </a:extLst>
          </p:cNvPr>
          <p:cNvSpPr txBox="1">
            <a:spLocks/>
          </p:cNvSpPr>
          <p:nvPr/>
        </p:nvSpPr>
        <p:spPr>
          <a:xfrm rot="16200000">
            <a:off x="-2210733" y="3608721"/>
            <a:ext cx="5503514"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300">
                <a:solidFill>
                  <a:srgbClr val="FFFFFF"/>
                </a:solidFill>
                <a:latin typeface="Expressway Rg"/>
              </a:rPr>
              <a:t>PARTNER ENGAGEMENT</a:t>
            </a:r>
          </a:p>
        </p:txBody>
      </p:sp>
    </p:spTree>
    <p:extLst>
      <p:ext uri="{BB962C8B-B14F-4D97-AF65-F5344CB8AC3E}">
        <p14:creationId xmlns:p14="http://schemas.microsoft.com/office/powerpoint/2010/main" val="3915387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D662B-409C-5CBD-FE5A-4DA31768C2AF}"/>
              </a:ext>
            </a:extLst>
          </p:cNvPr>
          <p:cNvSpPr>
            <a:spLocks noGrp="1"/>
          </p:cNvSpPr>
          <p:nvPr>
            <p:ph idx="1"/>
          </p:nvPr>
        </p:nvSpPr>
        <p:spPr>
          <a:xfrm>
            <a:off x="1319017" y="1319211"/>
            <a:ext cx="8372256" cy="5173664"/>
          </a:xfrm>
        </p:spPr>
        <p:txBody>
          <a:bodyPr>
            <a:noAutofit/>
          </a:bodyPr>
          <a:lstStyle/>
          <a:p>
            <a:pPr>
              <a:lnSpc>
                <a:spcPct val="100000"/>
              </a:lnSpc>
              <a:spcBef>
                <a:spcPts val="0"/>
              </a:spcBef>
              <a:spcAft>
                <a:spcPts val="0"/>
              </a:spcAft>
            </a:pPr>
            <a:r>
              <a:rPr lang="en-US" sz="1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Agency Asset Inventory focuses on access &amp; inclusion programs</a:t>
            </a:r>
          </a:p>
          <a:p>
            <a:pPr>
              <a:lnSpc>
                <a:spcPct val="100000"/>
              </a:lnSpc>
              <a:spcBef>
                <a:spcPts val="0"/>
              </a:spcBef>
              <a:spcAft>
                <a:spcPts val="0"/>
              </a:spcAft>
            </a:pPr>
            <a:endParaRPr lang="en-US" sz="1800" dirty="0">
              <a:solidFill>
                <a:schemeClr val="tx1"/>
              </a:solidFill>
              <a:latin typeface="Open Sans" pitchFamily="2" charset="0"/>
              <a:ea typeface="Open Sans" pitchFamily="2" charset="0"/>
              <a:cs typeface="Open Sans" pitchFamily="2" charset="0"/>
            </a:endParaRPr>
          </a:p>
          <a:p>
            <a:pPr>
              <a:lnSpc>
                <a:spcPct val="100000"/>
              </a:lnSpc>
              <a:spcBef>
                <a:spcPts val="0"/>
              </a:spcBef>
              <a:spcAft>
                <a:spcPts val="0"/>
              </a:spcAft>
            </a:pPr>
            <a:r>
              <a:rPr lang="en-US" sz="1800" dirty="0">
                <a:solidFill>
                  <a:schemeClr val="tx1"/>
                </a:solidFill>
                <a:latin typeface="Open Sans" pitchFamily="2" charset="0"/>
                <a:ea typeface="Open Sans" pitchFamily="2" charset="0"/>
                <a:cs typeface="Open Sans" pitchFamily="2" charset="0"/>
              </a:rPr>
              <a:t>Profile:  </a:t>
            </a:r>
            <a:r>
              <a:rPr lang="en-US" sz="1800" b="0" dirty="0">
                <a:solidFill>
                  <a:schemeClr val="tx1"/>
                </a:solidFill>
                <a:latin typeface="Open Sans" pitchFamily="2" charset="0"/>
                <a:ea typeface="Open Sans" pitchFamily="2" charset="0"/>
                <a:cs typeface="Open Sans" pitchFamily="2" charset="0"/>
              </a:rPr>
              <a:t>Groups the agency serves &amp; types of programs offered</a:t>
            </a:r>
          </a:p>
          <a:p>
            <a:pPr>
              <a:lnSpc>
                <a:spcPct val="100000"/>
              </a:lnSpc>
              <a:spcBef>
                <a:spcPts val="0"/>
              </a:spcBef>
              <a:spcAft>
                <a:spcPts val="0"/>
              </a:spcAft>
            </a:pPr>
            <a:endParaRPr lang="en-US" sz="1800" b="0" dirty="0">
              <a:solidFill>
                <a:schemeClr val="tx1"/>
              </a:solidFill>
              <a:latin typeface="Open Sans" pitchFamily="2" charset="0"/>
              <a:ea typeface="Open Sans" pitchFamily="2" charset="0"/>
              <a:cs typeface="Open Sans" pitchFamily="2" charset="0"/>
            </a:endParaRPr>
          </a:p>
          <a:p>
            <a:pPr>
              <a:lnSpc>
                <a:spcPct val="100000"/>
              </a:lnSpc>
              <a:spcBef>
                <a:spcPts val="0"/>
              </a:spcBef>
              <a:spcAft>
                <a:spcPts val="0"/>
              </a:spcAft>
            </a:pPr>
            <a:endParaRPr lang="en-US" sz="400" b="0" dirty="0">
              <a:solidFill>
                <a:schemeClr val="tx1"/>
              </a:solidFill>
              <a:latin typeface="Open Sans" pitchFamily="2" charset="0"/>
              <a:ea typeface="Open Sans" pitchFamily="2" charset="0"/>
              <a:cs typeface="Open Sans" pitchFamily="2" charset="0"/>
            </a:endParaRPr>
          </a:p>
          <a:p>
            <a:pPr>
              <a:lnSpc>
                <a:spcPct val="100000"/>
              </a:lnSpc>
              <a:spcBef>
                <a:spcPts val="0"/>
              </a:spcBef>
              <a:spcAft>
                <a:spcPts val="0"/>
              </a:spcAft>
            </a:pPr>
            <a:r>
              <a:rPr lang="en-US" sz="1800" dirty="0">
                <a:solidFill>
                  <a:schemeClr val="tx1"/>
                </a:solidFill>
                <a:latin typeface="Open Sans" pitchFamily="2" charset="0"/>
                <a:ea typeface="Open Sans" pitchFamily="2" charset="0"/>
                <a:cs typeface="Open Sans" pitchFamily="2" charset="0"/>
              </a:rPr>
              <a:t>Existing programs:  </a:t>
            </a:r>
            <a:r>
              <a:rPr lang="en-US" sz="1800" b="0" dirty="0">
                <a:solidFill>
                  <a:schemeClr val="tx1"/>
                </a:solidFill>
                <a:latin typeface="Open Sans" pitchFamily="2" charset="0"/>
                <a:ea typeface="Open Sans" pitchFamily="2" charset="0"/>
                <a:cs typeface="Open Sans" pitchFamily="2" charset="0"/>
              </a:rPr>
              <a:t>Details on programs or services offered, aspects of digital needs addressed, populations served, length of program activity, budget range, scope, &amp; scale </a:t>
            </a:r>
          </a:p>
          <a:p>
            <a:pPr>
              <a:lnSpc>
                <a:spcPct val="100000"/>
              </a:lnSpc>
              <a:spcBef>
                <a:spcPts val="0"/>
              </a:spcBef>
              <a:spcAft>
                <a:spcPts val="0"/>
              </a:spcAft>
            </a:pPr>
            <a:endParaRPr lang="en-US" sz="1800" b="0" dirty="0">
              <a:solidFill>
                <a:schemeClr val="tx1"/>
              </a:solidFill>
              <a:latin typeface="Open Sans" pitchFamily="2" charset="0"/>
              <a:ea typeface="Open Sans" pitchFamily="2" charset="0"/>
              <a:cs typeface="Open Sans" pitchFamily="2" charset="0"/>
            </a:endParaRPr>
          </a:p>
          <a:p>
            <a:pPr>
              <a:lnSpc>
                <a:spcPct val="100000"/>
              </a:lnSpc>
              <a:spcBef>
                <a:spcPts val="0"/>
              </a:spcBef>
              <a:spcAft>
                <a:spcPts val="0"/>
              </a:spcAft>
            </a:pPr>
            <a:r>
              <a:rPr lang="en-US" sz="1800" dirty="0">
                <a:solidFill>
                  <a:schemeClr val="tx1"/>
                </a:solidFill>
                <a:latin typeface="Open Sans" pitchFamily="2" charset="0"/>
                <a:ea typeface="Open Sans" pitchFamily="2" charset="0"/>
                <a:cs typeface="Open Sans" pitchFamily="2" charset="0"/>
              </a:rPr>
              <a:t>Planned programs:  </a:t>
            </a:r>
            <a:r>
              <a:rPr lang="en-US" sz="1800" b="0" dirty="0">
                <a:solidFill>
                  <a:schemeClr val="tx1"/>
                </a:solidFill>
                <a:latin typeface="Open Sans" pitchFamily="2" charset="0"/>
                <a:ea typeface="Open Sans" pitchFamily="2" charset="0"/>
                <a:cs typeface="Open Sans" pitchFamily="2" charset="0"/>
              </a:rPr>
              <a:t>New programs the agency may be developing or capacity that you may have &amp; how you can collaborate with others</a:t>
            </a:r>
          </a:p>
          <a:p>
            <a:pPr>
              <a:lnSpc>
                <a:spcPct val="100000"/>
              </a:lnSpc>
              <a:spcBef>
                <a:spcPts val="0"/>
              </a:spcBef>
              <a:spcAft>
                <a:spcPts val="0"/>
              </a:spcAft>
            </a:pPr>
            <a:endParaRPr lang="en-US" sz="1800" b="0" dirty="0">
              <a:solidFill>
                <a:schemeClr val="tx1"/>
              </a:solidFill>
              <a:latin typeface="Open Sans" pitchFamily="2" charset="0"/>
              <a:ea typeface="Open Sans" pitchFamily="2" charset="0"/>
              <a:cs typeface="Open Sans" pitchFamily="2" charset="0"/>
            </a:endParaRPr>
          </a:p>
          <a:p>
            <a:pPr>
              <a:lnSpc>
                <a:spcPct val="100000"/>
              </a:lnSpc>
              <a:spcBef>
                <a:spcPts val="0"/>
              </a:spcBef>
              <a:spcAft>
                <a:spcPts val="0"/>
              </a:spcAft>
            </a:pPr>
            <a:r>
              <a:rPr lang="en-US" sz="1800" dirty="0">
                <a:solidFill>
                  <a:schemeClr val="tx1"/>
                </a:solidFill>
                <a:latin typeface="Open Sans" pitchFamily="2" charset="0"/>
                <a:ea typeface="Open Sans" pitchFamily="2" charset="0"/>
                <a:cs typeface="Open Sans" pitchFamily="2" charset="0"/>
              </a:rPr>
              <a:t>Programmatic impacts:</a:t>
            </a:r>
            <a:r>
              <a:rPr lang="en-US" sz="1800" b="0" dirty="0">
                <a:solidFill>
                  <a:schemeClr val="tx1"/>
                </a:solidFill>
                <a:latin typeface="Open Sans" pitchFamily="2" charset="0"/>
                <a:ea typeface="Open Sans" pitchFamily="2" charset="0"/>
                <a:cs typeface="Open Sans" pitchFamily="2" charset="0"/>
              </a:rPr>
              <a:t>  Impact of access to broadband by communities the agency serves &amp; metrics used to measure impact on the communities &amp; on related goals of  economic &amp; workforce development, education, health, &amp; civic &amp; social engagement outcomes</a:t>
            </a:r>
          </a:p>
          <a:p>
            <a:pPr>
              <a:lnSpc>
                <a:spcPct val="120000"/>
              </a:lnSpc>
            </a:pPr>
            <a:endParaRPr lang="en-US" sz="1600" dirty="0">
              <a:solidFill>
                <a:schemeClr val="tx2"/>
              </a:solidFill>
            </a:endParaRPr>
          </a:p>
        </p:txBody>
      </p:sp>
      <p:pic>
        <p:nvPicPr>
          <p:cNvPr id="5" name="Graphic 4" descr="Group of men with solid fill">
            <a:extLst>
              <a:ext uri="{FF2B5EF4-FFF2-40B4-BE49-F238E27FC236}">
                <a16:creationId xmlns:a16="http://schemas.microsoft.com/office/drawing/2014/main" id="{224CBF7D-1D9D-36C6-663D-A81C97E988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15851" y="1559491"/>
            <a:ext cx="1165859" cy="1165859"/>
          </a:xfrm>
          <a:prstGeom prst="rect">
            <a:avLst/>
          </a:prstGeom>
        </p:spPr>
      </p:pic>
      <p:pic>
        <p:nvPicPr>
          <p:cNvPr id="4" name="Graphic 3" descr="Remote work with solid fill">
            <a:extLst>
              <a:ext uri="{FF2B5EF4-FFF2-40B4-BE49-F238E27FC236}">
                <a16:creationId xmlns:a16="http://schemas.microsoft.com/office/drawing/2014/main" id="{6AEF8E07-65D1-AD41-992C-1655C58ABB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30359" y="4325746"/>
            <a:ext cx="1330036" cy="1330036"/>
          </a:xfrm>
          <a:prstGeom prst="rect">
            <a:avLst/>
          </a:prstGeom>
        </p:spPr>
      </p:pic>
      <p:sp>
        <p:nvSpPr>
          <p:cNvPr id="7" name="Rectangle 6">
            <a:extLst>
              <a:ext uri="{FF2B5EF4-FFF2-40B4-BE49-F238E27FC236}">
                <a16:creationId xmlns:a16="http://schemas.microsoft.com/office/drawing/2014/main" id="{B3E3927F-215C-0A79-9A35-B94BF7AD1C8C}"/>
              </a:ext>
            </a:extLst>
          </p:cNvPr>
          <p:cNvSpPr/>
          <p:nvPr/>
        </p:nvSpPr>
        <p:spPr>
          <a:xfrm>
            <a:off x="9872665" y="2621252"/>
            <a:ext cx="1052232" cy="1736164"/>
          </a:xfrm>
          <a:prstGeom prst="rect">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5000" b="15000"/>
            </a:stretch>
          </a:blipFill>
          <a:effectLst/>
        </p:spPr>
        <p:style>
          <a:lnRef idx="0">
            <a:schemeClr val="lt1">
              <a:hueOff val="0"/>
              <a:satOff val="0"/>
              <a:lumOff val="0"/>
              <a:alphaOff val="0"/>
            </a:schemeClr>
          </a:lnRef>
          <a:fillRef idx="1">
            <a:scrgbClr r="0" g="0" b="0"/>
          </a:fillRef>
          <a:effectRef idx="3">
            <a:scrgbClr r="0" g="0" b="0"/>
          </a:effectRef>
          <a:fontRef idx="minor">
            <a:schemeClr val="lt1">
              <a:hueOff val="0"/>
              <a:satOff val="0"/>
              <a:lumOff val="0"/>
              <a:alphaOff val="0"/>
            </a:schemeClr>
          </a:fontRef>
        </p:style>
      </p:sp>
      <p:sp>
        <p:nvSpPr>
          <p:cNvPr id="8" name="Footer Placeholder 2">
            <a:extLst>
              <a:ext uri="{FF2B5EF4-FFF2-40B4-BE49-F238E27FC236}">
                <a16:creationId xmlns:a16="http://schemas.microsoft.com/office/drawing/2014/main" id="{47F8A04E-E4E9-F74A-8613-CB2322AA3D0B}"/>
              </a:ext>
            </a:extLst>
          </p:cNvPr>
          <p:cNvSpPr txBox="1">
            <a:spLocks/>
          </p:cNvSpPr>
          <p:nvPr/>
        </p:nvSpPr>
        <p:spPr>
          <a:xfrm rot="16200000">
            <a:off x="-2210733" y="3608721"/>
            <a:ext cx="550351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300" dirty="0">
                <a:solidFill>
                  <a:srgbClr val="FFFFFF">
                    <a:lumMod val="75000"/>
                  </a:srgbClr>
                </a:solidFill>
                <a:latin typeface="Expressway Rg" panose="020B0604020200020204" pitchFamily="34" charset="0"/>
              </a:rPr>
              <a:t>PARTNER CONTRIBUTION</a:t>
            </a:r>
          </a:p>
        </p:txBody>
      </p:sp>
      <p:sp>
        <p:nvSpPr>
          <p:cNvPr id="9" name="Title 8">
            <a:extLst>
              <a:ext uri="{FF2B5EF4-FFF2-40B4-BE49-F238E27FC236}">
                <a16:creationId xmlns:a16="http://schemas.microsoft.com/office/drawing/2014/main" id="{71F90BD8-AF47-4CFE-3615-EA9F89A8B709}"/>
              </a:ext>
            </a:extLst>
          </p:cNvPr>
          <p:cNvSpPr>
            <a:spLocks noGrp="1"/>
          </p:cNvSpPr>
          <p:nvPr>
            <p:ph type="title"/>
          </p:nvPr>
        </p:nvSpPr>
        <p:spPr>
          <a:xfrm>
            <a:off x="1365738" y="365125"/>
            <a:ext cx="9988062" cy="674403"/>
          </a:xfrm>
        </p:spPr>
        <p:txBody>
          <a:bodyPr>
            <a:normAutofit/>
          </a:bodyPr>
          <a:lstStyle/>
          <a:p>
            <a:pPr algn="ctr"/>
            <a:r>
              <a:rPr lang="en-US" dirty="0"/>
              <a:t>ASSET INVENTORY- DIGITAL OPPORTUNITY PROGRAMS</a:t>
            </a:r>
          </a:p>
        </p:txBody>
      </p:sp>
    </p:spTree>
    <p:extLst>
      <p:ext uri="{BB962C8B-B14F-4D97-AF65-F5344CB8AC3E}">
        <p14:creationId xmlns:p14="http://schemas.microsoft.com/office/powerpoint/2010/main" val="100361641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DAD1-CB38-D504-588C-8BB0A71228BD}"/>
              </a:ext>
            </a:extLst>
          </p:cNvPr>
          <p:cNvSpPr>
            <a:spLocks noGrp="1"/>
          </p:cNvSpPr>
          <p:nvPr>
            <p:ph type="title"/>
          </p:nvPr>
        </p:nvSpPr>
        <p:spPr>
          <a:xfrm>
            <a:off x="1483658" y="212059"/>
            <a:ext cx="9932895" cy="809917"/>
          </a:xfrm>
        </p:spPr>
        <p:txBody>
          <a:bodyPr>
            <a:normAutofit fontScale="90000"/>
          </a:bodyPr>
          <a:lstStyle/>
          <a:p>
            <a:pPr algn="ctr"/>
            <a:r>
              <a:rPr lang="en-US" dirty="0">
                <a:latin typeface="Expressway Rg"/>
              </a:rPr>
              <a:t>HOW DIGITAL OPPORTUNITY IMPACTS ARE RELATED TO STATE OUTCOMES</a:t>
            </a:r>
          </a:p>
        </p:txBody>
      </p:sp>
      <p:sp>
        <p:nvSpPr>
          <p:cNvPr id="14" name="Footer Placeholder 2">
            <a:extLst>
              <a:ext uri="{FF2B5EF4-FFF2-40B4-BE49-F238E27FC236}">
                <a16:creationId xmlns:a16="http://schemas.microsoft.com/office/drawing/2014/main" id="{87DE313F-9C4C-70F4-B275-BA7AA582D078}"/>
              </a:ext>
            </a:extLst>
          </p:cNvPr>
          <p:cNvSpPr txBox="1">
            <a:spLocks/>
          </p:cNvSpPr>
          <p:nvPr/>
        </p:nvSpPr>
        <p:spPr>
          <a:xfrm rot="16200000">
            <a:off x="-2210733" y="3608721"/>
            <a:ext cx="550351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300" dirty="0">
                <a:solidFill>
                  <a:srgbClr val="FFFFFF">
                    <a:lumMod val="75000"/>
                  </a:srgbClr>
                </a:solidFill>
                <a:latin typeface="Expressway Rg" panose="020B0604020200020204" pitchFamily="34" charset="0"/>
              </a:rPr>
              <a:t>PARTNER CONTRIBUTION</a:t>
            </a:r>
          </a:p>
        </p:txBody>
      </p:sp>
      <p:sp>
        <p:nvSpPr>
          <p:cNvPr id="6" name="Rectangle 5">
            <a:extLst>
              <a:ext uri="{FF2B5EF4-FFF2-40B4-BE49-F238E27FC236}">
                <a16:creationId xmlns:a16="http://schemas.microsoft.com/office/drawing/2014/main" id="{E613B1FA-CF0B-7A8B-1285-54ABDEAA0651}"/>
              </a:ext>
            </a:extLst>
          </p:cNvPr>
          <p:cNvSpPr/>
          <p:nvPr/>
        </p:nvSpPr>
        <p:spPr>
          <a:xfrm>
            <a:off x="1745480" y="2008908"/>
            <a:ext cx="3722447" cy="900546"/>
          </a:xfrm>
          <a:prstGeom prst="rect">
            <a:avLst/>
          </a:prstGeom>
          <a:solidFill>
            <a:srgbClr val="0C64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565AF44-A07F-85D9-2508-7D33497B7EF6}"/>
              </a:ext>
            </a:extLst>
          </p:cNvPr>
          <p:cNvSpPr/>
          <p:nvPr/>
        </p:nvSpPr>
        <p:spPr>
          <a:xfrm>
            <a:off x="1745480" y="2970426"/>
            <a:ext cx="3722447" cy="2783827"/>
          </a:xfrm>
          <a:prstGeom prst="rect">
            <a:avLst/>
          </a:prstGeom>
          <a:solidFill>
            <a:srgbClr val="A3DE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E6F6FF"/>
              </a:solidFill>
            </a:endParaRPr>
          </a:p>
        </p:txBody>
      </p:sp>
      <p:sp>
        <p:nvSpPr>
          <p:cNvPr id="8" name="Rectangle 7">
            <a:extLst>
              <a:ext uri="{FF2B5EF4-FFF2-40B4-BE49-F238E27FC236}">
                <a16:creationId xmlns:a16="http://schemas.microsoft.com/office/drawing/2014/main" id="{B5852C92-A3D6-4EDA-29F3-EF6C0115670B}"/>
              </a:ext>
            </a:extLst>
          </p:cNvPr>
          <p:cNvSpPr/>
          <p:nvPr/>
        </p:nvSpPr>
        <p:spPr>
          <a:xfrm>
            <a:off x="7245735" y="2008908"/>
            <a:ext cx="3722447" cy="900546"/>
          </a:xfrm>
          <a:prstGeom prst="rect">
            <a:avLst/>
          </a:prstGeom>
          <a:solidFill>
            <a:srgbClr val="0C64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5667D0-95B4-6324-9344-F4F517665232}"/>
              </a:ext>
            </a:extLst>
          </p:cNvPr>
          <p:cNvSpPr/>
          <p:nvPr/>
        </p:nvSpPr>
        <p:spPr>
          <a:xfrm>
            <a:off x="7245734" y="2970425"/>
            <a:ext cx="3722447" cy="2783827"/>
          </a:xfrm>
          <a:prstGeom prst="rect">
            <a:avLst/>
          </a:prstGeom>
          <a:solidFill>
            <a:srgbClr val="A3DE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E6F6FF"/>
              </a:solidFill>
            </a:endParaRPr>
          </a:p>
        </p:txBody>
      </p:sp>
      <p:sp>
        <p:nvSpPr>
          <p:cNvPr id="11" name="Arrow: Right 10">
            <a:extLst>
              <a:ext uri="{FF2B5EF4-FFF2-40B4-BE49-F238E27FC236}">
                <a16:creationId xmlns:a16="http://schemas.microsoft.com/office/drawing/2014/main" id="{9D150814-A73F-EB35-24F7-BEDD1F439753}"/>
              </a:ext>
            </a:extLst>
          </p:cNvPr>
          <p:cNvSpPr/>
          <p:nvPr/>
        </p:nvSpPr>
        <p:spPr>
          <a:xfrm>
            <a:off x="5595865" y="2207398"/>
            <a:ext cx="1607128" cy="2349132"/>
          </a:xfrm>
          <a:prstGeom prst="rightArrow">
            <a:avLst>
              <a:gd name="adj1" fmla="val 50000"/>
              <a:gd name="adj2" fmla="val 48692"/>
            </a:avLst>
          </a:prstGeom>
          <a:solidFill>
            <a:srgbClr val="5CB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2194936-790D-04AF-44DF-677D0CBC4881}"/>
              </a:ext>
            </a:extLst>
          </p:cNvPr>
          <p:cNvSpPr txBox="1"/>
          <p:nvPr/>
        </p:nvSpPr>
        <p:spPr>
          <a:xfrm>
            <a:off x="1916448" y="2043682"/>
            <a:ext cx="3380509" cy="830997"/>
          </a:xfrm>
          <a:prstGeom prst="rect">
            <a:avLst/>
          </a:prstGeom>
          <a:noFill/>
        </p:spPr>
        <p:txBody>
          <a:bodyPr wrap="square" lIns="91440" tIns="45720" rIns="91440" bIns="45720" rtlCol="0" anchor="t">
            <a:spAutoFit/>
          </a:bodyPr>
          <a:lstStyle/>
          <a:p>
            <a:pPr algn="ctr"/>
            <a:r>
              <a:rPr lang="en-US" sz="2400" b="1" dirty="0">
                <a:solidFill>
                  <a:srgbClr val="C5EAFF"/>
                </a:solidFill>
                <a:latin typeface="Open Sans"/>
                <a:ea typeface="Open Sans"/>
                <a:cs typeface="Open Sans"/>
              </a:rPr>
              <a:t>Federal grant program objectives</a:t>
            </a:r>
          </a:p>
        </p:txBody>
      </p:sp>
      <p:sp>
        <p:nvSpPr>
          <p:cNvPr id="13" name="TextBox 12">
            <a:extLst>
              <a:ext uri="{FF2B5EF4-FFF2-40B4-BE49-F238E27FC236}">
                <a16:creationId xmlns:a16="http://schemas.microsoft.com/office/drawing/2014/main" id="{EF24F70E-9AC5-9B38-9C53-1C62634E5FB7}"/>
              </a:ext>
            </a:extLst>
          </p:cNvPr>
          <p:cNvSpPr txBox="1"/>
          <p:nvPr/>
        </p:nvSpPr>
        <p:spPr>
          <a:xfrm>
            <a:off x="7245734" y="2043682"/>
            <a:ext cx="3722447" cy="830997"/>
          </a:xfrm>
          <a:prstGeom prst="rect">
            <a:avLst/>
          </a:prstGeom>
          <a:noFill/>
        </p:spPr>
        <p:txBody>
          <a:bodyPr wrap="square" rtlCol="0">
            <a:spAutoFit/>
          </a:bodyPr>
          <a:lstStyle/>
          <a:p>
            <a:pPr algn="ctr"/>
            <a:r>
              <a:rPr lang="en-US" sz="2400" b="1">
                <a:solidFill>
                  <a:srgbClr val="C5EAFF"/>
                </a:solidFill>
                <a:latin typeface="Open Sans" panose="020B0606030504020204" pitchFamily="34" charset="0"/>
                <a:ea typeface="Open Sans" panose="020B0606030504020204" pitchFamily="34" charset="0"/>
                <a:cs typeface="Open Sans" panose="020B0606030504020204" pitchFamily="34" charset="0"/>
              </a:rPr>
              <a:t>State </a:t>
            </a:r>
          </a:p>
          <a:p>
            <a:pPr algn="ctr"/>
            <a:r>
              <a:rPr lang="en-US" sz="2400" b="1">
                <a:solidFill>
                  <a:srgbClr val="C5EAFF"/>
                </a:solidFill>
                <a:latin typeface="Open Sans" panose="020B0606030504020204" pitchFamily="34" charset="0"/>
                <a:ea typeface="Open Sans" panose="020B0606030504020204" pitchFamily="34" charset="0"/>
                <a:cs typeface="Open Sans" panose="020B0606030504020204" pitchFamily="34" charset="0"/>
              </a:rPr>
              <a:t>outcomes</a:t>
            </a:r>
          </a:p>
        </p:txBody>
      </p:sp>
      <p:sp>
        <p:nvSpPr>
          <p:cNvPr id="15" name="TextBox 14">
            <a:extLst>
              <a:ext uri="{FF2B5EF4-FFF2-40B4-BE49-F238E27FC236}">
                <a16:creationId xmlns:a16="http://schemas.microsoft.com/office/drawing/2014/main" id="{42086654-4E6E-A505-1399-C68C29EA4055}"/>
              </a:ext>
            </a:extLst>
          </p:cNvPr>
          <p:cNvSpPr txBox="1"/>
          <p:nvPr/>
        </p:nvSpPr>
        <p:spPr>
          <a:xfrm>
            <a:off x="1830962" y="3168929"/>
            <a:ext cx="3551479" cy="2585323"/>
          </a:xfrm>
          <a:prstGeom prst="rect">
            <a:avLst/>
          </a:prstGeom>
          <a:noFill/>
        </p:spPr>
        <p:txBody>
          <a:bodyPr wrap="square" rtlCol="0">
            <a:spAutoFit/>
          </a:bodyPr>
          <a:lstStyle/>
          <a:p>
            <a:pPr marL="285750" lvl="0" indent="-285750">
              <a:buFont typeface="Arial" panose="020B0604020202020204" pitchFamily="34" charset="0"/>
              <a:buChar char="•"/>
            </a:pPr>
            <a:r>
              <a:rPr lang="en-US" sz="1600" b="1">
                <a:latin typeface="Open Sans" pitchFamily="2" charset="0"/>
                <a:ea typeface="Open Sans" pitchFamily="2" charset="0"/>
                <a:cs typeface="Open Sans" pitchFamily="2" charset="0"/>
              </a:rPr>
              <a:t>Broadband Access</a:t>
            </a:r>
          </a:p>
          <a:p>
            <a:pPr marL="285750" lvl="0" indent="-285750">
              <a:buFont typeface="Arial" panose="020B0604020202020204" pitchFamily="34" charset="0"/>
              <a:buChar char="•"/>
            </a:pPr>
            <a:endParaRPr lang="en-US" sz="1600" b="1">
              <a:latin typeface="Open Sans" pitchFamily="2" charset="0"/>
              <a:ea typeface="Open Sans" pitchFamily="2" charset="0"/>
              <a:cs typeface="Open Sans" pitchFamily="2" charset="0"/>
            </a:endParaRPr>
          </a:p>
          <a:p>
            <a:pPr marL="285750" lvl="0" indent="-285750">
              <a:buFont typeface="Arial" panose="020B0604020202020204" pitchFamily="34" charset="0"/>
              <a:buChar char="•"/>
            </a:pPr>
            <a:r>
              <a:rPr lang="en-US" sz="1600" b="1">
                <a:latin typeface="Open Sans" pitchFamily="2" charset="0"/>
                <a:ea typeface="Open Sans" pitchFamily="2" charset="0"/>
                <a:cs typeface="Open Sans" pitchFamily="2" charset="0"/>
              </a:rPr>
              <a:t>Digital Literacy &amp; Skills</a:t>
            </a:r>
          </a:p>
          <a:p>
            <a:pPr marL="285750" lvl="0" indent="-285750">
              <a:buFont typeface="Arial" panose="020B0604020202020204" pitchFamily="34" charset="0"/>
              <a:buChar char="•"/>
            </a:pPr>
            <a:endParaRPr lang="en-US" sz="1600" b="1">
              <a:latin typeface="Open Sans" pitchFamily="2" charset="0"/>
              <a:ea typeface="Open Sans" pitchFamily="2" charset="0"/>
              <a:cs typeface="Open Sans" pitchFamily="2" charset="0"/>
            </a:endParaRPr>
          </a:p>
          <a:p>
            <a:pPr marL="285750" lvl="0" indent="-285750">
              <a:buFont typeface="Arial" panose="020B0604020202020204" pitchFamily="34" charset="0"/>
              <a:buChar char="•"/>
            </a:pPr>
            <a:r>
              <a:rPr lang="en-US" sz="1600" b="1">
                <a:latin typeface="Open Sans" pitchFamily="2" charset="0"/>
                <a:ea typeface="Open Sans" pitchFamily="2" charset="0"/>
                <a:cs typeface="Open Sans" pitchFamily="2" charset="0"/>
              </a:rPr>
              <a:t>Privacy &amp; Security</a:t>
            </a:r>
          </a:p>
          <a:p>
            <a:pPr marL="285750" lvl="0" indent="-285750">
              <a:buFont typeface="Arial" panose="020B0604020202020204" pitchFamily="34" charset="0"/>
              <a:buChar char="•"/>
            </a:pPr>
            <a:endParaRPr lang="en-US" sz="1600" b="1">
              <a:latin typeface="Open Sans" pitchFamily="2" charset="0"/>
              <a:ea typeface="Open Sans" pitchFamily="2" charset="0"/>
              <a:cs typeface="Open Sans" pitchFamily="2" charset="0"/>
            </a:endParaRPr>
          </a:p>
          <a:p>
            <a:pPr marL="285750" lvl="0" indent="-285750">
              <a:buFont typeface="Arial" panose="020B0604020202020204" pitchFamily="34" charset="0"/>
              <a:buChar char="•"/>
            </a:pPr>
            <a:r>
              <a:rPr lang="en-US" sz="1600" b="1">
                <a:latin typeface="Open Sans" pitchFamily="2" charset="0"/>
                <a:ea typeface="Open Sans" pitchFamily="2" charset="0"/>
                <a:cs typeface="Open Sans" pitchFamily="2" charset="0"/>
              </a:rPr>
              <a:t>Devices &amp; Technical Support</a:t>
            </a:r>
          </a:p>
          <a:p>
            <a:pPr marL="285750" lvl="0" indent="-285750">
              <a:buFont typeface="Arial" panose="020B0604020202020204" pitchFamily="34" charset="0"/>
              <a:buChar char="•"/>
            </a:pPr>
            <a:endParaRPr lang="en-US" sz="1600" b="1">
              <a:latin typeface="Open Sans" pitchFamily="2" charset="0"/>
              <a:ea typeface="Open Sans" pitchFamily="2" charset="0"/>
              <a:cs typeface="Open Sans" pitchFamily="2" charset="0"/>
            </a:endParaRPr>
          </a:p>
          <a:p>
            <a:pPr marL="285750" lvl="0" indent="-285750">
              <a:buFont typeface="Arial" panose="020B0604020202020204" pitchFamily="34" charset="0"/>
              <a:buChar char="•"/>
            </a:pPr>
            <a:r>
              <a:rPr lang="en-US" sz="1600" b="1">
                <a:latin typeface="Open Sans" pitchFamily="2" charset="0"/>
                <a:ea typeface="Open Sans" pitchFamily="2" charset="0"/>
                <a:cs typeface="Open Sans" pitchFamily="2" charset="0"/>
              </a:rPr>
              <a:t>Accessible &amp; Inclusive Content</a:t>
            </a:r>
          </a:p>
          <a:p>
            <a:endParaRPr lang="en-US">
              <a:solidFill>
                <a:schemeClr val="bg1"/>
              </a:solidFill>
            </a:endParaRPr>
          </a:p>
        </p:txBody>
      </p:sp>
      <p:sp>
        <p:nvSpPr>
          <p:cNvPr id="16" name="TextBox 15">
            <a:extLst>
              <a:ext uri="{FF2B5EF4-FFF2-40B4-BE49-F238E27FC236}">
                <a16:creationId xmlns:a16="http://schemas.microsoft.com/office/drawing/2014/main" id="{67D43E0A-8CBA-9BF2-8AEA-8E4322D5CE58}"/>
              </a:ext>
            </a:extLst>
          </p:cNvPr>
          <p:cNvSpPr txBox="1"/>
          <p:nvPr/>
        </p:nvSpPr>
        <p:spPr>
          <a:xfrm>
            <a:off x="7331217" y="3033766"/>
            <a:ext cx="3551479" cy="243143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b="1">
                <a:latin typeface="Open Sans"/>
                <a:ea typeface="Open Sans"/>
                <a:cs typeface="Open Sans"/>
              </a:rPr>
              <a:t>Economic &amp; Workforce Development</a:t>
            </a:r>
            <a:endParaRPr lang="en-US" sz="1400" b="1">
              <a:latin typeface="Open Sans" pitchFamily="2" charset="0"/>
              <a:ea typeface="Open Sans" pitchFamily="2" charset="0"/>
              <a:cs typeface="Open Sans" pitchFamily="2" charset="0"/>
            </a:endParaRPr>
          </a:p>
          <a:p>
            <a:pPr marL="285750" lvl="0" indent="-285750">
              <a:buFont typeface="Arial" panose="020B0604020202020204" pitchFamily="34" charset="0"/>
              <a:buChar char="•"/>
            </a:pPr>
            <a:endParaRPr lang="en-US" sz="1400" b="1">
              <a:latin typeface="Open Sans" pitchFamily="2" charset="0"/>
              <a:ea typeface="Open Sans" pitchFamily="2" charset="0"/>
              <a:cs typeface="Open Sans" pitchFamily="2" charset="0"/>
            </a:endParaRPr>
          </a:p>
          <a:p>
            <a:pPr marL="285750" lvl="0" indent="-285750">
              <a:buFont typeface="Arial" panose="020B0604020202020204" pitchFamily="34" charset="0"/>
              <a:buChar char="•"/>
            </a:pPr>
            <a:r>
              <a:rPr lang="en-US" sz="1600" b="1">
                <a:latin typeface="Open Sans" pitchFamily="2" charset="0"/>
                <a:ea typeface="Open Sans" pitchFamily="2" charset="0"/>
                <a:cs typeface="Open Sans" pitchFamily="2" charset="0"/>
              </a:rPr>
              <a:t>Education</a:t>
            </a:r>
          </a:p>
          <a:p>
            <a:pPr marL="285750" lvl="0" indent="-285750">
              <a:buFont typeface="Arial" panose="020B0604020202020204" pitchFamily="34" charset="0"/>
              <a:buChar char="•"/>
            </a:pPr>
            <a:endParaRPr lang="en-US" sz="1400" b="1">
              <a:latin typeface="Open Sans" pitchFamily="2" charset="0"/>
              <a:ea typeface="Open Sans" pitchFamily="2" charset="0"/>
              <a:cs typeface="Open Sans" pitchFamily="2" charset="0"/>
            </a:endParaRPr>
          </a:p>
          <a:p>
            <a:pPr marL="285750" lvl="0" indent="-285750">
              <a:buFont typeface="Arial" panose="020B0604020202020204" pitchFamily="34" charset="0"/>
              <a:buChar char="•"/>
            </a:pPr>
            <a:r>
              <a:rPr lang="en-US" sz="1600" b="1">
                <a:latin typeface="Open Sans" pitchFamily="2" charset="0"/>
                <a:ea typeface="Open Sans" pitchFamily="2" charset="0"/>
                <a:cs typeface="Open Sans" pitchFamily="2" charset="0"/>
              </a:rPr>
              <a:t>Health</a:t>
            </a:r>
          </a:p>
          <a:p>
            <a:pPr marL="285750" lvl="0" indent="-285750">
              <a:buFont typeface="Arial" panose="020B0604020202020204" pitchFamily="34" charset="0"/>
              <a:buChar char="•"/>
            </a:pPr>
            <a:endParaRPr lang="en-US" sz="1400" b="1">
              <a:latin typeface="Open Sans" pitchFamily="2" charset="0"/>
              <a:ea typeface="Open Sans" pitchFamily="2" charset="0"/>
              <a:cs typeface="Open Sans" pitchFamily="2" charset="0"/>
            </a:endParaRPr>
          </a:p>
          <a:p>
            <a:pPr marL="285750" lvl="0" indent="-285750">
              <a:buFont typeface="Arial" panose="020B0604020202020204" pitchFamily="34" charset="0"/>
              <a:buChar char="•"/>
            </a:pPr>
            <a:r>
              <a:rPr lang="en-US" sz="1600" b="1">
                <a:latin typeface="Open Sans" pitchFamily="2" charset="0"/>
                <a:ea typeface="Open Sans" pitchFamily="2" charset="0"/>
                <a:cs typeface="Open Sans" pitchFamily="2" charset="0"/>
              </a:rPr>
              <a:t>Social &amp; Civic Engagement</a:t>
            </a:r>
          </a:p>
          <a:p>
            <a:pPr marL="285750" lvl="0" indent="-285750">
              <a:buFont typeface="Arial" panose="020B0604020202020204" pitchFamily="34" charset="0"/>
              <a:buChar char="•"/>
            </a:pPr>
            <a:endParaRPr lang="en-US" sz="1400" b="1">
              <a:latin typeface="Open Sans" pitchFamily="2" charset="0"/>
              <a:ea typeface="Open Sans" pitchFamily="2" charset="0"/>
              <a:cs typeface="Open Sans" pitchFamily="2" charset="0"/>
            </a:endParaRPr>
          </a:p>
          <a:p>
            <a:pPr marL="285750" lvl="0" indent="-285750">
              <a:buFont typeface="Arial" panose="020B0604020202020204" pitchFamily="34" charset="0"/>
              <a:buChar char="•"/>
            </a:pPr>
            <a:r>
              <a:rPr lang="en-US" sz="1600" b="1">
                <a:latin typeface="Open Sans" pitchFamily="2" charset="0"/>
                <a:ea typeface="Open Sans" pitchFamily="2" charset="0"/>
                <a:cs typeface="Open Sans" pitchFamily="2" charset="0"/>
              </a:rPr>
              <a:t>Delivery of Essential Services</a:t>
            </a:r>
            <a:endParaRPr lang="en-US">
              <a:solidFill>
                <a:schemeClr val="bg1"/>
              </a:solidFill>
            </a:endParaRPr>
          </a:p>
        </p:txBody>
      </p:sp>
      <p:sp>
        <p:nvSpPr>
          <p:cNvPr id="17" name="TextBox 16">
            <a:extLst>
              <a:ext uri="{FF2B5EF4-FFF2-40B4-BE49-F238E27FC236}">
                <a16:creationId xmlns:a16="http://schemas.microsoft.com/office/drawing/2014/main" id="{96F9537A-5D23-9FE9-1ACD-F0AD1BF50A38}"/>
              </a:ext>
            </a:extLst>
          </p:cNvPr>
          <p:cNvSpPr txBox="1"/>
          <p:nvPr/>
        </p:nvSpPr>
        <p:spPr>
          <a:xfrm>
            <a:off x="5537006" y="2720245"/>
            <a:ext cx="146304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bg1"/>
                </a:solidFill>
                <a:latin typeface="Open Sans SemiBold" pitchFamily="2" charset="0"/>
                <a:ea typeface="Open Sans SemiBold" pitchFamily="2" charset="0"/>
                <a:cs typeface="Open Sans SemiBold" pitchFamily="2" charset="0"/>
              </a:rPr>
              <a:t>Assess impact of program on these state outcomes</a:t>
            </a:r>
          </a:p>
        </p:txBody>
      </p:sp>
    </p:spTree>
    <p:extLst>
      <p:ext uri="{BB962C8B-B14F-4D97-AF65-F5344CB8AC3E}">
        <p14:creationId xmlns:p14="http://schemas.microsoft.com/office/powerpoint/2010/main" val="30637522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916E-E3A1-D3D4-0D74-EAF6A2896BAC}"/>
              </a:ext>
            </a:extLst>
          </p:cNvPr>
          <p:cNvSpPr>
            <a:spLocks noGrp="1"/>
          </p:cNvSpPr>
          <p:nvPr>
            <p:ph type="ctrTitle"/>
          </p:nvPr>
        </p:nvSpPr>
        <p:spPr/>
        <p:txBody>
          <a:bodyPr tIns="274320" bIns="274320" anchor="b">
            <a:noAutofit/>
          </a:bodyPr>
          <a:lstStyle/>
          <a:p>
            <a:r>
              <a:rPr lang="en-US" sz="3400">
                <a:solidFill>
                  <a:schemeClr val="accent2"/>
                </a:solidFill>
                <a:latin typeface="Expressway Xb"/>
              </a:rPr>
              <a:t>Facilitated Session for Internet Service Providers on Broadband Access</a:t>
            </a:r>
          </a:p>
        </p:txBody>
      </p:sp>
      <p:sp>
        <p:nvSpPr>
          <p:cNvPr id="3" name="Subtitle 2">
            <a:extLst>
              <a:ext uri="{FF2B5EF4-FFF2-40B4-BE49-F238E27FC236}">
                <a16:creationId xmlns:a16="http://schemas.microsoft.com/office/drawing/2014/main" id="{1996BB57-6A2E-78D8-56C2-AA89260D3E4F}"/>
              </a:ext>
            </a:extLst>
          </p:cNvPr>
          <p:cNvSpPr>
            <a:spLocks noGrp="1"/>
          </p:cNvSpPr>
          <p:nvPr>
            <p:ph type="subTitle" idx="1"/>
          </p:nvPr>
        </p:nvSpPr>
        <p:spPr/>
        <p:txBody>
          <a:bodyPr vert="horz" lIns="0" tIns="274320" rIns="0" bIns="274320" rtlCol="0" anchor="t">
            <a:normAutofit/>
          </a:bodyPr>
          <a:lstStyle/>
          <a:p>
            <a:r>
              <a:rPr lang="en-US" sz="1800"/>
              <a:t>May 2023</a:t>
            </a:r>
          </a:p>
          <a:p>
            <a:endParaRPr lang="en-US" sz="1800"/>
          </a:p>
        </p:txBody>
      </p:sp>
      <p:pic>
        <p:nvPicPr>
          <p:cNvPr id="5" name="Picture 4">
            <a:extLst>
              <a:ext uri="{FF2B5EF4-FFF2-40B4-BE49-F238E27FC236}">
                <a16:creationId xmlns:a16="http://schemas.microsoft.com/office/drawing/2014/main" id="{D706F578-C7E2-91F6-47A8-44118472D6EE}"/>
              </a:ext>
            </a:extLst>
          </p:cNvPr>
          <p:cNvPicPr>
            <a:picLocks noChangeAspect="1"/>
          </p:cNvPicPr>
          <p:nvPr/>
        </p:nvPicPr>
        <p:blipFill>
          <a:blip r:embed="rId3"/>
          <a:stretch>
            <a:fillRect/>
          </a:stretch>
        </p:blipFill>
        <p:spPr>
          <a:xfrm>
            <a:off x="4786815" y="4831706"/>
            <a:ext cx="2706859" cy="944962"/>
          </a:xfrm>
          <a:prstGeom prst="rect">
            <a:avLst/>
          </a:prstGeom>
        </p:spPr>
      </p:pic>
    </p:spTree>
    <p:extLst>
      <p:ext uri="{BB962C8B-B14F-4D97-AF65-F5344CB8AC3E}">
        <p14:creationId xmlns:p14="http://schemas.microsoft.com/office/powerpoint/2010/main" val="4245660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FD13F-A308-0046-A3EB-731B6256649A}"/>
              </a:ext>
            </a:extLst>
          </p:cNvPr>
          <p:cNvSpPr>
            <a:spLocks noGrp="1"/>
          </p:cNvSpPr>
          <p:nvPr>
            <p:ph type="title"/>
          </p:nvPr>
        </p:nvSpPr>
        <p:spPr/>
        <p:txBody>
          <a:bodyPr>
            <a:normAutofit/>
          </a:bodyPr>
          <a:lstStyle/>
          <a:p>
            <a:r>
              <a:rPr lang="en-US" sz="4800">
                <a:latin typeface="Expressway Xb"/>
              </a:rPr>
              <a:t>INTERNET SERVICE PROVIDERS</a:t>
            </a:r>
            <a:endParaRPr lang="en-US" sz="4800"/>
          </a:p>
        </p:txBody>
      </p:sp>
      <p:sp>
        <p:nvSpPr>
          <p:cNvPr id="3" name="Text Placeholder 2">
            <a:extLst>
              <a:ext uri="{FF2B5EF4-FFF2-40B4-BE49-F238E27FC236}">
                <a16:creationId xmlns:a16="http://schemas.microsoft.com/office/drawing/2014/main" id="{3B4B92A6-BE84-9783-8EE2-3AF7227E51D1}"/>
              </a:ext>
            </a:extLst>
          </p:cNvPr>
          <p:cNvSpPr>
            <a:spLocks noGrp="1"/>
          </p:cNvSpPr>
          <p:nvPr>
            <p:ph type="body" idx="1"/>
          </p:nvPr>
        </p:nvSpPr>
        <p:spPr>
          <a:xfrm>
            <a:off x="1609343" y="4831881"/>
            <a:ext cx="9738361" cy="1678986"/>
          </a:xfrm>
        </p:spPr>
        <p:txBody>
          <a:bodyPr>
            <a:normAutofit lnSpcReduction="10000"/>
          </a:bodyPr>
          <a:lstStyle/>
          <a:p>
            <a:r>
              <a:rPr lang="en-US">
                <a:solidFill>
                  <a:schemeClr val="bg2"/>
                </a:solidFill>
                <a:hlinkClick r:id="rId2">
                  <a:extLst>
                    <a:ext uri="{A12FA001-AC4F-418D-AE19-62706E023703}">
                      <ahyp:hlinkClr xmlns:ahyp="http://schemas.microsoft.com/office/drawing/2018/hyperlinkcolor" val="tx"/>
                    </a:ext>
                  </a:extLst>
                </a:hlinkClick>
              </a:rPr>
              <a:t>https://www.surveymonkey.com/r/ADECA_ISPengagement</a:t>
            </a:r>
            <a:endParaRPr lang="en-US" sz="2400" u="sng">
              <a:solidFill>
                <a:schemeClr val="bg2"/>
              </a:solidFill>
              <a:effectLst/>
              <a:latin typeface="Calibri"/>
              <a:ea typeface="Calibri" panose="020F0502020204030204" pitchFamily="34" charset="0"/>
              <a:cs typeface="Open Sans"/>
              <a:hlinkClick r:id="rId3">
                <a:extLst>
                  <a:ext uri="{A12FA001-AC4F-418D-AE19-62706E023703}">
                    <ahyp:hlinkClr xmlns:ahyp="http://schemas.microsoft.com/office/drawing/2018/hyperlinkcolor" val="tx"/>
                  </a:ext>
                </a:extLst>
              </a:hlinkClick>
            </a:endParaRPr>
          </a:p>
          <a:p>
            <a:r>
              <a:rPr lang="en-US" sz="2400" u="sng">
                <a:solidFill>
                  <a:schemeClr val="accent3">
                    <a:lumMod val="20000"/>
                    <a:lumOff val="80000"/>
                  </a:schemeClr>
                </a:solidFill>
                <a:effectLst/>
                <a:latin typeface="Calibri"/>
                <a:ea typeface="Calibri" panose="020F0502020204030204" pitchFamily="34" charset="0"/>
                <a:cs typeface="Open Sans"/>
                <a:hlinkClick r:id="rId3">
                  <a:extLst>
                    <a:ext uri="{A12FA001-AC4F-418D-AE19-62706E023703}">
                      <ahyp:hlinkClr xmlns:ahyp="http://schemas.microsoft.com/office/drawing/2018/hyperlinkcolor" val="tx"/>
                    </a:ext>
                  </a:extLst>
                </a:hlinkClick>
              </a:rPr>
              <a:t>https://www.surveymonkey.com/r/ADECA_agencyassetprograms</a:t>
            </a:r>
          </a:p>
          <a:p>
            <a:endParaRPr lang="en-US" sz="2400" u="sng">
              <a:solidFill>
                <a:schemeClr val="accent3">
                  <a:lumMod val="20000"/>
                  <a:lumOff val="80000"/>
                </a:schemeClr>
              </a:solidFill>
              <a:effectLst/>
              <a:latin typeface="Calibri"/>
              <a:ea typeface="Calibri" panose="020F0502020204030204" pitchFamily="34" charset="0"/>
              <a:cs typeface="Open Sans"/>
              <a:hlinkClick r:id="rId3">
                <a:extLst>
                  <a:ext uri="{A12FA001-AC4F-418D-AE19-62706E023703}">
                    <ahyp:hlinkClr xmlns:ahyp="http://schemas.microsoft.com/office/drawing/2018/hyperlinkcolor" val="tx"/>
                  </a:ext>
                </a:extLst>
              </a:hlinkClick>
            </a:endParaRPr>
          </a:p>
          <a:p>
            <a:endParaRPr lang="en-US">
              <a:solidFill>
                <a:schemeClr val="accent3">
                  <a:lumMod val="20000"/>
                  <a:lumOff val="80000"/>
                </a:schemeClr>
              </a:solidFill>
              <a:latin typeface="Calibri"/>
              <a:cs typeface="Open Sans"/>
              <a:hlinkClick r:id="rId3">
                <a:extLst>
                  <a:ext uri="{A12FA001-AC4F-418D-AE19-62706E023703}">
                    <ahyp:hlinkClr xmlns:ahyp="http://schemas.microsoft.com/office/drawing/2018/hyperlinkcolor" val="tx"/>
                  </a:ext>
                </a:extLst>
              </a:hlinkClick>
            </a:endParaRPr>
          </a:p>
        </p:txBody>
      </p:sp>
      <p:sp>
        <p:nvSpPr>
          <p:cNvPr id="5" name="Slide Number Placeholder 4">
            <a:extLst>
              <a:ext uri="{FF2B5EF4-FFF2-40B4-BE49-F238E27FC236}">
                <a16:creationId xmlns:a16="http://schemas.microsoft.com/office/drawing/2014/main" id="{0DDB0042-2749-44BC-045E-8BAEAA62FF77}"/>
              </a:ext>
            </a:extLst>
          </p:cNvPr>
          <p:cNvSpPr>
            <a:spLocks noGrp="1"/>
          </p:cNvSpPr>
          <p:nvPr>
            <p:ph type="sldNum" sz="quarter" idx="12"/>
          </p:nvPr>
        </p:nvSpPr>
        <p:spPr/>
        <p:txBody>
          <a:bodyPr/>
          <a:lstStyle/>
          <a:p>
            <a:fld id="{ACAAA2AA-9935-F447-A1F2-B7B18FC0B460}" type="slidenum">
              <a:rPr lang="en-US" smtClean="0"/>
              <a:pPr/>
              <a:t>20</a:t>
            </a:fld>
            <a:endParaRPr lang="en-US"/>
          </a:p>
        </p:txBody>
      </p:sp>
    </p:spTree>
    <p:extLst>
      <p:ext uri="{BB962C8B-B14F-4D97-AF65-F5344CB8AC3E}">
        <p14:creationId xmlns:p14="http://schemas.microsoft.com/office/powerpoint/2010/main" val="366556222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DAD1-CB38-D504-588C-8BB0A71228BD}"/>
              </a:ext>
            </a:extLst>
          </p:cNvPr>
          <p:cNvSpPr>
            <a:spLocks noGrp="1"/>
          </p:cNvSpPr>
          <p:nvPr>
            <p:ph type="title"/>
          </p:nvPr>
        </p:nvSpPr>
        <p:spPr>
          <a:xfrm>
            <a:off x="1492623" y="341621"/>
            <a:ext cx="10370763" cy="523268"/>
          </a:xfrm>
        </p:spPr>
        <p:txBody>
          <a:bodyPr/>
          <a:lstStyle/>
          <a:p>
            <a:r>
              <a:rPr lang="en-US">
                <a:latin typeface="Expressway Rg"/>
              </a:rPr>
              <a:t>INTERNET SERVICE PROVIDERS QUESTIONNAIRE</a:t>
            </a:r>
            <a:endParaRPr lang="en-US"/>
          </a:p>
        </p:txBody>
      </p:sp>
      <p:sp>
        <p:nvSpPr>
          <p:cNvPr id="3" name="Content Placeholder 2">
            <a:extLst>
              <a:ext uri="{FF2B5EF4-FFF2-40B4-BE49-F238E27FC236}">
                <a16:creationId xmlns:a16="http://schemas.microsoft.com/office/drawing/2014/main" id="{897D662B-409C-5CBD-FE5A-4DA31768C2AF}"/>
              </a:ext>
            </a:extLst>
          </p:cNvPr>
          <p:cNvSpPr>
            <a:spLocks noGrp="1"/>
          </p:cNvSpPr>
          <p:nvPr>
            <p:ph idx="1"/>
          </p:nvPr>
        </p:nvSpPr>
        <p:spPr>
          <a:xfrm>
            <a:off x="1170432" y="1187616"/>
            <a:ext cx="8634224" cy="5414399"/>
          </a:xfrm>
        </p:spPr>
        <p:txBody>
          <a:bodyPr vert="horz" lIns="274320" tIns="274320" rIns="274320" bIns="274320" rtlCol="0" anchor="t">
            <a:noAutofit/>
          </a:bodyPr>
          <a:lstStyle/>
          <a:p>
            <a:pPr>
              <a:lnSpc>
                <a:spcPct val="100000"/>
              </a:lnSpc>
              <a:spcBef>
                <a:spcPts val="600"/>
              </a:spcBef>
              <a:spcAft>
                <a:spcPts val="900"/>
              </a:spcAft>
            </a:pPr>
            <a:r>
              <a:rPr lang="en-US" sz="1800" b="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Sources used for hiring workers for broadband deployment</a:t>
            </a:r>
          </a:p>
          <a:p>
            <a:pPr>
              <a:lnSpc>
                <a:spcPct val="100000"/>
              </a:lnSpc>
              <a:spcBef>
                <a:spcPts val="600"/>
              </a:spcBef>
              <a:spcAft>
                <a:spcPts val="900"/>
              </a:spcAft>
            </a:pPr>
            <a:r>
              <a:rPr lang="en-US" sz="1800" b="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Workforce development or apprenticeship programs. How you will work with the state on workforce development for broadband deployment, including programs to support diversity</a:t>
            </a:r>
          </a:p>
          <a:p>
            <a:pPr>
              <a:lnSpc>
                <a:spcPct val="100000"/>
              </a:lnSpc>
              <a:spcBef>
                <a:spcPts val="600"/>
              </a:spcBef>
              <a:spcAft>
                <a:spcPts val="900"/>
              </a:spcAft>
            </a:pPr>
            <a:r>
              <a:rPr lang="en-US" sz="1800" b="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Participation in the Affordable Connectivity Program, subsidized service offerings speeds and costs</a:t>
            </a:r>
          </a:p>
          <a:p>
            <a:pPr>
              <a:lnSpc>
                <a:spcPct val="100000"/>
              </a:lnSpc>
              <a:spcBef>
                <a:spcPts val="600"/>
              </a:spcBef>
              <a:spcAft>
                <a:spcPts val="900"/>
              </a:spcAft>
            </a:pPr>
            <a:r>
              <a:rPr lang="en-US" sz="1800" b="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Internet skills and adoption programs</a:t>
            </a:r>
          </a:p>
          <a:p>
            <a:pPr>
              <a:lnSpc>
                <a:spcPct val="100000"/>
              </a:lnSpc>
              <a:spcBef>
                <a:spcPts val="600"/>
              </a:spcBef>
              <a:spcAft>
                <a:spcPts val="900"/>
              </a:spcAft>
            </a:pPr>
            <a:r>
              <a:rPr lang="en-US" sz="1800" b="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Collaboration with communities to close the digital divide</a:t>
            </a:r>
          </a:p>
          <a:p>
            <a:pPr>
              <a:lnSpc>
                <a:spcPct val="100000"/>
              </a:lnSpc>
              <a:spcBef>
                <a:spcPts val="600"/>
              </a:spcBef>
              <a:spcAft>
                <a:spcPts val="900"/>
              </a:spcAft>
            </a:pPr>
            <a:r>
              <a:rPr lang="en-US" sz="1800" b="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Approaches to deploying broadband in areas most expensive to serve</a:t>
            </a:r>
          </a:p>
          <a:p>
            <a:pPr>
              <a:lnSpc>
                <a:spcPct val="100000"/>
              </a:lnSpc>
              <a:spcBef>
                <a:spcPts val="600"/>
              </a:spcBef>
              <a:spcAft>
                <a:spcPts val="900"/>
              </a:spcAft>
            </a:pPr>
            <a:r>
              <a:rPr lang="en-US" sz="1800" b="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Continuity and disaster recovery plans</a:t>
            </a:r>
          </a:p>
          <a:p>
            <a:pPr>
              <a:lnSpc>
                <a:spcPct val="100000"/>
              </a:lnSpc>
              <a:spcBef>
                <a:spcPts val="600"/>
              </a:spcBef>
              <a:spcAft>
                <a:spcPts val="900"/>
              </a:spcAft>
            </a:pPr>
            <a:r>
              <a:rPr lang="en-US" sz="1800" b="0" dirty="0">
                <a:solidFill>
                  <a:schemeClr val="tx1"/>
                </a:solidFill>
                <a:latin typeface="open sans semibold"/>
                <a:ea typeface="open sans semibold"/>
                <a:cs typeface="open sans semibold"/>
              </a:rPr>
              <a:t>Barriers to deploying on federal and tribal lands</a:t>
            </a:r>
          </a:p>
          <a:p>
            <a:pPr>
              <a:lnSpc>
                <a:spcPct val="100000"/>
              </a:lnSpc>
              <a:spcBef>
                <a:spcPts val="600"/>
              </a:spcBef>
              <a:spcAft>
                <a:spcPts val="900"/>
              </a:spcAft>
            </a:pPr>
            <a:r>
              <a:rPr lang="en-US" sz="1800" dirty="0">
                <a:solidFill>
                  <a:schemeClr val="tx1"/>
                </a:solidFill>
                <a:latin typeface="Open Sans" pitchFamily="2" charset="0"/>
                <a:ea typeface="Open Sans" pitchFamily="2" charset="0"/>
                <a:cs typeface="Open Sans" pitchFamily="2" charset="0"/>
              </a:rPr>
              <a:t>https://www.surveymonkey.com/r/ADECA_ISPengagement</a:t>
            </a:r>
          </a:p>
        </p:txBody>
      </p:sp>
      <p:pic>
        <p:nvPicPr>
          <p:cNvPr id="4" name="Picture 3">
            <a:extLst>
              <a:ext uri="{FF2B5EF4-FFF2-40B4-BE49-F238E27FC236}">
                <a16:creationId xmlns:a16="http://schemas.microsoft.com/office/drawing/2014/main" id="{251473D2-DEF5-11B4-C495-F7DFACD5A786}"/>
              </a:ext>
            </a:extLst>
          </p:cNvPr>
          <p:cNvPicPr>
            <a:picLocks noChangeAspect="1"/>
          </p:cNvPicPr>
          <p:nvPr/>
        </p:nvPicPr>
        <p:blipFill>
          <a:blip r:embed="rId3"/>
          <a:stretch>
            <a:fillRect/>
          </a:stretch>
        </p:blipFill>
        <p:spPr>
          <a:xfrm>
            <a:off x="9914002" y="1769535"/>
            <a:ext cx="998221" cy="998221"/>
          </a:xfrm>
          <a:prstGeom prst="rect">
            <a:avLst/>
          </a:prstGeom>
          <a:noFill/>
          <a:ln>
            <a:noFill/>
          </a:ln>
        </p:spPr>
      </p:pic>
      <p:pic>
        <p:nvPicPr>
          <p:cNvPr id="7" name="Graphic 6" descr="Construction worker male with solid fill">
            <a:extLst>
              <a:ext uri="{FF2B5EF4-FFF2-40B4-BE49-F238E27FC236}">
                <a16:creationId xmlns:a16="http://schemas.microsoft.com/office/drawing/2014/main" id="{61339225-D4B6-591D-8AF9-250B4F6485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36967" y="3125588"/>
            <a:ext cx="1352290" cy="1352290"/>
          </a:xfrm>
          <a:prstGeom prst="rect">
            <a:avLst/>
          </a:prstGeom>
        </p:spPr>
      </p:pic>
      <p:pic>
        <p:nvPicPr>
          <p:cNvPr id="8" name="Graphic 7" descr="Neighborhood with solid fill">
            <a:extLst>
              <a:ext uri="{FF2B5EF4-FFF2-40B4-BE49-F238E27FC236}">
                <a16:creationId xmlns:a16="http://schemas.microsoft.com/office/drawing/2014/main" id="{3EC6C8A1-BAFC-B6DF-9A32-52983AA4E3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04588" y="4664260"/>
            <a:ext cx="1252630" cy="1252630"/>
          </a:xfrm>
          <a:prstGeom prst="rect">
            <a:avLst/>
          </a:prstGeom>
        </p:spPr>
      </p:pic>
      <p:sp>
        <p:nvSpPr>
          <p:cNvPr id="9" name="Footer Placeholder 2">
            <a:extLst>
              <a:ext uri="{FF2B5EF4-FFF2-40B4-BE49-F238E27FC236}">
                <a16:creationId xmlns:a16="http://schemas.microsoft.com/office/drawing/2014/main" id="{933E61CE-DCC0-16BE-D76E-A40D5C14FF79}"/>
              </a:ext>
            </a:extLst>
          </p:cNvPr>
          <p:cNvSpPr txBox="1">
            <a:spLocks/>
          </p:cNvSpPr>
          <p:nvPr/>
        </p:nvSpPr>
        <p:spPr>
          <a:xfrm rot="16200000">
            <a:off x="-2210733" y="3608721"/>
            <a:ext cx="5503514"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300">
                <a:solidFill>
                  <a:srgbClr val="FFFFFF"/>
                </a:solidFill>
                <a:latin typeface="Expressway Rg"/>
              </a:rPr>
              <a:t>partner ENGAGEMENT</a:t>
            </a:r>
          </a:p>
        </p:txBody>
      </p:sp>
      <p:sp>
        <p:nvSpPr>
          <p:cNvPr id="5" name="Footer Placeholder 2">
            <a:extLst>
              <a:ext uri="{FF2B5EF4-FFF2-40B4-BE49-F238E27FC236}">
                <a16:creationId xmlns:a16="http://schemas.microsoft.com/office/drawing/2014/main" id="{4EC34E5E-5172-7353-73A0-C1367918A4BD}"/>
              </a:ext>
            </a:extLst>
          </p:cNvPr>
          <p:cNvSpPr txBox="1">
            <a:spLocks/>
          </p:cNvSpPr>
          <p:nvPr/>
        </p:nvSpPr>
        <p:spPr>
          <a:xfrm rot="16200000">
            <a:off x="-2058333" y="3761121"/>
            <a:ext cx="550351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spc="300">
                <a:solidFill>
                  <a:srgbClr val="FFFFFF">
                    <a:lumMod val="75000"/>
                  </a:srgbClr>
                </a:solidFill>
                <a:latin typeface="Expressway Rg" panose="020B0604020200020204" pitchFamily="34" charset="0"/>
              </a:rPr>
              <a:t>PARTNER CONTRIBUTIONS</a:t>
            </a:r>
          </a:p>
        </p:txBody>
      </p:sp>
    </p:spTree>
    <p:extLst>
      <p:ext uri="{BB962C8B-B14F-4D97-AF65-F5344CB8AC3E}">
        <p14:creationId xmlns:p14="http://schemas.microsoft.com/office/powerpoint/2010/main" val="428911035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401E8-63BA-9303-43FF-BB6CF7AD4420}"/>
              </a:ext>
            </a:extLst>
          </p:cNvPr>
          <p:cNvSpPr>
            <a:spLocks noGrp="1"/>
          </p:cNvSpPr>
          <p:nvPr>
            <p:ph type="title"/>
          </p:nvPr>
        </p:nvSpPr>
        <p:spPr/>
        <p:txBody>
          <a:bodyPr/>
          <a:lstStyle/>
          <a:p>
            <a:pPr algn="ctr"/>
            <a:r>
              <a:rPr lang="en-US">
                <a:latin typeface="Expressway Rg"/>
              </a:rPr>
              <a:t>INTERNET SERVICE PROVIDER QUESTIONNAIRE</a:t>
            </a:r>
            <a:endParaRPr lang="en-US"/>
          </a:p>
        </p:txBody>
      </p:sp>
      <p:sp>
        <p:nvSpPr>
          <p:cNvPr id="3" name="Content Placeholder 2">
            <a:extLst>
              <a:ext uri="{FF2B5EF4-FFF2-40B4-BE49-F238E27FC236}">
                <a16:creationId xmlns:a16="http://schemas.microsoft.com/office/drawing/2014/main" id="{83DBB45E-CDEA-4602-1108-EB166EB41F6C}"/>
              </a:ext>
            </a:extLst>
          </p:cNvPr>
          <p:cNvSpPr>
            <a:spLocks noGrp="1"/>
          </p:cNvSpPr>
          <p:nvPr>
            <p:ph idx="1"/>
          </p:nvPr>
        </p:nvSpPr>
        <p:spPr>
          <a:xfrm>
            <a:off x="1511614" y="1712844"/>
            <a:ext cx="10447504" cy="4643108"/>
          </a:xfrm>
        </p:spPr>
        <p:txBody>
          <a:bodyPr vert="horz" lIns="274320" tIns="274320" rIns="274320" bIns="274320" rtlCol="0" anchor="t">
            <a:normAutofit/>
          </a:bodyPr>
          <a:lstStyle/>
          <a:p>
            <a:pPr>
              <a:lnSpc>
                <a:spcPct val="113999"/>
              </a:lnSpc>
            </a:pPr>
            <a:r>
              <a:rPr lang="en-US" sz="2600" dirty="0">
                <a:solidFill>
                  <a:schemeClr val="accent2">
                    <a:lumMod val="75000"/>
                  </a:schemeClr>
                </a:solidFill>
                <a:latin typeface="Open Sans SemiBold"/>
                <a:ea typeface="Open Sans SemiBold"/>
                <a:cs typeface="Open Sans SemiBold"/>
              </a:rPr>
              <a:t>ADECA is hosting TAP meetings in every county </a:t>
            </a:r>
            <a:endParaRPr lang="en-US" sz="2600" dirty="0">
              <a:solidFill>
                <a:schemeClr val="accent2">
                  <a:lumMod val="75000"/>
                </a:schemeClr>
              </a:solidFill>
            </a:endParaRPr>
          </a:p>
          <a:p>
            <a:pPr>
              <a:lnSpc>
                <a:spcPct val="113999"/>
              </a:lnSpc>
            </a:pPr>
            <a:r>
              <a:rPr lang="en-US" sz="2600" dirty="0">
                <a:solidFill>
                  <a:schemeClr val="accent2">
                    <a:lumMod val="75000"/>
                  </a:schemeClr>
                </a:solidFill>
                <a:latin typeface="Open Sans SemiBold"/>
                <a:ea typeface="Open Sans SemiBold"/>
                <a:cs typeface="Open Sans SemiBold"/>
              </a:rPr>
              <a:t>ISP participation is critical and we want to hear from you</a:t>
            </a:r>
          </a:p>
          <a:p>
            <a:pPr lvl="1">
              <a:lnSpc>
                <a:spcPct val="113999"/>
              </a:lnSpc>
            </a:pPr>
            <a:r>
              <a:rPr lang="en-US" sz="2200" dirty="0">
                <a:solidFill>
                  <a:schemeClr val="tx2">
                    <a:lumMod val="60000"/>
                    <a:lumOff val="40000"/>
                  </a:schemeClr>
                </a:solidFill>
                <a:latin typeface="Open Sans SemiBold"/>
                <a:ea typeface="Open Sans SemiBold"/>
                <a:cs typeface="Open Sans SemiBold"/>
              </a:rPr>
              <a:t>The ISP questionnaire requests information about attendance at the TAP meetings and organizational priorities for broadband funding</a:t>
            </a:r>
          </a:p>
          <a:p>
            <a:pPr lvl="1">
              <a:lnSpc>
                <a:spcPct val="113999"/>
              </a:lnSpc>
            </a:pPr>
            <a:r>
              <a:rPr lang="en-US" sz="2200" dirty="0">
                <a:solidFill>
                  <a:schemeClr val="tx2">
                    <a:lumMod val="60000"/>
                    <a:lumOff val="40000"/>
                  </a:schemeClr>
                </a:solidFill>
                <a:latin typeface="Open Sans SemiBold"/>
                <a:ea typeface="Open Sans SemiBold"/>
                <a:cs typeface="Open Sans SemiBold"/>
              </a:rPr>
              <a:t>You can also email </a:t>
            </a:r>
            <a:r>
              <a:rPr lang="en-US" sz="2200" dirty="0">
                <a:solidFill>
                  <a:schemeClr val="tx2">
                    <a:lumMod val="60000"/>
                    <a:lumOff val="40000"/>
                  </a:schemeClr>
                </a:solidFill>
                <a:latin typeface="Open Sans SemiBold"/>
                <a:ea typeface="Open Sans SemiBold"/>
                <a:cs typeface="Open Sans SemiBold"/>
                <a:hlinkClick r:id="rId2">
                  <a:extLst>
                    <a:ext uri="{A12FA001-AC4F-418D-AE19-62706E023703}">
                      <ahyp:hlinkClr xmlns:ahyp="http://schemas.microsoft.com/office/drawing/2018/hyperlinkcolor" val="tx"/>
                    </a:ext>
                  </a:extLst>
                </a:hlinkClick>
              </a:rPr>
              <a:t>broadband.fund@adeca.alabama.gov</a:t>
            </a:r>
            <a:r>
              <a:rPr lang="en-US" sz="2200" dirty="0">
                <a:solidFill>
                  <a:schemeClr val="tx2">
                    <a:lumMod val="60000"/>
                    <a:lumOff val="40000"/>
                  </a:schemeClr>
                </a:solidFill>
                <a:latin typeface="Open Sans SemiBold"/>
                <a:ea typeface="Open Sans SemiBold"/>
                <a:cs typeface="Open Sans SemiBold"/>
              </a:rPr>
              <a:t> with attendance information for each TAP meeting and input on priorities for broadband funding</a:t>
            </a:r>
            <a:endParaRPr lang="en-US" sz="2200" dirty="0">
              <a:solidFill>
                <a:schemeClr val="tx2">
                  <a:lumMod val="60000"/>
                  <a:lumOff val="40000"/>
                </a:schemeClr>
              </a:solidFill>
            </a:endParaRPr>
          </a:p>
        </p:txBody>
      </p:sp>
      <p:sp>
        <p:nvSpPr>
          <p:cNvPr id="4" name="Footer Placeholder 3">
            <a:extLst>
              <a:ext uri="{FF2B5EF4-FFF2-40B4-BE49-F238E27FC236}">
                <a16:creationId xmlns:a16="http://schemas.microsoft.com/office/drawing/2014/main" id="{153C469A-25AD-C175-C6FB-4EF1C126A712}"/>
              </a:ext>
            </a:extLst>
          </p:cNvPr>
          <p:cNvSpPr>
            <a:spLocks noGrp="1"/>
          </p:cNvSpPr>
          <p:nvPr>
            <p:ph type="ftr" sz="quarter" idx="11"/>
          </p:nvPr>
        </p:nvSpPr>
        <p:spPr/>
        <p:txBody>
          <a:bodyPr/>
          <a:lstStyle/>
          <a:p>
            <a:r>
              <a:rPr lang="en-US" dirty="0"/>
              <a:t>PARTNER CONTRIBUTIONS</a:t>
            </a:r>
          </a:p>
        </p:txBody>
      </p:sp>
      <p:sp>
        <p:nvSpPr>
          <p:cNvPr id="5" name="Slide Number Placeholder 4">
            <a:extLst>
              <a:ext uri="{FF2B5EF4-FFF2-40B4-BE49-F238E27FC236}">
                <a16:creationId xmlns:a16="http://schemas.microsoft.com/office/drawing/2014/main" id="{30B66445-15E1-08DA-698F-8D9E0F9519E1}"/>
              </a:ext>
            </a:extLst>
          </p:cNvPr>
          <p:cNvSpPr>
            <a:spLocks noGrp="1"/>
          </p:cNvSpPr>
          <p:nvPr>
            <p:ph type="sldNum" sz="quarter" idx="12"/>
          </p:nvPr>
        </p:nvSpPr>
        <p:spPr/>
        <p:txBody>
          <a:bodyPr/>
          <a:lstStyle/>
          <a:p>
            <a:fld id="{ACAAA2AA-9935-F447-A1F2-B7B18FC0B460}" type="slidenum">
              <a:rPr lang="en-US" smtClean="0"/>
              <a:t>22</a:t>
            </a:fld>
            <a:endParaRPr lang="en-US"/>
          </a:p>
        </p:txBody>
      </p:sp>
      <p:sp>
        <p:nvSpPr>
          <p:cNvPr id="6" name="TextBox 5">
            <a:extLst>
              <a:ext uri="{FF2B5EF4-FFF2-40B4-BE49-F238E27FC236}">
                <a16:creationId xmlns:a16="http://schemas.microsoft.com/office/drawing/2014/main" id="{996B9781-4FF3-2514-F0E9-D04B09D44510}"/>
              </a:ext>
            </a:extLst>
          </p:cNvPr>
          <p:cNvSpPr txBox="1"/>
          <p:nvPr/>
        </p:nvSpPr>
        <p:spPr>
          <a:xfrm>
            <a:off x="1512094" y="1178718"/>
            <a:ext cx="981670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accent2">
                    <a:lumMod val="50000"/>
                  </a:schemeClr>
                </a:solidFill>
                <a:latin typeface="Open Sans"/>
                <a:ea typeface="Open Sans"/>
                <a:cs typeface="Open Sans"/>
              </a:rPr>
              <a:t>Alabama Community Broadband Technical Assistance Program</a:t>
            </a:r>
            <a:endParaRPr lang="en-US"/>
          </a:p>
        </p:txBody>
      </p:sp>
    </p:spTree>
    <p:extLst>
      <p:ext uri="{BB962C8B-B14F-4D97-AF65-F5344CB8AC3E}">
        <p14:creationId xmlns:p14="http://schemas.microsoft.com/office/powerpoint/2010/main" val="137929786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5066DF-26CC-DEA0-C0FE-08903F9466F3}"/>
              </a:ext>
            </a:extLst>
          </p:cNvPr>
          <p:cNvSpPr txBox="1"/>
          <p:nvPr/>
        </p:nvSpPr>
        <p:spPr>
          <a:xfrm>
            <a:off x="1221644" y="1230323"/>
            <a:ext cx="8283109" cy="5624617"/>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b="1" dirty="0">
                <a:solidFill>
                  <a:prstClr val="black"/>
                </a:solidFill>
                <a:latin typeface="Arial" panose="020B0604020202020204" pitchFamily="34" charset="0"/>
                <a:cs typeface="Arial" panose="020B0604020202020204" pitchFamily="34" charset="0"/>
              </a:rPr>
              <a:t>Agency Asset Inventory focuses on workforce development</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Profile of workforce development programs you provide to employees or </a:t>
            </a:r>
            <a:r>
              <a:rPr lang="en-US" b="1" dirty="0">
                <a:solidFill>
                  <a:prstClr val="black"/>
                </a:solidFill>
                <a:latin typeface="Arial" panose="020B0604020202020204" pitchFamily="34" charset="0"/>
                <a:cs typeface="Arial" panose="020B0604020202020204" pitchFamily="34" charset="0"/>
              </a:rPr>
              <a:t>use</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recruit, including</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Programs for training or job placement in the communications industry or transferable skill sets</a:t>
            </a:r>
          </a:p>
          <a:p>
            <a:pPr marL="742950" marR="0" lvl="1"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Programs addressing any specific populations or communities (such as rural) </a:t>
            </a:r>
          </a:p>
          <a:p>
            <a:pPr marL="742950" marR="0" lvl="1"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 capacity for developing and offering trainings to meet workforce demands in the communications industry</a:t>
            </a:r>
          </a:p>
          <a:p>
            <a:pPr marL="742950" marR="0" lvl="1"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Plans for developing and offering additional programs to meet future demands</a:t>
            </a:r>
          </a:p>
          <a:p>
            <a:pPr marL="742950" marR="0" lvl="1"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Funding sources for training programs</a:t>
            </a:r>
          </a:p>
          <a:p>
            <a:pPr marL="742950" marR="0" lvl="1"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Barriers and obstacles to developing a diverse, skilled workforce and how these can be mitigated</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Capacity for program growth, new programs, collaboration</a:t>
            </a:r>
          </a:p>
          <a:p>
            <a:pPr marL="285750" indent="-285750">
              <a:spcAft>
                <a:spcPts val="300"/>
              </a:spcAft>
              <a:buFont typeface="Arial" panose="020B0604020202020204" pitchFamily="34" charset="0"/>
              <a:buChar char="•"/>
              <a:defRPr/>
            </a:pPr>
            <a:endParaRPr lang="en-US" b="1" dirty="0">
              <a:latin typeface="Arial"/>
              <a:cs typeface="Arial"/>
            </a:endParaRP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b="1" dirty="0">
                <a:solidFill>
                  <a:prstClr val="black"/>
                </a:solidFill>
                <a:latin typeface="Arial" panose="020B0604020202020204" pitchFamily="34" charset="0"/>
                <a:cs typeface="Arial" panose="020B0604020202020204" pitchFamily="34" charset="0"/>
              </a:rPr>
              <a:t>https://www.surveymonkey.com/r/ADECA_agencyassetprograms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Graphic 6" descr="Construction worker male with solid fill">
            <a:extLst>
              <a:ext uri="{FF2B5EF4-FFF2-40B4-BE49-F238E27FC236}">
                <a16:creationId xmlns:a16="http://schemas.microsoft.com/office/drawing/2014/main" id="{1356DC14-BB53-39F7-7E7E-0103FFBD8B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01356" y="1653110"/>
            <a:ext cx="1604493" cy="1604493"/>
          </a:xfrm>
          <a:prstGeom prst="rect">
            <a:avLst/>
          </a:prstGeom>
        </p:spPr>
      </p:pic>
      <p:pic>
        <p:nvPicPr>
          <p:cNvPr id="9" name="Graphic 8" descr="Diploma with solid fill">
            <a:extLst>
              <a:ext uri="{FF2B5EF4-FFF2-40B4-BE49-F238E27FC236}">
                <a16:creationId xmlns:a16="http://schemas.microsoft.com/office/drawing/2014/main" id="{EF0CDC6C-7345-AB85-370A-D91CCFEA67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01356" y="2990317"/>
            <a:ext cx="1604493" cy="1604493"/>
          </a:xfrm>
          <a:prstGeom prst="rect">
            <a:avLst/>
          </a:prstGeom>
        </p:spPr>
      </p:pic>
      <p:pic>
        <p:nvPicPr>
          <p:cNvPr id="11" name="Graphic 10" descr="Blueprint with solid fill">
            <a:extLst>
              <a:ext uri="{FF2B5EF4-FFF2-40B4-BE49-F238E27FC236}">
                <a16:creationId xmlns:a16="http://schemas.microsoft.com/office/drawing/2014/main" id="{AA023CF0-1CB6-DF51-E7C0-68D756202C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01356" y="4327524"/>
            <a:ext cx="1604493" cy="1604493"/>
          </a:xfrm>
          <a:prstGeom prst="rect">
            <a:avLst/>
          </a:prstGeom>
        </p:spPr>
      </p:pic>
      <p:sp>
        <p:nvSpPr>
          <p:cNvPr id="8" name="Title 7">
            <a:extLst>
              <a:ext uri="{FF2B5EF4-FFF2-40B4-BE49-F238E27FC236}">
                <a16:creationId xmlns:a16="http://schemas.microsoft.com/office/drawing/2014/main" id="{72DEC667-4DF9-15B2-D804-B6AA72D71C81}"/>
              </a:ext>
            </a:extLst>
          </p:cNvPr>
          <p:cNvSpPr>
            <a:spLocks noGrp="1"/>
          </p:cNvSpPr>
          <p:nvPr>
            <p:ph type="title"/>
          </p:nvPr>
        </p:nvSpPr>
        <p:spPr/>
        <p:txBody>
          <a:bodyPr>
            <a:normAutofit/>
          </a:bodyPr>
          <a:lstStyle/>
          <a:p>
            <a:pPr algn="ctr"/>
            <a:r>
              <a:rPr lang="en-US"/>
              <a:t>ASSET INVENTORY-WORKFORCE DEVELOPMENT</a:t>
            </a:r>
          </a:p>
        </p:txBody>
      </p:sp>
      <p:sp>
        <p:nvSpPr>
          <p:cNvPr id="2" name="Footer Placeholder 2">
            <a:extLst>
              <a:ext uri="{FF2B5EF4-FFF2-40B4-BE49-F238E27FC236}">
                <a16:creationId xmlns:a16="http://schemas.microsoft.com/office/drawing/2014/main" id="{DC0D2EBE-4812-C3D5-FF92-2162C26F728C}"/>
              </a:ext>
            </a:extLst>
          </p:cNvPr>
          <p:cNvSpPr txBox="1">
            <a:spLocks/>
          </p:cNvSpPr>
          <p:nvPr/>
        </p:nvSpPr>
        <p:spPr>
          <a:xfrm rot="16200000">
            <a:off x="-2058333" y="3761121"/>
            <a:ext cx="550351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spc="300">
                <a:solidFill>
                  <a:srgbClr val="FFFFFF">
                    <a:lumMod val="75000"/>
                  </a:srgbClr>
                </a:solidFill>
                <a:latin typeface="Expressway Rg" panose="020B0604020200020204" pitchFamily="34" charset="0"/>
              </a:rPr>
              <a:t>PARTNER CONTRIBUTIONS</a:t>
            </a:r>
          </a:p>
        </p:txBody>
      </p:sp>
    </p:spTree>
    <p:extLst>
      <p:ext uri="{BB962C8B-B14F-4D97-AF65-F5344CB8AC3E}">
        <p14:creationId xmlns:p14="http://schemas.microsoft.com/office/powerpoint/2010/main" val="1106387512"/>
      </p:ext>
    </p:extLst>
  </p:cSld>
  <p:clrMapOvr>
    <a:masterClrMapping/>
  </p:clrMapOvr>
  <mc:AlternateContent xmlns:mc="http://schemas.openxmlformats.org/markup-compatibility/2006" xmlns:p14="http://schemas.microsoft.com/office/powerpoint/2010/main">
    <mc:Choice Requires="p14">
      <p:transition p14:dur="250" advTm="14000">
        <p:fade/>
      </p:transition>
    </mc:Choice>
    <mc:Fallback xmlns="">
      <p:transition advTm="1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79-D208-9A46-F791-7FBFD47BC7D8}"/>
              </a:ext>
            </a:extLst>
          </p:cNvPr>
          <p:cNvSpPr>
            <a:spLocks noGrp="1"/>
          </p:cNvSpPr>
          <p:nvPr>
            <p:ph type="title"/>
          </p:nvPr>
        </p:nvSpPr>
        <p:spPr/>
        <p:txBody>
          <a:bodyPr>
            <a:normAutofit fontScale="90000"/>
          </a:bodyPr>
          <a:lstStyle/>
          <a:p>
            <a:pPr algn="ctr"/>
            <a:r>
              <a:rPr lang="en-US" dirty="0">
                <a:latin typeface="Expressway Rg"/>
              </a:rPr>
              <a:t>MASSIVE UPCOMING CONSTRUCTION EFFORTS COULD EXPERIENCE BOTTLENECKS</a:t>
            </a:r>
          </a:p>
        </p:txBody>
      </p:sp>
      <p:sp>
        <p:nvSpPr>
          <p:cNvPr id="4" name="Slide Number Placeholder 3">
            <a:extLst>
              <a:ext uri="{FF2B5EF4-FFF2-40B4-BE49-F238E27FC236}">
                <a16:creationId xmlns:a16="http://schemas.microsoft.com/office/drawing/2014/main" id="{AF4AE055-AF0C-D9EA-5694-EA6F839CEF21}"/>
              </a:ext>
            </a:extLst>
          </p:cNvPr>
          <p:cNvSpPr>
            <a:spLocks noGrp="1"/>
          </p:cNvSpPr>
          <p:nvPr>
            <p:ph type="sldNum" sz="quarter" idx="12"/>
          </p:nvPr>
        </p:nvSpPr>
        <p:spPr/>
        <p:txBody>
          <a:bodyPr/>
          <a:lstStyle/>
          <a:p>
            <a:fld id="{ACAAA2AA-9935-F447-A1F2-B7B18FC0B460}" type="slidenum">
              <a:rPr lang="en-US" smtClean="0"/>
              <a:t>24</a:t>
            </a:fld>
            <a:endParaRPr lang="en-US"/>
          </a:p>
        </p:txBody>
      </p:sp>
      <p:graphicFrame>
        <p:nvGraphicFramePr>
          <p:cNvPr id="5" name="Diagram 4">
            <a:extLst>
              <a:ext uri="{FF2B5EF4-FFF2-40B4-BE49-F238E27FC236}">
                <a16:creationId xmlns:a16="http://schemas.microsoft.com/office/drawing/2014/main" id="{EE7229E2-0C87-E622-DCD8-4A1F05405962}"/>
              </a:ext>
            </a:extLst>
          </p:cNvPr>
          <p:cNvGraphicFramePr/>
          <p:nvPr>
            <p:extLst>
              <p:ext uri="{D42A27DB-BD31-4B8C-83A1-F6EECF244321}">
                <p14:modId xmlns:p14="http://schemas.microsoft.com/office/powerpoint/2010/main" val="3666712109"/>
              </p:ext>
            </p:extLst>
          </p:nvPr>
        </p:nvGraphicFramePr>
        <p:xfrm>
          <a:off x="1511614" y="1315092"/>
          <a:ext cx="9841548" cy="5380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1575CA38-D975-F3C5-E726-BFED9227AC29}"/>
              </a:ext>
            </a:extLst>
          </p:cNvPr>
          <p:cNvSpPr txBox="1">
            <a:spLocks/>
          </p:cNvSpPr>
          <p:nvPr/>
        </p:nvSpPr>
        <p:spPr>
          <a:xfrm rot="16200000">
            <a:off x="-2058333" y="3761121"/>
            <a:ext cx="550351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spc="300">
                <a:solidFill>
                  <a:srgbClr val="FFFFFF">
                    <a:lumMod val="75000"/>
                  </a:srgbClr>
                </a:solidFill>
                <a:latin typeface="Expressway Rg" panose="020B0604020200020204" pitchFamily="34" charset="0"/>
              </a:rPr>
              <a:t>PARTNER CONTRIBUTIONS</a:t>
            </a:r>
          </a:p>
        </p:txBody>
      </p:sp>
    </p:spTree>
    <p:extLst>
      <p:ext uri="{BB962C8B-B14F-4D97-AF65-F5344CB8AC3E}">
        <p14:creationId xmlns:p14="http://schemas.microsoft.com/office/powerpoint/2010/main" val="30763382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A5C69-E674-9A97-169A-9D9E9CF6F06E}"/>
              </a:ext>
            </a:extLst>
          </p:cNvPr>
          <p:cNvSpPr>
            <a:spLocks noGrp="1"/>
          </p:cNvSpPr>
          <p:nvPr>
            <p:ph type="title"/>
          </p:nvPr>
        </p:nvSpPr>
        <p:spPr/>
        <p:txBody>
          <a:bodyPr>
            <a:normAutofit/>
          </a:bodyPr>
          <a:lstStyle/>
          <a:p>
            <a:pPr algn="ctr"/>
            <a:r>
              <a:rPr lang="en-US"/>
              <a:t>WORKFORCE DEVELOPMENT PARTNERS</a:t>
            </a:r>
          </a:p>
        </p:txBody>
      </p:sp>
      <p:sp>
        <p:nvSpPr>
          <p:cNvPr id="2" name="Slide Number Placeholder 1">
            <a:extLst>
              <a:ext uri="{FF2B5EF4-FFF2-40B4-BE49-F238E27FC236}">
                <a16:creationId xmlns:a16="http://schemas.microsoft.com/office/drawing/2014/main" id="{A6E94E3F-D4CD-17F6-B735-B814240ABC2B}"/>
              </a:ext>
            </a:extLst>
          </p:cNvPr>
          <p:cNvSpPr>
            <a:spLocks noGrp="1"/>
          </p:cNvSpPr>
          <p:nvPr>
            <p:ph type="sldNum" sz="quarter" idx="12"/>
          </p:nvPr>
        </p:nvSpPr>
        <p:spPr/>
        <p:txBody>
          <a:bodyPr vert="horz" lIns="91440" tIns="45720" rIns="91440" bIns="45720" rtlCol="0" anchor="ctr">
            <a:normAutofit/>
          </a:bodyPr>
          <a:lstStyle/>
          <a:p>
            <a:pPr>
              <a:spcAft>
                <a:spcPts val="600"/>
              </a:spcAft>
            </a:pPr>
            <a:fld id="{E6C700BF-F447-B74E-8525-2F0AD4CE73F1}" type="slidenum">
              <a:rPr lang="en-US" sz="1200" smtClean="0">
                <a:solidFill>
                  <a:schemeClr val="tx1">
                    <a:tint val="75000"/>
                  </a:schemeClr>
                </a:solidFill>
                <a:latin typeface="+mn-lt"/>
                <a:ea typeface="+mn-ea"/>
                <a:cs typeface="+mn-cs"/>
              </a:rPr>
              <a:pPr>
                <a:spcAft>
                  <a:spcPts val="600"/>
                </a:spcAft>
              </a:pPr>
              <a:t>25</a:t>
            </a:fld>
            <a:endParaRPr lang="en-US" sz="1200">
              <a:solidFill>
                <a:schemeClr val="tx1">
                  <a:tint val="75000"/>
                </a:schemeClr>
              </a:solidFill>
              <a:latin typeface="+mn-lt"/>
              <a:ea typeface="+mn-ea"/>
              <a:cs typeface="+mn-cs"/>
            </a:endParaRPr>
          </a:p>
        </p:txBody>
      </p:sp>
      <p:graphicFrame>
        <p:nvGraphicFramePr>
          <p:cNvPr id="6" name="Diagram 5">
            <a:extLst>
              <a:ext uri="{FF2B5EF4-FFF2-40B4-BE49-F238E27FC236}">
                <a16:creationId xmlns:a16="http://schemas.microsoft.com/office/drawing/2014/main" id="{5C6F0FC8-3FEE-6077-7E45-3EB14B4C5083}"/>
              </a:ext>
            </a:extLst>
          </p:cNvPr>
          <p:cNvGraphicFramePr/>
          <p:nvPr/>
        </p:nvGraphicFramePr>
        <p:xfrm>
          <a:off x="1085223" y="1922106"/>
          <a:ext cx="10369898" cy="4056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2">
            <a:extLst>
              <a:ext uri="{FF2B5EF4-FFF2-40B4-BE49-F238E27FC236}">
                <a16:creationId xmlns:a16="http://schemas.microsoft.com/office/drawing/2014/main" id="{ED7C6C91-E8E1-6937-B08D-D52FBA038B9E}"/>
              </a:ext>
            </a:extLst>
          </p:cNvPr>
          <p:cNvSpPr txBox="1">
            <a:spLocks/>
          </p:cNvSpPr>
          <p:nvPr/>
        </p:nvSpPr>
        <p:spPr>
          <a:xfrm rot="16200000">
            <a:off x="-2210733" y="3608721"/>
            <a:ext cx="550351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300">
                <a:solidFill>
                  <a:srgbClr val="FFFFFF">
                    <a:lumMod val="75000"/>
                  </a:srgbClr>
                </a:solidFill>
                <a:latin typeface="Expressway Rg" panose="020B0604020200020204" pitchFamily="34" charset="0"/>
              </a:rPr>
              <a:t>PARTNER CONTRIBUTIONS</a:t>
            </a:r>
          </a:p>
        </p:txBody>
      </p:sp>
    </p:spTree>
    <p:extLst>
      <p:ext uri="{BB962C8B-B14F-4D97-AF65-F5344CB8AC3E}">
        <p14:creationId xmlns:p14="http://schemas.microsoft.com/office/powerpoint/2010/main" val="40024061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5C7A08-BE7D-53BA-45E9-A88ACCEA7325}"/>
              </a:ext>
            </a:extLst>
          </p:cNvPr>
          <p:cNvSpPr>
            <a:spLocks noGrp="1"/>
          </p:cNvSpPr>
          <p:nvPr>
            <p:ph type="title"/>
          </p:nvPr>
        </p:nvSpPr>
        <p:spPr/>
        <p:txBody>
          <a:bodyPr/>
          <a:lstStyle/>
          <a:p>
            <a:pPr algn="ctr"/>
            <a:r>
              <a:rPr lang="en-US"/>
              <a:t>STATE WORKFORCE PLAN</a:t>
            </a:r>
          </a:p>
        </p:txBody>
      </p:sp>
      <p:sp>
        <p:nvSpPr>
          <p:cNvPr id="2" name="Slide Number Placeholder 1">
            <a:extLst>
              <a:ext uri="{FF2B5EF4-FFF2-40B4-BE49-F238E27FC236}">
                <a16:creationId xmlns:a16="http://schemas.microsoft.com/office/drawing/2014/main" id="{C24BB658-2A93-F70A-6BDA-ACD29014B0E6}"/>
              </a:ext>
            </a:extLst>
          </p:cNvPr>
          <p:cNvSpPr>
            <a:spLocks noGrp="1"/>
          </p:cNvSpPr>
          <p:nvPr>
            <p:ph type="sldNum" sz="quarter" idx="12"/>
          </p:nvPr>
        </p:nvSpPr>
        <p:spPr/>
        <p:txBody>
          <a:bodyPr/>
          <a:lstStyle/>
          <a:p>
            <a:fld id="{E6C700BF-F447-B74E-8525-2F0AD4CE73F1}" type="slidenum">
              <a:rPr lang="en-US" smtClean="0"/>
              <a:pPr/>
              <a:t>26</a:t>
            </a:fld>
            <a:endParaRPr lang="en-US"/>
          </a:p>
        </p:txBody>
      </p:sp>
      <p:sp>
        <p:nvSpPr>
          <p:cNvPr id="4" name="TextBox 3">
            <a:extLst>
              <a:ext uri="{FF2B5EF4-FFF2-40B4-BE49-F238E27FC236}">
                <a16:creationId xmlns:a16="http://schemas.microsoft.com/office/drawing/2014/main" id="{3C5BE94E-209C-D339-2389-2D24C01C6CB9}"/>
              </a:ext>
            </a:extLst>
          </p:cNvPr>
          <p:cNvSpPr txBox="1"/>
          <p:nvPr/>
        </p:nvSpPr>
        <p:spPr>
          <a:xfrm>
            <a:off x="1511613" y="1264577"/>
            <a:ext cx="9913573" cy="923330"/>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Plan to achieve a diverse, skilled, and sufficient workforce for building and maintaining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high-speed Internet infrastructure, including specialized telecommunications and construction jobs</a:t>
            </a:r>
          </a:p>
        </p:txBody>
      </p:sp>
      <p:pic>
        <p:nvPicPr>
          <p:cNvPr id="6" name="Graphic 5" descr="Construction worker male with solid fill">
            <a:extLst>
              <a:ext uri="{FF2B5EF4-FFF2-40B4-BE49-F238E27FC236}">
                <a16:creationId xmlns:a16="http://schemas.microsoft.com/office/drawing/2014/main" id="{136DBC12-D1F8-166A-6053-76B6263F57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5517" y="2553177"/>
            <a:ext cx="1352290" cy="1352290"/>
          </a:xfrm>
          <a:prstGeom prst="rect">
            <a:avLst/>
          </a:prstGeom>
        </p:spPr>
      </p:pic>
      <p:pic>
        <p:nvPicPr>
          <p:cNvPr id="7" name="Picture 6">
            <a:extLst>
              <a:ext uri="{FF2B5EF4-FFF2-40B4-BE49-F238E27FC236}">
                <a16:creationId xmlns:a16="http://schemas.microsoft.com/office/drawing/2014/main" id="{CFA72653-DDDE-C61F-FEBF-E9F63EA83FDD}"/>
              </a:ext>
            </a:extLst>
          </p:cNvPr>
          <p:cNvPicPr>
            <a:picLocks noChangeAspect="1"/>
          </p:cNvPicPr>
          <p:nvPr/>
        </p:nvPicPr>
        <p:blipFill>
          <a:blip r:embed="rId4">
            <a:duotone>
              <a:prstClr val="black"/>
              <a:srgbClr val="08473D">
                <a:tint val="45000"/>
                <a:satMod val="400000"/>
              </a:srgbClr>
            </a:duotone>
          </a:blip>
          <a:stretch>
            <a:fillRect/>
          </a:stretch>
        </p:blipFill>
        <p:spPr>
          <a:xfrm>
            <a:off x="10223512" y="4388270"/>
            <a:ext cx="876300" cy="1120219"/>
          </a:xfrm>
          <a:prstGeom prst="rect">
            <a:avLst/>
          </a:prstGeom>
          <a:ln>
            <a:noFill/>
          </a:ln>
        </p:spPr>
      </p:pic>
      <p:sp>
        <p:nvSpPr>
          <p:cNvPr id="8" name="Content Placeholder 2">
            <a:extLst>
              <a:ext uri="{FF2B5EF4-FFF2-40B4-BE49-F238E27FC236}">
                <a16:creationId xmlns:a16="http://schemas.microsoft.com/office/drawing/2014/main" id="{E865898F-F770-D0CB-C5E5-942B1C7CF9A6}"/>
              </a:ext>
            </a:extLst>
          </p:cNvPr>
          <p:cNvSpPr txBox="1">
            <a:spLocks/>
          </p:cNvSpPr>
          <p:nvPr/>
        </p:nvSpPr>
        <p:spPr>
          <a:xfrm>
            <a:off x="1757529" y="2881224"/>
            <a:ext cx="8058489" cy="3014092"/>
          </a:xfrm>
          <a:prstGeom prst="rect">
            <a:avLst/>
          </a:prstGeom>
          <a:solidFill>
            <a:srgbClr val="2D69B6"/>
          </a:solidFill>
          <a:ln>
            <a:noFill/>
          </a:ln>
          <a:effectLst>
            <a:outerShdw blurRad="50800" dist="38100" dir="2700000" algn="tl" rotWithShape="0">
              <a:prstClr val="black">
                <a:alpha val="40000"/>
              </a:prstClr>
            </a:outerShdw>
          </a:effectLst>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4000"/>
              </a:lnSpc>
              <a:spcBef>
                <a:spcPts val="1000"/>
              </a:spcBef>
              <a:spcAft>
                <a:spcPts val="0"/>
              </a:spcAft>
              <a:buClrTx/>
              <a:buSzTx/>
              <a:buFont typeface="Arial"/>
              <a:buChar char="•"/>
              <a:tabLst/>
              <a:defRPr/>
            </a:pPr>
            <a:endParaRPr kumimoji="0" lang="en-US" sz="300" b="0" i="0" u="none" strike="noStrike" kern="1200" cap="none" spc="0" normalizeH="0" baseline="0" noProof="0">
              <a:ln>
                <a:noFill/>
              </a:ln>
              <a:solidFill>
                <a:prstClr val="white"/>
              </a:solidFill>
              <a:effectLst/>
              <a:uLnTx/>
              <a:uFillTx/>
              <a:latin typeface="Georgia" panose="02040502050405020303" pitchFamily="18" charset="0"/>
              <a:ea typeface="Open Sans" panose="020B0606030504020204" pitchFamily="34" charset="0"/>
              <a:cs typeface="Open Sans" panose="020B0606030504020204" pitchFamily="34" charset="0"/>
            </a:endParaRPr>
          </a:p>
          <a:p>
            <a:pPr>
              <a:lnSpc>
                <a:spcPct val="100000"/>
              </a:lnSpc>
              <a:spcBef>
                <a:spcPts val="0"/>
              </a:spcBef>
              <a:spcAft>
                <a:spcPts val="400"/>
              </a:spcAft>
            </a:pPr>
            <a:endParaRPr lang="en-US" sz="300" b="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1">
              <a:lnSpc>
                <a:spcPct val="100000"/>
              </a:lnSpc>
              <a:spcBef>
                <a:spcPts val="0"/>
              </a:spcBef>
              <a:spcAft>
                <a:spcPts val="400"/>
              </a:spcAft>
            </a:pPr>
            <a:r>
              <a:rPr lang="en-US" sz="1800" b="0">
                <a:solidFill>
                  <a:schemeClr val="bg1"/>
                </a:solidFill>
                <a:latin typeface="Open Sans" panose="020B0606030504020204" pitchFamily="34" charset="0"/>
                <a:ea typeface="Open Sans" panose="020B0606030504020204" pitchFamily="34" charset="0"/>
                <a:cs typeface="Open Sans" panose="020B0606030504020204" pitchFamily="34" charset="0"/>
              </a:rPr>
              <a:t>Compliance with federal labor and employment laws – i.e., </a:t>
            </a:r>
          </a:p>
          <a:p>
            <a:pPr marL="457200" lvl="1" indent="0">
              <a:lnSpc>
                <a:spcPct val="100000"/>
              </a:lnSpc>
              <a:spcBef>
                <a:spcPts val="0"/>
              </a:spcBef>
              <a:spcAft>
                <a:spcPts val="400"/>
              </a:spcAft>
              <a:buNone/>
            </a:pPr>
            <a:r>
              <a:rPr lang="en-US" sz="1800" b="0">
                <a:solidFill>
                  <a:schemeClr val="bg1"/>
                </a:solidFill>
                <a:latin typeface="Open Sans" panose="020B0606030504020204" pitchFamily="34" charset="0"/>
                <a:ea typeface="Open Sans" panose="020B0606030504020204" pitchFamily="34" charset="0"/>
                <a:cs typeface="Open Sans" panose="020B0606030504020204" pitchFamily="34" charset="0"/>
              </a:rPr>
              <a:t>    fair labor practices, civil rights and nondiscrimination</a:t>
            </a:r>
          </a:p>
          <a:p>
            <a:pPr marL="457200" lvl="1" indent="0">
              <a:lnSpc>
                <a:spcPct val="100000"/>
              </a:lnSpc>
              <a:spcBef>
                <a:spcPts val="0"/>
              </a:spcBef>
              <a:spcAft>
                <a:spcPts val="400"/>
              </a:spcAft>
              <a:buNone/>
            </a:pPr>
            <a:endParaRPr lang="en-US" sz="400" b="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1">
              <a:lnSpc>
                <a:spcPct val="100000"/>
              </a:lnSpc>
              <a:spcBef>
                <a:spcPts val="0"/>
              </a:spcBef>
              <a:spcAft>
                <a:spcPts val="400"/>
              </a:spcAft>
            </a:pPr>
            <a:r>
              <a:rPr lang="en-US" sz="1800" b="0">
                <a:solidFill>
                  <a:schemeClr val="bg1"/>
                </a:solidFill>
                <a:latin typeface="Open Sans" panose="020B0606030504020204" pitchFamily="34" charset="0"/>
                <a:ea typeface="Open Sans" panose="020B0606030504020204" pitchFamily="34" charset="0"/>
                <a:cs typeface="Open Sans" panose="020B0606030504020204" pitchFamily="34" charset="0"/>
              </a:rPr>
              <a:t>Skilled workforce activities – developing a highly skilled workforce </a:t>
            </a:r>
          </a:p>
          <a:p>
            <a:pPr marL="457200" lvl="1" indent="0">
              <a:lnSpc>
                <a:spcPct val="100000"/>
              </a:lnSpc>
              <a:spcBef>
                <a:spcPts val="0"/>
              </a:spcBef>
              <a:spcAft>
                <a:spcPts val="400"/>
              </a:spcAft>
              <a:buNone/>
            </a:pPr>
            <a:r>
              <a:rPr lang="en-US" sz="1800" b="0">
                <a:solidFill>
                  <a:schemeClr val="bg1"/>
                </a:solidFill>
                <a:latin typeface="Open Sans" panose="020B0606030504020204" pitchFamily="34" charset="0"/>
                <a:ea typeface="Open Sans" panose="020B0606030504020204" pitchFamily="34" charset="0"/>
                <a:cs typeface="Open Sans" panose="020B0606030504020204" pitchFamily="34" charset="0"/>
              </a:rPr>
              <a:t>    and ensuring state subgrantees do the same</a:t>
            </a:r>
          </a:p>
          <a:p>
            <a:pPr marL="457200" lvl="1" indent="0">
              <a:lnSpc>
                <a:spcPct val="100000"/>
              </a:lnSpc>
              <a:spcBef>
                <a:spcPts val="0"/>
              </a:spcBef>
              <a:spcAft>
                <a:spcPts val="400"/>
              </a:spcAft>
              <a:buNone/>
            </a:pPr>
            <a:endParaRPr lang="en-US" sz="400" b="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1">
              <a:lnSpc>
                <a:spcPct val="100000"/>
              </a:lnSpc>
              <a:spcBef>
                <a:spcPts val="0"/>
              </a:spcBef>
              <a:spcAft>
                <a:spcPts val="400"/>
              </a:spcAft>
            </a:pPr>
            <a:r>
              <a:rPr lang="en-US" sz="1800" b="0">
                <a:solidFill>
                  <a:schemeClr val="bg1"/>
                </a:solidFill>
                <a:latin typeface="Open Sans" panose="020B0606030504020204" pitchFamily="34" charset="0"/>
                <a:ea typeface="Open Sans" panose="020B0606030504020204" pitchFamily="34" charset="0"/>
                <a:cs typeface="Open Sans" panose="020B0606030504020204" pitchFamily="34" charset="0"/>
              </a:rPr>
              <a:t>Equitable training and workforce development activities – ensuring </a:t>
            </a:r>
          </a:p>
          <a:p>
            <a:pPr marL="457200" lvl="1" indent="0">
              <a:lnSpc>
                <a:spcPct val="100000"/>
              </a:lnSpc>
              <a:spcBef>
                <a:spcPts val="0"/>
              </a:spcBef>
              <a:spcAft>
                <a:spcPts val="400"/>
              </a:spcAft>
              <a:buNone/>
            </a:pPr>
            <a:r>
              <a:rPr lang="en-US" sz="1800" b="0">
                <a:solidFill>
                  <a:schemeClr val="bg1"/>
                </a:solidFill>
                <a:latin typeface="Open Sans" panose="020B0606030504020204" pitchFamily="34" charset="0"/>
                <a:ea typeface="Open Sans" panose="020B0606030504020204" pitchFamily="34" charset="0"/>
                <a:cs typeface="Open Sans" panose="020B0606030504020204" pitchFamily="34" charset="0"/>
              </a:rPr>
              <a:t>    fairness and diversity</a:t>
            </a:r>
          </a:p>
          <a:p>
            <a:pPr marL="457200" lvl="1" indent="0">
              <a:lnSpc>
                <a:spcPct val="100000"/>
              </a:lnSpc>
              <a:spcBef>
                <a:spcPts val="0"/>
              </a:spcBef>
              <a:spcAft>
                <a:spcPts val="400"/>
              </a:spcAft>
              <a:buNone/>
            </a:pPr>
            <a:endParaRPr lang="en-US" sz="400" b="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1">
              <a:lnSpc>
                <a:spcPct val="100000"/>
              </a:lnSpc>
              <a:spcBef>
                <a:spcPts val="0"/>
              </a:spcBef>
              <a:spcAft>
                <a:spcPts val="400"/>
              </a:spcAft>
            </a:pPr>
            <a:r>
              <a:rPr lang="en-US" sz="1800" b="0">
                <a:solidFill>
                  <a:schemeClr val="bg1"/>
                </a:solidFill>
                <a:latin typeface="Open Sans" panose="020B0606030504020204" pitchFamily="34" charset="0"/>
                <a:ea typeface="Open Sans" panose="020B0606030504020204" pitchFamily="34" charset="0"/>
                <a:cs typeface="Open Sans" panose="020B0606030504020204" pitchFamily="34" charset="0"/>
              </a:rPr>
              <a:t>Contracting requirements</a:t>
            </a:r>
          </a:p>
          <a:p>
            <a:pPr lvl="1">
              <a:lnSpc>
                <a:spcPct val="100000"/>
              </a:lnSpc>
              <a:spcBef>
                <a:spcPts val="0"/>
              </a:spcBef>
              <a:spcAft>
                <a:spcPts val="400"/>
              </a:spcAft>
            </a:pPr>
            <a:endParaRPr kumimoji="0" lang="en-US" sz="4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2024D3D-0600-5970-412C-333CBC0EA57A}"/>
              </a:ext>
            </a:extLst>
          </p:cNvPr>
          <p:cNvSpPr/>
          <p:nvPr/>
        </p:nvSpPr>
        <p:spPr>
          <a:xfrm>
            <a:off x="1757529" y="2348312"/>
            <a:ext cx="8058489" cy="473919"/>
          </a:xfrm>
          <a:prstGeom prst="rect">
            <a:avLst/>
          </a:prstGeom>
          <a:solidFill>
            <a:srgbClr val="2D69B6"/>
          </a:solidFill>
          <a:ln>
            <a:noFill/>
          </a:ln>
          <a:effectLst>
            <a:outerShdw blurRad="50800" dist="38100" dir="2700000" algn="tl" rotWithShape="0">
              <a:prstClr val="black">
                <a:alpha val="40000"/>
              </a:prstClr>
            </a:outerShdw>
          </a:effectLst>
        </p:spPr>
        <p:txBody>
          <a:bodyPr lIns="91440" tIns="45720" rIns="91440" bIns="45720" anchor="ctr">
            <a:normAutofit/>
          </a:bodyPr>
          <a:lstStyle/>
          <a:p>
            <a:pPr algn="ctr">
              <a:lnSpc>
                <a:spcPct val="90000"/>
              </a:lnSpc>
              <a:spcBef>
                <a:spcPts val="1000"/>
              </a:spcBef>
            </a:pP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Must address</a:t>
            </a:r>
          </a:p>
        </p:txBody>
      </p:sp>
      <p:sp>
        <p:nvSpPr>
          <p:cNvPr id="3" name="Footer Placeholder 2">
            <a:extLst>
              <a:ext uri="{FF2B5EF4-FFF2-40B4-BE49-F238E27FC236}">
                <a16:creationId xmlns:a16="http://schemas.microsoft.com/office/drawing/2014/main" id="{9A2FC2F5-F3B2-0060-A4F4-E5D4AE5E1157}"/>
              </a:ext>
            </a:extLst>
          </p:cNvPr>
          <p:cNvSpPr txBox="1">
            <a:spLocks/>
          </p:cNvSpPr>
          <p:nvPr/>
        </p:nvSpPr>
        <p:spPr>
          <a:xfrm rot="16200000">
            <a:off x="-2058333" y="3761121"/>
            <a:ext cx="550351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spc="300">
                <a:solidFill>
                  <a:srgbClr val="FFFFFF">
                    <a:lumMod val="75000"/>
                  </a:srgbClr>
                </a:solidFill>
                <a:latin typeface="Expressway Rg" panose="020B0604020200020204" pitchFamily="34" charset="0"/>
              </a:rPr>
              <a:t>PARTNER CONTRIBUTIONS</a:t>
            </a:r>
          </a:p>
        </p:txBody>
      </p:sp>
    </p:spTree>
    <p:extLst>
      <p:ext uri="{BB962C8B-B14F-4D97-AF65-F5344CB8AC3E}">
        <p14:creationId xmlns:p14="http://schemas.microsoft.com/office/powerpoint/2010/main" val="120834398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89815C-E7C3-FDC2-832E-B634F02D815E}"/>
              </a:ext>
            </a:extLst>
          </p:cNvPr>
          <p:cNvSpPr>
            <a:spLocks noGrp="1"/>
          </p:cNvSpPr>
          <p:nvPr>
            <p:ph type="title"/>
          </p:nvPr>
        </p:nvSpPr>
        <p:spPr/>
        <p:txBody>
          <a:bodyPr/>
          <a:lstStyle/>
          <a:p>
            <a:pPr algn="ctr"/>
            <a:r>
              <a:rPr lang="en-US" dirty="0"/>
              <a:t>INCORPORATION INTO THE PLAN</a:t>
            </a:r>
          </a:p>
        </p:txBody>
      </p:sp>
      <p:sp>
        <p:nvSpPr>
          <p:cNvPr id="2" name="Slide Number Placeholder 1">
            <a:extLst>
              <a:ext uri="{FF2B5EF4-FFF2-40B4-BE49-F238E27FC236}">
                <a16:creationId xmlns:a16="http://schemas.microsoft.com/office/drawing/2014/main" id="{C24BB658-2A93-F70A-6BDA-ACD29014B0E6}"/>
              </a:ext>
            </a:extLst>
          </p:cNvPr>
          <p:cNvSpPr>
            <a:spLocks noGrp="1"/>
          </p:cNvSpPr>
          <p:nvPr>
            <p:ph type="sldNum" sz="quarter" idx="12"/>
          </p:nvPr>
        </p:nvSpPr>
        <p:spPr/>
        <p:txBody>
          <a:bodyPr/>
          <a:lstStyle/>
          <a:p>
            <a:fld id="{E6C700BF-F447-B74E-8525-2F0AD4CE73F1}" type="slidenum">
              <a:rPr lang="en-US" smtClean="0"/>
              <a:pPr/>
              <a:t>27</a:t>
            </a:fld>
            <a:endParaRPr lang="en-US"/>
          </a:p>
        </p:txBody>
      </p:sp>
      <p:sp>
        <p:nvSpPr>
          <p:cNvPr id="4" name="TextBox 3">
            <a:extLst>
              <a:ext uri="{FF2B5EF4-FFF2-40B4-BE49-F238E27FC236}">
                <a16:creationId xmlns:a16="http://schemas.microsoft.com/office/drawing/2014/main" id="{3C5BE94E-209C-D339-2389-2D24C01C6CB9}"/>
              </a:ext>
            </a:extLst>
          </p:cNvPr>
          <p:cNvSpPr txBox="1"/>
          <p:nvPr/>
        </p:nvSpPr>
        <p:spPr>
          <a:xfrm>
            <a:off x="1511614" y="1294886"/>
            <a:ext cx="9842186" cy="677108"/>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Workforce</a:t>
            </a:r>
            <a:r>
              <a:rPr kumimoji="0" lang="en-US" sz="18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development mitigation can also be incorporated into the state plan in multiple ways so that grantees can help advance state goals </a:t>
            </a:r>
          </a:p>
        </p:txBody>
      </p:sp>
      <p:sp>
        <p:nvSpPr>
          <p:cNvPr id="9" name="Rectangle 8">
            <a:extLst>
              <a:ext uri="{FF2B5EF4-FFF2-40B4-BE49-F238E27FC236}">
                <a16:creationId xmlns:a16="http://schemas.microsoft.com/office/drawing/2014/main" id="{42024D3D-0600-5970-412C-333CBC0EA57A}"/>
              </a:ext>
            </a:extLst>
          </p:cNvPr>
          <p:cNvSpPr/>
          <p:nvPr/>
        </p:nvSpPr>
        <p:spPr>
          <a:xfrm>
            <a:off x="1338430" y="2644690"/>
            <a:ext cx="9966880" cy="473919"/>
          </a:xfrm>
          <a:prstGeom prst="rect">
            <a:avLst/>
          </a:prstGeom>
          <a:solidFill>
            <a:srgbClr val="2D69B6"/>
          </a:solidFill>
          <a:ln>
            <a:solidFill>
              <a:srgbClr val="08473D"/>
            </a:solidFill>
          </a:ln>
          <a:effectLst>
            <a:outerShdw blurRad="50800" dist="38100" dir="2700000" algn="tl" rotWithShape="0">
              <a:prstClr val="black">
                <a:alpha val="40000"/>
              </a:prstClr>
            </a:outerShdw>
          </a:effectLst>
        </p:spPr>
        <p:txBody>
          <a:bodyPr lIns="91440" tIns="45720" rIns="91440" bIns="45720" anchor="ctr">
            <a:normAutofit/>
          </a:bodyPr>
          <a:lstStyle/>
          <a:p>
            <a:pPr algn="ctr">
              <a:lnSpc>
                <a:spcPct val="90000"/>
              </a:lnSpc>
              <a:spcBef>
                <a:spcPts val="1000"/>
              </a:spcBef>
            </a:pP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Strategies for Intervention</a:t>
            </a:r>
          </a:p>
        </p:txBody>
      </p:sp>
      <p:graphicFrame>
        <p:nvGraphicFramePr>
          <p:cNvPr id="15" name="Content Placeholder 2">
            <a:extLst>
              <a:ext uri="{FF2B5EF4-FFF2-40B4-BE49-F238E27FC236}">
                <a16:creationId xmlns:a16="http://schemas.microsoft.com/office/drawing/2014/main" id="{1172EC40-8431-99FA-4A4B-138AC021F171}"/>
              </a:ext>
            </a:extLst>
          </p:cNvPr>
          <p:cNvGraphicFramePr/>
          <p:nvPr>
            <p:extLst>
              <p:ext uri="{D42A27DB-BD31-4B8C-83A1-F6EECF244321}">
                <p14:modId xmlns:p14="http://schemas.microsoft.com/office/powerpoint/2010/main" val="3690228412"/>
              </p:ext>
            </p:extLst>
          </p:nvPr>
        </p:nvGraphicFramePr>
        <p:xfrm>
          <a:off x="1338429" y="2227352"/>
          <a:ext cx="10314988" cy="4082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81A92C07-7083-53C0-1BA8-86F69B8A8A3A}"/>
              </a:ext>
            </a:extLst>
          </p:cNvPr>
          <p:cNvSpPr txBox="1">
            <a:spLocks/>
          </p:cNvSpPr>
          <p:nvPr/>
        </p:nvSpPr>
        <p:spPr>
          <a:xfrm rot="16200000">
            <a:off x="-2210733" y="3608721"/>
            <a:ext cx="550351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300">
                <a:solidFill>
                  <a:srgbClr val="FFFFFF">
                    <a:lumMod val="75000"/>
                  </a:srgbClr>
                </a:solidFill>
                <a:latin typeface="Expressway Rg" panose="020B0604020200020204" pitchFamily="34" charset="0"/>
              </a:rPr>
              <a:t>BREAKOUT SESSION- WORKFORCE DEVELOPMENT</a:t>
            </a:r>
          </a:p>
        </p:txBody>
      </p:sp>
    </p:spTree>
    <p:extLst>
      <p:ext uri="{BB962C8B-B14F-4D97-AF65-F5344CB8AC3E}">
        <p14:creationId xmlns:p14="http://schemas.microsoft.com/office/powerpoint/2010/main" val="107754366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A3D32B8-3CBE-F4AB-5991-8E37ACCF64A9}"/>
              </a:ext>
            </a:extLst>
          </p:cNvPr>
          <p:cNvSpPr/>
          <p:nvPr/>
        </p:nvSpPr>
        <p:spPr>
          <a:xfrm>
            <a:off x="8546785" y="1648378"/>
            <a:ext cx="3145827" cy="1323438"/>
          </a:xfrm>
          <a:prstGeom prst="roundRect">
            <a:avLst/>
          </a:prstGeom>
          <a:solidFill>
            <a:srgbClr val="4472C4">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2FC96A7-6930-7012-C8FD-8337FAF57B9F}"/>
              </a:ext>
            </a:extLst>
          </p:cNvPr>
          <p:cNvSpPr/>
          <p:nvPr/>
        </p:nvSpPr>
        <p:spPr>
          <a:xfrm>
            <a:off x="5080623" y="1648378"/>
            <a:ext cx="3145827" cy="1323438"/>
          </a:xfrm>
          <a:prstGeom prst="roundRect">
            <a:avLst/>
          </a:prstGeom>
          <a:solidFill>
            <a:srgbClr val="4472C4">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5E1D944-C838-702D-8D45-C9738E2B5575}"/>
              </a:ext>
            </a:extLst>
          </p:cNvPr>
          <p:cNvSpPr/>
          <p:nvPr/>
        </p:nvSpPr>
        <p:spPr>
          <a:xfrm>
            <a:off x="1466680" y="1648378"/>
            <a:ext cx="3145827" cy="1323438"/>
          </a:xfrm>
          <a:prstGeom prst="roundRect">
            <a:avLst/>
          </a:prstGeom>
          <a:solidFill>
            <a:srgbClr val="4472C4">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3A858BA-F527-0843-142E-4AD1E30245CF}"/>
              </a:ext>
            </a:extLst>
          </p:cNvPr>
          <p:cNvSpPr/>
          <p:nvPr/>
        </p:nvSpPr>
        <p:spPr>
          <a:xfrm>
            <a:off x="3358819" y="3359019"/>
            <a:ext cx="3145827" cy="1323438"/>
          </a:xfrm>
          <a:prstGeom prst="roundRect">
            <a:avLst/>
          </a:prstGeom>
          <a:solidFill>
            <a:srgbClr val="4472C4">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B679FA1-10D9-63E1-DBEB-D4A060A3220E}"/>
              </a:ext>
            </a:extLst>
          </p:cNvPr>
          <p:cNvSpPr/>
          <p:nvPr/>
        </p:nvSpPr>
        <p:spPr>
          <a:xfrm>
            <a:off x="7185267" y="3359019"/>
            <a:ext cx="3145827" cy="1323438"/>
          </a:xfrm>
          <a:prstGeom prst="roundRect">
            <a:avLst/>
          </a:prstGeom>
          <a:solidFill>
            <a:srgbClr val="4472C4">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48EEA14-F5B7-DA5A-E95F-A41AFEB36919}"/>
              </a:ext>
            </a:extLst>
          </p:cNvPr>
          <p:cNvSpPr/>
          <p:nvPr/>
        </p:nvSpPr>
        <p:spPr>
          <a:xfrm>
            <a:off x="3331108" y="4946604"/>
            <a:ext cx="3145827" cy="1323438"/>
          </a:xfrm>
          <a:prstGeom prst="roundRect">
            <a:avLst/>
          </a:prstGeom>
          <a:solidFill>
            <a:srgbClr val="4472C4">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16B0F6B-7F6C-DD73-974C-8575D9D81DC8}"/>
              </a:ext>
            </a:extLst>
          </p:cNvPr>
          <p:cNvSpPr/>
          <p:nvPr/>
        </p:nvSpPr>
        <p:spPr>
          <a:xfrm>
            <a:off x="7189659" y="4918893"/>
            <a:ext cx="3145827" cy="1323438"/>
          </a:xfrm>
          <a:prstGeom prst="roundRect">
            <a:avLst/>
          </a:prstGeom>
          <a:solidFill>
            <a:srgbClr val="4472C4">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Classroom with solid fill">
            <a:extLst>
              <a:ext uri="{FF2B5EF4-FFF2-40B4-BE49-F238E27FC236}">
                <a16:creationId xmlns:a16="http://schemas.microsoft.com/office/drawing/2014/main" id="{1052995D-4459-2C75-285B-19CC29942E32}"/>
              </a:ext>
            </a:extLst>
          </p:cNvPr>
          <p:cNvSpPr/>
          <p:nvPr/>
        </p:nvSpPr>
        <p:spPr>
          <a:xfrm>
            <a:off x="1130229" y="1487677"/>
            <a:ext cx="650352" cy="953326"/>
          </a:xfrm>
          <a:prstGeom prst="rect">
            <a:avLst/>
          </a:prstGeom>
          <a:blipFill>
            <a:blip r:embed="rId3">
              <a:duotone>
                <a:prstClr val="black"/>
                <a:schemeClr val="accent6">
                  <a:tint val="45000"/>
                  <a:satMod val="400000"/>
                </a:schemeClr>
              </a:duotone>
              <a:lum bright="-40000" contrast="-2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Rectangle 16" descr="Venn diagram with solid fill">
            <a:extLst>
              <a:ext uri="{FF2B5EF4-FFF2-40B4-BE49-F238E27FC236}">
                <a16:creationId xmlns:a16="http://schemas.microsoft.com/office/drawing/2014/main" id="{3F3C4D37-D17C-C631-C99E-E2C419BC74B5}"/>
              </a:ext>
            </a:extLst>
          </p:cNvPr>
          <p:cNvSpPr/>
          <p:nvPr/>
        </p:nvSpPr>
        <p:spPr>
          <a:xfrm>
            <a:off x="4652531" y="1371934"/>
            <a:ext cx="762770" cy="1069069"/>
          </a:xfrm>
          <a:prstGeom prst="rect">
            <a:avLst/>
          </a:prstGeom>
          <a:blipFill>
            <a:blip r:embed="rId5">
              <a:duotone>
                <a:prstClr val="black"/>
                <a:schemeClr val="accent6">
                  <a:tint val="45000"/>
                  <a:satMod val="400000"/>
                </a:schemeClr>
              </a:duotone>
              <a:lum bright="-40000" contrast="-2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Rectangle 17" descr="Ribbon with solid fill">
            <a:extLst>
              <a:ext uri="{FF2B5EF4-FFF2-40B4-BE49-F238E27FC236}">
                <a16:creationId xmlns:a16="http://schemas.microsoft.com/office/drawing/2014/main" id="{0EC9B4A8-3AC1-A5B7-0FE2-0EE09DCE5D67}"/>
              </a:ext>
            </a:extLst>
          </p:cNvPr>
          <p:cNvSpPr/>
          <p:nvPr/>
        </p:nvSpPr>
        <p:spPr>
          <a:xfrm>
            <a:off x="8273157" y="1405542"/>
            <a:ext cx="610150" cy="940471"/>
          </a:xfrm>
          <a:prstGeom prst="rect">
            <a:avLst/>
          </a:prstGeom>
          <a:blipFill>
            <a:blip r:embed="rId7">
              <a:duotone>
                <a:prstClr val="black"/>
                <a:schemeClr val="accent6">
                  <a:tint val="45000"/>
                  <a:satMod val="400000"/>
                </a:schemeClr>
              </a:duotone>
              <a:lum bright="-40000" contrast="-2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Rectangle 18" descr="Route (Two Pins With A Path) with solid fill">
            <a:extLst>
              <a:ext uri="{FF2B5EF4-FFF2-40B4-BE49-F238E27FC236}">
                <a16:creationId xmlns:a16="http://schemas.microsoft.com/office/drawing/2014/main" id="{2663183D-AE41-99E1-CE89-4CEBFBC3012E}"/>
              </a:ext>
            </a:extLst>
          </p:cNvPr>
          <p:cNvSpPr/>
          <p:nvPr/>
        </p:nvSpPr>
        <p:spPr>
          <a:xfrm>
            <a:off x="2808036" y="3144033"/>
            <a:ext cx="783252" cy="1174878"/>
          </a:xfrm>
          <a:prstGeom prst="rect">
            <a:avLst/>
          </a:prstGeom>
          <a:blipFill>
            <a:blip r:embed="rId9">
              <a:duotone>
                <a:prstClr val="black"/>
                <a:schemeClr val="accent6">
                  <a:tint val="45000"/>
                  <a:satMod val="400000"/>
                </a:schemeClr>
              </a:duotone>
              <a:lum bright="-40000" contrast="-20000"/>
              <a:extLst>
                <a:ext uri="{96DAC541-7B7A-43D3-8B79-37D633B846F1}">
                  <asvg:svgBlip xmlns:asvg="http://schemas.microsoft.com/office/drawing/2016/SVG/main" r:embed="rId10"/>
                </a:ext>
              </a:extLst>
            </a:blip>
            <a:srcRect/>
            <a:stretch>
              <a:fillRect l="-25000" r="-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Rectangle 19" descr="Jail outline">
            <a:extLst>
              <a:ext uri="{FF2B5EF4-FFF2-40B4-BE49-F238E27FC236}">
                <a16:creationId xmlns:a16="http://schemas.microsoft.com/office/drawing/2014/main" id="{A8168B6D-05D5-1E19-0630-3A59D5FED98E}"/>
              </a:ext>
            </a:extLst>
          </p:cNvPr>
          <p:cNvSpPr/>
          <p:nvPr/>
        </p:nvSpPr>
        <p:spPr>
          <a:xfrm>
            <a:off x="6692314" y="3126529"/>
            <a:ext cx="783252" cy="1174878"/>
          </a:xfrm>
          <a:prstGeom prst="rect">
            <a:avLst/>
          </a:prstGeom>
          <a:blipFill>
            <a:blip r:embed="rId11">
              <a:duotone>
                <a:prstClr val="black"/>
                <a:schemeClr val="accent6">
                  <a:tint val="45000"/>
                  <a:satMod val="400000"/>
                </a:schemeClr>
              </a:duotone>
              <a:lum bright="-40000" contrast="-20000"/>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Rectangle 20" descr="Marketing with solid fill">
            <a:extLst>
              <a:ext uri="{FF2B5EF4-FFF2-40B4-BE49-F238E27FC236}">
                <a16:creationId xmlns:a16="http://schemas.microsoft.com/office/drawing/2014/main" id="{7EA5F86E-D2FF-384F-6696-6AAE86ED9295}"/>
              </a:ext>
            </a:extLst>
          </p:cNvPr>
          <p:cNvSpPr/>
          <p:nvPr/>
        </p:nvSpPr>
        <p:spPr>
          <a:xfrm>
            <a:off x="2760775" y="4607788"/>
            <a:ext cx="783252" cy="1174878"/>
          </a:xfrm>
          <a:prstGeom prst="rect">
            <a:avLst/>
          </a:prstGeom>
          <a:blipFill>
            <a:blip r:embed="rId13">
              <a:duotone>
                <a:prstClr val="black"/>
                <a:schemeClr val="accent6">
                  <a:tint val="45000"/>
                  <a:satMod val="400000"/>
                </a:schemeClr>
              </a:duotone>
              <a:lum bright="-40000" contrast="-20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2" name="Graphic 21">
            <a:extLst>
              <a:ext uri="{FF2B5EF4-FFF2-40B4-BE49-F238E27FC236}">
                <a16:creationId xmlns:a16="http://schemas.microsoft.com/office/drawing/2014/main" id="{1CAB9FD9-A549-55BA-E845-F5FF8A9ACC9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635037" y="4347587"/>
            <a:ext cx="900083" cy="1489793"/>
          </a:xfrm>
          <a:prstGeom prst="rect">
            <a:avLst/>
          </a:prstGeom>
        </p:spPr>
      </p:pic>
      <p:sp>
        <p:nvSpPr>
          <p:cNvPr id="23" name="TextBox 22">
            <a:extLst>
              <a:ext uri="{FF2B5EF4-FFF2-40B4-BE49-F238E27FC236}">
                <a16:creationId xmlns:a16="http://schemas.microsoft.com/office/drawing/2014/main" id="{EC95A907-CFCF-608D-DB21-8461260C5952}"/>
              </a:ext>
            </a:extLst>
          </p:cNvPr>
          <p:cNvSpPr txBox="1"/>
          <p:nvPr/>
        </p:nvSpPr>
        <p:spPr>
          <a:xfrm>
            <a:off x="1971944" y="1957261"/>
            <a:ext cx="2115128" cy="584775"/>
          </a:xfrm>
          <a:prstGeom prst="rect">
            <a:avLst/>
          </a:prstGeom>
          <a:noFill/>
        </p:spPr>
        <p:txBody>
          <a:bodyPr wrap="square" rtlCol="0">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Develop core curriculum</a:t>
            </a:r>
          </a:p>
        </p:txBody>
      </p:sp>
      <p:sp>
        <p:nvSpPr>
          <p:cNvPr id="24" name="TextBox 23">
            <a:extLst>
              <a:ext uri="{FF2B5EF4-FFF2-40B4-BE49-F238E27FC236}">
                <a16:creationId xmlns:a16="http://schemas.microsoft.com/office/drawing/2014/main" id="{3DFB3DA4-30D7-0FFC-3648-63E81E3193E5}"/>
              </a:ext>
            </a:extLst>
          </p:cNvPr>
          <p:cNvSpPr txBox="1"/>
          <p:nvPr/>
        </p:nvSpPr>
        <p:spPr>
          <a:xfrm>
            <a:off x="5074010" y="1862938"/>
            <a:ext cx="2961077" cy="830997"/>
          </a:xfrm>
          <a:prstGeom prst="rect">
            <a:avLst/>
          </a:prstGeom>
          <a:noFill/>
        </p:spPr>
        <p:txBody>
          <a:bodyPr wrap="square" rtlCol="0">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Define and adopt </a:t>
            </a:r>
          </a:p>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unified fiber optic technical certification</a:t>
            </a:r>
          </a:p>
        </p:txBody>
      </p:sp>
      <p:sp>
        <p:nvSpPr>
          <p:cNvPr id="25" name="TextBox 24">
            <a:extLst>
              <a:ext uri="{FF2B5EF4-FFF2-40B4-BE49-F238E27FC236}">
                <a16:creationId xmlns:a16="http://schemas.microsoft.com/office/drawing/2014/main" id="{24A1C716-D24F-FE9E-1808-D0A2D7806DC0}"/>
              </a:ext>
            </a:extLst>
          </p:cNvPr>
          <p:cNvSpPr txBox="1"/>
          <p:nvPr/>
        </p:nvSpPr>
        <p:spPr>
          <a:xfrm>
            <a:off x="8573861" y="1666669"/>
            <a:ext cx="2779939" cy="1323439"/>
          </a:xfrm>
          <a:prstGeom prst="rect">
            <a:avLst/>
          </a:prstGeom>
          <a:noFill/>
        </p:spPr>
        <p:txBody>
          <a:bodyPr wrap="square" rtlCol="0">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Develop career path partnerships and apprenticeship best practices with industry partners</a:t>
            </a:r>
          </a:p>
        </p:txBody>
      </p:sp>
      <p:sp>
        <p:nvSpPr>
          <p:cNvPr id="26" name="TextBox 25">
            <a:extLst>
              <a:ext uri="{FF2B5EF4-FFF2-40B4-BE49-F238E27FC236}">
                <a16:creationId xmlns:a16="http://schemas.microsoft.com/office/drawing/2014/main" id="{7149BBFB-17BE-B545-73D0-84EFF9D51820}"/>
              </a:ext>
            </a:extLst>
          </p:cNvPr>
          <p:cNvSpPr txBox="1"/>
          <p:nvPr/>
        </p:nvSpPr>
        <p:spPr>
          <a:xfrm>
            <a:off x="7396995" y="3680047"/>
            <a:ext cx="2687506" cy="584775"/>
          </a:xfrm>
          <a:prstGeom prst="rect">
            <a:avLst/>
          </a:prstGeom>
          <a:noFill/>
        </p:spPr>
        <p:txBody>
          <a:bodyPr wrap="square" rtlCol="0">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Develop prison </a:t>
            </a:r>
          </a:p>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technical programs</a:t>
            </a:r>
          </a:p>
        </p:txBody>
      </p:sp>
      <p:sp>
        <p:nvSpPr>
          <p:cNvPr id="27" name="TextBox 26">
            <a:extLst>
              <a:ext uri="{FF2B5EF4-FFF2-40B4-BE49-F238E27FC236}">
                <a16:creationId xmlns:a16="http://schemas.microsoft.com/office/drawing/2014/main" id="{42E96849-8BAB-18F3-AE28-8511CAB0141C}"/>
              </a:ext>
            </a:extLst>
          </p:cNvPr>
          <p:cNvSpPr txBox="1"/>
          <p:nvPr/>
        </p:nvSpPr>
        <p:spPr>
          <a:xfrm>
            <a:off x="7370614" y="5168703"/>
            <a:ext cx="2687506" cy="830997"/>
          </a:xfrm>
          <a:prstGeom prst="rect">
            <a:avLst/>
          </a:prstGeom>
          <a:noFill/>
        </p:spPr>
        <p:txBody>
          <a:bodyPr wrap="square" rtlCol="0">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Establish career technical education programs</a:t>
            </a:r>
          </a:p>
        </p:txBody>
      </p:sp>
      <p:sp>
        <p:nvSpPr>
          <p:cNvPr id="28" name="TextBox 27">
            <a:extLst>
              <a:ext uri="{FF2B5EF4-FFF2-40B4-BE49-F238E27FC236}">
                <a16:creationId xmlns:a16="http://schemas.microsoft.com/office/drawing/2014/main" id="{86542874-44FA-0471-F502-E84C0F019531}"/>
              </a:ext>
            </a:extLst>
          </p:cNvPr>
          <p:cNvSpPr txBox="1"/>
          <p:nvPr/>
        </p:nvSpPr>
        <p:spPr>
          <a:xfrm>
            <a:off x="3354360" y="4942096"/>
            <a:ext cx="3047168" cy="1323439"/>
          </a:xfrm>
          <a:prstGeom prst="rect">
            <a:avLst/>
          </a:prstGeom>
          <a:noFill/>
        </p:spPr>
        <p:txBody>
          <a:bodyPr wrap="square" rtlCol="0">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Publicize training opportunities to diverse populations and connect them to apprenticeship programs</a:t>
            </a:r>
          </a:p>
        </p:txBody>
      </p:sp>
      <p:sp>
        <p:nvSpPr>
          <p:cNvPr id="29" name="TextBox 28">
            <a:extLst>
              <a:ext uri="{FF2B5EF4-FFF2-40B4-BE49-F238E27FC236}">
                <a16:creationId xmlns:a16="http://schemas.microsoft.com/office/drawing/2014/main" id="{3C338648-692F-A39D-DFF4-F0EF72D00A6F}"/>
              </a:ext>
            </a:extLst>
          </p:cNvPr>
          <p:cNvSpPr txBox="1"/>
          <p:nvPr/>
        </p:nvSpPr>
        <p:spPr>
          <a:xfrm>
            <a:off x="3601650" y="3605239"/>
            <a:ext cx="2687506" cy="830997"/>
          </a:xfrm>
          <a:prstGeom prst="rect">
            <a:avLst/>
          </a:prstGeom>
          <a:noFill/>
        </p:spPr>
        <p:txBody>
          <a:bodyPr wrap="square" rtlCol="0">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Develop incentives for train-the-trainer opportunities</a:t>
            </a:r>
          </a:p>
        </p:txBody>
      </p:sp>
      <p:sp>
        <p:nvSpPr>
          <p:cNvPr id="31" name="Title 30">
            <a:extLst>
              <a:ext uri="{FF2B5EF4-FFF2-40B4-BE49-F238E27FC236}">
                <a16:creationId xmlns:a16="http://schemas.microsoft.com/office/drawing/2014/main" id="{A2C13B73-09E8-7D31-A7F1-B60875079209}"/>
              </a:ext>
            </a:extLst>
          </p:cNvPr>
          <p:cNvSpPr>
            <a:spLocks noGrp="1"/>
          </p:cNvSpPr>
          <p:nvPr>
            <p:ph type="title"/>
          </p:nvPr>
        </p:nvSpPr>
        <p:spPr/>
        <p:txBody>
          <a:bodyPr/>
          <a:lstStyle/>
          <a:p>
            <a:pPr algn="ctr"/>
            <a:r>
              <a:rPr lang="en-US"/>
              <a:t>EXAMPLE ACTIVITIES</a:t>
            </a:r>
          </a:p>
        </p:txBody>
      </p:sp>
    </p:spTree>
    <p:extLst>
      <p:ext uri="{BB962C8B-B14F-4D97-AF65-F5344CB8AC3E}">
        <p14:creationId xmlns:p14="http://schemas.microsoft.com/office/powerpoint/2010/main" val="1661059526"/>
      </p:ext>
    </p:extLst>
  </p:cSld>
  <p:clrMapOvr>
    <a:masterClrMapping/>
  </p:clrMapOvr>
  <mc:AlternateContent xmlns:mc="http://schemas.openxmlformats.org/markup-compatibility/2006" xmlns:p14="http://schemas.microsoft.com/office/powerpoint/2010/main">
    <mc:Choice Requires="p14">
      <p:transition p14:dur="250" advTm="14000">
        <p:fade/>
      </p:transition>
    </mc:Choice>
    <mc:Fallback xmlns="">
      <p:transition advTm="1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BE92C1-E3CB-6C99-54AB-CD9011269B7E}"/>
              </a:ext>
            </a:extLst>
          </p:cNvPr>
          <p:cNvSpPr/>
          <p:nvPr/>
        </p:nvSpPr>
        <p:spPr>
          <a:xfrm>
            <a:off x="-1" y="0"/>
            <a:ext cx="4608945" cy="2255965"/>
          </a:xfrm>
          <a:prstGeom prst="rect">
            <a:avLst/>
          </a:prstGeom>
          <a:solidFill>
            <a:srgbClr val="0050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1055" y="621792"/>
            <a:ext cx="4137889" cy="12537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solidFill>
                  <a:srgbClr val="C5EAFF"/>
                </a:solidFill>
                <a:latin typeface="Open Sans"/>
                <a:ea typeface="Open Sans"/>
                <a:cs typeface="Open Sans"/>
              </a:rPr>
              <a:t>Conclusion and Q &amp; A</a:t>
            </a:r>
            <a:endParaRPr lang="en-US">
              <a:solidFill>
                <a:srgbClr val="C5EA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E4D145CF-A556-9354-6B3E-F7813D9FEE8E}"/>
              </a:ext>
            </a:extLst>
          </p:cNvPr>
          <p:cNvSpPr txBox="1"/>
          <p:nvPr/>
        </p:nvSpPr>
        <p:spPr>
          <a:xfrm>
            <a:off x="6019209" y="201790"/>
            <a:ext cx="4832349" cy="6105829"/>
          </a:xfrm>
          <a:prstGeom prst="rect">
            <a:avLst/>
          </a:prstGeom>
        </p:spPr>
        <p:txBody>
          <a:bodyPr vert="horz" lIns="91440" tIns="45720" rIns="91440" bIns="45720" rtlCol="0" anchor="ctr">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a:latin typeface="Open Sans" panose="020B0606030504020204" pitchFamily="34" charset="0"/>
                <a:ea typeface="Open Sans" panose="020B0606030504020204" pitchFamily="34" charset="0"/>
                <a:cs typeface="Open Sans" panose="020B0606030504020204" pitchFamily="34" charset="0"/>
              </a:rPr>
              <a:t>What types of broadband-related jobs currently have workforce development?</a:t>
            </a:r>
          </a:p>
          <a:p>
            <a:pPr marL="285750" indent="-285750">
              <a:buClrTx/>
              <a:buFont typeface="Arial" panose="020B0604020202020204" pitchFamily="34" charset="0"/>
              <a:buChar char="•"/>
              <a:defRPr/>
            </a:pPr>
            <a:endParaRPr lang="en-US" sz="2000" kern="1200">
              <a:latin typeface="Open Sans" panose="020B0606030504020204" pitchFamily="34" charset="0"/>
              <a:ea typeface="Open Sans" panose="020B0606030504020204" pitchFamily="34" charset="0"/>
              <a:cs typeface="Open Sans" panose="020B0606030504020204" pitchFamily="34" charset="0"/>
            </a:endParaRPr>
          </a:p>
          <a:p>
            <a:pPr marL="285750" indent="-285750">
              <a:buClrTx/>
              <a:buFont typeface="Arial" panose="020B0604020202020204" pitchFamily="34" charset="0"/>
              <a:buChar char="•"/>
              <a:defRPr/>
            </a:pPr>
            <a:r>
              <a:rPr lang="en-US" sz="2000" kern="1200">
                <a:latin typeface="Open Sans" panose="020B0606030504020204" pitchFamily="34" charset="0"/>
                <a:ea typeface="Open Sans" panose="020B0606030504020204" pitchFamily="34" charset="0"/>
                <a:cs typeface="Open Sans" panose="020B0606030504020204" pitchFamily="34" charset="0"/>
              </a:rPr>
              <a:t>What types of jobs need state support (e.g., new policies or investment) to ensure sufficient workforce development?</a:t>
            </a:r>
          </a:p>
          <a:p>
            <a:pPr marL="285750" indent="-285750">
              <a:buClrTx/>
              <a:buFont typeface="Arial" panose="020B0604020202020204" pitchFamily="34" charset="0"/>
              <a:buChar char="•"/>
              <a:defRPr/>
            </a:pPr>
            <a:endParaRPr lang="en-US" sz="2000" kern="1200">
              <a:latin typeface="Open Sans" panose="020B0606030504020204" pitchFamily="34" charset="0"/>
              <a:ea typeface="Open Sans" panose="020B0606030504020204" pitchFamily="34" charset="0"/>
              <a:cs typeface="Open Sans" panose="020B0606030504020204" pitchFamily="34" charset="0"/>
            </a:endParaRPr>
          </a:p>
          <a:p>
            <a:pPr marL="285750" indent="-285750">
              <a:buClrTx/>
              <a:buFont typeface="Arial" panose="020B0604020202020204" pitchFamily="34" charset="0"/>
              <a:buChar char="•"/>
              <a:defRPr/>
            </a:pPr>
            <a:r>
              <a:rPr lang="en-US" sz="2000" kern="1200">
                <a:latin typeface="Open Sans" panose="020B0606030504020204" pitchFamily="34" charset="0"/>
                <a:ea typeface="Open Sans" panose="020B0606030504020204" pitchFamily="34" charset="0"/>
                <a:cs typeface="Open Sans" panose="020B0606030504020204" pitchFamily="34" charset="0"/>
              </a:rPr>
              <a:t>What workforce development considerations should be built into the grant design?</a:t>
            </a:r>
          </a:p>
          <a:p>
            <a:pPr marL="285750" indent="-285750">
              <a:buClrTx/>
              <a:buFont typeface="Arial" panose="020B0604020202020204" pitchFamily="34" charset="0"/>
              <a:buChar char="•"/>
              <a:defRPr/>
            </a:pPr>
            <a:endParaRPr lang="en-US" sz="2000" kern="1200">
              <a:latin typeface="Open Sans" panose="020B0606030504020204" pitchFamily="34" charset="0"/>
              <a:ea typeface="Open Sans" panose="020B0606030504020204" pitchFamily="34" charset="0"/>
              <a:cs typeface="Open Sans" panose="020B0606030504020204" pitchFamily="34" charset="0"/>
            </a:endParaRPr>
          </a:p>
          <a:p>
            <a:pPr marL="285750" indent="-285750">
              <a:buClrTx/>
              <a:buFont typeface="Arial" panose="020B0604020202020204" pitchFamily="34" charset="0"/>
              <a:buChar char="•"/>
              <a:defRPr/>
            </a:pPr>
            <a:r>
              <a:rPr lang="en-US" sz="2000" kern="1200">
                <a:latin typeface="Open Sans" panose="020B0606030504020204" pitchFamily="34" charset="0"/>
                <a:ea typeface="Open Sans" panose="020B0606030504020204" pitchFamily="34" charset="0"/>
                <a:cs typeface="Open Sans" panose="020B0606030504020204" pitchFamily="34" charset="0"/>
              </a:rPr>
              <a:t>What role should your organization have in developing the needed workforce?</a:t>
            </a:r>
            <a:endParaRPr kumimoji="0" lang="en-US" sz="200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A4BFE898-179D-C22B-D61C-431F69D50D1F}"/>
              </a:ext>
            </a:extLst>
          </p:cNvPr>
          <p:cNvSpPr>
            <a:spLocks noGrp="1"/>
          </p:cNvSpPr>
          <p:nvPr>
            <p:ph type="sldNum" sz="quarter" idx="12"/>
          </p:nvPr>
        </p:nvSpPr>
        <p:spPr>
          <a:xfrm>
            <a:off x="10579100" y="6356350"/>
            <a:ext cx="774700" cy="365125"/>
          </a:xfrm>
        </p:spPr>
        <p:txBody>
          <a:bodyPr vert="horz" lIns="91440" tIns="45720" rIns="91440" bIns="45720" rtlCol="0" anchor="ctr">
            <a:normAutofit/>
          </a:bodyPr>
          <a:lstStyle/>
          <a:p>
            <a:pPr>
              <a:spcAft>
                <a:spcPts val="600"/>
              </a:spcAft>
            </a:pPr>
            <a:fld id="{E6C700BF-F447-B74E-8525-2F0AD4CE73F1}" type="slidenum">
              <a:rPr lang="en-US" sz="1200" smtClean="0">
                <a:solidFill>
                  <a:schemeClr val="tx1">
                    <a:tint val="75000"/>
                  </a:schemeClr>
                </a:solidFill>
                <a:latin typeface="+mn-lt"/>
                <a:ea typeface="+mn-ea"/>
                <a:cs typeface="+mn-cs"/>
              </a:rPr>
              <a:pPr>
                <a:spcAft>
                  <a:spcPts val="600"/>
                </a:spcAft>
              </a:pPr>
              <a:t>29</a:t>
            </a:fld>
            <a:endParaRPr lang="en-US" sz="1200">
              <a:solidFill>
                <a:schemeClr val="tx1">
                  <a:tint val="75000"/>
                </a:schemeClr>
              </a:solidFill>
              <a:latin typeface="+mn-lt"/>
              <a:ea typeface="+mn-ea"/>
              <a:cs typeface="+mn-cs"/>
            </a:endParaRPr>
          </a:p>
        </p:txBody>
      </p:sp>
      <p:sp>
        <p:nvSpPr>
          <p:cNvPr id="5" name="TextBox 4">
            <a:extLst>
              <a:ext uri="{FF2B5EF4-FFF2-40B4-BE49-F238E27FC236}">
                <a16:creationId xmlns:a16="http://schemas.microsoft.com/office/drawing/2014/main" id="{DBA0DE3D-8D1F-28A9-D3E9-FE1CFE0145C6}"/>
              </a:ext>
            </a:extLst>
          </p:cNvPr>
          <p:cNvSpPr txBox="1"/>
          <p:nvPr/>
        </p:nvSpPr>
        <p:spPr>
          <a:xfrm>
            <a:off x="1127984" y="2497313"/>
            <a:ext cx="4738861" cy="3853363"/>
          </a:xfrm>
          <a:prstGeom prst="rect">
            <a:avLst/>
          </a:prstGeom>
          <a:noFill/>
        </p:spPr>
        <p:txBody>
          <a:bodyPr wrap="square" rtlCol="0">
            <a:spAutoFit/>
          </a:bodyPr>
          <a:lstStyle/>
          <a:p>
            <a:pPr marL="57150">
              <a:lnSpc>
                <a:spcPct val="90000"/>
              </a:lnSpc>
              <a:spcAft>
                <a:spcPts val="600"/>
              </a:spcAft>
            </a:pPr>
            <a:r>
              <a:rPr lang="en-US" sz="2000" b="1">
                <a:latin typeface="Arial" panose="020B0604020202020204" pitchFamily="34" charset="0"/>
                <a:ea typeface="Open Sans" panose="020B0606030504020204" pitchFamily="34" charset="0"/>
                <a:cs typeface="Arial" panose="020B0604020202020204" pitchFamily="34" charset="0"/>
              </a:rPr>
              <a:t>What other roles should we add?</a:t>
            </a:r>
          </a:p>
          <a:p>
            <a:pPr marL="400050" indent="-342900">
              <a:lnSpc>
                <a:spcPct val="90000"/>
              </a:lnSpc>
              <a:spcAft>
                <a:spcPts val="600"/>
              </a:spcAft>
              <a:buFont typeface="Arial" panose="020B0604020202020204" pitchFamily="34" charset="0"/>
              <a:buChar char="•"/>
            </a:pPr>
            <a:r>
              <a:rPr lang="en-US">
                <a:latin typeface="Arial" panose="020B0604020202020204" pitchFamily="34" charset="0"/>
                <a:ea typeface="Open Sans" panose="020B0606030504020204" pitchFamily="34" charset="0"/>
                <a:cs typeface="Arial" panose="020B0604020202020204" pitchFamily="34" charset="0"/>
              </a:rPr>
              <a:t>Network design engineers</a:t>
            </a:r>
          </a:p>
          <a:p>
            <a:pPr marL="400050" indent="-342900">
              <a:lnSpc>
                <a:spcPct val="90000"/>
              </a:lnSpc>
              <a:spcAft>
                <a:spcPts val="600"/>
              </a:spcAft>
              <a:buFont typeface="Arial" panose="020B0604020202020204" pitchFamily="34" charset="0"/>
              <a:buChar char="•"/>
            </a:pPr>
            <a:r>
              <a:rPr lang="en-US">
                <a:latin typeface="Arial" panose="020B0604020202020204" pitchFamily="34" charset="0"/>
                <a:ea typeface="Open Sans" panose="020B0606030504020204" pitchFamily="34" charset="0"/>
                <a:cs typeface="Arial" panose="020B0604020202020204" pitchFamily="34" charset="0"/>
              </a:rPr>
              <a:t>Telecommunications construction workers</a:t>
            </a:r>
          </a:p>
          <a:p>
            <a:pPr marL="400050" lvl="3" indent="-342900">
              <a:lnSpc>
                <a:spcPct val="90000"/>
              </a:lnSpc>
              <a:spcAft>
                <a:spcPts val="600"/>
              </a:spcAft>
              <a:buFont typeface="Arial" panose="020B0604020202020204" pitchFamily="34" charset="0"/>
              <a:buChar char="•"/>
            </a:pPr>
            <a:r>
              <a:rPr lang="en-US">
                <a:latin typeface="Arial" panose="020B0604020202020204" pitchFamily="34" charset="0"/>
                <a:ea typeface="Open Sans" panose="020B0606030504020204" pitchFamily="34" charset="0"/>
                <a:cs typeface="Arial" panose="020B0604020202020204" pitchFamily="34" charset="0"/>
              </a:rPr>
              <a:t>Make-ready line workers</a:t>
            </a:r>
          </a:p>
          <a:p>
            <a:pPr marL="400050" lvl="3" indent="-342900">
              <a:lnSpc>
                <a:spcPct val="90000"/>
              </a:lnSpc>
              <a:spcAft>
                <a:spcPts val="600"/>
              </a:spcAft>
              <a:buFont typeface="Arial" panose="020B0604020202020204" pitchFamily="34" charset="0"/>
              <a:buChar char="•"/>
            </a:pPr>
            <a:r>
              <a:rPr lang="en-US">
                <a:latin typeface="Arial" panose="020B0604020202020204" pitchFamily="34" charset="0"/>
                <a:ea typeface="Open Sans" panose="020B0606030504020204" pitchFamily="34" charset="0"/>
                <a:cs typeface="Arial" panose="020B0604020202020204" pitchFamily="34" charset="0"/>
              </a:rPr>
              <a:t>Outside plant fiber technicians</a:t>
            </a:r>
          </a:p>
          <a:p>
            <a:pPr marL="400050" lvl="3" indent="-342900">
              <a:lnSpc>
                <a:spcPct val="90000"/>
              </a:lnSpc>
              <a:spcAft>
                <a:spcPts val="600"/>
              </a:spcAft>
              <a:buFont typeface="Arial" panose="020B0604020202020204" pitchFamily="34" charset="0"/>
              <a:buChar char="•"/>
            </a:pPr>
            <a:r>
              <a:rPr lang="en-US">
                <a:latin typeface="Arial" panose="020B0604020202020204" pitchFamily="34" charset="0"/>
                <a:ea typeface="Open Sans" panose="020B0606030504020204" pitchFamily="34" charset="0"/>
                <a:cs typeface="Arial" panose="020B0604020202020204" pitchFamily="34" charset="0"/>
              </a:rPr>
              <a:t>Heavy equipment operators</a:t>
            </a:r>
          </a:p>
          <a:p>
            <a:pPr marL="400050" indent="-342900">
              <a:lnSpc>
                <a:spcPct val="90000"/>
              </a:lnSpc>
              <a:spcAft>
                <a:spcPts val="600"/>
              </a:spcAft>
              <a:buFont typeface="Arial" panose="020B0604020202020204" pitchFamily="34" charset="0"/>
              <a:buChar char="•"/>
            </a:pPr>
            <a:r>
              <a:rPr lang="en-US">
                <a:latin typeface="Arial" panose="020B0604020202020204" pitchFamily="34" charset="0"/>
                <a:ea typeface="Open Sans" panose="020B0606030504020204" pitchFamily="34" charset="0"/>
                <a:cs typeface="Arial" panose="020B0604020202020204" pitchFamily="34" charset="0"/>
              </a:rPr>
              <a:t>Inside plant technicians</a:t>
            </a:r>
          </a:p>
          <a:p>
            <a:pPr marL="400050" indent="-342900">
              <a:lnSpc>
                <a:spcPct val="90000"/>
              </a:lnSpc>
              <a:spcAft>
                <a:spcPts val="600"/>
              </a:spcAft>
              <a:buFont typeface="Arial" panose="020B0604020202020204" pitchFamily="34" charset="0"/>
              <a:buChar char="•"/>
            </a:pPr>
            <a:r>
              <a:rPr lang="en-US">
                <a:latin typeface="Arial" panose="020B0604020202020204" pitchFamily="34" charset="0"/>
                <a:ea typeface="Open Sans" panose="020B0606030504020204" pitchFamily="34" charset="0"/>
                <a:cs typeface="Arial" panose="020B0604020202020204" pitchFamily="34" charset="0"/>
              </a:rPr>
              <a:t>Customer support technicians</a:t>
            </a:r>
          </a:p>
          <a:p>
            <a:pPr marL="400050" indent="-342900">
              <a:lnSpc>
                <a:spcPct val="90000"/>
              </a:lnSpc>
              <a:spcAft>
                <a:spcPts val="600"/>
              </a:spcAft>
              <a:buFont typeface="Arial" panose="020B0604020202020204" pitchFamily="34" charset="0"/>
              <a:buChar char="•"/>
            </a:pPr>
            <a:r>
              <a:rPr lang="en-US">
                <a:latin typeface="Arial" panose="020B0604020202020204" pitchFamily="34" charset="0"/>
                <a:ea typeface="Open Sans" panose="020B0606030504020204" pitchFamily="34" charset="0"/>
                <a:cs typeface="Arial" panose="020B0604020202020204" pitchFamily="34" charset="0"/>
              </a:rPr>
              <a:t>Customer care representatives</a:t>
            </a:r>
          </a:p>
          <a:p>
            <a:pPr marL="400050" indent="-342900">
              <a:lnSpc>
                <a:spcPct val="90000"/>
              </a:lnSpc>
              <a:spcAft>
                <a:spcPts val="600"/>
              </a:spcAft>
              <a:buFont typeface="Arial" panose="020B0604020202020204" pitchFamily="34" charset="0"/>
              <a:buChar char="•"/>
            </a:pPr>
            <a:r>
              <a:rPr lang="en-US">
                <a:latin typeface="Arial" panose="020B0604020202020204" pitchFamily="34" charset="0"/>
                <a:ea typeface="Open Sans" panose="020B0606030504020204" pitchFamily="34" charset="0"/>
                <a:cs typeface="Arial" panose="020B0604020202020204" pitchFamily="34" charset="0"/>
              </a:rPr>
              <a:t>Project management</a:t>
            </a:r>
          </a:p>
          <a:p>
            <a:pPr marL="400050" indent="-342900">
              <a:lnSpc>
                <a:spcPct val="90000"/>
              </a:lnSpc>
              <a:spcAft>
                <a:spcPts val="600"/>
              </a:spcAft>
              <a:buFont typeface="Arial" panose="020B0604020202020204" pitchFamily="34" charset="0"/>
              <a:buChar char="•"/>
            </a:pPr>
            <a:r>
              <a:rPr lang="en-US">
                <a:latin typeface="Arial" panose="020B0604020202020204" pitchFamily="34" charset="0"/>
                <a:ea typeface="Open Sans" panose="020B0606030504020204" pitchFamily="34" charset="0"/>
                <a:cs typeface="Arial" panose="020B0604020202020204" pitchFamily="34" charset="0"/>
              </a:rPr>
              <a:t>Trainers</a:t>
            </a:r>
          </a:p>
        </p:txBody>
      </p:sp>
      <p:sp>
        <p:nvSpPr>
          <p:cNvPr id="6" name="Footer Placeholder 2">
            <a:extLst>
              <a:ext uri="{FF2B5EF4-FFF2-40B4-BE49-F238E27FC236}">
                <a16:creationId xmlns:a16="http://schemas.microsoft.com/office/drawing/2014/main" id="{68CB83A3-77AE-F034-FBE2-208DD9231C4D}"/>
              </a:ext>
            </a:extLst>
          </p:cNvPr>
          <p:cNvSpPr txBox="1">
            <a:spLocks/>
          </p:cNvSpPr>
          <p:nvPr/>
        </p:nvSpPr>
        <p:spPr>
          <a:xfrm rot="16200000">
            <a:off x="-2058333" y="3761121"/>
            <a:ext cx="550351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spc="300">
                <a:solidFill>
                  <a:srgbClr val="FFFFFF">
                    <a:lumMod val="75000"/>
                  </a:srgbClr>
                </a:solidFill>
                <a:latin typeface="Expressway Rg" panose="020B0604020200020204" pitchFamily="34" charset="0"/>
              </a:rPr>
              <a:t>PARTNER CONTRIBUTIONS</a:t>
            </a:r>
          </a:p>
        </p:txBody>
      </p:sp>
    </p:spTree>
    <p:extLst>
      <p:ext uri="{BB962C8B-B14F-4D97-AF65-F5344CB8AC3E}">
        <p14:creationId xmlns:p14="http://schemas.microsoft.com/office/powerpoint/2010/main" val="386072924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A36C9-CCF3-FB3E-43A6-613FF56B89BA}"/>
              </a:ext>
            </a:extLst>
          </p:cNvPr>
          <p:cNvSpPr>
            <a:spLocks noGrp="1"/>
          </p:cNvSpPr>
          <p:nvPr>
            <p:ph type="title"/>
          </p:nvPr>
        </p:nvSpPr>
        <p:spPr>
          <a:ln>
            <a:noFill/>
          </a:ln>
        </p:spPr>
        <p:txBody>
          <a:bodyPr/>
          <a:lstStyle/>
          <a:p>
            <a:r>
              <a:rPr lang="en-US"/>
              <a:t>AGENDA</a:t>
            </a:r>
          </a:p>
        </p:txBody>
      </p:sp>
      <p:sp>
        <p:nvSpPr>
          <p:cNvPr id="3" name="Text Placeholder 2">
            <a:extLst>
              <a:ext uri="{FF2B5EF4-FFF2-40B4-BE49-F238E27FC236}">
                <a16:creationId xmlns:a16="http://schemas.microsoft.com/office/drawing/2014/main" id="{4CB5FD53-3C0B-912D-5C0E-ACDE9A9DBADC}"/>
              </a:ext>
            </a:extLst>
          </p:cNvPr>
          <p:cNvSpPr>
            <a:spLocks noGrp="1"/>
          </p:cNvSpPr>
          <p:nvPr>
            <p:ph type="body" idx="1"/>
          </p:nvPr>
        </p:nvSpPr>
        <p:spPr/>
        <p:txBody>
          <a:bodyPr vert="horz" lIns="274320" tIns="274320" rIns="0" bIns="274320" rtlCol="0" anchor="t">
            <a:normAutofit fontScale="92500" lnSpcReduction="20000"/>
          </a:bodyPr>
          <a:lstStyle/>
          <a:p>
            <a:endParaRPr lang="en-US" dirty="0">
              <a:latin typeface="Open Sans"/>
              <a:ea typeface="Open Sans"/>
              <a:cs typeface="Open Sans"/>
            </a:endParaRPr>
          </a:p>
          <a:p>
            <a:pPr marL="514350" indent="-514350">
              <a:buFont typeface="+mj-lt"/>
              <a:buAutoNum type="romanUcPeriod"/>
            </a:pPr>
            <a:r>
              <a:rPr lang="en-US" dirty="0">
                <a:latin typeface="Open Sans"/>
                <a:ea typeface="Open Sans"/>
                <a:cs typeface="Open Sans"/>
              </a:rPr>
              <a:t>Overview</a:t>
            </a:r>
          </a:p>
          <a:p>
            <a:pPr marL="514350" indent="-514350">
              <a:lnSpc>
                <a:spcPct val="113999"/>
              </a:lnSpc>
              <a:buAutoNum type="romanUcPeriod"/>
            </a:pPr>
            <a:r>
              <a:rPr lang="en-US" dirty="0">
                <a:latin typeface="Open Sans"/>
                <a:ea typeface="Open Sans"/>
                <a:cs typeface="Open Sans"/>
              </a:rPr>
              <a:t>Funding for Digital Infrastructure &amp; Programs</a:t>
            </a:r>
            <a:endParaRPr lang="en-US" dirty="0"/>
          </a:p>
          <a:p>
            <a:pPr marL="514350" indent="-514350">
              <a:lnSpc>
                <a:spcPct val="113999"/>
              </a:lnSpc>
              <a:buAutoNum type="romanUcPeriod"/>
            </a:pPr>
            <a:r>
              <a:rPr lang="en-US" dirty="0">
                <a:latin typeface="Open Sans"/>
                <a:ea typeface="Open Sans"/>
                <a:cs typeface="Open Sans"/>
              </a:rPr>
              <a:t>Partner Contributions &amp; Data Collection</a:t>
            </a:r>
          </a:p>
          <a:p>
            <a:pPr marL="514350" indent="-514350">
              <a:lnSpc>
                <a:spcPct val="113999"/>
              </a:lnSpc>
              <a:buAutoNum type="romanUcPeriod"/>
            </a:pPr>
            <a:r>
              <a:rPr lang="en-US" dirty="0">
                <a:latin typeface="Open Sans"/>
                <a:ea typeface="Open Sans"/>
                <a:cs typeface="Open Sans"/>
              </a:rPr>
              <a:t>Discussion</a:t>
            </a:r>
          </a:p>
        </p:txBody>
      </p:sp>
      <p:sp>
        <p:nvSpPr>
          <p:cNvPr id="5" name="Slide Number Placeholder 4">
            <a:extLst>
              <a:ext uri="{FF2B5EF4-FFF2-40B4-BE49-F238E27FC236}">
                <a16:creationId xmlns:a16="http://schemas.microsoft.com/office/drawing/2014/main" id="{E4229A3B-20CD-B007-87A3-E069782DEA87}"/>
              </a:ext>
            </a:extLst>
          </p:cNvPr>
          <p:cNvSpPr>
            <a:spLocks noGrp="1"/>
          </p:cNvSpPr>
          <p:nvPr>
            <p:ph type="sldNum" sz="quarter" idx="12"/>
          </p:nvPr>
        </p:nvSpPr>
        <p:spPr/>
        <p:txBody>
          <a:bodyPr/>
          <a:lstStyle/>
          <a:p>
            <a:fld id="{ACAAA2AA-9935-F447-A1F2-B7B18FC0B460}" type="slidenum">
              <a:rPr lang="en-US" smtClean="0"/>
              <a:pPr/>
              <a:t>3</a:t>
            </a:fld>
            <a:endParaRPr lang="en-US"/>
          </a:p>
        </p:txBody>
      </p:sp>
    </p:spTree>
    <p:extLst>
      <p:ext uri="{BB962C8B-B14F-4D97-AF65-F5344CB8AC3E}">
        <p14:creationId xmlns:p14="http://schemas.microsoft.com/office/powerpoint/2010/main" val="74241899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916E-E3A1-D3D4-0D74-EAF6A2896BAC}"/>
              </a:ext>
            </a:extLst>
          </p:cNvPr>
          <p:cNvSpPr>
            <a:spLocks noGrp="1"/>
          </p:cNvSpPr>
          <p:nvPr>
            <p:ph type="ctrTitle"/>
          </p:nvPr>
        </p:nvSpPr>
        <p:spPr>
          <a:xfrm>
            <a:off x="1612490" y="1340077"/>
            <a:ext cx="9100867" cy="1951037"/>
          </a:xfrm>
        </p:spPr>
        <p:txBody>
          <a:bodyPr tIns="274320" bIns="274320" anchor="b">
            <a:noAutofit/>
          </a:bodyPr>
          <a:lstStyle/>
          <a:p>
            <a:pPr algn="ctr"/>
            <a:r>
              <a:rPr lang="en-US" sz="3200" dirty="0">
                <a:solidFill>
                  <a:schemeClr val="accent2"/>
                </a:solidFill>
                <a:latin typeface="Expressway Xb"/>
              </a:rPr>
              <a:t>THANK YOU FOR YOUR PARTICIPATION!</a:t>
            </a:r>
            <a:br>
              <a:rPr lang="en-US" sz="3200" dirty="0">
                <a:solidFill>
                  <a:schemeClr val="accent2"/>
                </a:solidFill>
                <a:latin typeface="Expressway Xb"/>
              </a:rPr>
            </a:br>
            <a:r>
              <a:rPr lang="en-US" sz="3200" dirty="0">
                <a:solidFill>
                  <a:schemeClr val="accent2"/>
                </a:solidFill>
                <a:latin typeface="Expressway Xb"/>
              </a:rPr>
              <a:t> </a:t>
            </a:r>
            <a:br>
              <a:rPr lang="en-US" sz="3200" dirty="0">
                <a:latin typeface="Expressway Xb"/>
              </a:rPr>
            </a:br>
            <a:r>
              <a:rPr lang="en-US" sz="3200" dirty="0">
                <a:solidFill>
                  <a:schemeClr val="accent2"/>
                </a:solidFill>
                <a:latin typeface="Expressway Xb"/>
              </a:rPr>
              <a:t>We invite you to reach out if you would like to continue the conversation</a:t>
            </a:r>
            <a:endParaRPr lang="en-US" sz="3200" dirty="0">
              <a:solidFill>
                <a:schemeClr val="accent2"/>
              </a:solidFill>
            </a:endParaRPr>
          </a:p>
        </p:txBody>
      </p:sp>
      <p:sp>
        <p:nvSpPr>
          <p:cNvPr id="3" name="Subtitle 2">
            <a:extLst>
              <a:ext uri="{FF2B5EF4-FFF2-40B4-BE49-F238E27FC236}">
                <a16:creationId xmlns:a16="http://schemas.microsoft.com/office/drawing/2014/main" id="{1996BB57-6A2E-78D8-56C2-AA89260D3E4F}"/>
              </a:ext>
            </a:extLst>
          </p:cNvPr>
          <p:cNvSpPr>
            <a:spLocks noGrp="1"/>
          </p:cNvSpPr>
          <p:nvPr>
            <p:ph type="subTitle" idx="1"/>
          </p:nvPr>
        </p:nvSpPr>
        <p:spPr>
          <a:xfrm>
            <a:off x="1612490" y="3784601"/>
            <a:ext cx="9055510" cy="1546089"/>
          </a:xfrm>
        </p:spPr>
        <p:txBody>
          <a:bodyPr vert="horz" lIns="0" tIns="274320" rIns="0" bIns="274320" rtlCol="0" anchor="t">
            <a:normAutofit/>
          </a:bodyPr>
          <a:lstStyle/>
          <a:p>
            <a:pPr algn="ctr"/>
            <a:r>
              <a:rPr lang="en-US" sz="1800" b="1"/>
              <a:t>FOR FURTHER INFORMATION OR QUESTIONS PLEASE REACH OUT TO</a:t>
            </a:r>
          </a:p>
          <a:p>
            <a:pPr algn="ctr"/>
            <a:r>
              <a:rPr lang="en-US" sz="1800" b="1">
                <a:hlinkClick r:id="rId3"/>
              </a:rPr>
              <a:t>BROADBAND.FUND@ADECA.ALABAMA.GOV</a:t>
            </a:r>
            <a:endParaRPr lang="en-US" sz="1800" b="1"/>
          </a:p>
        </p:txBody>
      </p:sp>
      <p:pic>
        <p:nvPicPr>
          <p:cNvPr id="5" name="Picture 4">
            <a:extLst>
              <a:ext uri="{FF2B5EF4-FFF2-40B4-BE49-F238E27FC236}">
                <a16:creationId xmlns:a16="http://schemas.microsoft.com/office/drawing/2014/main" id="{D706F578-C7E2-91F6-47A8-44118472D6EE}"/>
              </a:ext>
            </a:extLst>
          </p:cNvPr>
          <p:cNvPicPr>
            <a:picLocks noChangeAspect="1"/>
          </p:cNvPicPr>
          <p:nvPr/>
        </p:nvPicPr>
        <p:blipFill>
          <a:blip r:embed="rId4"/>
          <a:stretch>
            <a:fillRect/>
          </a:stretch>
        </p:blipFill>
        <p:spPr>
          <a:xfrm>
            <a:off x="4659815" y="5486793"/>
            <a:ext cx="2706859" cy="944962"/>
          </a:xfrm>
          <a:prstGeom prst="rect">
            <a:avLst/>
          </a:prstGeom>
        </p:spPr>
      </p:pic>
    </p:spTree>
    <p:extLst>
      <p:ext uri="{BB962C8B-B14F-4D97-AF65-F5344CB8AC3E}">
        <p14:creationId xmlns:p14="http://schemas.microsoft.com/office/powerpoint/2010/main" val="715528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FD13F-A308-0046-A3EB-731B6256649A}"/>
              </a:ext>
            </a:extLst>
          </p:cNvPr>
          <p:cNvSpPr>
            <a:spLocks noGrp="1"/>
          </p:cNvSpPr>
          <p:nvPr>
            <p:ph type="title"/>
          </p:nvPr>
        </p:nvSpPr>
        <p:spPr/>
        <p:txBody>
          <a:bodyPr>
            <a:normAutofit/>
          </a:bodyPr>
          <a:lstStyle/>
          <a:p>
            <a:r>
              <a:rPr lang="en-US" sz="4800" dirty="0"/>
              <a:t>FUNDING for DIGITAL INFRASTRUCTURE &amp; PROGRAMS</a:t>
            </a:r>
          </a:p>
        </p:txBody>
      </p:sp>
      <p:sp>
        <p:nvSpPr>
          <p:cNvPr id="3" name="Text Placeholder 2">
            <a:extLst>
              <a:ext uri="{FF2B5EF4-FFF2-40B4-BE49-F238E27FC236}">
                <a16:creationId xmlns:a16="http://schemas.microsoft.com/office/drawing/2014/main" id="{3B4B92A6-BE84-9783-8EE2-3AF7227E51D1}"/>
              </a:ext>
            </a:extLst>
          </p:cNvPr>
          <p:cNvSpPr>
            <a:spLocks noGrp="1"/>
          </p:cNvSpPr>
          <p:nvPr>
            <p:ph type="body" idx="1"/>
          </p:nvPr>
        </p:nvSpPr>
        <p:spPr>
          <a:xfrm>
            <a:off x="1609343" y="4831881"/>
            <a:ext cx="9738361" cy="1678986"/>
          </a:xfrm>
        </p:spPr>
        <p:txBody>
          <a:bodyPr>
            <a:normAutofit/>
          </a:bodyPr>
          <a:lstStyle/>
          <a:p>
            <a:r>
              <a:rPr lang="en-US" dirty="0">
                <a:latin typeface="Open Sans" panose="020B0606030504020204" pitchFamily="34" charset="0"/>
              </a:rPr>
              <a:t>Funding overview &amp; timeline</a:t>
            </a:r>
          </a:p>
        </p:txBody>
      </p:sp>
      <p:sp>
        <p:nvSpPr>
          <p:cNvPr id="5" name="Slide Number Placeholder 4">
            <a:extLst>
              <a:ext uri="{FF2B5EF4-FFF2-40B4-BE49-F238E27FC236}">
                <a16:creationId xmlns:a16="http://schemas.microsoft.com/office/drawing/2014/main" id="{0DDB0042-2749-44BC-045E-8BAEAA62FF77}"/>
              </a:ext>
            </a:extLst>
          </p:cNvPr>
          <p:cNvSpPr>
            <a:spLocks noGrp="1"/>
          </p:cNvSpPr>
          <p:nvPr>
            <p:ph type="sldNum" sz="quarter" idx="12"/>
          </p:nvPr>
        </p:nvSpPr>
        <p:spPr/>
        <p:txBody>
          <a:bodyPr/>
          <a:lstStyle/>
          <a:p>
            <a:fld id="{ACAAA2AA-9935-F447-A1F2-B7B18FC0B460}" type="slidenum">
              <a:rPr lang="en-US" smtClean="0"/>
              <a:pPr/>
              <a:t>4</a:t>
            </a:fld>
            <a:endParaRPr lang="en-US"/>
          </a:p>
        </p:txBody>
      </p:sp>
    </p:spTree>
    <p:extLst>
      <p:ext uri="{BB962C8B-B14F-4D97-AF65-F5344CB8AC3E}">
        <p14:creationId xmlns:p14="http://schemas.microsoft.com/office/powerpoint/2010/main" val="257192152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743524E-B417-8FCE-8963-645D3CC58343}"/>
              </a:ext>
            </a:extLst>
          </p:cNvPr>
          <p:cNvSpPr/>
          <p:nvPr/>
        </p:nvSpPr>
        <p:spPr>
          <a:xfrm>
            <a:off x="0" y="5150734"/>
            <a:ext cx="12192000" cy="142368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72BC22C-696B-CB3F-83C5-72682EEBA8D6}"/>
              </a:ext>
            </a:extLst>
          </p:cNvPr>
          <p:cNvSpPr>
            <a:spLocks noGrp="1"/>
          </p:cNvSpPr>
          <p:nvPr>
            <p:ph type="title"/>
          </p:nvPr>
        </p:nvSpPr>
        <p:spPr>
          <a:xfrm>
            <a:off x="1278179" y="278441"/>
            <a:ext cx="10100097" cy="721823"/>
          </a:xfrm>
        </p:spPr>
        <p:txBody>
          <a:bodyPr>
            <a:noAutofit/>
          </a:bodyPr>
          <a:lstStyle/>
          <a:p>
            <a:pPr algn="ctr"/>
            <a:r>
              <a:rPr lang="en-US" dirty="0">
                <a:latin typeface="Expressway Rg"/>
              </a:rPr>
              <a:t>WHAT IS BEAD (BROADBAND EQUITY, ACCESS &amp; DEPLOYMENT)?</a:t>
            </a:r>
          </a:p>
        </p:txBody>
      </p:sp>
      <p:sp>
        <p:nvSpPr>
          <p:cNvPr id="4" name="Slide Number Placeholder 3">
            <a:extLst>
              <a:ext uri="{FF2B5EF4-FFF2-40B4-BE49-F238E27FC236}">
                <a16:creationId xmlns:a16="http://schemas.microsoft.com/office/drawing/2014/main" id="{AF4AE055-AF0C-D9EA-5694-EA6F839CEF21}"/>
              </a:ext>
            </a:extLst>
          </p:cNvPr>
          <p:cNvSpPr>
            <a:spLocks noGrp="1"/>
          </p:cNvSpPr>
          <p:nvPr>
            <p:ph type="sldNum" sz="quarter" idx="12"/>
          </p:nvPr>
        </p:nvSpPr>
        <p:spPr/>
        <p:txBody>
          <a:bodyPr/>
          <a:lstStyle/>
          <a:p>
            <a:fld id="{ACAAA2AA-9935-F447-A1F2-B7B18FC0B460}" type="slidenum">
              <a:rPr lang="en-US" smtClean="0"/>
              <a:t>5</a:t>
            </a:fld>
            <a:endParaRPr lang="en-US"/>
          </a:p>
        </p:txBody>
      </p:sp>
      <p:graphicFrame>
        <p:nvGraphicFramePr>
          <p:cNvPr id="5" name="Diagram 4">
            <a:extLst>
              <a:ext uri="{FF2B5EF4-FFF2-40B4-BE49-F238E27FC236}">
                <a16:creationId xmlns:a16="http://schemas.microsoft.com/office/drawing/2014/main" id="{EE7229E2-0C87-E622-DCD8-4A1F05405962}"/>
              </a:ext>
            </a:extLst>
          </p:cNvPr>
          <p:cNvGraphicFramePr/>
          <p:nvPr/>
        </p:nvGraphicFramePr>
        <p:xfrm>
          <a:off x="1175226" y="1614402"/>
          <a:ext cx="9841548" cy="4875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Right 7">
            <a:extLst>
              <a:ext uri="{FF2B5EF4-FFF2-40B4-BE49-F238E27FC236}">
                <a16:creationId xmlns:a16="http://schemas.microsoft.com/office/drawing/2014/main" id="{DEE44F40-BA9F-7DB4-0982-94164A0410D7}"/>
              </a:ext>
            </a:extLst>
          </p:cNvPr>
          <p:cNvSpPr/>
          <p:nvPr/>
        </p:nvSpPr>
        <p:spPr>
          <a:xfrm>
            <a:off x="1115735" y="5415856"/>
            <a:ext cx="10686184" cy="1016806"/>
          </a:xfrm>
          <a:prstGeom prst="rightArrow">
            <a:avLst/>
          </a:prstGeom>
          <a:solidFill>
            <a:srgbClr val="4F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781EE386-43E5-D689-302B-3E22F851539C}"/>
              </a:ext>
            </a:extLst>
          </p:cNvPr>
          <p:cNvSpPr txBox="1">
            <a:spLocks/>
          </p:cNvSpPr>
          <p:nvPr/>
        </p:nvSpPr>
        <p:spPr>
          <a:xfrm>
            <a:off x="1498861" y="2788215"/>
            <a:ext cx="9850820" cy="2136916"/>
          </a:xfrm>
          <a:prstGeom prst="rect">
            <a:avLst/>
          </a:prstGeom>
          <a:solidFill>
            <a:srgbClr val="005087"/>
          </a:solidFill>
          <a:ln>
            <a:solidFill>
              <a:srgbClr val="08473D"/>
            </a:solidFill>
          </a:ln>
          <a:effectLst>
            <a:outerShdw blurRad="50800" dist="38100" dir="2700000" algn="tl" rotWithShape="0">
              <a:prstClr val="black">
                <a:alpha val="40000"/>
              </a:prstClr>
            </a:outerShdw>
          </a:effectLst>
        </p:spPr>
        <p:txBody>
          <a:bodyPr lIns="91440" tIns="45720" rIns="91440" bIns="45720" anchor="t">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14400" lvl="1" indent="-457200">
              <a:spcBef>
                <a:spcPts val="1000"/>
              </a:spcBef>
              <a:buFont typeface="+mj-lt"/>
              <a:buAutoNum type="arabicPeriod"/>
              <a:defRPr/>
            </a:pPr>
            <a:endParaRPr kumimoji="0" lang="en-US" sz="400" b="0" i="0" u="none" strike="noStrike" kern="1200" cap="none" spc="0" normalizeH="0" baseline="0" noProof="0" dirty="0">
              <a:ln>
                <a:noFill/>
              </a:ln>
              <a:solidFill>
                <a:prstClr val="white"/>
              </a:solidFill>
              <a:effectLst/>
              <a:uLnTx/>
              <a:uFillTx/>
              <a:latin typeface="Georgia"/>
              <a:ea typeface="+mn-ea"/>
              <a:cs typeface="+mn-cs"/>
            </a:endParaRPr>
          </a:p>
          <a:p>
            <a:pPr marL="914400" lvl="1" indent="-457200">
              <a:spcBef>
                <a:spcPts val="1200"/>
              </a:spcBef>
              <a:spcAft>
                <a:spcPts val="600"/>
              </a:spcAft>
              <a:buFont typeface="+mj-lt"/>
              <a:buAutoNum type="arabicPeriod"/>
              <a:defRPr/>
            </a:pPr>
            <a:r>
              <a:rPr kumimoji="0" lang="en-US" sz="21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Unserved locations</a:t>
            </a:r>
            <a:r>
              <a:rPr kumimoji="0" lang="en-US" sz="21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those that only get internet service at 25/3 Mbps or less</a:t>
            </a:r>
          </a:p>
          <a:p>
            <a:pPr marL="914400" lvl="1" indent="-457200">
              <a:lnSpc>
                <a:spcPct val="120000"/>
              </a:lnSpc>
              <a:spcBef>
                <a:spcPts val="0"/>
              </a:spcBef>
              <a:buFont typeface="+mj-lt"/>
              <a:buAutoNum type="arabicPeriod"/>
              <a:defRPr/>
            </a:pPr>
            <a:r>
              <a:rPr kumimoji="0" lang="en-US" sz="21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Underserved locations</a:t>
            </a:r>
            <a:r>
              <a:rPr kumimoji="0" lang="en-US" sz="21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those that get internet service between 25/3 &amp; 100/20 Mbps</a:t>
            </a:r>
          </a:p>
          <a:p>
            <a:pPr marL="914400" lvl="1" indent="-457200">
              <a:lnSpc>
                <a:spcPct val="120000"/>
              </a:lnSpc>
              <a:spcBef>
                <a:spcPts val="0"/>
              </a:spcBef>
              <a:buFont typeface="+mj-lt"/>
              <a:buAutoNum type="arabicPeriod"/>
              <a:defRPr/>
            </a:pPr>
            <a:r>
              <a:rPr kumimoji="0" lang="en-US" sz="21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Community Anchor Institutions </a:t>
            </a:r>
            <a:r>
              <a:rPr kumimoji="0" lang="en-US" sz="21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(schools, libraries, hospitals) – locations that    cannot get 1 Gbps internet</a:t>
            </a:r>
          </a:p>
          <a:p>
            <a:pPr marL="457200" lvl="1" indent="0">
              <a:lnSpc>
                <a:spcPct val="120000"/>
              </a:lnSpc>
              <a:spcBef>
                <a:spcPts val="600"/>
              </a:spcBef>
              <a:buNone/>
              <a:defRPr/>
            </a:pPr>
            <a:r>
              <a:rPr kumimoji="0" lang="en-US" sz="21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4.     </a:t>
            </a:r>
            <a:r>
              <a:rPr kumimoji="0" lang="en-US" sz="21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Low-income &amp; affordable housing</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650F5EB-01D5-BEDE-4DAE-3C0F485A57ED}"/>
              </a:ext>
            </a:extLst>
          </p:cNvPr>
          <p:cNvSpPr/>
          <p:nvPr/>
        </p:nvSpPr>
        <p:spPr>
          <a:xfrm>
            <a:off x="1498861" y="2134192"/>
            <a:ext cx="9850820" cy="561207"/>
          </a:xfrm>
          <a:prstGeom prst="rect">
            <a:avLst/>
          </a:prstGeom>
          <a:solidFill>
            <a:srgbClr val="005087"/>
          </a:solidFill>
          <a:ln>
            <a:solidFill>
              <a:srgbClr val="08473D"/>
            </a:solidFill>
          </a:ln>
          <a:effectLst>
            <a:outerShdw blurRad="50800" dist="38100" dir="2700000" algn="tl" rotWithShape="0">
              <a:prstClr val="black">
                <a:alpha val="40000"/>
              </a:prstClr>
            </a:outerShdw>
          </a:effectLst>
        </p:spPr>
        <p:txBody>
          <a:bodyPr lIns="91440" tIns="45720" rIns="91440" bIns="45720" anchor="ctr">
            <a:normAutofit/>
          </a:bodyPr>
          <a:lstStyle/>
          <a:p>
            <a:pPr algn="ctr">
              <a:lnSpc>
                <a:spcPct val="90000"/>
              </a:lnSpc>
              <a:spcBef>
                <a:spcPts val="1000"/>
              </a:spcBef>
            </a:pPr>
            <a:r>
              <a:rPr lang="en-US" sz="2400" b="1" dirty="0">
                <a:solidFill>
                  <a:srgbClr val="C0E6FF"/>
                </a:solidFill>
                <a:latin typeface="Open Sans" panose="020B0606030504020204" pitchFamily="34" charset="0"/>
                <a:ea typeface="Open Sans" panose="020B0606030504020204" pitchFamily="34" charset="0"/>
                <a:cs typeface="Open Sans" panose="020B0606030504020204" pitchFamily="34" charset="0"/>
              </a:rPr>
              <a:t>Funding priorities for broadband deployment</a:t>
            </a:r>
          </a:p>
        </p:txBody>
      </p:sp>
      <p:sp>
        <p:nvSpPr>
          <p:cNvPr id="11" name="TextBox 10">
            <a:extLst>
              <a:ext uri="{FF2B5EF4-FFF2-40B4-BE49-F238E27FC236}">
                <a16:creationId xmlns:a16="http://schemas.microsoft.com/office/drawing/2014/main" id="{735219DE-57AE-29FA-CB65-E84E533485D3}"/>
              </a:ext>
            </a:extLst>
          </p:cNvPr>
          <p:cNvSpPr txBox="1"/>
          <p:nvPr/>
        </p:nvSpPr>
        <p:spPr>
          <a:xfrm>
            <a:off x="1115735" y="5266193"/>
            <a:ext cx="10269047" cy="369332"/>
          </a:xfrm>
          <a:prstGeom prst="rect">
            <a:avLst/>
          </a:prstGeom>
          <a:noFill/>
        </p:spPr>
        <p:txBody>
          <a:bodyPr wrap="square" rtlCol="0">
            <a:spAutoFit/>
          </a:bodyPr>
          <a:lstStyle/>
          <a:p>
            <a:r>
              <a:rPr lang="en-US"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Planning		         Provisional grant program             	         Deployment</a:t>
            </a:r>
          </a:p>
        </p:txBody>
      </p:sp>
      <p:sp>
        <p:nvSpPr>
          <p:cNvPr id="12" name="TextBox 11">
            <a:extLst>
              <a:ext uri="{FF2B5EF4-FFF2-40B4-BE49-F238E27FC236}">
                <a16:creationId xmlns:a16="http://schemas.microsoft.com/office/drawing/2014/main" id="{702E5B5F-3032-448C-BC7F-6173CD933EB6}"/>
              </a:ext>
            </a:extLst>
          </p:cNvPr>
          <p:cNvSpPr txBox="1"/>
          <p:nvPr/>
        </p:nvSpPr>
        <p:spPr>
          <a:xfrm>
            <a:off x="1115735" y="5688198"/>
            <a:ext cx="1755058" cy="461665"/>
          </a:xfrm>
          <a:prstGeom prst="rect">
            <a:avLst/>
          </a:prstGeom>
          <a:noFill/>
        </p:spPr>
        <p:txBody>
          <a:bodyPr wrap="square" lIns="91440" tIns="45720" rIns="91440" bIns="45720" rtlCol="0" anchor="t">
            <a:spAutoFit/>
          </a:bodyPr>
          <a:lstStyle/>
          <a:p>
            <a:pPr algn="ctr"/>
            <a:r>
              <a:rPr lang="en-US" sz="2400" b="1" dirty="0">
                <a:cs typeface="Aharoni"/>
              </a:rPr>
              <a:t>2023</a:t>
            </a:r>
          </a:p>
        </p:txBody>
      </p:sp>
      <p:sp>
        <p:nvSpPr>
          <p:cNvPr id="13" name="TextBox 12">
            <a:extLst>
              <a:ext uri="{FF2B5EF4-FFF2-40B4-BE49-F238E27FC236}">
                <a16:creationId xmlns:a16="http://schemas.microsoft.com/office/drawing/2014/main" id="{940A30A6-A516-7095-D057-B9645A56C5C4}"/>
              </a:ext>
            </a:extLst>
          </p:cNvPr>
          <p:cNvSpPr txBox="1"/>
          <p:nvPr/>
        </p:nvSpPr>
        <p:spPr>
          <a:xfrm>
            <a:off x="4818641" y="5688198"/>
            <a:ext cx="1755058" cy="461665"/>
          </a:xfrm>
          <a:prstGeom prst="rect">
            <a:avLst/>
          </a:prstGeom>
          <a:noFill/>
        </p:spPr>
        <p:txBody>
          <a:bodyPr wrap="square" lIns="91440" tIns="45720" rIns="91440" bIns="45720" rtlCol="0" anchor="t">
            <a:spAutoFit/>
          </a:bodyPr>
          <a:lstStyle/>
          <a:p>
            <a:pPr algn="ctr"/>
            <a:r>
              <a:rPr lang="en-US" sz="2400" b="1" dirty="0">
                <a:solidFill>
                  <a:srgbClr val="08473D"/>
                </a:solidFill>
              </a:rPr>
              <a:t>       </a:t>
            </a:r>
            <a:r>
              <a:rPr lang="en-US" sz="2400" b="1">
                <a:solidFill>
                  <a:srgbClr val="08473D"/>
                </a:solidFill>
              </a:rPr>
              <a:t> </a:t>
            </a:r>
            <a:r>
              <a:rPr lang="en-US" sz="2400" b="1" dirty="0"/>
              <a:t>2024</a:t>
            </a:r>
          </a:p>
        </p:txBody>
      </p:sp>
      <p:sp>
        <p:nvSpPr>
          <p:cNvPr id="14" name="TextBox 13">
            <a:extLst>
              <a:ext uri="{FF2B5EF4-FFF2-40B4-BE49-F238E27FC236}">
                <a16:creationId xmlns:a16="http://schemas.microsoft.com/office/drawing/2014/main" id="{35E7C9A3-46FA-D816-8F31-742F06C530E7}"/>
              </a:ext>
            </a:extLst>
          </p:cNvPr>
          <p:cNvSpPr txBox="1"/>
          <p:nvPr/>
        </p:nvSpPr>
        <p:spPr>
          <a:xfrm>
            <a:off x="8924126" y="5672206"/>
            <a:ext cx="1755058" cy="461665"/>
          </a:xfrm>
          <a:prstGeom prst="rect">
            <a:avLst/>
          </a:prstGeom>
          <a:noFill/>
        </p:spPr>
        <p:txBody>
          <a:bodyPr wrap="square" lIns="91440" tIns="45720" rIns="91440" bIns="45720" rtlCol="0" anchor="t">
            <a:spAutoFit/>
          </a:bodyPr>
          <a:lstStyle/>
          <a:p>
            <a:pPr algn="ctr"/>
            <a:r>
              <a:rPr lang="en-US" sz="2400" b="1" dirty="0"/>
              <a:t>2025</a:t>
            </a:r>
            <a:endParaRPr lang="en-US" sz="2400" b="1" dirty="0">
              <a:cs typeface="Calibri"/>
            </a:endParaRPr>
          </a:p>
        </p:txBody>
      </p:sp>
      <p:sp>
        <p:nvSpPr>
          <p:cNvPr id="15" name="TextBox 14">
            <a:extLst>
              <a:ext uri="{FF2B5EF4-FFF2-40B4-BE49-F238E27FC236}">
                <a16:creationId xmlns:a16="http://schemas.microsoft.com/office/drawing/2014/main" id="{6729DF13-DF3F-5C01-3A46-ED4A340378F8}"/>
              </a:ext>
            </a:extLst>
          </p:cNvPr>
          <p:cNvSpPr txBox="1"/>
          <p:nvPr/>
        </p:nvSpPr>
        <p:spPr>
          <a:xfrm>
            <a:off x="1533963" y="1149988"/>
            <a:ext cx="9850819" cy="923330"/>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Open Sans SemiBold" pitchFamily="2" charset="0"/>
                <a:ea typeface="Open Sans SemiBold" pitchFamily="2" charset="0"/>
                <a:cs typeface="Open Sans SemiBold" pitchFamily="2" charset="0"/>
              </a:rPr>
              <a:t>Alabama’s statewide plan to expand broadband to all in-state addresses will include federal funds of at least $100 million, plus allocation based on number of unserved &amp; underserved addresses</a:t>
            </a:r>
            <a:endParaRPr kumimoji="0" lang="fr-FR" sz="1800" b="0" i="0" u="none" strike="noStrike" kern="1200" cap="none" spc="0" normalizeH="0" baseline="0" noProof="0" dirty="0">
              <a:ln>
                <a:noFill/>
              </a:ln>
              <a:effectLst/>
              <a:uLnTx/>
              <a:uFillTx/>
              <a:latin typeface="Open Sans SemiBold" pitchFamily="2" charset="0"/>
              <a:ea typeface="Open Sans SemiBold" pitchFamily="2" charset="0"/>
              <a:cs typeface="Open Sans SemiBold" pitchFamily="2" charset="0"/>
            </a:endParaRPr>
          </a:p>
        </p:txBody>
      </p:sp>
      <p:sp>
        <p:nvSpPr>
          <p:cNvPr id="2" name="Footer Placeholder 2">
            <a:extLst>
              <a:ext uri="{FF2B5EF4-FFF2-40B4-BE49-F238E27FC236}">
                <a16:creationId xmlns:a16="http://schemas.microsoft.com/office/drawing/2014/main" id="{AFD9E8CD-8AFD-B406-45DF-1C7C02FB59C1}"/>
              </a:ext>
            </a:extLst>
          </p:cNvPr>
          <p:cNvSpPr>
            <a:spLocks noGrp="1"/>
          </p:cNvSpPr>
          <p:nvPr>
            <p:ph type="ftr" sz="quarter" idx="11"/>
          </p:nvPr>
        </p:nvSpPr>
        <p:spPr>
          <a:xfrm rot="16200000">
            <a:off x="-2325187" y="3636744"/>
            <a:ext cx="5503514" cy="365125"/>
          </a:xfrm>
        </p:spPr>
        <p:txBody>
          <a:bodyPr/>
          <a:lstStyle/>
          <a:p>
            <a:r>
              <a:rPr lang="en-US" dirty="0"/>
              <a:t>FUNDING OPPORTUNITIES</a:t>
            </a:r>
          </a:p>
        </p:txBody>
      </p:sp>
    </p:spTree>
    <p:extLst>
      <p:ext uri="{BB962C8B-B14F-4D97-AF65-F5344CB8AC3E}">
        <p14:creationId xmlns:p14="http://schemas.microsoft.com/office/powerpoint/2010/main" val="41494386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4AE055-AF0C-D9EA-5694-EA6F839CEF21}"/>
              </a:ext>
            </a:extLst>
          </p:cNvPr>
          <p:cNvSpPr>
            <a:spLocks noGrp="1"/>
          </p:cNvSpPr>
          <p:nvPr>
            <p:ph type="sldNum" sz="quarter" idx="12"/>
          </p:nvPr>
        </p:nvSpPr>
        <p:spPr/>
        <p:txBody>
          <a:bodyPr/>
          <a:lstStyle/>
          <a:p>
            <a:fld id="{ACAAA2AA-9935-F447-A1F2-B7B18FC0B460}" type="slidenum">
              <a:rPr lang="en-US" smtClean="0"/>
              <a:t>6</a:t>
            </a:fld>
            <a:endParaRPr lang="en-US"/>
          </a:p>
        </p:txBody>
      </p:sp>
      <p:graphicFrame>
        <p:nvGraphicFramePr>
          <p:cNvPr id="5" name="Diagram 4">
            <a:extLst>
              <a:ext uri="{FF2B5EF4-FFF2-40B4-BE49-F238E27FC236}">
                <a16:creationId xmlns:a16="http://schemas.microsoft.com/office/drawing/2014/main" id="{EE7229E2-0C87-E622-DCD8-4A1F05405962}"/>
              </a:ext>
            </a:extLst>
          </p:cNvPr>
          <p:cNvGraphicFramePr/>
          <p:nvPr/>
        </p:nvGraphicFramePr>
        <p:xfrm>
          <a:off x="1175226" y="1614402"/>
          <a:ext cx="9841548" cy="4875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F7766767-5CF3-2FDA-F584-4DB9679F3489}"/>
              </a:ext>
            </a:extLst>
          </p:cNvPr>
          <p:cNvGraphicFramePr/>
          <p:nvPr/>
        </p:nvGraphicFramePr>
        <p:xfrm>
          <a:off x="569747" y="1303318"/>
          <a:ext cx="11225248" cy="49450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itle 2">
            <a:extLst>
              <a:ext uri="{FF2B5EF4-FFF2-40B4-BE49-F238E27FC236}">
                <a16:creationId xmlns:a16="http://schemas.microsoft.com/office/drawing/2014/main" id="{DC7340E7-4360-0371-D36A-4EBFAC6F1F89}"/>
              </a:ext>
            </a:extLst>
          </p:cNvPr>
          <p:cNvSpPr txBox="1">
            <a:spLocks/>
          </p:cNvSpPr>
          <p:nvPr/>
        </p:nvSpPr>
        <p:spPr>
          <a:xfrm>
            <a:off x="1442301" y="368301"/>
            <a:ext cx="10179952" cy="935018"/>
          </a:xfrm>
          <a:prstGeom prst="rect">
            <a:avLst/>
          </a:prstGeom>
          <a:noFill/>
        </p:spPr>
        <p:txBody>
          <a:bodyPr vert="horz" lIns="0" tIns="45720" rIns="0" bIns="0" rtlCol="0" anchor="b">
            <a:noAutofit/>
          </a:bodyPr>
          <a:lstStyle>
            <a:lvl1pPr marL="0" algn="l" defTabSz="914400" rtl="0" eaLnBrk="1" latinLnBrk="0" hangingPunct="1">
              <a:lnSpc>
                <a:spcPct val="90000"/>
              </a:lnSpc>
              <a:spcBef>
                <a:spcPct val="0"/>
              </a:spcBef>
              <a:buNone/>
              <a:defRPr sz="2800" b="1" i="0" kern="1200" spc="300">
                <a:solidFill>
                  <a:srgbClr val="0F75BC"/>
                </a:solidFill>
                <a:latin typeface="Expressway Rg" panose="020B0604020200020204" pitchFamily="34" charset="0"/>
                <a:ea typeface="+mj-ea"/>
                <a:cs typeface="+mj-cs"/>
              </a:defRPr>
            </a:lvl1pPr>
          </a:lstStyle>
          <a:p>
            <a:pPr algn="ctr"/>
            <a:r>
              <a:rPr lang="en-US" sz="2700"/>
              <a:t>REQUIRED PLANNING WILL RESULT IN RELEASE OF FUNDS </a:t>
            </a:r>
            <a:br>
              <a:rPr lang="en-US" sz="2700"/>
            </a:br>
            <a:endParaRPr lang="en-US" sz="2700"/>
          </a:p>
        </p:txBody>
      </p:sp>
      <p:sp>
        <p:nvSpPr>
          <p:cNvPr id="47" name="Footer Placeholder 2">
            <a:extLst>
              <a:ext uri="{FF2B5EF4-FFF2-40B4-BE49-F238E27FC236}">
                <a16:creationId xmlns:a16="http://schemas.microsoft.com/office/drawing/2014/main" id="{E9F6F779-6C5B-F7E3-40A1-A98C785DF9CB}"/>
              </a:ext>
            </a:extLst>
          </p:cNvPr>
          <p:cNvSpPr>
            <a:spLocks noGrp="1"/>
          </p:cNvSpPr>
          <p:nvPr>
            <p:ph type="ftr" sz="quarter" idx="11"/>
          </p:nvPr>
        </p:nvSpPr>
        <p:spPr>
          <a:xfrm rot="16200000">
            <a:off x="-2210737" y="3608723"/>
            <a:ext cx="550351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a:ln>
                  <a:noFill/>
                </a:ln>
                <a:solidFill>
                  <a:srgbClr val="FFFFFF">
                    <a:lumMod val="75000"/>
                  </a:srgbClr>
                </a:solidFill>
                <a:effectLst/>
                <a:uLnTx/>
                <a:uFillTx/>
                <a:latin typeface="Expressway Rg" panose="020B0604020200020204" pitchFamily="34" charset="0"/>
                <a:ea typeface="+mn-ea"/>
                <a:cs typeface="+mn-cs"/>
              </a:rPr>
              <a:t>FUNDING OPPORTUNITIES</a:t>
            </a:r>
          </a:p>
        </p:txBody>
      </p:sp>
    </p:spTree>
    <p:extLst>
      <p:ext uri="{BB962C8B-B14F-4D97-AF65-F5344CB8AC3E}">
        <p14:creationId xmlns:p14="http://schemas.microsoft.com/office/powerpoint/2010/main" val="203584796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93DF-9502-3FF6-C0F6-678613648ABE}"/>
              </a:ext>
            </a:extLst>
          </p:cNvPr>
          <p:cNvSpPr>
            <a:spLocks noGrp="1"/>
          </p:cNvSpPr>
          <p:nvPr>
            <p:ph type="title"/>
          </p:nvPr>
        </p:nvSpPr>
        <p:spPr/>
        <p:txBody>
          <a:bodyPr/>
          <a:lstStyle/>
          <a:p>
            <a:pPr algn="ctr"/>
            <a:r>
              <a:rPr lang="en-US"/>
              <a:t>BROADBAND SERVICE DEPLOYMENT UNDER BEAD</a:t>
            </a:r>
          </a:p>
        </p:txBody>
      </p:sp>
      <p:sp>
        <p:nvSpPr>
          <p:cNvPr id="3" name="Footer Placeholder 2">
            <a:extLst>
              <a:ext uri="{FF2B5EF4-FFF2-40B4-BE49-F238E27FC236}">
                <a16:creationId xmlns:a16="http://schemas.microsoft.com/office/drawing/2014/main" id="{13053985-67D8-D302-9744-6F662FCC9F9E}"/>
              </a:ext>
            </a:extLst>
          </p:cNvPr>
          <p:cNvSpPr>
            <a:spLocks noGrp="1"/>
          </p:cNvSpPr>
          <p:nvPr>
            <p:ph type="ftr" sz="quarter" idx="11"/>
          </p:nvPr>
        </p:nvSpPr>
        <p:spPr/>
        <p:txBody>
          <a:bodyPr/>
          <a:lstStyle/>
          <a:p>
            <a:r>
              <a:rPr lang="en-US" dirty="0"/>
              <a:t>FUNDING OPPORTUNITIES</a:t>
            </a:r>
          </a:p>
        </p:txBody>
      </p:sp>
      <p:sp>
        <p:nvSpPr>
          <p:cNvPr id="4" name="Slide Number Placeholder 3">
            <a:extLst>
              <a:ext uri="{FF2B5EF4-FFF2-40B4-BE49-F238E27FC236}">
                <a16:creationId xmlns:a16="http://schemas.microsoft.com/office/drawing/2014/main" id="{69B16DDD-2347-1CEF-ECE3-18795D6F421A}"/>
              </a:ext>
            </a:extLst>
          </p:cNvPr>
          <p:cNvSpPr>
            <a:spLocks noGrp="1"/>
          </p:cNvSpPr>
          <p:nvPr>
            <p:ph type="sldNum" sz="quarter" idx="12"/>
          </p:nvPr>
        </p:nvSpPr>
        <p:spPr/>
        <p:txBody>
          <a:bodyPr/>
          <a:lstStyle/>
          <a:p>
            <a:fld id="{ACAAA2AA-9935-F447-A1F2-B7B18FC0B460}" type="slidenum">
              <a:rPr lang="en-US" smtClean="0"/>
              <a:t>7</a:t>
            </a:fld>
            <a:endParaRPr lang="en-US"/>
          </a:p>
        </p:txBody>
      </p:sp>
      <p:sp>
        <p:nvSpPr>
          <p:cNvPr id="5" name="TextBox 4">
            <a:extLst>
              <a:ext uri="{FF2B5EF4-FFF2-40B4-BE49-F238E27FC236}">
                <a16:creationId xmlns:a16="http://schemas.microsoft.com/office/drawing/2014/main" id="{CB804061-1312-6686-0997-FB666E459716}"/>
              </a:ext>
            </a:extLst>
          </p:cNvPr>
          <p:cNvSpPr txBox="1"/>
          <p:nvPr/>
        </p:nvSpPr>
        <p:spPr>
          <a:xfrm>
            <a:off x="1508133" y="1272209"/>
            <a:ext cx="9841548" cy="369332"/>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Open Sans SemiBold" pitchFamily="2" charset="0"/>
                <a:ea typeface="Open Sans SemiBold" pitchFamily="2" charset="0"/>
                <a:cs typeface="Open Sans SemiBold" pitchFamily="2" charset="0"/>
              </a:rPr>
              <a:t>Broadband service project areas prioritize unserved address locations </a:t>
            </a:r>
          </a:p>
        </p:txBody>
      </p:sp>
      <p:sp>
        <p:nvSpPr>
          <p:cNvPr id="6" name="Content Placeholder 2">
            <a:extLst>
              <a:ext uri="{FF2B5EF4-FFF2-40B4-BE49-F238E27FC236}">
                <a16:creationId xmlns:a16="http://schemas.microsoft.com/office/drawing/2014/main" id="{ACD5AF6E-DB23-28A8-3DD6-F0C7BD98BA9F}"/>
              </a:ext>
            </a:extLst>
          </p:cNvPr>
          <p:cNvSpPr txBox="1">
            <a:spLocks/>
          </p:cNvSpPr>
          <p:nvPr/>
        </p:nvSpPr>
        <p:spPr>
          <a:xfrm>
            <a:off x="1655180" y="1874222"/>
            <a:ext cx="6076708" cy="4526578"/>
          </a:xfrm>
          <a:prstGeom prst="rect">
            <a:avLst/>
          </a:prstGeom>
        </p:spPr>
        <p:txBody>
          <a:bodyPr>
            <a:noAutofit/>
          </a:bodyPr>
          <a:lstStyle>
            <a:lvl1pPr marL="228600" indent="-228600" algn="l" defTabSz="914400" rtl="0" eaLnBrk="1" latinLnBrk="0" hangingPunct="1">
              <a:lnSpc>
                <a:spcPct val="114000"/>
              </a:lnSpc>
              <a:spcBef>
                <a:spcPts val="1000"/>
              </a:spcBef>
              <a:spcAft>
                <a:spcPts val="1200"/>
              </a:spcAft>
              <a:buFont typeface="Arial" panose="020B0604020202020204" pitchFamily="34" charset="0"/>
              <a:buChar char="•"/>
              <a:defRPr sz="2800" b="1" i="0" kern="1200">
                <a:solidFill>
                  <a:srgbClr val="31B2FF"/>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114000"/>
              </a:lnSpc>
              <a:spcBef>
                <a:spcPts val="500"/>
              </a:spcBef>
              <a:spcAft>
                <a:spcPts val="120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14000"/>
              </a:lnSpc>
              <a:spcBef>
                <a:spcPts val="500"/>
              </a:spcBef>
              <a:spcAft>
                <a:spcPts val="1200"/>
              </a:spcAft>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4000"/>
              </a:lnSpc>
              <a:spcBef>
                <a:spcPts val="500"/>
              </a:spcBef>
              <a:spcAft>
                <a:spcPts val="1200"/>
              </a:spcAft>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4000"/>
              </a:lnSpc>
              <a:spcBef>
                <a:spcPts val="500"/>
              </a:spcBef>
              <a:spcAft>
                <a:spcPts val="1200"/>
              </a:spcAft>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spcAft>
                <a:spcPts val="600"/>
              </a:spcAft>
              <a:buFont typeface="Arial" panose="020B0604020202020204" pitchFamily="34" charset="0"/>
              <a:buChar cha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State issues subgrants &amp; requires matching funds to deploy broadband infrastructure &amp; deliver service</a:t>
            </a:r>
          </a:p>
          <a:p>
            <a:pPr marL="285750" indent="-285750">
              <a:lnSpc>
                <a:spcPct val="100000"/>
              </a:lnSpc>
              <a:spcBef>
                <a:spcPts val="600"/>
              </a:spcBef>
              <a:spcAft>
                <a:spcPts val="600"/>
              </a:spcAft>
              <a:buFont typeface="Arial" panose="020B0604020202020204" pitchFamily="34" charset="0"/>
              <a:buChar cha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State workforce development plan </a:t>
            </a:r>
            <a:b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ensures readiness &amp; opportunity for underrepresented groups</a:t>
            </a:r>
          </a:p>
          <a:p>
            <a:pPr marL="285750" indent="-285750">
              <a:lnSpc>
                <a:spcPct val="100000"/>
              </a:lnSpc>
              <a:spcBef>
                <a:spcPts val="600"/>
              </a:spcBef>
              <a:spcAft>
                <a:spcPts val="600"/>
              </a:spcAft>
              <a:buFont typeface="Arial" panose="020B0604020202020204" pitchFamily="34" charset="0"/>
              <a:buChar cha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Low-cost service options available to </a:t>
            </a:r>
            <a:b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ACP eligible subscribers; Low-cost service parameters to address affordability for middle class &amp; support accessibility to services that meet critical needs underrepresented groups</a:t>
            </a:r>
          </a:p>
          <a:p>
            <a:pPr>
              <a:lnSpc>
                <a:spcPct val="100000"/>
              </a:lnSpc>
              <a:spcBef>
                <a:spcPts val="600"/>
              </a:spcBef>
              <a:spcAft>
                <a:spcPts val="900"/>
              </a:spcAft>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Compliance with environmental laws, cybersecurity, &amp; fair &amp; equitable labor practices</a:t>
            </a:r>
          </a:p>
          <a:p>
            <a:pPr>
              <a:lnSpc>
                <a:spcPct val="100000"/>
              </a:lnSpc>
              <a:spcBef>
                <a:spcPts val="600"/>
              </a:spcBef>
              <a:spcAft>
                <a:spcPts val="900"/>
              </a:spcAft>
            </a:pPr>
            <a:endParaRPr lang="en-US" sz="2000" b="0" dirty="0">
              <a:solidFill>
                <a:schemeClr val="tx1"/>
              </a:solidFill>
              <a:latin typeface="+mn-lt"/>
            </a:endParaRPr>
          </a:p>
          <a:p>
            <a:pPr>
              <a:lnSpc>
                <a:spcPct val="100000"/>
              </a:lnSpc>
              <a:spcBef>
                <a:spcPts val="600"/>
              </a:spcBef>
              <a:spcAft>
                <a:spcPts val="900"/>
              </a:spcAft>
            </a:pPr>
            <a:endParaRPr lang="en-US" sz="1600" dirty="0">
              <a:solidFill>
                <a:schemeClr val="tx2"/>
              </a:solidFill>
            </a:endParaRPr>
          </a:p>
        </p:txBody>
      </p:sp>
      <p:graphicFrame>
        <p:nvGraphicFramePr>
          <p:cNvPr id="7" name="Content Placeholder 6">
            <a:extLst>
              <a:ext uri="{FF2B5EF4-FFF2-40B4-BE49-F238E27FC236}">
                <a16:creationId xmlns:a16="http://schemas.microsoft.com/office/drawing/2014/main" id="{D4BE03FD-03C9-B8DD-66B9-D53A92AA7C14}"/>
              </a:ext>
            </a:extLst>
          </p:cNvPr>
          <p:cNvGraphicFramePr>
            <a:graphicFrameLocks/>
          </p:cNvGraphicFramePr>
          <p:nvPr/>
        </p:nvGraphicFramePr>
        <p:xfrm>
          <a:off x="5260532" y="1674775"/>
          <a:ext cx="6397374" cy="4925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64184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E89543C-82F8-DE6A-A92F-405EC50B4C26}"/>
              </a:ext>
            </a:extLst>
          </p:cNvPr>
          <p:cNvSpPr>
            <a:spLocks noGrp="1"/>
          </p:cNvSpPr>
          <p:nvPr>
            <p:ph type="title"/>
          </p:nvPr>
        </p:nvSpPr>
        <p:spPr>
          <a:xfrm>
            <a:off x="1511613" y="365125"/>
            <a:ext cx="10321925" cy="674403"/>
          </a:xfrm>
        </p:spPr>
        <p:txBody>
          <a:bodyPr>
            <a:normAutofit/>
          </a:bodyPr>
          <a:lstStyle/>
          <a:p>
            <a:pPr algn="ctr"/>
            <a:r>
              <a:rPr lang="en-US" dirty="0"/>
              <a:t>ADDITIONAL BEAD PROGRAM GOALS</a:t>
            </a:r>
          </a:p>
        </p:txBody>
      </p:sp>
      <p:sp>
        <p:nvSpPr>
          <p:cNvPr id="5" name="Footer Placeholder 4">
            <a:extLst>
              <a:ext uri="{FF2B5EF4-FFF2-40B4-BE49-F238E27FC236}">
                <a16:creationId xmlns:a16="http://schemas.microsoft.com/office/drawing/2014/main" id="{CB1E65F2-A02F-F8FB-0895-CFD13A9E1E9B}"/>
              </a:ext>
            </a:extLst>
          </p:cNvPr>
          <p:cNvSpPr>
            <a:spLocks noGrp="1"/>
          </p:cNvSpPr>
          <p:nvPr>
            <p:ph type="ftr" sz="quarter" idx="11"/>
          </p:nvPr>
        </p:nvSpPr>
        <p:spPr/>
        <p:txBody>
          <a:bodyPr/>
          <a:lstStyle/>
          <a:p>
            <a:r>
              <a:rPr lang="en-US"/>
              <a:t>FUNDING OPPORTUNITIES</a:t>
            </a:r>
          </a:p>
        </p:txBody>
      </p:sp>
      <p:sp>
        <p:nvSpPr>
          <p:cNvPr id="6" name="Slide Number Placeholder 5">
            <a:extLst>
              <a:ext uri="{FF2B5EF4-FFF2-40B4-BE49-F238E27FC236}">
                <a16:creationId xmlns:a16="http://schemas.microsoft.com/office/drawing/2014/main" id="{B525F023-4FF5-C2B3-740B-6DC14C273994}"/>
              </a:ext>
            </a:extLst>
          </p:cNvPr>
          <p:cNvSpPr>
            <a:spLocks noGrp="1"/>
          </p:cNvSpPr>
          <p:nvPr>
            <p:ph type="sldNum" sz="quarter" idx="12"/>
          </p:nvPr>
        </p:nvSpPr>
        <p:spPr/>
        <p:txBody>
          <a:bodyPr/>
          <a:lstStyle/>
          <a:p>
            <a:fld id="{ACAAA2AA-9935-F447-A1F2-B7B18FC0B460}" type="slidenum">
              <a:rPr lang="en-US" smtClean="0"/>
              <a:t>8</a:t>
            </a:fld>
            <a:endParaRPr lang="en-US"/>
          </a:p>
        </p:txBody>
      </p:sp>
      <p:graphicFrame>
        <p:nvGraphicFramePr>
          <p:cNvPr id="10" name="Diagram 9">
            <a:extLst>
              <a:ext uri="{FF2B5EF4-FFF2-40B4-BE49-F238E27FC236}">
                <a16:creationId xmlns:a16="http://schemas.microsoft.com/office/drawing/2014/main" id="{CB4B14C9-1668-A7C0-E99B-767C444640CE}"/>
              </a:ext>
            </a:extLst>
          </p:cNvPr>
          <p:cNvGraphicFramePr/>
          <p:nvPr/>
        </p:nvGraphicFramePr>
        <p:xfrm>
          <a:off x="1511613" y="1281722"/>
          <a:ext cx="9867588" cy="5120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66129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BF1B93-56C3-A279-3672-DE89CCA2D2AB}"/>
              </a:ext>
            </a:extLst>
          </p:cNvPr>
          <p:cNvSpPr/>
          <p:nvPr/>
        </p:nvSpPr>
        <p:spPr>
          <a:xfrm>
            <a:off x="0" y="0"/>
            <a:ext cx="3776870" cy="6858000"/>
          </a:xfrm>
          <a:prstGeom prst="rect">
            <a:avLst/>
          </a:prstGeom>
          <a:solidFill>
            <a:srgbClr val="0050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B84A192-78C8-CDFC-FE9E-60121B9A9E9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AAA2AA-9935-F447-A1F2-B7B18FC0B460}" type="slidenum">
              <a:rPr kumimoji="0" lang="en-US" sz="1200" b="1" i="0" u="none" strike="noStrike" kern="1200" cap="none" spc="0" normalizeH="0" baseline="0" noProof="0" smtClean="0">
                <a:ln>
                  <a:noFill/>
                </a:ln>
                <a:solidFill>
                  <a:srgbClr val="FFFFFF">
                    <a:lumMod val="75000"/>
                  </a:srgbClr>
                </a:solidFill>
                <a:effectLst/>
                <a:uLnTx/>
                <a:uFillTx/>
                <a:latin typeface="Expressway Xb" panose="020B0604020200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a:ln>
                <a:noFill/>
              </a:ln>
              <a:solidFill>
                <a:srgbClr val="FFFFFF">
                  <a:lumMod val="75000"/>
                </a:srgbClr>
              </a:solidFill>
              <a:effectLst/>
              <a:uLnTx/>
              <a:uFillTx/>
              <a:latin typeface="Expressway Xb" panose="020B0604020200020204" pitchFamily="34" charset="0"/>
              <a:ea typeface="+mn-ea"/>
              <a:cs typeface="+mn-cs"/>
            </a:endParaRPr>
          </a:p>
        </p:txBody>
      </p:sp>
      <p:sp>
        <p:nvSpPr>
          <p:cNvPr id="11" name="TextBox 10">
            <a:extLst>
              <a:ext uri="{FF2B5EF4-FFF2-40B4-BE49-F238E27FC236}">
                <a16:creationId xmlns:a16="http://schemas.microsoft.com/office/drawing/2014/main" id="{462F2721-114F-735A-7F0B-32019F3A2F69}"/>
              </a:ext>
            </a:extLst>
          </p:cNvPr>
          <p:cNvSpPr txBox="1"/>
          <p:nvPr/>
        </p:nvSpPr>
        <p:spPr>
          <a:xfrm>
            <a:off x="69446" y="929984"/>
            <a:ext cx="3637974" cy="1754326"/>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is “Digital Opportunity”?</a:t>
            </a:r>
          </a:p>
        </p:txBody>
      </p:sp>
      <p:sp>
        <p:nvSpPr>
          <p:cNvPr id="12" name="TextBox 11">
            <a:extLst>
              <a:ext uri="{FF2B5EF4-FFF2-40B4-BE49-F238E27FC236}">
                <a16:creationId xmlns:a16="http://schemas.microsoft.com/office/drawing/2014/main" id="{16459E29-CF5A-5C78-22C7-B623E87AC6DE}"/>
              </a:ext>
            </a:extLst>
          </p:cNvPr>
          <p:cNvSpPr txBox="1"/>
          <p:nvPr/>
        </p:nvSpPr>
        <p:spPr>
          <a:xfrm>
            <a:off x="795621" y="2904139"/>
            <a:ext cx="2630199" cy="1889813"/>
          </a:xfrm>
          <a:prstGeom prst="rect">
            <a:avLst/>
          </a:prstGeom>
          <a:noFill/>
        </p:spPr>
        <p:txBody>
          <a:bodyPr wrap="square" rtlCol="0">
            <a:spAutoFit/>
          </a:bodyPr>
          <a:lstStyle/>
          <a:p>
            <a:pPr>
              <a:lnSpc>
                <a:spcPct val="150000"/>
              </a:lnSpc>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Generally, experts have identified five elements of digital opportunity/equity</a:t>
            </a:r>
          </a:p>
        </p:txBody>
      </p:sp>
      <p:grpSp>
        <p:nvGrpSpPr>
          <p:cNvPr id="13" name="Group 12">
            <a:extLst>
              <a:ext uri="{FF2B5EF4-FFF2-40B4-BE49-F238E27FC236}">
                <a16:creationId xmlns:a16="http://schemas.microsoft.com/office/drawing/2014/main" id="{F56EF466-700C-9571-B923-7F6781E5E3FD}"/>
              </a:ext>
            </a:extLst>
          </p:cNvPr>
          <p:cNvGrpSpPr/>
          <p:nvPr/>
        </p:nvGrpSpPr>
        <p:grpSpPr>
          <a:xfrm>
            <a:off x="3939159" y="605365"/>
            <a:ext cx="8080015" cy="5327735"/>
            <a:chOff x="4149280" y="772262"/>
            <a:chExt cx="3281865" cy="2226835"/>
          </a:xfrm>
        </p:grpSpPr>
        <p:sp>
          <p:nvSpPr>
            <p:cNvPr id="14" name="Freeform 7">
              <a:extLst>
                <a:ext uri="{FF2B5EF4-FFF2-40B4-BE49-F238E27FC236}">
                  <a16:creationId xmlns:a16="http://schemas.microsoft.com/office/drawing/2014/main" id="{45FB732C-AF9A-9BD4-070F-4D8000DBC063}"/>
                </a:ext>
              </a:extLst>
            </p:cNvPr>
            <p:cNvSpPr/>
            <p:nvPr/>
          </p:nvSpPr>
          <p:spPr>
            <a:xfrm>
              <a:off x="5803776" y="772263"/>
              <a:ext cx="1072291" cy="1232518"/>
            </a:xfrm>
            <a:custGeom>
              <a:avLst/>
              <a:gdLst>
                <a:gd name="connsiteX0" fmla="*/ 0 w 1232517"/>
                <a:gd name="connsiteY0" fmla="*/ 536145 h 1072290"/>
                <a:gd name="connsiteX1" fmla="*/ 268073 w 1232517"/>
                <a:gd name="connsiteY1" fmla="*/ 0 h 1072290"/>
                <a:gd name="connsiteX2" fmla="*/ 964445 w 1232517"/>
                <a:gd name="connsiteY2" fmla="*/ 0 h 1072290"/>
                <a:gd name="connsiteX3" fmla="*/ 1232517 w 1232517"/>
                <a:gd name="connsiteY3" fmla="*/ 536145 h 1072290"/>
                <a:gd name="connsiteX4" fmla="*/ 964445 w 1232517"/>
                <a:gd name="connsiteY4" fmla="*/ 1072290 h 1072290"/>
                <a:gd name="connsiteX5" fmla="*/ 268073 w 1232517"/>
                <a:gd name="connsiteY5" fmla="*/ 1072290 h 1072290"/>
                <a:gd name="connsiteX6" fmla="*/ 0 w 1232517"/>
                <a:gd name="connsiteY6" fmla="*/ 536145 h 107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517" h="1072290">
                  <a:moveTo>
                    <a:pt x="616259" y="0"/>
                  </a:moveTo>
                  <a:lnTo>
                    <a:pt x="1232516" y="233224"/>
                  </a:lnTo>
                  <a:lnTo>
                    <a:pt x="1232516" y="839067"/>
                  </a:lnTo>
                  <a:lnTo>
                    <a:pt x="616259" y="1072290"/>
                  </a:lnTo>
                  <a:lnTo>
                    <a:pt x="1" y="839067"/>
                  </a:lnTo>
                  <a:lnTo>
                    <a:pt x="1" y="233224"/>
                  </a:lnTo>
                  <a:lnTo>
                    <a:pt x="616259" y="0"/>
                  </a:lnTo>
                  <a:close/>
                </a:path>
              </a:pathLst>
            </a:custGeom>
            <a:solidFill>
              <a:srgbClr val="579FD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389" tIns="226358" rIns="201390" bIns="226357" numCol="1" spcCol="1270" anchor="ctr" anchorCtr="0">
              <a:noAutofit/>
            </a:bodyPr>
            <a:lstStyle/>
            <a:p>
              <a:pPr lvl="0" algn="ctr">
                <a:lnSpc>
                  <a:spcPct val="114000"/>
                </a:lnSpc>
                <a:buFont typeface="Arial" panose="020B0604020202020204" pitchFamily="34" charset="0"/>
                <a:buNone/>
              </a:pPr>
              <a:endParaRPr lang="en-US" b="1" i="0" dirty="0">
                <a:solidFill>
                  <a:srgbClr val="08473D"/>
                </a:solidFill>
                <a:ea typeface="Open Sans" panose="020B0606030504020204" pitchFamily="34" charset="0"/>
                <a:cs typeface="Open Sans" panose="020B0606030504020204" pitchFamily="34" charset="0"/>
              </a:endParaRPr>
            </a:p>
            <a:p>
              <a:pPr lvl="0" algn="ctr">
                <a:lnSpc>
                  <a:spcPct val="114000"/>
                </a:lnSpc>
                <a:buFont typeface="Arial" panose="020B0604020202020204" pitchFamily="34" charset="0"/>
                <a:buNone/>
              </a:pPr>
              <a:endParaRPr lang="en-US" b="1" dirty="0">
                <a:solidFill>
                  <a:schemeClr val="bg1"/>
                </a:solidFill>
                <a:ea typeface="Open Sans" panose="020B0606030504020204" pitchFamily="34" charset="0"/>
                <a:cs typeface="Open Sans" panose="020B0606030504020204" pitchFamily="34" charset="0"/>
              </a:endParaRPr>
            </a:p>
            <a:p>
              <a:pPr lvl="0" algn="ctr">
                <a:lnSpc>
                  <a:spcPct val="114000"/>
                </a:lnSpc>
                <a:buFont typeface="Arial" panose="020B0604020202020204" pitchFamily="34" charset="0"/>
                <a:buNone/>
              </a:pPr>
              <a:r>
                <a:rPr lang="en-US"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Accessible &amp; Inclusive Content:</a:t>
              </a:r>
            </a:p>
            <a:p>
              <a:pPr lvl="0" algn="ctr">
                <a:lnSpc>
                  <a:spcPct val="114000"/>
                </a:lnSpc>
                <a:buFont typeface="Arial" panose="020B0604020202020204" pitchFamily="34" charset="0"/>
                <a:buNone/>
              </a:pPr>
              <a:r>
                <a:rPr lang="en-US"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Public online content is inclusive &amp; accessible by all individuals</a:t>
              </a:r>
              <a:endParaRPr lang="en-US"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Freeform 9">
              <a:extLst>
                <a:ext uri="{FF2B5EF4-FFF2-40B4-BE49-F238E27FC236}">
                  <a16:creationId xmlns:a16="http://schemas.microsoft.com/office/drawing/2014/main" id="{33F3B79F-6768-E76F-830D-66553CD919BC}"/>
                </a:ext>
              </a:extLst>
            </p:cNvPr>
            <p:cNvSpPr/>
            <p:nvPr/>
          </p:nvSpPr>
          <p:spPr>
            <a:xfrm>
              <a:off x="4702227" y="772262"/>
              <a:ext cx="1072291" cy="1232518"/>
            </a:xfrm>
            <a:custGeom>
              <a:avLst/>
              <a:gdLst>
                <a:gd name="connsiteX0" fmla="*/ 0 w 1232517"/>
                <a:gd name="connsiteY0" fmla="*/ 536145 h 1072290"/>
                <a:gd name="connsiteX1" fmla="*/ 268073 w 1232517"/>
                <a:gd name="connsiteY1" fmla="*/ 0 h 1072290"/>
                <a:gd name="connsiteX2" fmla="*/ 964445 w 1232517"/>
                <a:gd name="connsiteY2" fmla="*/ 0 h 1072290"/>
                <a:gd name="connsiteX3" fmla="*/ 1232517 w 1232517"/>
                <a:gd name="connsiteY3" fmla="*/ 536145 h 1072290"/>
                <a:gd name="connsiteX4" fmla="*/ 964445 w 1232517"/>
                <a:gd name="connsiteY4" fmla="*/ 1072290 h 1072290"/>
                <a:gd name="connsiteX5" fmla="*/ 268073 w 1232517"/>
                <a:gd name="connsiteY5" fmla="*/ 1072290 h 1072290"/>
                <a:gd name="connsiteX6" fmla="*/ 0 w 1232517"/>
                <a:gd name="connsiteY6" fmla="*/ 536145 h 107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517" h="1072290">
                  <a:moveTo>
                    <a:pt x="616259" y="0"/>
                  </a:moveTo>
                  <a:lnTo>
                    <a:pt x="1232516" y="233224"/>
                  </a:lnTo>
                  <a:lnTo>
                    <a:pt x="1232516" y="839067"/>
                  </a:lnTo>
                  <a:lnTo>
                    <a:pt x="616259" y="1072290"/>
                  </a:lnTo>
                  <a:lnTo>
                    <a:pt x="1" y="839067"/>
                  </a:lnTo>
                  <a:lnTo>
                    <a:pt x="1" y="233224"/>
                  </a:lnTo>
                  <a:lnTo>
                    <a:pt x="616259" y="0"/>
                  </a:lnTo>
                  <a:close/>
                </a:path>
              </a:pathLst>
            </a:custGeom>
            <a:solidFill>
              <a:srgbClr val="0371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099" tIns="192068" rIns="167100" bIns="192067" numCol="1" spcCol="1270" anchor="ctr" anchorCtr="0">
              <a:noAutofit/>
            </a:bodyPr>
            <a:lstStyle/>
            <a:p>
              <a:pPr lvl="0" algn="ctr">
                <a:lnSpc>
                  <a:spcPct val="114000"/>
                </a:lnSpc>
              </a:pPr>
              <a:endParaRPr lang="en-US" b="1" i="0" dirty="0">
                <a:solidFill>
                  <a:schemeClr val="bg1">
                    <a:lumMod val="95000"/>
                  </a:schemeClr>
                </a:solidFill>
                <a:ea typeface="Open Sans" panose="020B0606030504020204" pitchFamily="34" charset="0"/>
                <a:cs typeface="Open Sans" panose="020B0606030504020204" pitchFamily="34" charset="0"/>
              </a:endParaRPr>
            </a:p>
            <a:p>
              <a:pPr lvl="0" algn="ctr">
                <a:lnSpc>
                  <a:spcPct val="114000"/>
                </a:lnSpc>
              </a:pPr>
              <a:endParaRPr lang="en-US" b="1" i="0" dirty="0">
                <a:solidFill>
                  <a:schemeClr val="bg1">
                    <a:lumMod val="95000"/>
                  </a:schemeClr>
                </a:solidFill>
                <a:ea typeface="Open Sans" panose="020B0606030504020204" pitchFamily="34" charset="0"/>
                <a:cs typeface="Open Sans" panose="020B0606030504020204" pitchFamily="34" charset="0"/>
              </a:endParaRPr>
            </a:p>
            <a:p>
              <a:pPr lvl="0" algn="ctr">
                <a:lnSpc>
                  <a:spcPct val="114000"/>
                </a:lnSpc>
              </a:pPr>
              <a:r>
                <a:rPr lang="en-US"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Broadband Access:</a:t>
              </a:r>
            </a:p>
            <a:p>
              <a:pPr lvl="0" algn="ctr">
                <a:lnSpc>
                  <a:spcPct val="114000"/>
                </a:lnSpc>
              </a:pPr>
              <a:r>
                <a:rPr lang="en-US"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Affordable, accessible, &amp; reliable high-speed </a:t>
              </a:r>
            </a:p>
            <a:p>
              <a:pPr lvl="0" algn="ctr">
                <a:lnSpc>
                  <a:spcPct val="114000"/>
                </a:lnSpc>
              </a:pPr>
              <a:r>
                <a:rPr lang="en-US"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home internet service is available for all </a:t>
              </a:r>
            </a:p>
            <a:p>
              <a:pPr lvl="0" algn="ctr">
                <a:lnSpc>
                  <a:spcPct val="114000"/>
                </a:lnSpc>
              </a:pPr>
              <a:r>
                <a:rPr lang="en-US"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individuals</a:t>
              </a:r>
              <a:endParaRPr lang="en-US"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10">
              <a:extLst>
                <a:ext uri="{FF2B5EF4-FFF2-40B4-BE49-F238E27FC236}">
                  <a16:creationId xmlns:a16="http://schemas.microsoft.com/office/drawing/2014/main" id="{E39F37ED-DF06-BEB5-6B73-560007006C6D}"/>
                </a:ext>
              </a:extLst>
            </p:cNvPr>
            <p:cNvSpPr/>
            <p:nvPr/>
          </p:nvSpPr>
          <p:spPr>
            <a:xfrm>
              <a:off x="5252957" y="1766579"/>
              <a:ext cx="1072291" cy="1232518"/>
            </a:xfrm>
            <a:custGeom>
              <a:avLst/>
              <a:gdLst>
                <a:gd name="connsiteX0" fmla="*/ 0 w 1232517"/>
                <a:gd name="connsiteY0" fmla="*/ 536145 h 1072290"/>
                <a:gd name="connsiteX1" fmla="*/ 268073 w 1232517"/>
                <a:gd name="connsiteY1" fmla="*/ 0 h 1072290"/>
                <a:gd name="connsiteX2" fmla="*/ 964445 w 1232517"/>
                <a:gd name="connsiteY2" fmla="*/ 0 h 1072290"/>
                <a:gd name="connsiteX3" fmla="*/ 1232517 w 1232517"/>
                <a:gd name="connsiteY3" fmla="*/ 536145 h 1072290"/>
                <a:gd name="connsiteX4" fmla="*/ 964445 w 1232517"/>
                <a:gd name="connsiteY4" fmla="*/ 1072290 h 1072290"/>
                <a:gd name="connsiteX5" fmla="*/ 268073 w 1232517"/>
                <a:gd name="connsiteY5" fmla="*/ 1072290 h 1072290"/>
                <a:gd name="connsiteX6" fmla="*/ 0 w 1232517"/>
                <a:gd name="connsiteY6" fmla="*/ 536145 h 107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517" h="1072290">
                  <a:moveTo>
                    <a:pt x="616259" y="0"/>
                  </a:moveTo>
                  <a:lnTo>
                    <a:pt x="1232516" y="233224"/>
                  </a:lnTo>
                  <a:lnTo>
                    <a:pt x="1232516" y="839067"/>
                  </a:lnTo>
                  <a:lnTo>
                    <a:pt x="616259" y="1072290"/>
                  </a:lnTo>
                  <a:lnTo>
                    <a:pt x="1" y="839067"/>
                  </a:lnTo>
                  <a:lnTo>
                    <a:pt x="1" y="233224"/>
                  </a:lnTo>
                  <a:lnTo>
                    <a:pt x="616259" y="0"/>
                  </a:lnTo>
                  <a:close/>
                </a:path>
              </a:pathLst>
            </a:custGeom>
            <a:solidFill>
              <a:srgbClr val="0050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389" tIns="226358" rIns="201390" bIns="226357" numCol="1" spcCol="1270" anchor="ctr" anchorCtr="0">
              <a:noAutofit/>
            </a:bodyPr>
            <a:lstStyle/>
            <a:p>
              <a:pPr lvl="0">
                <a:lnSpc>
                  <a:spcPct val="114000"/>
                </a:lnSpc>
              </a:pPr>
              <a:endParaRPr lang="en-US" b="1" i="0" dirty="0">
                <a:solidFill>
                  <a:srgbClr val="B5DEBA"/>
                </a:solidFill>
                <a:ea typeface="Open Sans" panose="020B0606030504020204" pitchFamily="34" charset="0"/>
                <a:cs typeface="Open Sans" panose="020B0606030504020204" pitchFamily="34" charset="0"/>
              </a:endParaRPr>
            </a:p>
            <a:p>
              <a:pPr lvl="0">
                <a:lnSpc>
                  <a:spcPct val="114000"/>
                </a:lnSpc>
              </a:pPr>
              <a:endParaRPr lang="en-US" b="1" dirty="0">
                <a:solidFill>
                  <a:srgbClr val="B5DEBA"/>
                </a:solidFill>
                <a:ea typeface="Open Sans" panose="020B0606030504020204" pitchFamily="34" charset="0"/>
                <a:cs typeface="Open Sans" panose="020B0606030504020204" pitchFamily="34" charset="0"/>
              </a:endParaRPr>
            </a:p>
            <a:p>
              <a:pPr lvl="0" algn="ctr">
                <a:lnSpc>
                  <a:spcPct val="114000"/>
                </a:lnSpc>
              </a:pPr>
              <a:endParaRPr lang="en-US" b="1" i="0" dirty="0">
                <a:solidFill>
                  <a:srgbClr val="C0E6FF"/>
                </a:solidFill>
                <a:latin typeface="Open Sans" panose="020B0606030504020204" pitchFamily="34" charset="0"/>
                <a:ea typeface="Open Sans" panose="020B0606030504020204" pitchFamily="34" charset="0"/>
                <a:cs typeface="Open Sans" panose="020B0606030504020204" pitchFamily="34" charset="0"/>
              </a:endParaRPr>
            </a:p>
            <a:p>
              <a:pPr lvl="0" algn="ctr">
                <a:lnSpc>
                  <a:spcPct val="114000"/>
                </a:lnSpc>
              </a:pPr>
              <a:r>
                <a:rPr lang="en-US" b="1" i="0" dirty="0">
                  <a:solidFill>
                    <a:srgbClr val="C0E6FF"/>
                  </a:solidFill>
                  <a:latin typeface="Open Sans" panose="020B0606030504020204" pitchFamily="34" charset="0"/>
                  <a:ea typeface="Open Sans" panose="020B0606030504020204" pitchFamily="34" charset="0"/>
                  <a:cs typeface="Open Sans" panose="020B0606030504020204" pitchFamily="34" charset="0"/>
                </a:rPr>
                <a:t>Privacy &amp; Security:</a:t>
              </a:r>
            </a:p>
            <a:p>
              <a:pPr lvl="0" algn="ctr">
                <a:lnSpc>
                  <a:spcPct val="114000"/>
                </a:lnSpc>
              </a:pPr>
              <a:r>
                <a:rPr lang="en-US" sz="1400" b="0" i="0" dirty="0">
                  <a:solidFill>
                    <a:srgbClr val="C0E6FF"/>
                  </a:solidFill>
                  <a:latin typeface="Open Sans" panose="020B0606030504020204" pitchFamily="34" charset="0"/>
                  <a:ea typeface="Open Sans" panose="020B0606030504020204" pitchFamily="34" charset="0"/>
                  <a:cs typeface="Open Sans" panose="020B0606030504020204" pitchFamily="34" charset="0"/>
                </a:rPr>
                <a:t>Individuals can protect their data privacy &amp; online security</a:t>
              </a:r>
              <a:br>
                <a:rPr lang="en-US" sz="1400" b="0" i="0" dirty="0">
                  <a:solidFill>
                    <a:srgbClr val="B5DEBA"/>
                  </a:solidFill>
                  <a:latin typeface="Open Sans" panose="020B0606030504020204" pitchFamily="34" charset="0"/>
                  <a:ea typeface="Open Sans" panose="020B0606030504020204" pitchFamily="34" charset="0"/>
                  <a:cs typeface="Open Sans" panose="020B0606030504020204" pitchFamily="34" charset="0"/>
                </a:rPr>
              </a:br>
              <a:endParaRPr lang="en-US" sz="1400" b="0" i="0" dirty="0">
                <a:solidFill>
                  <a:srgbClr val="B5DE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Freeform 12">
              <a:extLst>
                <a:ext uri="{FF2B5EF4-FFF2-40B4-BE49-F238E27FC236}">
                  <a16:creationId xmlns:a16="http://schemas.microsoft.com/office/drawing/2014/main" id="{1E91B420-1375-984C-2989-3F4F4A9AEC4F}"/>
                </a:ext>
              </a:extLst>
            </p:cNvPr>
            <p:cNvSpPr/>
            <p:nvPr/>
          </p:nvSpPr>
          <p:spPr>
            <a:xfrm>
              <a:off x="6358854" y="1766579"/>
              <a:ext cx="1072291" cy="1232518"/>
            </a:xfrm>
            <a:custGeom>
              <a:avLst/>
              <a:gdLst>
                <a:gd name="connsiteX0" fmla="*/ 0 w 1232517"/>
                <a:gd name="connsiteY0" fmla="*/ 536145 h 1072290"/>
                <a:gd name="connsiteX1" fmla="*/ 268073 w 1232517"/>
                <a:gd name="connsiteY1" fmla="*/ 0 h 1072290"/>
                <a:gd name="connsiteX2" fmla="*/ 964445 w 1232517"/>
                <a:gd name="connsiteY2" fmla="*/ 0 h 1072290"/>
                <a:gd name="connsiteX3" fmla="*/ 1232517 w 1232517"/>
                <a:gd name="connsiteY3" fmla="*/ 536145 h 1072290"/>
                <a:gd name="connsiteX4" fmla="*/ 964445 w 1232517"/>
                <a:gd name="connsiteY4" fmla="*/ 1072290 h 1072290"/>
                <a:gd name="connsiteX5" fmla="*/ 268073 w 1232517"/>
                <a:gd name="connsiteY5" fmla="*/ 1072290 h 1072290"/>
                <a:gd name="connsiteX6" fmla="*/ 0 w 1232517"/>
                <a:gd name="connsiteY6" fmla="*/ 536145 h 107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517" h="1072290">
                  <a:moveTo>
                    <a:pt x="616259" y="0"/>
                  </a:moveTo>
                  <a:lnTo>
                    <a:pt x="1232516" y="233224"/>
                  </a:lnTo>
                  <a:lnTo>
                    <a:pt x="1232516" y="839067"/>
                  </a:lnTo>
                  <a:lnTo>
                    <a:pt x="616259" y="1072290"/>
                  </a:lnTo>
                  <a:lnTo>
                    <a:pt x="1" y="839067"/>
                  </a:lnTo>
                  <a:lnTo>
                    <a:pt x="1" y="233224"/>
                  </a:lnTo>
                  <a:lnTo>
                    <a:pt x="616259" y="0"/>
                  </a:lnTo>
                  <a:close/>
                </a:path>
              </a:pathLst>
            </a:custGeom>
            <a:solidFill>
              <a:srgbClr val="66D0F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099" tIns="192068" rIns="167100" bIns="192067" numCol="1" spcCol="1270" anchor="ctr" anchorCtr="0">
              <a:noAutofit/>
            </a:bodyPr>
            <a:lstStyle/>
            <a:p>
              <a:pPr lvl="0" algn="ctr">
                <a:buFont typeface="Arial" panose="020B0604020202020204" pitchFamily="34" charset="0"/>
                <a:buNone/>
              </a:pPr>
              <a:endParaRPr lang="en-US" b="1" i="0" kern="1200">
                <a:solidFill>
                  <a:srgbClr val="08473D"/>
                </a:solidFill>
                <a:ea typeface="Open Sans" panose="020B0606030504020204" pitchFamily="34" charset="0"/>
                <a:cs typeface="Open Sans" panose="020B0606030504020204" pitchFamily="34" charset="0"/>
              </a:endParaRPr>
            </a:p>
            <a:p>
              <a:pPr lvl="0" algn="ctr">
                <a:buFont typeface="Arial" panose="020B0604020202020204" pitchFamily="34" charset="0"/>
                <a:buNone/>
              </a:pPr>
              <a:endParaRPr lang="en-US" b="1">
                <a:solidFill>
                  <a:srgbClr val="08473D"/>
                </a:solidFill>
                <a:ea typeface="Open Sans" panose="020B0606030504020204" pitchFamily="34" charset="0"/>
                <a:cs typeface="Open Sans" panose="020B0606030504020204" pitchFamily="34" charset="0"/>
              </a:endParaRPr>
            </a:p>
            <a:p>
              <a:pPr lvl="0" algn="ctr">
                <a:buFont typeface="Arial" panose="020B0604020202020204" pitchFamily="34" charset="0"/>
                <a:buNone/>
              </a:pPr>
              <a:endParaRPr lang="en-US" b="1">
                <a:solidFill>
                  <a:schemeClr val="tx1">
                    <a:lumMod val="75000"/>
                    <a:lumOff val="25000"/>
                  </a:schemeClr>
                </a:solidFill>
                <a:ea typeface="Open Sans" panose="020B0606030504020204" pitchFamily="34" charset="0"/>
                <a:cs typeface="Open Sans" panose="020B0606030504020204" pitchFamily="34" charset="0"/>
              </a:endParaRPr>
            </a:p>
            <a:p>
              <a:pPr lvl="0" algn="ctr">
                <a:buFont typeface="Arial" panose="020B0604020202020204" pitchFamily="34" charset="0"/>
                <a:buNone/>
              </a:pPr>
              <a:r>
                <a:rPr lang="en-US" b="1"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Digital Literacy </a:t>
              </a:r>
            </a:p>
            <a:p>
              <a:pPr lvl="0" algn="ctr">
                <a:buFont typeface="Arial" panose="020B0604020202020204" pitchFamily="34" charset="0"/>
                <a:buNone/>
              </a:pPr>
              <a:r>
                <a:rPr lang="en-US" b="1"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and Skills:</a:t>
              </a:r>
            </a:p>
            <a:p>
              <a:pPr lvl="0" algn="ctr">
                <a:buFont typeface="Arial" panose="020B0604020202020204" pitchFamily="34" charset="0"/>
                <a:buNone/>
              </a:pPr>
              <a:r>
                <a:rPr lang="en-US" sz="1400" b="0"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Individuals have digital skills to meaningfully use the internet in their</a:t>
              </a:r>
            </a:p>
            <a:p>
              <a:pPr lvl="0" algn="ctr">
                <a:buFont typeface="Arial" panose="020B0604020202020204" pitchFamily="34" charset="0"/>
                <a:buNone/>
              </a:pPr>
              <a:r>
                <a:rPr lang="en-US" sz="1400" b="0"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daily lives</a:t>
              </a:r>
              <a:endParaRPr lang="en-US" sz="1400" b="1"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13">
              <a:extLst>
                <a:ext uri="{FF2B5EF4-FFF2-40B4-BE49-F238E27FC236}">
                  <a16:creationId xmlns:a16="http://schemas.microsoft.com/office/drawing/2014/main" id="{E1BA0527-1C20-EB45-C10D-D0A51A9FA5EC}"/>
                </a:ext>
              </a:extLst>
            </p:cNvPr>
            <p:cNvSpPr/>
            <p:nvPr/>
          </p:nvSpPr>
          <p:spPr>
            <a:xfrm>
              <a:off x="4149280" y="1761866"/>
              <a:ext cx="1072291" cy="1232518"/>
            </a:xfrm>
            <a:custGeom>
              <a:avLst/>
              <a:gdLst>
                <a:gd name="connsiteX0" fmla="*/ 0 w 1232517"/>
                <a:gd name="connsiteY0" fmla="*/ 536145 h 1072290"/>
                <a:gd name="connsiteX1" fmla="*/ 268073 w 1232517"/>
                <a:gd name="connsiteY1" fmla="*/ 0 h 1072290"/>
                <a:gd name="connsiteX2" fmla="*/ 964445 w 1232517"/>
                <a:gd name="connsiteY2" fmla="*/ 0 h 1072290"/>
                <a:gd name="connsiteX3" fmla="*/ 1232517 w 1232517"/>
                <a:gd name="connsiteY3" fmla="*/ 536145 h 1072290"/>
                <a:gd name="connsiteX4" fmla="*/ 964445 w 1232517"/>
                <a:gd name="connsiteY4" fmla="*/ 1072290 h 1072290"/>
                <a:gd name="connsiteX5" fmla="*/ 268073 w 1232517"/>
                <a:gd name="connsiteY5" fmla="*/ 1072290 h 1072290"/>
                <a:gd name="connsiteX6" fmla="*/ 0 w 1232517"/>
                <a:gd name="connsiteY6" fmla="*/ 536145 h 107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517" h="1072290">
                  <a:moveTo>
                    <a:pt x="616259" y="0"/>
                  </a:moveTo>
                  <a:lnTo>
                    <a:pt x="1232516" y="233224"/>
                  </a:lnTo>
                  <a:lnTo>
                    <a:pt x="1232516" y="839067"/>
                  </a:lnTo>
                  <a:lnTo>
                    <a:pt x="616259" y="1072290"/>
                  </a:lnTo>
                  <a:lnTo>
                    <a:pt x="1" y="839067"/>
                  </a:lnTo>
                  <a:lnTo>
                    <a:pt x="1" y="233224"/>
                  </a:lnTo>
                  <a:lnTo>
                    <a:pt x="616259" y="0"/>
                  </a:lnTo>
                  <a:close/>
                </a:path>
              </a:pathLst>
            </a:custGeom>
            <a:solidFill>
              <a:srgbClr val="4F97C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389" tIns="226358" rIns="201390" bIns="226357" numCol="1" spcCol="1270" anchor="ctr" anchorCtr="0">
              <a:noAutofit/>
            </a:bodyPr>
            <a:lstStyle/>
            <a:p>
              <a:pPr lvl="0" algn="ctr">
                <a:lnSpc>
                  <a:spcPct val="114000"/>
                </a:lnSpc>
              </a:pPr>
              <a:endParaRPr lang="en-US" b="1" i="0" dirty="0">
                <a:solidFill>
                  <a:srgbClr val="08473D"/>
                </a:solidFill>
                <a:ea typeface="Open Sans" panose="020B0606030504020204" pitchFamily="34" charset="0"/>
                <a:cs typeface="Open Sans" panose="020B0606030504020204" pitchFamily="34" charset="0"/>
              </a:endParaRPr>
            </a:p>
            <a:p>
              <a:pPr lvl="0" algn="ctr">
                <a:lnSpc>
                  <a:spcPct val="114000"/>
                </a:lnSpc>
              </a:pPr>
              <a:endParaRPr lang="en-US" b="1" i="0" dirty="0">
                <a:solidFill>
                  <a:srgbClr val="08473D"/>
                </a:solidFill>
                <a:ea typeface="Open Sans" panose="020B0606030504020204" pitchFamily="34" charset="0"/>
                <a:cs typeface="Open Sans" panose="020B0606030504020204" pitchFamily="34" charset="0"/>
              </a:endParaRPr>
            </a:p>
            <a:p>
              <a:pPr lvl="0" algn="ctr"/>
              <a:r>
                <a:rPr lang="en-US"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Devices &amp; Tech Support:</a:t>
              </a:r>
            </a:p>
            <a:p>
              <a:pPr lvl="0" algn="ctr">
                <a:lnSpc>
                  <a:spcPct val="114000"/>
                </a:lnSpc>
              </a:pPr>
              <a:r>
                <a:rPr lang="en-US"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Individuals have access </a:t>
              </a:r>
            </a:p>
            <a:p>
              <a:pPr lvl="0" algn="ctr">
                <a:lnSpc>
                  <a:spcPct val="114000"/>
                </a:lnSpc>
              </a:pPr>
              <a:r>
                <a:rPr lang="en-US"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to a computer or tablet </a:t>
              </a:r>
            </a:p>
            <a:p>
              <a:pPr lvl="0" algn="ctr">
                <a:lnSpc>
                  <a:spcPct val="114000"/>
                </a:lnSpc>
              </a:pPr>
              <a:r>
                <a:rPr lang="en-US"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and technical support</a:t>
              </a:r>
            </a:p>
          </p:txBody>
        </p:sp>
      </p:grpSp>
      <p:pic>
        <p:nvPicPr>
          <p:cNvPr id="26" name="Graphic 25">
            <a:extLst>
              <a:ext uri="{FF2B5EF4-FFF2-40B4-BE49-F238E27FC236}">
                <a16:creationId xmlns:a16="http://schemas.microsoft.com/office/drawing/2014/main" id="{0538E51F-B246-53EC-EAA3-F8DB702EF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58499" y="3196744"/>
            <a:ext cx="612857" cy="822857"/>
          </a:xfrm>
          <a:prstGeom prst="rect">
            <a:avLst/>
          </a:prstGeom>
        </p:spPr>
      </p:pic>
      <p:pic>
        <p:nvPicPr>
          <p:cNvPr id="28" name="Graphic 27">
            <a:extLst>
              <a:ext uri="{FF2B5EF4-FFF2-40B4-BE49-F238E27FC236}">
                <a16:creationId xmlns:a16="http://schemas.microsoft.com/office/drawing/2014/main" id="{853D0A62-F2CF-1107-DE91-1A0A9D8C4C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38082" y="802578"/>
            <a:ext cx="815729" cy="1107244"/>
          </a:xfrm>
          <a:prstGeom prst="rect">
            <a:avLst/>
          </a:prstGeom>
        </p:spPr>
      </p:pic>
      <p:pic>
        <p:nvPicPr>
          <p:cNvPr id="30" name="Graphic 29">
            <a:extLst>
              <a:ext uri="{FF2B5EF4-FFF2-40B4-BE49-F238E27FC236}">
                <a16:creationId xmlns:a16="http://schemas.microsoft.com/office/drawing/2014/main" id="{1708777E-7991-B12C-8F7F-AF5E5FFA97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28041" y="701038"/>
            <a:ext cx="1009037" cy="1522180"/>
          </a:xfrm>
          <a:prstGeom prst="rect">
            <a:avLst/>
          </a:prstGeom>
        </p:spPr>
      </p:pic>
      <p:pic>
        <p:nvPicPr>
          <p:cNvPr id="32" name="Graphic 31">
            <a:extLst>
              <a:ext uri="{FF2B5EF4-FFF2-40B4-BE49-F238E27FC236}">
                <a16:creationId xmlns:a16="http://schemas.microsoft.com/office/drawing/2014/main" id="{8684FA4F-B4B2-D62E-B6FB-A44B4E5484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06848" y="3103136"/>
            <a:ext cx="914580" cy="1344279"/>
          </a:xfrm>
          <a:prstGeom prst="rect">
            <a:avLst/>
          </a:prstGeom>
        </p:spPr>
      </p:pic>
      <p:pic>
        <p:nvPicPr>
          <p:cNvPr id="34" name="Graphic 33">
            <a:extLst>
              <a:ext uri="{FF2B5EF4-FFF2-40B4-BE49-F238E27FC236}">
                <a16:creationId xmlns:a16="http://schemas.microsoft.com/office/drawing/2014/main" id="{48FCDBAF-E035-4172-F2B1-54E54B572E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32446" y="3161666"/>
            <a:ext cx="933454" cy="982217"/>
          </a:xfrm>
          <a:prstGeom prst="rect">
            <a:avLst/>
          </a:prstGeom>
        </p:spPr>
      </p:pic>
      <p:pic>
        <p:nvPicPr>
          <p:cNvPr id="36" name="Graphic 35">
            <a:extLst>
              <a:ext uri="{FF2B5EF4-FFF2-40B4-BE49-F238E27FC236}">
                <a16:creationId xmlns:a16="http://schemas.microsoft.com/office/drawing/2014/main" id="{86FC6E0B-AF2B-5C2C-5047-79C5B8227EE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35120" y="3268798"/>
            <a:ext cx="493080" cy="672381"/>
          </a:xfrm>
          <a:prstGeom prst="rect">
            <a:avLst/>
          </a:prstGeom>
        </p:spPr>
      </p:pic>
    </p:spTree>
    <p:extLst>
      <p:ext uri="{BB962C8B-B14F-4D97-AF65-F5344CB8AC3E}">
        <p14:creationId xmlns:p14="http://schemas.microsoft.com/office/powerpoint/2010/main" val="1825646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1_Office Theme">
  <a:themeElements>
    <a:clrScheme name="ADECA">
      <a:dk1>
        <a:srgbClr val="000000"/>
      </a:dk1>
      <a:lt1>
        <a:srgbClr val="FFFFFF"/>
      </a:lt1>
      <a:dk2>
        <a:srgbClr val="0F75BC"/>
      </a:dk2>
      <a:lt2>
        <a:srgbClr val="E7E6E6"/>
      </a:lt2>
      <a:accent1>
        <a:srgbClr val="30B1FF"/>
      </a:accent1>
      <a:accent2>
        <a:srgbClr val="109DFF"/>
      </a:accent2>
      <a:accent3>
        <a:srgbClr val="61C1FF"/>
      </a:accent3>
      <a:accent4>
        <a:srgbClr val="FFC000"/>
      </a:accent4>
      <a:accent5>
        <a:srgbClr val="D58434"/>
      </a:accent5>
      <a:accent6>
        <a:srgbClr val="3A3A3C"/>
      </a:accent6>
      <a:hlink>
        <a:srgbClr val="30B1FF"/>
      </a:hlink>
      <a:folHlink>
        <a:srgbClr val="0F99F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87095d-ff1e-4808-9408-91d24e4452db">
      <Terms xmlns="http://schemas.microsoft.com/office/infopath/2007/PartnerControls"/>
    </lcf76f155ced4ddcb4097134ff3c332f>
    <TaxCatchAll xmlns="e5ab66c7-856c-4cc8-ad3c-55c7e68619f9" xsi:nil="true"/>
    <SharedWithUsers xmlns="e5ab66c7-856c-4cc8-ad3c-55c7e68619f9">
      <UserInfo>
        <DisplayName/>
        <AccountId xsi:nil="true"/>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5714D625ED474797DB2F14F95CF86E" ma:contentTypeVersion="16" ma:contentTypeDescription="Create a new document." ma:contentTypeScope="" ma:versionID="24259b71852daf8ea1d072204f1cf64f">
  <xsd:schema xmlns:xsd="http://www.w3.org/2001/XMLSchema" xmlns:xs="http://www.w3.org/2001/XMLSchema" xmlns:p="http://schemas.microsoft.com/office/2006/metadata/properties" xmlns:ns1="http://schemas.microsoft.com/sharepoint/v3" xmlns:ns2="5d87095d-ff1e-4808-9408-91d24e4452db" xmlns:ns3="e5ab66c7-856c-4cc8-ad3c-55c7e68619f9" targetNamespace="http://schemas.microsoft.com/office/2006/metadata/properties" ma:root="true" ma:fieldsID="209e80d25b4bd5ec4dfc34c9bf7663f4" ns1:_="" ns2:_="" ns3:_="">
    <xsd:import namespace="http://schemas.microsoft.com/sharepoint/v3"/>
    <xsd:import namespace="5d87095d-ff1e-4808-9408-91d24e4452db"/>
    <xsd:import namespace="e5ab66c7-856c-4cc8-ad3c-55c7e68619f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87095d-ff1e-4808-9408-91d24e4452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5dbdce9-60e9-41e5-8608-85a453d2888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5ab66c7-856c-4cc8-ad3c-55c7e68619f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0bf5d3f-148d-4784-a464-250ae03adf53}" ma:internalName="TaxCatchAll" ma:showField="CatchAllData" ma:web="e5ab66c7-856c-4cc8-ad3c-55c7e68619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78A870-BA1F-4E0E-A64F-6FED0FC578D8}">
  <ds:schemaRefs>
    <ds:schemaRef ds:uri="5d87095d-ff1e-4808-9408-91d24e4452db"/>
    <ds:schemaRef ds:uri="e5ab66c7-856c-4cc8-ad3c-55c7e68619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9A1A62-0C33-4455-BF28-B2348ED84B4E}"/>
</file>

<file path=customXml/itemProps3.xml><?xml version="1.0" encoding="utf-8"?>
<ds:datastoreItem xmlns:ds="http://schemas.openxmlformats.org/officeDocument/2006/customXml" ds:itemID="{F33EB291-C60C-4D9A-98F6-0D0A495857A5}">
  <ds:schemaRefs>
    <ds:schemaRef ds:uri="http://schemas.microsoft.com/sharepoint/v3/contenttype/forms"/>
  </ds:schemaRefs>
</ds:datastoreItem>
</file>

<file path=docMetadata/LabelInfo.xml><?xml version="1.0" encoding="utf-8"?>
<clbl:labelList xmlns:clbl="http://schemas.microsoft.com/office/2020/mipLabelMetadata">
  <clbl:label id="{bedd5d6f-bcfc-46d4-918d-7fb210e57897}" enabled="0" method="" siteId="{bedd5d6f-bcfc-46d4-918d-7fb210e57897}" removed="1"/>
</clbl:labelList>
</file>

<file path=docProps/app.xml><?xml version="1.0" encoding="utf-8"?>
<Properties xmlns="http://schemas.openxmlformats.org/officeDocument/2006/extended-properties" xmlns:vt="http://schemas.openxmlformats.org/officeDocument/2006/docPropsVTypes">
  <TotalTime>82</TotalTime>
  <Words>2642</Words>
  <Application>Microsoft Office PowerPoint</Application>
  <PresentationFormat>Widescreen</PresentationFormat>
  <Paragraphs>447</Paragraphs>
  <Slides>30</Slides>
  <Notes>17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30</vt:i4>
      </vt:variant>
    </vt:vector>
  </HeadingPairs>
  <TitlesOfParts>
    <vt:vector size="45" baseType="lpstr">
      <vt:lpstr>Arial</vt:lpstr>
      <vt:lpstr>Calibri</vt:lpstr>
      <vt:lpstr>Calibri Light</vt:lpstr>
      <vt:lpstr>Expressway Rg</vt:lpstr>
      <vt:lpstr>Expressway Xb</vt:lpstr>
      <vt:lpstr>Georgia</vt:lpstr>
      <vt:lpstr>Montserrat</vt:lpstr>
      <vt:lpstr>Open Sans</vt:lpstr>
      <vt:lpstr>Open Sans Light</vt:lpstr>
      <vt:lpstr>Open Sans SemiBold</vt:lpstr>
      <vt:lpstr>Open Sans SemiBold</vt:lpstr>
      <vt:lpstr>Proxima Nova Light</vt:lpstr>
      <vt:lpstr>Tw Cen MT</vt:lpstr>
      <vt:lpstr>Wingdings</vt:lpstr>
      <vt:lpstr>1_Office Theme</vt:lpstr>
      <vt:lpstr>WELCOME! THANK YOU FOR ATTENDING</vt:lpstr>
      <vt:lpstr>Facilitated Session for Internet Service Providers on Broadband Access</vt:lpstr>
      <vt:lpstr>AGENDA</vt:lpstr>
      <vt:lpstr>FUNDING for DIGITAL INFRASTRUCTURE &amp; PROGRAMS</vt:lpstr>
      <vt:lpstr>WHAT IS BEAD (BROADBAND EQUITY, ACCESS &amp; DEPLOYMENT)?</vt:lpstr>
      <vt:lpstr>PowerPoint Presentation</vt:lpstr>
      <vt:lpstr>BROADBAND SERVICE DEPLOYMENT UNDER BEAD</vt:lpstr>
      <vt:lpstr>ADDITIONAL BEAD PROGRAM GOALS</vt:lpstr>
      <vt:lpstr>PowerPoint Presentation</vt:lpstr>
      <vt:lpstr>DIGITAL OPPORTUNITY FUNDING PRIORITIES</vt:lpstr>
      <vt:lpstr>DIGITAL OPPORTUNITY/EQUITY FUNDING OPPORTUNITIES</vt:lpstr>
      <vt:lpstr>PARTNERS FOR BROADBAND &amp;  DIGITAL OPPORTUNITY PLANNING</vt:lpstr>
      <vt:lpstr>BROADBAND &amp; DIGITAL OPPORTUNITY PROGRAMS TIMELINE</vt:lpstr>
      <vt:lpstr>PowerPoint Presentation</vt:lpstr>
      <vt:lpstr>PARTNER CONTRIBUTIONS &amp; DATA COLLECTION</vt:lpstr>
      <vt:lpstr>STATEWIDE RESIDENTIAL SURVEY</vt:lpstr>
      <vt:lpstr>PARTNER QUESTIONNAIRES</vt:lpstr>
      <vt:lpstr>ASSET INVENTORY- DIGITAL OPPORTUNITY PROGRAMS</vt:lpstr>
      <vt:lpstr>HOW DIGITAL OPPORTUNITY IMPACTS ARE RELATED TO STATE OUTCOMES</vt:lpstr>
      <vt:lpstr>INTERNET SERVICE PROVIDERS</vt:lpstr>
      <vt:lpstr>INTERNET SERVICE PROVIDERS QUESTIONNAIRE</vt:lpstr>
      <vt:lpstr>INTERNET SERVICE PROVIDER QUESTIONNAIRE</vt:lpstr>
      <vt:lpstr>ASSET INVENTORY-WORKFORCE DEVELOPMENT</vt:lpstr>
      <vt:lpstr>MASSIVE UPCOMING CONSTRUCTION EFFORTS COULD EXPERIENCE BOTTLENECKS</vt:lpstr>
      <vt:lpstr>WORKFORCE DEVELOPMENT PARTNERS</vt:lpstr>
      <vt:lpstr>STATE WORKFORCE PLAN</vt:lpstr>
      <vt:lpstr>INCORPORATION INTO THE PLAN</vt:lpstr>
      <vt:lpstr>EXAMPLE ACTIVITIES</vt:lpstr>
      <vt:lpstr>PowerPoint Presentation</vt:lpstr>
      <vt:lpstr>THANK YOU FOR YOUR PARTICIPATION!   We invite you to reach out if you would like to continue the conversation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Burbridge</dc:creator>
  <cp:lastModifiedBy>Joanne Hovis</cp:lastModifiedBy>
  <cp:revision>16</cp:revision>
  <dcterms:created xsi:type="dcterms:W3CDTF">2023-02-06T01:02:58Z</dcterms:created>
  <dcterms:modified xsi:type="dcterms:W3CDTF">2023-05-15T22:00:03Z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0x010100685714D625ED474797DB2F14F95CF86E</vt:lpwstr>
  </property>
  <property fmtid="{D5CDD505-2E9C-101B-9397-08002B2CF9AE}" pid="3" name="MediaServiceImageTags">
    <vt:lpwstr/>
  </property>
</Properties>
</file>