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3018" r:id="rId5"/>
    <p:sldId id="2925" r:id="rId6"/>
    <p:sldId id="306" r:id="rId7"/>
    <p:sldId id="3024" r:id="rId8"/>
    <p:sldId id="297" r:id="rId9"/>
    <p:sldId id="2963" r:id="rId10"/>
    <p:sldId id="2978" r:id="rId11"/>
    <p:sldId id="2926" r:id="rId12"/>
    <p:sldId id="2993" r:id="rId13"/>
    <p:sldId id="2977" r:id="rId14"/>
    <p:sldId id="2979" r:id="rId15"/>
    <p:sldId id="3015" r:id="rId16"/>
    <p:sldId id="2908" r:id="rId17"/>
    <p:sldId id="2981" r:id="rId18"/>
    <p:sldId id="2983" r:id="rId19"/>
    <p:sldId id="2995" r:id="rId20"/>
    <p:sldId id="2992" r:id="rId21"/>
    <p:sldId id="3016" r:id="rId22"/>
    <p:sldId id="2917" r:id="rId23"/>
    <p:sldId id="2990" r:id="rId24"/>
    <p:sldId id="2984" r:id="rId25"/>
    <p:sldId id="270" r:id="rId26"/>
    <p:sldId id="2985" r:id="rId27"/>
    <p:sldId id="3007" r:id="rId28"/>
    <p:sldId id="3017" r:id="rId29"/>
    <p:sldId id="3003" r:id="rId30"/>
    <p:sldId id="2987" r:id="rId31"/>
    <p:sldId id="2958" r:id="rId32"/>
    <p:sldId id="2965" r:id="rId33"/>
    <p:sldId id="2962" r:id="rId34"/>
    <p:sldId id="2964" r:id="rId35"/>
    <p:sldId id="3012" r:id="rId36"/>
    <p:sldId id="3002" r:id="rId37"/>
    <p:sldId id="2919" r:id="rId38"/>
    <p:sldId id="3010" r:id="rId39"/>
    <p:sldId id="3011" r:id="rId40"/>
    <p:sldId id="3009" r:id="rId41"/>
    <p:sldId id="3004" r:id="rId42"/>
    <p:sldId id="3013" r:id="rId43"/>
    <p:sldId id="2931" r:id="rId44"/>
    <p:sldId id="2916" r:id="rId45"/>
    <p:sldId id="3014" r:id="rId46"/>
    <p:sldId id="3005" r:id="rId47"/>
    <p:sldId id="3008" r:id="rId48"/>
    <p:sldId id="2999" r:id="rId49"/>
    <p:sldId id="302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34A9D-15B9-8AEC-7B77-E24E01F4250B}" name="Jack Burbridge" initials="JB" userId="S::jburbridge@ctcnet.us::7774c95d-f050-4285-8a07-4b1287d06b29" providerId="AD"/>
  <p188:author id="{CA2702A6-FD85-4DD9-E24B-E5F44A2BDA7C}" name="Rebekah Muros" initials="RM" userId="S::rmuros@ctcnet.us::b4b6195d-fa3b-4e78-a177-654e6448913d" providerId="AD"/>
  <p188:author id="{F7D5DFBA-EEBB-E8A2-ADE3-F654F8B38F61}" name="Christine Mailloux" initials="CM" userId="S::cmailloux@ctcnet.us::d995f157-619e-4cbd-8bec-ee441b9df872" providerId="AD"/>
  <p188:author id="{378AFAF7-D84E-50C6-807C-7EECC762A403}" name="Ziggy Rivkin-Fish" initials="ZRF" userId="S::zrivkinfish@ctcnet.us::be2c664b-ef01-4462-bf07-a64d355209df" providerId="AD"/>
  <p188:author id="{5344CEF9-2B8D-9692-3C31-AF746FA0F4A3}" name="Karen White" initials="KW" userId="S::kwhite@ctcnet.us::311e78b4-9bd4-40d4-a988-5c9a51f9f8b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5EAFF"/>
    <a:srgbClr val="E6F6FF"/>
    <a:srgbClr val="2D69B6"/>
    <a:srgbClr val="4472C4"/>
    <a:srgbClr val="5CB1E4"/>
    <a:srgbClr val="FFFFFF"/>
    <a:srgbClr val="119DFF"/>
    <a:srgbClr val="62C1FF"/>
    <a:srgbClr val="0F79C1"/>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B5581-2E43-6340-9E4F-9EB37EE1F81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57ADEF6-8CB7-6342-BC11-09FC2D570CC8}" type="pres">
      <dgm:prSet presAssocID="{0C2B5581-2E43-6340-9E4F-9EB37EE1F812}" presName="linear" presStyleCnt="0">
        <dgm:presLayoutVars>
          <dgm:animLvl val="lvl"/>
          <dgm:resizeHandles val="exact"/>
        </dgm:presLayoutVars>
      </dgm:prSet>
      <dgm:spPr/>
    </dgm:pt>
  </dgm:ptLst>
  <dgm:cxnLst>
    <dgm:cxn modelId="{AFB8BDA3-6ED1-2049-9D1D-9A6C23BEF937}" type="presOf" srcId="{0C2B5581-2E43-6340-9E4F-9EB37EE1F812}" destId="{B57ADEF6-8CB7-6342-BC11-09FC2D570CC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D65914-FEC8-41AF-98D2-FC5D692A0EB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AC72511-992B-4650-BDB2-8C337132FE72}">
      <dgm:prSet custT="1"/>
      <dgm:spPr>
        <a:ln>
          <a:solidFill>
            <a:srgbClr val="014136"/>
          </a:solidFill>
        </a:ln>
      </dgm:spPr>
      <dgm:t>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Requirements for workforce labor standards &amp; training activities in grant eligibility</a:t>
          </a:r>
        </a:p>
      </dgm:t>
    </dgm:pt>
    <dgm:pt modelId="{5EF447D7-3B82-4F3C-A57D-015E25FB4909}" type="parTrans" cxnId="{AEFC2940-FAC6-41F9-8145-5B1FCC145CFB}">
      <dgm:prSet/>
      <dgm:spPr/>
      <dgm:t>
        <a:bodyPr/>
        <a:lstStyle/>
        <a:p>
          <a:endParaRPr lang="en-US"/>
        </a:p>
      </dgm:t>
    </dgm:pt>
    <dgm:pt modelId="{64534A1A-AF99-48FF-8595-D168CACFF9EB}" type="sibTrans" cxnId="{AEFC2940-FAC6-41F9-8145-5B1FCC145CFB}">
      <dgm:prSet/>
      <dgm:spPr/>
      <dgm:t>
        <a:bodyPr/>
        <a:lstStyle/>
        <a:p>
          <a:endParaRPr lang="en-US"/>
        </a:p>
      </dgm:t>
    </dgm:pt>
    <dgm:pt modelId="{123A86FB-E927-48A0-AD9B-D05721DB4FF6}">
      <dgm:prSet custT="1"/>
      <dgm:spPr>
        <a:ln>
          <a:solidFill>
            <a:srgbClr val="014136"/>
          </a:solidFill>
        </a:ln>
      </dgm:spPr>
      <dgm:t>
        <a:bodyPr/>
        <a:lstStyle/>
        <a:p>
          <a:r>
            <a:rPr lang="en-US" sz="1800" b="0" i="0" dirty="0">
              <a:solidFill>
                <a:schemeClr val="tx1"/>
              </a:solidFill>
            </a:rPr>
            <a:t>Additional points in grant proposal scoring for exceeding basic pay &amp; labor standards, offering apprenticeship programs &amp; other workforce development priorities​</a:t>
          </a:r>
          <a:endPar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8BE7F211-90F8-4305-860B-AA140BB0ECA2}" type="parTrans" cxnId="{5EB4AC10-5230-4BB0-8864-BEC962B15772}">
      <dgm:prSet/>
      <dgm:spPr/>
      <dgm:t>
        <a:bodyPr/>
        <a:lstStyle/>
        <a:p>
          <a:endParaRPr lang="en-US"/>
        </a:p>
      </dgm:t>
    </dgm:pt>
    <dgm:pt modelId="{2F4A0314-1FE8-43AC-9C29-1B6DF9979AAE}" type="sibTrans" cxnId="{5EB4AC10-5230-4BB0-8864-BEC962B15772}">
      <dgm:prSet/>
      <dgm:spPr/>
      <dgm:t>
        <a:bodyPr/>
        <a:lstStyle/>
        <a:p>
          <a:endParaRPr lang="en-US"/>
        </a:p>
      </dgm:t>
    </dgm:pt>
    <dgm:pt modelId="{2304CC4D-87DF-4365-92B1-6543C245457A}">
      <dgm:prSet custT="1"/>
      <dgm:spPr>
        <a:ln>
          <a:solidFill>
            <a:srgbClr val="014136"/>
          </a:solidFill>
        </a:ln>
      </dgm:spPr>
      <dgm:t>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Collaboration with state, industry, education, non-profits &amp; others to develop, engage in, &amp; promote activities to mitigate bottlenecks</a:t>
          </a:r>
        </a:p>
      </dgm:t>
    </dgm:pt>
    <dgm:pt modelId="{C86F6DD6-7545-4DD0-AB94-4DEA87042927}" type="parTrans" cxnId="{83B551FD-9F1E-4D1B-9417-5A273C5D1302}">
      <dgm:prSet/>
      <dgm:spPr/>
      <dgm:t>
        <a:bodyPr/>
        <a:lstStyle/>
        <a:p>
          <a:endParaRPr lang="en-US"/>
        </a:p>
      </dgm:t>
    </dgm:pt>
    <dgm:pt modelId="{A13A7650-70FD-4648-A619-AC0C2051CFC6}" type="sibTrans" cxnId="{83B551FD-9F1E-4D1B-9417-5A273C5D1302}">
      <dgm:prSet/>
      <dgm:spPr/>
      <dgm:t>
        <a:bodyPr/>
        <a:lstStyle/>
        <a:p>
          <a:endParaRPr lang="en-US"/>
        </a:p>
      </dgm:t>
    </dgm:pt>
    <dgm:pt modelId="{28C751A4-0876-4E39-89E6-441DED9B2716}" type="pres">
      <dgm:prSet presAssocID="{E3D65914-FEC8-41AF-98D2-FC5D692A0EBB}" presName="hierChild1" presStyleCnt="0">
        <dgm:presLayoutVars>
          <dgm:chPref val="1"/>
          <dgm:dir/>
          <dgm:animOne val="branch"/>
          <dgm:animLvl val="lvl"/>
          <dgm:resizeHandles/>
        </dgm:presLayoutVars>
      </dgm:prSet>
      <dgm:spPr/>
    </dgm:pt>
    <dgm:pt modelId="{A8241EDC-DB5C-4461-9F7C-8E2FCA33C91B}" type="pres">
      <dgm:prSet presAssocID="{3AC72511-992B-4650-BDB2-8C337132FE72}" presName="hierRoot1" presStyleCnt="0"/>
      <dgm:spPr/>
    </dgm:pt>
    <dgm:pt modelId="{D2829CA9-241A-44E9-AB47-49C3F3B9161B}" type="pres">
      <dgm:prSet presAssocID="{3AC72511-992B-4650-BDB2-8C337132FE72}" presName="composite" presStyleCnt="0"/>
      <dgm:spPr/>
    </dgm:pt>
    <dgm:pt modelId="{4906CA3E-65B7-4FDD-9A07-8DE0EE2C67CB}" type="pres">
      <dgm:prSet presAssocID="{3AC72511-992B-4650-BDB2-8C337132FE72}" presName="background" presStyleLbl="node0" presStyleIdx="0" presStyleCnt="3"/>
      <dgm:spPr>
        <a:xfrm>
          <a:off x="0" y="534233"/>
          <a:ext cx="2900166" cy="1841605"/>
        </a:xfrm>
        <a:prstGeom prst="roundRect">
          <a:avLst>
            <a:gd name="adj" fmla="val 10000"/>
          </a:avLst>
        </a:prstGeom>
        <a:solidFill>
          <a:srgbClr val="2D69B6"/>
        </a:solidFill>
        <a:ln>
          <a:solidFill>
            <a:srgbClr val="08473D"/>
          </a:solidFill>
        </a:ln>
        <a:effectLst>
          <a:outerShdw blurRad="50800" dist="38100" dir="2700000" algn="tl" rotWithShape="0">
            <a:prstClr val="black">
              <a:alpha val="40000"/>
            </a:prstClr>
          </a:outerShdw>
        </a:effectLst>
      </dgm:spPr>
    </dgm:pt>
    <dgm:pt modelId="{A133D83D-1A85-4355-BA1B-A5E60A9D38FB}" type="pres">
      <dgm:prSet presAssocID="{3AC72511-992B-4650-BDB2-8C337132FE72}" presName="text" presStyleLbl="fgAcc0" presStyleIdx="0" presStyleCnt="3">
        <dgm:presLayoutVars>
          <dgm:chPref val="3"/>
        </dgm:presLayoutVars>
      </dgm:prSet>
      <dgm:spPr/>
    </dgm:pt>
    <dgm:pt modelId="{48DE3715-9130-4FDC-8DC5-189AC525E4BA}" type="pres">
      <dgm:prSet presAssocID="{3AC72511-992B-4650-BDB2-8C337132FE72}" presName="hierChild2" presStyleCnt="0"/>
      <dgm:spPr/>
    </dgm:pt>
    <dgm:pt modelId="{4FBA88E8-8709-49DD-991F-08B5B509A4BB}" type="pres">
      <dgm:prSet presAssocID="{123A86FB-E927-48A0-AD9B-D05721DB4FF6}" presName="hierRoot1" presStyleCnt="0"/>
      <dgm:spPr/>
    </dgm:pt>
    <dgm:pt modelId="{32993704-A4D0-4B99-8D3E-650C249018B7}" type="pres">
      <dgm:prSet presAssocID="{123A86FB-E927-48A0-AD9B-D05721DB4FF6}" presName="composite" presStyleCnt="0"/>
      <dgm:spPr/>
    </dgm:pt>
    <dgm:pt modelId="{22AF5DD7-0206-4553-B705-DFC88544856B}" type="pres">
      <dgm:prSet presAssocID="{123A86FB-E927-48A0-AD9B-D05721DB4FF6}" presName="background" presStyleLbl="node0" presStyleIdx="1" presStyleCnt="3"/>
      <dgm:spPr>
        <a:xfrm>
          <a:off x="3544648" y="534233"/>
          <a:ext cx="2900166" cy="1841605"/>
        </a:xfrm>
        <a:prstGeom prst="roundRect">
          <a:avLst>
            <a:gd name="adj" fmla="val 10000"/>
          </a:avLst>
        </a:prstGeom>
        <a:solidFill>
          <a:srgbClr val="2D69B6"/>
        </a:solidFill>
        <a:ln w="12700" cap="flat" cmpd="sng" algn="ctr">
          <a:solidFill>
            <a:srgbClr val="08473D"/>
          </a:solidFill>
          <a:prstDash val="solid"/>
          <a:miter lim="800000"/>
        </a:ln>
        <a:effectLst>
          <a:outerShdw blurRad="50800" dist="38100" dir="2700000" algn="tl" rotWithShape="0">
            <a:prstClr val="black">
              <a:alpha val="40000"/>
            </a:prstClr>
          </a:outerShdw>
        </a:effectLst>
      </dgm:spPr>
    </dgm:pt>
    <dgm:pt modelId="{706ED648-E460-4974-AFDD-47CF3773D5E2}" type="pres">
      <dgm:prSet presAssocID="{123A86FB-E927-48A0-AD9B-D05721DB4FF6}" presName="text" presStyleLbl="fgAcc0" presStyleIdx="1" presStyleCnt="3">
        <dgm:presLayoutVars>
          <dgm:chPref val="3"/>
        </dgm:presLayoutVars>
      </dgm:prSet>
      <dgm:spPr/>
    </dgm:pt>
    <dgm:pt modelId="{70B9504D-0929-49F2-ADD2-4E726A8DDC1E}" type="pres">
      <dgm:prSet presAssocID="{123A86FB-E927-48A0-AD9B-D05721DB4FF6}" presName="hierChild2" presStyleCnt="0"/>
      <dgm:spPr/>
    </dgm:pt>
    <dgm:pt modelId="{D10DD9A8-15CE-4833-AEA0-FE03854CA491}" type="pres">
      <dgm:prSet presAssocID="{2304CC4D-87DF-4365-92B1-6543C245457A}" presName="hierRoot1" presStyleCnt="0"/>
      <dgm:spPr/>
    </dgm:pt>
    <dgm:pt modelId="{7C7628D2-07E6-4D0C-B595-FF00A14279BF}" type="pres">
      <dgm:prSet presAssocID="{2304CC4D-87DF-4365-92B1-6543C245457A}" presName="composite" presStyleCnt="0"/>
      <dgm:spPr/>
    </dgm:pt>
    <dgm:pt modelId="{19EB54D9-71FD-4BFA-AF40-2482DA16D0D3}" type="pres">
      <dgm:prSet presAssocID="{2304CC4D-87DF-4365-92B1-6543C245457A}" presName="background" presStyleLbl="node0" presStyleIdx="2" presStyleCnt="3"/>
      <dgm:spPr>
        <a:xfrm>
          <a:off x="7089296" y="534233"/>
          <a:ext cx="2900166" cy="1841605"/>
        </a:xfrm>
        <a:prstGeom prst="roundRect">
          <a:avLst>
            <a:gd name="adj" fmla="val 10000"/>
          </a:avLst>
        </a:prstGeom>
        <a:solidFill>
          <a:srgbClr val="2D69B6"/>
        </a:solidFill>
        <a:ln w="12700" cap="flat" cmpd="sng" algn="ctr">
          <a:solidFill>
            <a:srgbClr val="08473D"/>
          </a:solidFill>
          <a:prstDash val="solid"/>
          <a:miter lim="800000"/>
        </a:ln>
        <a:effectLst>
          <a:outerShdw blurRad="50800" dist="38100" dir="2700000" algn="tl" rotWithShape="0">
            <a:prstClr val="black">
              <a:alpha val="40000"/>
            </a:prstClr>
          </a:outerShdw>
        </a:effectLst>
      </dgm:spPr>
    </dgm:pt>
    <dgm:pt modelId="{6C3044FE-7434-4FAF-8E85-225514E1D391}" type="pres">
      <dgm:prSet presAssocID="{2304CC4D-87DF-4365-92B1-6543C245457A}" presName="text" presStyleLbl="fgAcc0" presStyleIdx="2" presStyleCnt="3">
        <dgm:presLayoutVars>
          <dgm:chPref val="3"/>
        </dgm:presLayoutVars>
      </dgm:prSet>
      <dgm:spPr/>
    </dgm:pt>
    <dgm:pt modelId="{507E2ADF-09BA-4BEE-A172-E49F5043C1A1}" type="pres">
      <dgm:prSet presAssocID="{2304CC4D-87DF-4365-92B1-6543C245457A}" presName="hierChild2" presStyleCnt="0"/>
      <dgm:spPr/>
    </dgm:pt>
  </dgm:ptLst>
  <dgm:cxnLst>
    <dgm:cxn modelId="{5EB4AC10-5230-4BB0-8864-BEC962B15772}" srcId="{E3D65914-FEC8-41AF-98D2-FC5D692A0EBB}" destId="{123A86FB-E927-48A0-AD9B-D05721DB4FF6}" srcOrd="1" destOrd="0" parTransId="{8BE7F211-90F8-4305-860B-AA140BB0ECA2}" sibTransId="{2F4A0314-1FE8-43AC-9C29-1B6DF9979AAE}"/>
    <dgm:cxn modelId="{CB13EC32-2469-40C1-93EE-DC5163B407A3}" type="presOf" srcId="{E3D65914-FEC8-41AF-98D2-FC5D692A0EBB}" destId="{28C751A4-0876-4E39-89E6-441DED9B2716}" srcOrd="0" destOrd="0" presId="urn:microsoft.com/office/officeart/2005/8/layout/hierarchy1"/>
    <dgm:cxn modelId="{AEFC2940-FAC6-41F9-8145-5B1FCC145CFB}" srcId="{E3D65914-FEC8-41AF-98D2-FC5D692A0EBB}" destId="{3AC72511-992B-4650-BDB2-8C337132FE72}" srcOrd="0" destOrd="0" parTransId="{5EF447D7-3B82-4F3C-A57D-015E25FB4909}" sibTransId="{64534A1A-AF99-48FF-8595-D168CACFF9EB}"/>
    <dgm:cxn modelId="{B9B60264-399F-4858-A6FE-F2641B78D151}" type="presOf" srcId="{3AC72511-992B-4650-BDB2-8C337132FE72}" destId="{A133D83D-1A85-4355-BA1B-A5E60A9D38FB}" srcOrd="0" destOrd="0" presId="urn:microsoft.com/office/officeart/2005/8/layout/hierarchy1"/>
    <dgm:cxn modelId="{CA9FC3A0-BB60-449E-971A-90B5BF479620}" type="presOf" srcId="{2304CC4D-87DF-4365-92B1-6543C245457A}" destId="{6C3044FE-7434-4FAF-8E85-225514E1D391}" srcOrd="0" destOrd="0" presId="urn:microsoft.com/office/officeart/2005/8/layout/hierarchy1"/>
    <dgm:cxn modelId="{F960B6E2-A339-44F8-8BB3-7E5AFAB596B6}" type="presOf" srcId="{123A86FB-E927-48A0-AD9B-D05721DB4FF6}" destId="{706ED648-E460-4974-AFDD-47CF3773D5E2}" srcOrd="0" destOrd="0" presId="urn:microsoft.com/office/officeart/2005/8/layout/hierarchy1"/>
    <dgm:cxn modelId="{83B551FD-9F1E-4D1B-9417-5A273C5D1302}" srcId="{E3D65914-FEC8-41AF-98D2-FC5D692A0EBB}" destId="{2304CC4D-87DF-4365-92B1-6543C245457A}" srcOrd="2" destOrd="0" parTransId="{C86F6DD6-7545-4DD0-AB94-4DEA87042927}" sibTransId="{A13A7650-70FD-4648-A619-AC0C2051CFC6}"/>
    <dgm:cxn modelId="{E34479D7-528C-4287-8AB1-61F49B9DE4CD}" type="presParOf" srcId="{28C751A4-0876-4E39-89E6-441DED9B2716}" destId="{A8241EDC-DB5C-4461-9F7C-8E2FCA33C91B}" srcOrd="0" destOrd="0" presId="urn:microsoft.com/office/officeart/2005/8/layout/hierarchy1"/>
    <dgm:cxn modelId="{F8AE2C44-D290-48F9-A44A-1B01859DAAF8}" type="presParOf" srcId="{A8241EDC-DB5C-4461-9F7C-8E2FCA33C91B}" destId="{D2829CA9-241A-44E9-AB47-49C3F3B9161B}" srcOrd="0" destOrd="0" presId="urn:microsoft.com/office/officeart/2005/8/layout/hierarchy1"/>
    <dgm:cxn modelId="{46C63FAC-F421-4693-9B15-F0E3E84EBFEC}" type="presParOf" srcId="{D2829CA9-241A-44E9-AB47-49C3F3B9161B}" destId="{4906CA3E-65B7-4FDD-9A07-8DE0EE2C67CB}" srcOrd="0" destOrd="0" presId="urn:microsoft.com/office/officeart/2005/8/layout/hierarchy1"/>
    <dgm:cxn modelId="{BE980E35-EF71-45A9-9AAF-A2CB56B1AE2F}" type="presParOf" srcId="{D2829CA9-241A-44E9-AB47-49C3F3B9161B}" destId="{A133D83D-1A85-4355-BA1B-A5E60A9D38FB}" srcOrd="1" destOrd="0" presId="urn:microsoft.com/office/officeart/2005/8/layout/hierarchy1"/>
    <dgm:cxn modelId="{114F26BF-D9B3-4F1D-A10A-E389F9AF105C}" type="presParOf" srcId="{A8241EDC-DB5C-4461-9F7C-8E2FCA33C91B}" destId="{48DE3715-9130-4FDC-8DC5-189AC525E4BA}" srcOrd="1" destOrd="0" presId="urn:microsoft.com/office/officeart/2005/8/layout/hierarchy1"/>
    <dgm:cxn modelId="{D55F934D-E032-463C-9965-75D937F3ABB0}" type="presParOf" srcId="{28C751A4-0876-4E39-89E6-441DED9B2716}" destId="{4FBA88E8-8709-49DD-991F-08B5B509A4BB}" srcOrd="1" destOrd="0" presId="urn:microsoft.com/office/officeart/2005/8/layout/hierarchy1"/>
    <dgm:cxn modelId="{07373052-53CF-4210-ACB1-78CCD3614D9B}" type="presParOf" srcId="{4FBA88E8-8709-49DD-991F-08B5B509A4BB}" destId="{32993704-A4D0-4B99-8D3E-650C249018B7}" srcOrd="0" destOrd="0" presId="urn:microsoft.com/office/officeart/2005/8/layout/hierarchy1"/>
    <dgm:cxn modelId="{B83A88A8-452B-41EA-AE3F-C09A6CE2C1D5}" type="presParOf" srcId="{32993704-A4D0-4B99-8D3E-650C249018B7}" destId="{22AF5DD7-0206-4553-B705-DFC88544856B}" srcOrd="0" destOrd="0" presId="urn:microsoft.com/office/officeart/2005/8/layout/hierarchy1"/>
    <dgm:cxn modelId="{FB94351E-A0A6-4EF9-8A43-0D90F9B37F37}" type="presParOf" srcId="{32993704-A4D0-4B99-8D3E-650C249018B7}" destId="{706ED648-E460-4974-AFDD-47CF3773D5E2}" srcOrd="1" destOrd="0" presId="urn:microsoft.com/office/officeart/2005/8/layout/hierarchy1"/>
    <dgm:cxn modelId="{1696D331-94F5-43CA-BDD1-B866EFBCDD8A}" type="presParOf" srcId="{4FBA88E8-8709-49DD-991F-08B5B509A4BB}" destId="{70B9504D-0929-49F2-ADD2-4E726A8DDC1E}" srcOrd="1" destOrd="0" presId="urn:microsoft.com/office/officeart/2005/8/layout/hierarchy1"/>
    <dgm:cxn modelId="{85DE0129-E4B1-48AC-AE6B-A2AA1A470BD6}" type="presParOf" srcId="{28C751A4-0876-4E39-89E6-441DED9B2716}" destId="{D10DD9A8-15CE-4833-AEA0-FE03854CA491}" srcOrd="2" destOrd="0" presId="urn:microsoft.com/office/officeart/2005/8/layout/hierarchy1"/>
    <dgm:cxn modelId="{493BD2CE-71A0-4F6C-9910-A7F118059477}" type="presParOf" srcId="{D10DD9A8-15CE-4833-AEA0-FE03854CA491}" destId="{7C7628D2-07E6-4D0C-B595-FF00A14279BF}" srcOrd="0" destOrd="0" presId="urn:microsoft.com/office/officeart/2005/8/layout/hierarchy1"/>
    <dgm:cxn modelId="{D0D8B2B2-4652-4789-ABDA-6EE53DCF2921}" type="presParOf" srcId="{7C7628D2-07E6-4D0C-B595-FF00A14279BF}" destId="{19EB54D9-71FD-4BFA-AF40-2482DA16D0D3}" srcOrd="0" destOrd="0" presId="urn:microsoft.com/office/officeart/2005/8/layout/hierarchy1"/>
    <dgm:cxn modelId="{28B37F09-AAB7-4988-BB33-D72F06E8C0C4}" type="presParOf" srcId="{7C7628D2-07E6-4D0C-B595-FF00A14279BF}" destId="{6C3044FE-7434-4FAF-8E85-225514E1D391}" srcOrd="1" destOrd="0" presId="urn:microsoft.com/office/officeart/2005/8/layout/hierarchy1"/>
    <dgm:cxn modelId="{5691956B-D41A-4E83-AFB1-6B4B675A500A}" type="presParOf" srcId="{D10DD9A8-15CE-4833-AEA0-FE03854CA491}" destId="{507E2ADF-09BA-4BEE-A172-E49F5043C1A1}"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2B5581-2E43-6340-9E4F-9EB37EE1F81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57ADEF6-8CB7-6342-BC11-09FC2D570CC8}" type="pres">
      <dgm:prSet presAssocID="{0C2B5581-2E43-6340-9E4F-9EB37EE1F812}" presName="linear" presStyleCnt="0">
        <dgm:presLayoutVars>
          <dgm:animLvl val="lvl"/>
          <dgm:resizeHandles val="exact"/>
        </dgm:presLayoutVars>
      </dgm:prSet>
      <dgm:spPr/>
    </dgm:pt>
  </dgm:ptLst>
  <dgm:cxnLst>
    <dgm:cxn modelId="{AFB8BDA3-6ED1-2049-9D1D-9A6C23BEF937}" type="presOf" srcId="{0C2B5581-2E43-6340-9E4F-9EB37EE1F812}" destId="{B57ADEF6-8CB7-6342-BC11-09FC2D570CC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A10678-957D-4BF6-9990-AB209C025921}" type="doc">
      <dgm:prSet loTypeId="urn:microsoft.com/office/officeart/2005/8/layout/hProcess4" loCatId="process" qsTypeId="urn:microsoft.com/office/officeart/2005/8/quickstyle/simple1" qsCatId="simple" csTypeId="urn:microsoft.com/office/officeart/2005/8/colors/accent6_1" csCatId="accent6" phldr="1"/>
      <dgm:spPr/>
    </dgm:pt>
    <dgm:pt modelId="{3A11D7F5-FB5F-44CB-A98B-4DD75C2BB88B}">
      <dgm:prSet phldr="0" custT="1"/>
      <dgm:spPr>
        <a:solidFill>
          <a:srgbClr val="005087"/>
        </a:solidFill>
      </dgm:spPr>
      <dgm:t>
        <a:bodyPr anchor="ctr"/>
        <a:lstStyle/>
        <a:p>
          <a:pPr rtl="0">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5-Year Action Plan</a:t>
          </a:r>
          <a:endParaRPr lang="en-US" sz="2000" b="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gm:t>
    </dgm:pt>
    <dgm:pt modelId="{5ADDD7C0-5632-4EBC-8A8B-41DAEAACDB72}" type="parTrans" cxnId="{643579D6-3F3D-4A73-8E13-524022660651}">
      <dgm:prSet/>
      <dgm:spPr/>
      <dgm:t>
        <a:bodyPr/>
        <a:lstStyle/>
        <a:p>
          <a:endParaRPr lang="en-US"/>
        </a:p>
      </dgm:t>
    </dgm:pt>
    <dgm:pt modelId="{99FD7CF0-FC58-4AB9-891F-4231071B3AA3}" type="sibTrans" cxnId="{643579D6-3F3D-4A73-8E13-524022660651}">
      <dgm:prSet/>
      <dgm:spPr/>
      <dgm:t>
        <a:bodyPr/>
        <a:lstStyle/>
        <a:p>
          <a:endParaRPr lang="en-US"/>
        </a:p>
      </dgm:t>
    </dgm:pt>
    <dgm:pt modelId="{C2C336CB-A8E2-4AA4-8EDF-3D2A35DEA087}">
      <dgm:prSet phldrT="[Text]" custT="1"/>
      <dgm:spPr>
        <a:solidFill>
          <a:srgbClr val="005087"/>
        </a:solidFill>
      </dgm:spPr>
      <dgm:t>
        <a:bodyPr anchor="ctr"/>
        <a:lstStyle/>
        <a:p>
          <a:pPr rtl="0"/>
          <a:r>
            <a:rPr lang="en-US" sz="2000" b="1">
              <a:solidFill>
                <a:srgbClr val="C0E6FF"/>
              </a:solidFill>
              <a:latin typeface="Open Sans" panose="020B0606030504020204" pitchFamily="34" charset="0"/>
              <a:ea typeface="Open Sans" panose="020B0606030504020204" pitchFamily="34" charset="0"/>
              <a:cs typeface="Open Sans" panose="020B0606030504020204" pitchFamily="34" charset="0"/>
            </a:rPr>
            <a:t>Initial Proposal</a:t>
          </a:r>
          <a:endParaRPr lang="en-US" sz="2000">
            <a:solidFill>
              <a:srgbClr val="C0E6FF"/>
            </a:solidFill>
            <a:latin typeface="Open Sans" panose="020B0606030504020204" pitchFamily="34" charset="0"/>
            <a:ea typeface="Open Sans" panose="020B0606030504020204" pitchFamily="34" charset="0"/>
            <a:cs typeface="Open Sans" panose="020B0606030504020204" pitchFamily="34" charset="0"/>
          </a:endParaRPr>
        </a:p>
      </dgm:t>
    </dgm:pt>
    <dgm:pt modelId="{60182BF0-C360-4AC1-8177-E913641B27A2}" type="parTrans" cxnId="{031DF2CE-27A0-4189-B921-2D51C6E1923C}">
      <dgm:prSet/>
      <dgm:spPr/>
      <dgm:t>
        <a:bodyPr/>
        <a:lstStyle/>
        <a:p>
          <a:endParaRPr lang="en-US"/>
        </a:p>
      </dgm:t>
    </dgm:pt>
    <dgm:pt modelId="{04B53407-E904-434E-BA8F-B2BEBD16A2C7}" type="sibTrans" cxnId="{031DF2CE-27A0-4189-B921-2D51C6E1923C}">
      <dgm:prSet/>
      <dgm:spPr/>
      <dgm:t>
        <a:bodyPr/>
        <a:lstStyle/>
        <a:p>
          <a:endParaRPr lang="en-US"/>
        </a:p>
      </dgm:t>
    </dgm:pt>
    <dgm:pt modelId="{9EA01D08-F706-497A-920C-E84F2DE1B1E9}">
      <dgm:prSet phldrT="[Text]" phldr="0" custT="1"/>
      <dgm:spPr>
        <a:solidFill>
          <a:srgbClr val="005087"/>
        </a:solidFill>
      </dgm:spPr>
      <dgm:t>
        <a:bodyPr anchor="ctr"/>
        <a:lstStyle/>
        <a:p>
          <a:pPr rtl="0"/>
          <a:r>
            <a:rPr lang="en-US" sz="2000" b="1">
              <a:solidFill>
                <a:srgbClr val="C0E6FF"/>
              </a:solidFill>
              <a:latin typeface="Open Sans" panose="020B0606030504020204" pitchFamily="34" charset="0"/>
              <a:ea typeface="Open Sans" panose="020B0606030504020204" pitchFamily="34" charset="0"/>
              <a:cs typeface="Open Sans" panose="020B0606030504020204" pitchFamily="34" charset="0"/>
            </a:rPr>
            <a:t>Final Proposal</a:t>
          </a:r>
          <a:endParaRPr lang="en-US" sz="2000">
            <a:solidFill>
              <a:srgbClr val="C0E6FF"/>
            </a:solidFill>
            <a:latin typeface="Open Sans" panose="020B0606030504020204" pitchFamily="34" charset="0"/>
            <a:ea typeface="Open Sans" panose="020B0606030504020204" pitchFamily="34" charset="0"/>
            <a:cs typeface="Open Sans" panose="020B0606030504020204" pitchFamily="34" charset="0"/>
          </a:endParaRPr>
        </a:p>
      </dgm:t>
    </dgm:pt>
    <dgm:pt modelId="{CB74A787-EA91-4C91-8411-65FB3C1EA675}" type="parTrans" cxnId="{DA96DD86-E068-4410-ADD6-5E8962A83C92}">
      <dgm:prSet/>
      <dgm:spPr/>
      <dgm:t>
        <a:bodyPr/>
        <a:lstStyle/>
        <a:p>
          <a:endParaRPr lang="en-US"/>
        </a:p>
      </dgm:t>
    </dgm:pt>
    <dgm:pt modelId="{84DDF607-F181-444F-9BA1-289E4861D82C}" type="sibTrans" cxnId="{DA96DD86-E068-4410-ADD6-5E8962A83C92}">
      <dgm:prSet/>
      <dgm:spPr/>
      <dgm:t>
        <a:bodyPr/>
        <a:lstStyle/>
        <a:p>
          <a:endParaRPr lang="en-US"/>
        </a:p>
      </dgm:t>
    </dgm:pt>
    <dgm:pt modelId="{8FD167F5-C6BA-4316-A9EC-36BAAADCFB8A}">
      <dgm:prSet phldrT="[Text]" custT="1"/>
      <dgm:spPr>
        <a:solidFill>
          <a:srgbClr val="579FD0">
            <a:alpha val="80000"/>
          </a:srgbClr>
        </a:solidFill>
        <a:ln>
          <a:noFill/>
        </a:ln>
      </dgm:spPr>
      <dgm:t>
        <a:bodyPr anchor="t"/>
        <a:lstStyle/>
        <a:p>
          <a:pPr marL="0" indent="0" algn="ctr" rtl="0">
            <a:lnSpc>
              <a:spcPct val="100000"/>
            </a:lnSpc>
            <a:spcAft>
              <a:spcPts val="0"/>
            </a:spcAft>
            <a:buNone/>
          </a:pPr>
          <a:r>
            <a:rPr lang="en-US"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Grant program design &amp; rules &amp; seek public feedback. Once accepted by NTIA, will release at least 20% of allocated funds</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564D3644-1771-41F7-BAB1-3F10783F4D74}" type="parTrans" cxnId="{81950ABA-368E-4558-B377-497CC8214D9A}">
      <dgm:prSet/>
      <dgm:spPr/>
      <dgm:t>
        <a:bodyPr/>
        <a:lstStyle/>
        <a:p>
          <a:endParaRPr lang="en-US"/>
        </a:p>
      </dgm:t>
    </dgm:pt>
    <dgm:pt modelId="{A483E265-9F3E-494D-8A70-15AA33793D79}" type="sibTrans" cxnId="{81950ABA-368E-4558-B377-497CC8214D9A}">
      <dgm:prSet/>
      <dgm:spPr/>
      <dgm:t>
        <a:bodyPr/>
        <a:lstStyle/>
        <a:p>
          <a:endParaRPr lang="en-US"/>
        </a:p>
      </dgm:t>
    </dgm:pt>
    <dgm:pt modelId="{8A381649-5C84-419F-856F-7F1B5B17C411}">
      <dgm:prSet phldrT="[Text]" phldr="0" custT="1"/>
      <dgm:spPr>
        <a:solidFill>
          <a:srgbClr val="579FD0">
            <a:alpha val="80000"/>
          </a:srgbClr>
        </a:solidFill>
        <a:ln>
          <a:noFill/>
        </a:ln>
      </dgm:spPr>
      <dgm:t>
        <a:bodyPr anchor="t"/>
        <a:lstStyle/>
        <a:p>
          <a:pPr marL="0" indent="0" algn="ctr" rtl="0">
            <a:lnSpc>
              <a:spcPct val="100000"/>
            </a:lnSpc>
            <a:spcAft>
              <a:spcPts val="0"/>
            </a:spcAft>
            <a:buFont typeface="Arial" panose="020B0604020202020204" pitchFamily="34" charset="0"/>
            <a:buNone/>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After final awards are submitted to NTIA &amp; approved, will release remaining funds</a:t>
          </a:r>
        </a:p>
      </dgm:t>
    </dgm:pt>
    <dgm:pt modelId="{BEB8C182-091E-414A-AF82-E3C4A91529B1}" type="parTrans" cxnId="{1B80DFF2-7C13-4443-83CD-5BC471B5E5F9}">
      <dgm:prSet/>
      <dgm:spPr/>
      <dgm:t>
        <a:bodyPr/>
        <a:lstStyle/>
        <a:p>
          <a:endParaRPr lang="en-US"/>
        </a:p>
      </dgm:t>
    </dgm:pt>
    <dgm:pt modelId="{AEA5CC51-0AEE-4A2D-8173-B7F976126DD1}" type="sibTrans" cxnId="{1B80DFF2-7C13-4443-83CD-5BC471B5E5F9}">
      <dgm:prSet/>
      <dgm:spPr/>
      <dgm:t>
        <a:bodyPr/>
        <a:lstStyle/>
        <a:p>
          <a:endParaRPr lang="en-US"/>
        </a:p>
      </dgm:t>
    </dgm:pt>
    <dgm:pt modelId="{0AA17CDD-555C-4D75-92BA-C7F7899B484D}">
      <dgm:prSet phldr="0" custT="1"/>
      <dgm:spPr>
        <a:solidFill>
          <a:srgbClr val="579FD0">
            <a:alpha val="80000"/>
          </a:srgbClr>
        </a:solidFill>
        <a:ln>
          <a:noFill/>
        </a:ln>
      </dgm:spPr>
      <dgm:t>
        <a:bodyPr anchor="t"/>
        <a:lstStyle/>
        <a:p>
          <a:pPr marL="0" indent="0" algn="ctr" rtl="0">
            <a:lnSpc>
              <a:spcPct val="100000"/>
            </a:lnSpc>
            <a:spcAft>
              <a:spcPts val="0"/>
            </a:spcAft>
            <a:buNone/>
          </a:pPr>
          <a:r>
            <a:rPr lang="en-US" sz="1600" b="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State framework &amp; plan for extending broadband to all locations. The plan will seek extensive input from state &amp; local partners</a:t>
          </a:r>
        </a:p>
      </dgm:t>
    </dgm:pt>
    <dgm:pt modelId="{BFCCBD23-B77E-4ADC-B120-4BCB8EF14624}" type="parTrans" cxnId="{9F35D84E-13C1-4904-9850-B9BA445E378D}">
      <dgm:prSet/>
      <dgm:spPr/>
      <dgm:t>
        <a:bodyPr/>
        <a:lstStyle/>
        <a:p>
          <a:endParaRPr lang="en-US"/>
        </a:p>
      </dgm:t>
    </dgm:pt>
    <dgm:pt modelId="{9A32BCAC-93D5-4DF1-AEE9-457B668095E3}" type="sibTrans" cxnId="{9F35D84E-13C1-4904-9850-B9BA445E378D}">
      <dgm:prSet/>
      <dgm:spPr/>
      <dgm:t>
        <a:bodyPr/>
        <a:lstStyle/>
        <a:p>
          <a:endParaRPr lang="en-US"/>
        </a:p>
      </dgm:t>
    </dgm:pt>
    <dgm:pt modelId="{BF549476-E1F8-4A1B-B9AA-76419A6FAEE2}">
      <dgm:prSet phldrT="[Text]" phldr="0" custT="1"/>
      <dgm:spPr>
        <a:solidFill>
          <a:srgbClr val="579FD0">
            <a:alpha val="80000"/>
          </a:srgbClr>
        </a:solidFill>
        <a:ln>
          <a:noFill/>
        </a:ln>
      </dgm:spPr>
      <dgm:t>
        <a:bodyPr anchor="t"/>
        <a:lstStyle/>
        <a:p>
          <a:pPr marL="0" indent="0" algn="l" rtl="0">
            <a:lnSpc>
              <a:spcPct val="90000"/>
            </a:lnSpc>
            <a:spcAft>
              <a:spcPct val="15000"/>
            </a:spcAft>
            <a:buFont typeface="Arial" panose="020B0604020202020204" pitchFamily="34" charset="0"/>
            <a:buNone/>
          </a:pPr>
          <a:endParaRPr lang="en-US" sz="900">
            <a:solidFill>
              <a:schemeClr val="bg1"/>
            </a:solidFill>
            <a:latin typeface="Georgia" panose="02040502050405020303" pitchFamily="18" charset="0"/>
          </a:endParaRPr>
        </a:p>
      </dgm:t>
    </dgm:pt>
    <dgm:pt modelId="{FBC83374-9F32-48DE-9E34-CE132AB5F1A5}" type="parTrans" cxnId="{B9455784-863E-4845-9512-804BF3AEE4E2}">
      <dgm:prSet/>
      <dgm:spPr/>
      <dgm:t>
        <a:bodyPr/>
        <a:lstStyle/>
        <a:p>
          <a:endParaRPr lang="en-US"/>
        </a:p>
      </dgm:t>
    </dgm:pt>
    <dgm:pt modelId="{125B6585-AC27-479E-A106-DE0E117BEFE6}" type="sibTrans" cxnId="{B9455784-863E-4845-9512-804BF3AEE4E2}">
      <dgm:prSet/>
      <dgm:spPr/>
      <dgm:t>
        <a:bodyPr/>
        <a:lstStyle/>
        <a:p>
          <a:endParaRPr lang="en-US"/>
        </a:p>
      </dgm:t>
    </dgm:pt>
    <dgm:pt modelId="{A655253D-A795-4E40-A4B8-50DEFBBFCFAD}">
      <dgm:prSet phldr="0" custT="1"/>
      <dgm:spPr>
        <a:solidFill>
          <a:srgbClr val="579FD0">
            <a:alpha val="80000"/>
          </a:srgbClr>
        </a:solidFill>
        <a:ln>
          <a:noFill/>
        </a:ln>
      </dgm:spPr>
      <dgm:t>
        <a:bodyPr anchor="t"/>
        <a:lstStyle/>
        <a:p>
          <a:pPr marL="0" indent="0" algn="l" rtl="0">
            <a:lnSpc>
              <a:spcPct val="90000"/>
            </a:lnSpc>
            <a:spcAft>
              <a:spcPct val="15000"/>
            </a:spcAft>
            <a:buNone/>
          </a:pPr>
          <a:endParaRPr lang="en-US" sz="600" b="0" kern="1200">
            <a:solidFill>
              <a:schemeClr val="bg1"/>
            </a:solidFill>
            <a:latin typeface="+mn-lt"/>
            <a:ea typeface="+mn-ea"/>
            <a:cs typeface="+mn-cs"/>
          </a:endParaRPr>
        </a:p>
      </dgm:t>
    </dgm:pt>
    <dgm:pt modelId="{0CE014F9-E2CA-48F4-812E-466591BE9AD2}" type="parTrans" cxnId="{F4C4D932-B226-4321-9E5E-677D4092E17A}">
      <dgm:prSet/>
      <dgm:spPr/>
      <dgm:t>
        <a:bodyPr/>
        <a:lstStyle/>
        <a:p>
          <a:endParaRPr lang="en-US"/>
        </a:p>
      </dgm:t>
    </dgm:pt>
    <dgm:pt modelId="{D13A8BFC-A759-42E2-BC88-2F2FB1B693FE}" type="sibTrans" cxnId="{F4C4D932-B226-4321-9E5E-677D4092E17A}">
      <dgm:prSet/>
      <dgm:spPr/>
      <dgm:t>
        <a:bodyPr/>
        <a:lstStyle/>
        <a:p>
          <a:endParaRPr lang="en-US"/>
        </a:p>
      </dgm:t>
    </dgm:pt>
    <dgm:pt modelId="{DC1B21E0-E37C-4230-815E-EEC87E3B13DB}" type="pres">
      <dgm:prSet presAssocID="{2FA10678-957D-4BF6-9990-AB209C025921}" presName="Name0" presStyleCnt="0">
        <dgm:presLayoutVars>
          <dgm:dir/>
          <dgm:animLvl val="lvl"/>
          <dgm:resizeHandles val="exact"/>
        </dgm:presLayoutVars>
      </dgm:prSet>
      <dgm:spPr/>
    </dgm:pt>
    <dgm:pt modelId="{E5EBC3F2-3075-40A7-BC3D-DA2E9183F6F7}" type="pres">
      <dgm:prSet presAssocID="{2FA10678-957D-4BF6-9990-AB209C025921}" presName="tSp" presStyleCnt="0"/>
      <dgm:spPr/>
    </dgm:pt>
    <dgm:pt modelId="{B0AA02EE-6D01-4A82-9E03-BA49909133C9}" type="pres">
      <dgm:prSet presAssocID="{2FA10678-957D-4BF6-9990-AB209C025921}" presName="bSp" presStyleCnt="0"/>
      <dgm:spPr/>
    </dgm:pt>
    <dgm:pt modelId="{662ECA27-8B5D-4B7D-8BF2-A3E376C40CC3}" type="pres">
      <dgm:prSet presAssocID="{2FA10678-957D-4BF6-9990-AB209C025921}" presName="process" presStyleCnt="0"/>
      <dgm:spPr/>
    </dgm:pt>
    <dgm:pt modelId="{24AE8379-2B52-495E-80C3-4D131AE8CAD7}" type="pres">
      <dgm:prSet presAssocID="{3A11D7F5-FB5F-44CB-A98B-4DD75C2BB88B}" presName="composite1" presStyleCnt="0"/>
      <dgm:spPr/>
    </dgm:pt>
    <dgm:pt modelId="{FA7FEFFA-0C6E-47D2-8EFD-EEC459149416}" type="pres">
      <dgm:prSet presAssocID="{3A11D7F5-FB5F-44CB-A98B-4DD75C2BB88B}" presName="dummyNode1" presStyleLbl="node1" presStyleIdx="0" presStyleCnt="3"/>
      <dgm:spPr/>
    </dgm:pt>
    <dgm:pt modelId="{B69EA254-DF8D-443F-AAFD-0206122BF2FB}" type="pres">
      <dgm:prSet presAssocID="{3A11D7F5-FB5F-44CB-A98B-4DD75C2BB88B}" presName="childNode1" presStyleLbl="bgAcc1" presStyleIdx="0" presStyleCnt="3" custScaleX="101885" custScaleY="89116" custLinFactNeighborX="21182">
        <dgm:presLayoutVars>
          <dgm:bulletEnabled val="1"/>
        </dgm:presLayoutVars>
      </dgm:prSet>
      <dgm:spPr/>
    </dgm:pt>
    <dgm:pt modelId="{AF8EB920-31E6-424B-B79B-14C4F50C7DB3}" type="pres">
      <dgm:prSet presAssocID="{3A11D7F5-FB5F-44CB-A98B-4DD75C2BB88B}" presName="childNode1tx" presStyleLbl="bgAcc1" presStyleIdx="0" presStyleCnt="3">
        <dgm:presLayoutVars>
          <dgm:bulletEnabled val="1"/>
        </dgm:presLayoutVars>
      </dgm:prSet>
      <dgm:spPr/>
    </dgm:pt>
    <dgm:pt modelId="{6FFAB440-F631-4B6F-BB37-6F5E3BD6E386}" type="pres">
      <dgm:prSet presAssocID="{3A11D7F5-FB5F-44CB-A98B-4DD75C2BB88B}" presName="parentNode1" presStyleLbl="node1" presStyleIdx="0" presStyleCnt="3" custLinFactNeighborX="23826">
        <dgm:presLayoutVars>
          <dgm:chMax val="1"/>
          <dgm:bulletEnabled val="1"/>
        </dgm:presLayoutVars>
      </dgm:prSet>
      <dgm:spPr/>
    </dgm:pt>
    <dgm:pt modelId="{BBE3F739-2BD6-4081-B79D-333D499725CD}" type="pres">
      <dgm:prSet presAssocID="{3A11D7F5-FB5F-44CB-A98B-4DD75C2BB88B}" presName="connSite1" presStyleCnt="0"/>
      <dgm:spPr/>
    </dgm:pt>
    <dgm:pt modelId="{80EC4D19-804A-4FC7-B121-E8B555AFC83B}" type="pres">
      <dgm:prSet presAssocID="{99FD7CF0-FC58-4AB9-891F-4231071B3AA3}" presName="Name9" presStyleLbl="sibTrans2D1" presStyleIdx="0" presStyleCnt="2" custScaleX="105561" custLinFactNeighborX="293" custLinFactNeighborY="-11714"/>
      <dgm:spPr/>
    </dgm:pt>
    <dgm:pt modelId="{9546D1B3-45AC-497E-A69F-C29D23711133}" type="pres">
      <dgm:prSet presAssocID="{C2C336CB-A8E2-4AA4-8EDF-3D2A35DEA087}" presName="composite2" presStyleCnt="0"/>
      <dgm:spPr/>
    </dgm:pt>
    <dgm:pt modelId="{1FAB4E5B-9D19-4B44-805B-552A650CA835}" type="pres">
      <dgm:prSet presAssocID="{C2C336CB-A8E2-4AA4-8EDF-3D2A35DEA087}" presName="dummyNode2" presStyleLbl="node1" presStyleIdx="0" presStyleCnt="3"/>
      <dgm:spPr/>
    </dgm:pt>
    <dgm:pt modelId="{6B3AB9DA-8A6E-498E-A195-6A557085B6BF}" type="pres">
      <dgm:prSet presAssocID="{C2C336CB-A8E2-4AA4-8EDF-3D2A35DEA087}" presName="childNode2" presStyleLbl="bgAcc1" presStyleIdx="1" presStyleCnt="3" custScaleY="106887" custLinFactNeighborX="17011">
        <dgm:presLayoutVars>
          <dgm:bulletEnabled val="1"/>
        </dgm:presLayoutVars>
      </dgm:prSet>
      <dgm:spPr/>
    </dgm:pt>
    <dgm:pt modelId="{92E2202A-90F0-4C7F-ABFF-4120E48B2E16}" type="pres">
      <dgm:prSet presAssocID="{C2C336CB-A8E2-4AA4-8EDF-3D2A35DEA087}" presName="childNode2tx" presStyleLbl="bgAcc1" presStyleIdx="1" presStyleCnt="3">
        <dgm:presLayoutVars>
          <dgm:bulletEnabled val="1"/>
        </dgm:presLayoutVars>
      </dgm:prSet>
      <dgm:spPr/>
    </dgm:pt>
    <dgm:pt modelId="{D97BCBD2-A29F-4D12-A896-7FFA143B4388}" type="pres">
      <dgm:prSet presAssocID="{C2C336CB-A8E2-4AA4-8EDF-3D2A35DEA087}" presName="parentNode2" presStyleLbl="node1" presStyleIdx="1" presStyleCnt="3" custLinFactNeighborX="19133">
        <dgm:presLayoutVars>
          <dgm:chMax val="0"/>
          <dgm:bulletEnabled val="1"/>
        </dgm:presLayoutVars>
      </dgm:prSet>
      <dgm:spPr/>
    </dgm:pt>
    <dgm:pt modelId="{31BFFAE0-D55E-4A3A-A90B-7631C1D4B0FB}" type="pres">
      <dgm:prSet presAssocID="{C2C336CB-A8E2-4AA4-8EDF-3D2A35DEA087}" presName="connSite2" presStyleCnt="0"/>
      <dgm:spPr/>
    </dgm:pt>
    <dgm:pt modelId="{046792FB-83BE-4E9B-A7EF-0407FB378084}" type="pres">
      <dgm:prSet presAssocID="{04B53407-E904-434E-BA8F-B2BEBD16A2C7}" presName="Name18" presStyleLbl="sibTrans2D1" presStyleIdx="1" presStyleCnt="2" custScaleY="111425" custLinFactNeighborY="13722"/>
      <dgm:spPr/>
    </dgm:pt>
    <dgm:pt modelId="{E19977B8-D780-4536-AF3C-5DD3410E980A}" type="pres">
      <dgm:prSet presAssocID="{9EA01D08-F706-497A-920C-E84F2DE1B1E9}" presName="composite1" presStyleCnt="0"/>
      <dgm:spPr/>
    </dgm:pt>
    <dgm:pt modelId="{017EC779-693B-49AF-B7D8-1AFC380AF556}" type="pres">
      <dgm:prSet presAssocID="{9EA01D08-F706-497A-920C-E84F2DE1B1E9}" presName="dummyNode1" presStyleLbl="node1" presStyleIdx="1" presStyleCnt="3"/>
      <dgm:spPr/>
    </dgm:pt>
    <dgm:pt modelId="{3A047AAE-618B-4243-973E-C162FC73A78D}" type="pres">
      <dgm:prSet presAssocID="{9EA01D08-F706-497A-920C-E84F2DE1B1E9}" presName="childNode1" presStyleLbl="bgAcc1" presStyleIdx="2" presStyleCnt="3" custScaleX="88055" custScaleY="77452">
        <dgm:presLayoutVars>
          <dgm:bulletEnabled val="1"/>
        </dgm:presLayoutVars>
      </dgm:prSet>
      <dgm:spPr/>
    </dgm:pt>
    <dgm:pt modelId="{A39B8718-F49E-4963-9122-5C9026BB2DF4}" type="pres">
      <dgm:prSet presAssocID="{9EA01D08-F706-497A-920C-E84F2DE1B1E9}" presName="childNode1tx" presStyleLbl="bgAcc1" presStyleIdx="2" presStyleCnt="3">
        <dgm:presLayoutVars>
          <dgm:bulletEnabled val="1"/>
        </dgm:presLayoutVars>
      </dgm:prSet>
      <dgm:spPr/>
    </dgm:pt>
    <dgm:pt modelId="{B14941F7-27EE-453C-BEC5-D8AB08B15514}" type="pres">
      <dgm:prSet presAssocID="{9EA01D08-F706-497A-920C-E84F2DE1B1E9}" presName="parentNode1" presStyleLbl="node1" presStyleIdx="2" presStyleCnt="3">
        <dgm:presLayoutVars>
          <dgm:chMax val="1"/>
          <dgm:bulletEnabled val="1"/>
        </dgm:presLayoutVars>
      </dgm:prSet>
      <dgm:spPr/>
    </dgm:pt>
    <dgm:pt modelId="{096C9BC8-7D10-480C-A3D9-A93942DC7743}" type="pres">
      <dgm:prSet presAssocID="{9EA01D08-F706-497A-920C-E84F2DE1B1E9}" presName="connSite1" presStyleCnt="0"/>
      <dgm:spPr/>
    </dgm:pt>
  </dgm:ptLst>
  <dgm:cxnLst>
    <dgm:cxn modelId="{A2206801-7277-4C08-8AE2-1070C17F72AB}" type="presOf" srcId="{A655253D-A795-4E40-A4B8-50DEFBBFCFAD}" destId="{AF8EB920-31E6-424B-B79B-14C4F50C7DB3}" srcOrd="1" destOrd="0" presId="urn:microsoft.com/office/officeart/2005/8/layout/hProcess4"/>
    <dgm:cxn modelId="{E980361A-3414-4BED-A35C-4BCBD588AC44}" type="presOf" srcId="{0AA17CDD-555C-4D75-92BA-C7F7899B484D}" destId="{AF8EB920-31E6-424B-B79B-14C4F50C7DB3}" srcOrd="1" destOrd="1" presId="urn:microsoft.com/office/officeart/2005/8/layout/hProcess4"/>
    <dgm:cxn modelId="{EF761132-A157-46FB-AC80-443F91E74410}" type="presOf" srcId="{8A381649-5C84-419F-856F-7F1B5B17C411}" destId="{3A047AAE-618B-4243-973E-C162FC73A78D}" srcOrd="0" destOrd="1" presId="urn:microsoft.com/office/officeart/2005/8/layout/hProcess4"/>
    <dgm:cxn modelId="{F4C4D932-B226-4321-9E5E-677D4092E17A}" srcId="{3A11D7F5-FB5F-44CB-A98B-4DD75C2BB88B}" destId="{A655253D-A795-4E40-A4B8-50DEFBBFCFAD}" srcOrd="0" destOrd="0" parTransId="{0CE014F9-E2CA-48F4-812E-466591BE9AD2}" sibTransId="{D13A8BFC-A759-42E2-BC88-2F2FB1B693FE}"/>
    <dgm:cxn modelId="{488FB343-2BE1-4BCC-98B3-4A1D26FB22C5}" type="presOf" srcId="{8A381649-5C84-419F-856F-7F1B5B17C411}" destId="{A39B8718-F49E-4963-9122-5C9026BB2DF4}" srcOrd="1" destOrd="1" presId="urn:microsoft.com/office/officeart/2005/8/layout/hProcess4"/>
    <dgm:cxn modelId="{56F0966D-BEC7-437F-844E-74CAFB1AB3B8}" type="presOf" srcId="{8FD167F5-C6BA-4316-A9EC-36BAAADCFB8A}" destId="{6B3AB9DA-8A6E-498E-A195-6A557085B6BF}" srcOrd="0" destOrd="0" presId="urn:microsoft.com/office/officeart/2005/8/layout/hProcess4"/>
    <dgm:cxn modelId="{9F35D84E-13C1-4904-9850-B9BA445E378D}" srcId="{3A11D7F5-FB5F-44CB-A98B-4DD75C2BB88B}" destId="{0AA17CDD-555C-4D75-92BA-C7F7899B484D}" srcOrd="1" destOrd="0" parTransId="{BFCCBD23-B77E-4ADC-B120-4BCB8EF14624}" sibTransId="{9A32BCAC-93D5-4DF1-AEE9-457B668095E3}"/>
    <dgm:cxn modelId="{16994E50-3691-4561-A7CE-83C50F869458}" type="presOf" srcId="{2FA10678-957D-4BF6-9990-AB209C025921}" destId="{DC1B21E0-E37C-4230-815E-EEC87E3B13DB}" srcOrd="0" destOrd="0" presId="urn:microsoft.com/office/officeart/2005/8/layout/hProcess4"/>
    <dgm:cxn modelId="{B9455784-863E-4845-9512-804BF3AEE4E2}" srcId="{9EA01D08-F706-497A-920C-E84F2DE1B1E9}" destId="{BF549476-E1F8-4A1B-B9AA-76419A6FAEE2}" srcOrd="0" destOrd="0" parTransId="{FBC83374-9F32-48DE-9E34-CE132AB5F1A5}" sibTransId="{125B6585-AC27-479E-A106-DE0E117BEFE6}"/>
    <dgm:cxn modelId="{DA96DD86-E068-4410-ADD6-5E8962A83C92}" srcId="{2FA10678-957D-4BF6-9990-AB209C025921}" destId="{9EA01D08-F706-497A-920C-E84F2DE1B1E9}" srcOrd="2" destOrd="0" parTransId="{CB74A787-EA91-4C91-8411-65FB3C1EA675}" sibTransId="{84DDF607-F181-444F-9BA1-289E4861D82C}"/>
    <dgm:cxn modelId="{4E39D4AB-0336-465D-A139-CB9AA182894B}" type="presOf" srcId="{C2C336CB-A8E2-4AA4-8EDF-3D2A35DEA087}" destId="{D97BCBD2-A29F-4D12-A896-7FFA143B4388}" srcOrd="0" destOrd="0" presId="urn:microsoft.com/office/officeart/2005/8/layout/hProcess4"/>
    <dgm:cxn modelId="{F456BEB1-28C5-478A-951D-872089FE9D04}" type="presOf" srcId="{99FD7CF0-FC58-4AB9-891F-4231071B3AA3}" destId="{80EC4D19-804A-4FC7-B121-E8B555AFC83B}" srcOrd="0" destOrd="0" presId="urn:microsoft.com/office/officeart/2005/8/layout/hProcess4"/>
    <dgm:cxn modelId="{3417ACB3-FDF8-4070-A9B0-637A9284F011}" type="presOf" srcId="{BF549476-E1F8-4A1B-B9AA-76419A6FAEE2}" destId="{A39B8718-F49E-4963-9122-5C9026BB2DF4}" srcOrd="1" destOrd="0" presId="urn:microsoft.com/office/officeart/2005/8/layout/hProcess4"/>
    <dgm:cxn modelId="{81950ABA-368E-4558-B377-497CC8214D9A}" srcId="{C2C336CB-A8E2-4AA4-8EDF-3D2A35DEA087}" destId="{8FD167F5-C6BA-4316-A9EC-36BAAADCFB8A}" srcOrd="0" destOrd="0" parTransId="{564D3644-1771-41F7-BAB1-3F10783F4D74}" sibTransId="{A483E265-9F3E-494D-8A70-15AA33793D79}"/>
    <dgm:cxn modelId="{659435BD-1EF1-46E7-85B7-9755F86DC8B9}" type="presOf" srcId="{A655253D-A795-4E40-A4B8-50DEFBBFCFAD}" destId="{B69EA254-DF8D-443F-AAFD-0206122BF2FB}" srcOrd="0" destOrd="0" presId="urn:microsoft.com/office/officeart/2005/8/layout/hProcess4"/>
    <dgm:cxn modelId="{6BB520BF-48A0-4866-A2BB-FD4D6BA1B929}" type="presOf" srcId="{04B53407-E904-434E-BA8F-B2BEBD16A2C7}" destId="{046792FB-83BE-4E9B-A7EF-0407FB378084}" srcOrd="0" destOrd="0" presId="urn:microsoft.com/office/officeart/2005/8/layout/hProcess4"/>
    <dgm:cxn modelId="{031DF2CE-27A0-4189-B921-2D51C6E1923C}" srcId="{2FA10678-957D-4BF6-9990-AB209C025921}" destId="{C2C336CB-A8E2-4AA4-8EDF-3D2A35DEA087}" srcOrd="1" destOrd="0" parTransId="{60182BF0-C360-4AC1-8177-E913641B27A2}" sibTransId="{04B53407-E904-434E-BA8F-B2BEBD16A2C7}"/>
    <dgm:cxn modelId="{836E3AD5-9871-48FB-8A49-AF95BFB87A1D}" type="presOf" srcId="{8FD167F5-C6BA-4316-A9EC-36BAAADCFB8A}" destId="{92E2202A-90F0-4C7F-ABFF-4120E48B2E16}" srcOrd="1" destOrd="0" presId="urn:microsoft.com/office/officeart/2005/8/layout/hProcess4"/>
    <dgm:cxn modelId="{643579D6-3F3D-4A73-8E13-524022660651}" srcId="{2FA10678-957D-4BF6-9990-AB209C025921}" destId="{3A11D7F5-FB5F-44CB-A98B-4DD75C2BB88B}" srcOrd="0" destOrd="0" parTransId="{5ADDD7C0-5632-4EBC-8A8B-41DAEAACDB72}" sibTransId="{99FD7CF0-FC58-4AB9-891F-4231071B3AA3}"/>
    <dgm:cxn modelId="{45FAFAE5-B4AD-41C7-8BC8-2B0A66DB33AA}" type="presOf" srcId="{BF549476-E1F8-4A1B-B9AA-76419A6FAEE2}" destId="{3A047AAE-618B-4243-973E-C162FC73A78D}" srcOrd="0" destOrd="0" presId="urn:microsoft.com/office/officeart/2005/8/layout/hProcess4"/>
    <dgm:cxn modelId="{070198E6-68E0-4359-A616-985AA19DB42D}" type="presOf" srcId="{0AA17CDD-555C-4D75-92BA-C7F7899B484D}" destId="{B69EA254-DF8D-443F-AAFD-0206122BF2FB}" srcOrd="0" destOrd="1" presId="urn:microsoft.com/office/officeart/2005/8/layout/hProcess4"/>
    <dgm:cxn modelId="{1B80DFF2-7C13-4443-83CD-5BC471B5E5F9}" srcId="{9EA01D08-F706-497A-920C-E84F2DE1B1E9}" destId="{8A381649-5C84-419F-856F-7F1B5B17C411}" srcOrd="1" destOrd="0" parTransId="{BEB8C182-091E-414A-AF82-E3C4A91529B1}" sibTransId="{AEA5CC51-0AEE-4A2D-8173-B7F976126DD1}"/>
    <dgm:cxn modelId="{5359B2F6-CAE7-4039-8DE1-6679EB7186BA}" type="presOf" srcId="{3A11D7F5-FB5F-44CB-A98B-4DD75C2BB88B}" destId="{6FFAB440-F631-4B6F-BB37-6F5E3BD6E386}" srcOrd="0" destOrd="0" presId="urn:microsoft.com/office/officeart/2005/8/layout/hProcess4"/>
    <dgm:cxn modelId="{553628FF-2609-437B-8DF5-4D167AC5FC09}" type="presOf" srcId="{9EA01D08-F706-497A-920C-E84F2DE1B1E9}" destId="{B14941F7-27EE-453C-BEC5-D8AB08B15514}" srcOrd="0" destOrd="0" presId="urn:microsoft.com/office/officeart/2005/8/layout/hProcess4"/>
    <dgm:cxn modelId="{AF8E8B3A-1443-4F17-B3B8-163D7BB51822}" type="presParOf" srcId="{DC1B21E0-E37C-4230-815E-EEC87E3B13DB}" destId="{E5EBC3F2-3075-40A7-BC3D-DA2E9183F6F7}" srcOrd="0" destOrd="0" presId="urn:microsoft.com/office/officeart/2005/8/layout/hProcess4"/>
    <dgm:cxn modelId="{81FBFA1C-4F1B-484C-A58B-1B309AC6B9AE}" type="presParOf" srcId="{DC1B21E0-E37C-4230-815E-EEC87E3B13DB}" destId="{B0AA02EE-6D01-4A82-9E03-BA49909133C9}" srcOrd="1" destOrd="0" presId="urn:microsoft.com/office/officeart/2005/8/layout/hProcess4"/>
    <dgm:cxn modelId="{1237871A-95BF-4881-90B2-CBA2C98E5D5B}" type="presParOf" srcId="{DC1B21E0-E37C-4230-815E-EEC87E3B13DB}" destId="{662ECA27-8B5D-4B7D-8BF2-A3E376C40CC3}" srcOrd="2" destOrd="0" presId="urn:microsoft.com/office/officeart/2005/8/layout/hProcess4"/>
    <dgm:cxn modelId="{BAD90E6D-FF45-49BE-A99A-B4E78E8DBE4B}" type="presParOf" srcId="{662ECA27-8B5D-4B7D-8BF2-A3E376C40CC3}" destId="{24AE8379-2B52-495E-80C3-4D131AE8CAD7}" srcOrd="0" destOrd="0" presId="urn:microsoft.com/office/officeart/2005/8/layout/hProcess4"/>
    <dgm:cxn modelId="{A60D8AAB-5BF2-4726-B9C3-F3226C3B5848}" type="presParOf" srcId="{24AE8379-2B52-495E-80C3-4D131AE8CAD7}" destId="{FA7FEFFA-0C6E-47D2-8EFD-EEC459149416}" srcOrd="0" destOrd="0" presId="urn:microsoft.com/office/officeart/2005/8/layout/hProcess4"/>
    <dgm:cxn modelId="{68A2A1FD-2193-447D-8D9F-10888080495B}" type="presParOf" srcId="{24AE8379-2B52-495E-80C3-4D131AE8CAD7}" destId="{B69EA254-DF8D-443F-AAFD-0206122BF2FB}" srcOrd="1" destOrd="0" presId="urn:microsoft.com/office/officeart/2005/8/layout/hProcess4"/>
    <dgm:cxn modelId="{4F4D10EF-23D1-45D2-B9D0-1661A78D9FBE}" type="presParOf" srcId="{24AE8379-2B52-495E-80C3-4D131AE8CAD7}" destId="{AF8EB920-31E6-424B-B79B-14C4F50C7DB3}" srcOrd="2" destOrd="0" presId="urn:microsoft.com/office/officeart/2005/8/layout/hProcess4"/>
    <dgm:cxn modelId="{02379FE6-4E62-4D03-9CDC-4A2AB5CD4383}" type="presParOf" srcId="{24AE8379-2B52-495E-80C3-4D131AE8CAD7}" destId="{6FFAB440-F631-4B6F-BB37-6F5E3BD6E386}" srcOrd="3" destOrd="0" presId="urn:microsoft.com/office/officeart/2005/8/layout/hProcess4"/>
    <dgm:cxn modelId="{468D5DE5-7BD6-4D25-97F6-B4E66405CF9B}" type="presParOf" srcId="{24AE8379-2B52-495E-80C3-4D131AE8CAD7}" destId="{BBE3F739-2BD6-4081-B79D-333D499725CD}" srcOrd="4" destOrd="0" presId="urn:microsoft.com/office/officeart/2005/8/layout/hProcess4"/>
    <dgm:cxn modelId="{C102D3A4-CFDF-463B-A7DD-3F6FE8237963}" type="presParOf" srcId="{662ECA27-8B5D-4B7D-8BF2-A3E376C40CC3}" destId="{80EC4D19-804A-4FC7-B121-E8B555AFC83B}" srcOrd="1" destOrd="0" presId="urn:microsoft.com/office/officeart/2005/8/layout/hProcess4"/>
    <dgm:cxn modelId="{82408B08-3A1F-47B9-BDB2-02097505D9B3}" type="presParOf" srcId="{662ECA27-8B5D-4B7D-8BF2-A3E376C40CC3}" destId="{9546D1B3-45AC-497E-A69F-C29D23711133}" srcOrd="2" destOrd="0" presId="urn:microsoft.com/office/officeart/2005/8/layout/hProcess4"/>
    <dgm:cxn modelId="{BF18ABA8-5707-4005-BC86-888B82854866}" type="presParOf" srcId="{9546D1B3-45AC-497E-A69F-C29D23711133}" destId="{1FAB4E5B-9D19-4B44-805B-552A650CA835}" srcOrd="0" destOrd="0" presId="urn:microsoft.com/office/officeart/2005/8/layout/hProcess4"/>
    <dgm:cxn modelId="{E1CB61F3-1658-4D6B-B53A-8D0B8C942834}" type="presParOf" srcId="{9546D1B3-45AC-497E-A69F-C29D23711133}" destId="{6B3AB9DA-8A6E-498E-A195-6A557085B6BF}" srcOrd="1" destOrd="0" presId="urn:microsoft.com/office/officeart/2005/8/layout/hProcess4"/>
    <dgm:cxn modelId="{068E3AA9-F486-485F-B65D-2626DD58A0CB}" type="presParOf" srcId="{9546D1B3-45AC-497E-A69F-C29D23711133}" destId="{92E2202A-90F0-4C7F-ABFF-4120E48B2E16}" srcOrd="2" destOrd="0" presId="urn:microsoft.com/office/officeart/2005/8/layout/hProcess4"/>
    <dgm:cxn modelId="{4254C507-FBDA-4299-BF07-A57B4E0F609D}" type="presParOf" srcId="{9546D1B3-45AC-497E-A69F-C29D23711133}" destId="{D97BCBD2-A29F-4D12-A896-7FFA143B4388}" srcOrd="3" destOrd="0" presId="urn:microsoft.com/office/officeart/2005/8/layout/hProcess4"/>
    <dgm:cxn modelId="{163F333A-F188-47CF-9FE4-4A3BF7AA1084}" type="presParOf" srcId="{9546D1B3-45AC-497E-A69F-C29D23711133}" destId="{31BFFAE0-D55E-4A3A-A90B-7631C1D4B0FB}" srcOrd="4" destOrd="0" presId="urn:microsoft.com/office/officeart/2005/8/layout/hProcess4"/>
    <dgm:cxn modelId="{F6B5EA59-083D-4261-A2E6-625C80AF3FBB}" type="presParOf" srcId="{662ECA27-8B5D-4B7D-8BF2-A3E376C40CC3}" destId="{046792FB-83BE-4E9B-A7EF-0407FB378084}" srcOrd="3" destOrd="0" presId="urn:microsoft.com/office/officeart/2005/8/layout/hProcess4"/>
    <dgm:cxn modelId="{6489E9E2-484D-4F7D-96F7-6858A312C409}" type="presParOf" srcId="{662ECA27-8B5D-4B7D-8BF2-A3E376C40CC3}" destId="{E19977B8-D780-4536-AF3C-5DD3410E980A}" srcOrd="4" destOrd="0" presId="urn:microsoft.com/office/officeart/2005/8/layout/hProcess4"/>
    <dgm:cxn modelId="{E5EA6721-D450-4833-A2F5-C607D6881C7E}" type="presParOf" srcId="{E19977B8-D780-4536-AF3C-5DD3410E980A}" destId="{017EC779-693B-49AF-B7D8-1AFC380AF556}" srcOrd="0" destOrd="0" presId="urn:microsoft.com/office/officeart/2005/8/layout/hProcess4"/>
    <dgm:cxn modelId="{151BED09-F4B1-4CEB-B09D-987DD6CDD871}" type="presParOf" srcId="{E19977B8-D780-4536-AF3C-5DD3410E980A}" destId="{3A047AAE-618B-4243-973E-C162FC73A78D}" srcOrd="1" destOrd="0" presId="urn:microsoft.com/office/officeart/2005/8/layout/hProcess4"/>
    <dgm:cxn modelId="{679C4F0C-7AF6-474C-B99E-182642683525}" type="presParOf" srcId="{E19977B8-D780-4536-AF3C-5DD3410E980A}" destId="{A39B8718-F49E-4963-9122-5C9026BB2DF4}" srcOrd="2" destOrd="0" presId="urn:microsoft.com/office/officeart/2005/8/layout/hProcess4"/>
    <dgm:cxn modelId="{48DCA317-7F74-4EBC-AFE7-DD62BCA71FF1}" type="presParOf" srcId="{E19977B8-D780-4536-AF3C-5DD3410E980A}" destId="{B14941F7-27EE-453C-BEC5-D8AB08B15514}" srcOrd="3" destOrd="0" presId="urn:microsoft.com/office/officeart/2005/8/layout/hProcess4"/>
    <dgm:cxn modelId="{2A556747-62E7-492F-9021-3524F44BBBFA}" type="presParOf" srcId="{E19977B8-D780-4536-AF3C-5DD3410E980A}" destId="{096C9BC8-7D10-480C-A3D9-A93942DC7743}" srcOrd="4" destOrd="0" presId="urn:microsoft.com/office/officeart/2005/8/layout/h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6D490C-CD49-4820-A304-19632DF2316D}"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49AA75BC-1F7C-4054-9B1E-6D1B29020FAC}">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Workforce Readiness</a:t>
          </a:r>
        </a:p>
      </dgm:t>
    </dgm:pt>
    <dgm:pt modelId="{26BDFE91-14F3-463C-8A55-F57963D85845}" type="parTrans" cxnId="{6766C082-2ABD-4BFC-B4CE-367A274748A7}">
      <dgm:prSet/>
      <dgm:spPr/>
      <dgm:t>
        <a:bodyPr/>
        <a:lstStyle/>
        <a:p>
          <a:endParaRPr lang="en-US"/>
        </a:p>
      </dgm:t>
    </dgm:pt>
    <dgm:pt modelId="{776181AB-FA0A-4302-AE43-657315FC961C}" type="sibTrans" cxnId="{6766C082-2ABD-4BFC-B4CE-367A274748A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a:solidFill>
            <a:srgbClr val="0F79C1"/>
          </a:solidFill>
        </a:ln>
      </dgm:spPr>
      <dgm:t>
        <a:bodyPr/>
        <a:lstStyle/>
        <a:p>
          <a:endParaRPr lang="en-US"/>
        </a:p>
      </dgm:t>
      <dgm:extLst>
        <a:ext uri="{E40237B7-FDA0-4F09-8148-C483321AD2D9}">
          <dgm14:cNvPr xmlns:dgm14="http://schemas.microsoft.com/office/drawing/2010/diagram" id="0" name="" descr="Person working late at the office"/>
        </a:ext>
      </dgm:extLst>
    </dgm:pt>
    <dgm:pt modelId="{489135E1-A240-4FE0-A76B-143D4985D9C4}">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Fair Labor Standards</a:t>
          </a:r>
        </a:p>
      </dgm:t>
    </dgm:pt>
    <dgm:pt modelId="{89517A17-B278-4E7C-8E6A-43FD776EB208}" type="parTrans" cxnId="{B311D4C4-5DE6-48FD-BE1C-5C226CC775CE}">
      <dgm:prSet/>
      <dgm:spPr/>
      <dgm:t>
        <a:bodyPr/>
        <a:lstStyle/>
        <a:p>
          <a:endParaRPr lang="en-US"/>
        </a:p>
      </dgm:t>
    </dgm:pt>
    <dgm:pt modelId="{B91DEB5A-B21E-44D7-9F39-11FD48CE1C89}" type="sibTrans" cxnId="{B311D4C4-5DE6-48FD-BE1C-5C226CC775CE}">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a:solidFill>
            <a:srgbClr val="0F79C1"/>
          </a:solidFill>
        </a:ln>
      </dgm:spPr>
      <dgm:t>
        <a:bodyPr/>
        <a:lstStyle/>
        <a:p>
          <a:endParaRPr lang="en-US"/>
        </a:p>
      </dgm:t>
      <dgm:extLst>
        <a:ext uri="{E40237B7-FDA0-4F09-8148-C483321AD2D9}">
          <dgm14:cNvPr xmlns:dgm14="http://schemas.microsoft.com/office/drawing/2010/diagram" id="0" name="" descr="Smiling paramedic in ambulance"/>
        </a:ext>
      </dgm:extLst>
    </dgm:pt>
    <dgm:pt modelId="{0D3B002F-85C8-492B-8E9E-C497960741DA}">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Subgrant Program</a:t>
          </a:r>
        </a:p>
      </dgm:t>
    </dgm:pt>
    <dgm:pt modelId="{A6D01686-7940-42EF-95B4-ABB09065A813}" type="parTrans" cxnId="{D88490F7-94C5-4507-9F36-AC034630F559}">
      <dgm:prSet/>
      <dgm:spPr/>
      <dgm:t>
        <a:bodyPr/>
        <a:lstStyle/>
        <a:p>
          <a:endParaRPr lang="en-US"/>
        </a:p>
      </dgm:t>
    </dgm:pt>
    <dgm:pt modelId="{5769641A-48A9-4556-A887-DE6F38C84FEC}" type="sibTrans" cxnId="{D88490F7-94C5-4507-9F36-AC034630F55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a:solidFill>
            <a:srgbClr val="0F79C1"/>
          </a:solidFill>
        </a:ln>
      </dgm:spPr>
      <dgm:t>
        <a:bodyPr/>
        <a:lstStyle/>
        <a:p>
          <a:endParaRPr lang="en-US"/>
        </a:p>
      </dgm:t>
      <dgm:extLst>
        <a:ext uri="{E40237B7-FDA0-4F09-8148-C483321AD2D9}">
          <dgm14:cNvPr xmlns:dgm14="http://schemas.microsoft.com/office/drawing/2010/diagram" id="0" name="" descr="Shadow of a person welding"/>
        </a:ext>
      </dgm:extLst>
    </dgm:pt>
    <dgm:pt modelId="{73100098-DED3-4170-9827-FB5D08A13BCA}">
      <dgm:prSet phldrT="[Text]"/>
      <dgm:spPr>
        <a:solidFill>
          <a:srgbClr val="2D69B6"/>
        </a:solidFill>
        <a:ln>
          <a:solidFill>
            <a:srgbClr val="0F79C1"/>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Low-cost Service Options</a:t>
          </a:r>
        </a:p>
      </dgm:t>
    </dgm:pt>
    <dgm:pt modelId="{9F395360-7C36-49DD-96E6-64B228024A98}" type="parTrans" cxnId="{F971CB39-38CD-41D3-A0AC-A65ADCAF8053}">
      <dgm:prSet/>
      <dgm:spPr/>
      <dgm:t>
        <a:bodyPr/>
        <a:lstStyle/>
        <a:p>
          <a:endParaRPr lang="en-US"/>
        </a:p>
      </dgm:t>
    </dgm:pt>
    <dgm:pt modelId="{3BF181DC-AF3A-429D-8E4A-6DDF1A739075}" type="sibTrans" cxnId="{F971CB39-38CD-41D3-A0AC-A65ADCAF8053}">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a:solidFill>
            <a:srgbClr val="0F79C1"/>
          </a:solidFill>
        </a:ln>
      </dgm:spPr>
      <dgm:t>
        <a:bodyPr/>
        <a:lstStyle/>
        <a:p>
          <a:endParaRPr lang="en-US"/>
        </a:p>
      </dgm:t>
      <dgm:extLst>
        <a:ext uri="{E40237B7-FDA0-4F09-8148-C483321AD2D9}">
          <dgm14:cNvPr xmlns:dgm14="http://schemas.microsoft.com/office/drawing/2010/diagram" id="0" name="" descr="Business people near a whiteboard"/>
        </a:ext>
      </dgm:extLst>
    </dgm:pt>
    <dgm:pt modelId="{3C57BBCD-DC22-4ED6-B511-B355FF8468A4}" type="pres">
      <dgm:prSet presAssocID="{F76D490C-CD49-4820-A304-19632DF2316D}" presName="Name0" presStyleCnt="0">
        <dgm:presLayoutVars>
          <dgm:chMax val="21"/>
          <dgm:chPref val="21"/>
        </dgm:presLayoutVars>
      </dgm:prSet>
      <dgm:spPr/>
    </dgm:pt>
    <dgm:pt modelId="{028814A5-4F08-4112-9344-4AD5B8EC153B}" type="pres">
      <dgm:prSet presAssocID="{49AA75BC-1F7C-4054-9B1E-6D1B29020FAC}" presName="text1" presStyleCnt="0"/>
      <dgm:spPr/>
    </dgm:pt>
    <dgm:pt modelId="{95374CA4-E198-49B9-A984-B2A4CAC3CBA9}" type="pres">
      <dgm:prSet presAssocID="{49AA75BC-1F7C-4054-9B1E-6D1B29020FAC}" presName="textRepeatNode" presStyleLbl="alignNode1" presStyleIdx="0" presStyleCnt="4" custLinFactX="69881" custLinFactNeighborX="100000" custLinFactNeighborY="-2910">
        <dgm:presLayoutVars>
          <dgm:chMax val="0"/>
          <dgm:chPref val="0"/>
          <dgm:bulletEnabled val="1"/>
        </dgm:presLayoutVars>
      </dgm:prSet>
      <dgm:spPr/>
    </dgm:pt>
    <dgm:pt modelId="{2970A44E-1E01-4567-B4C0-17B711B50028}" type="pres">
      <dgm:prSet presAssocID="{49AA75BC-1F7C-4054-9B1E-6D1B29020FAC}" presName="textaccent1" presStyleCnt="0"/>
      <dgm:spPr/>
    </dgm:pt>
    <dgm:pt modelId="{3F573427-E768-4C70-A50A-F768CF2D6D0B}" type="pres">
      <dgm:prSet presAssocID="{49AA75BC-1F7C-4054-9B1E-6D1B29020FAC}" presName="accentRepeatNode" presStyleLbl="solidAlignAcc1" presStyleIdx="0" presStyleCnt="8" custLinFactX="1317930" custLinFactNeighborX="1400000" custLinFactNeighborY="88313"/>
      <dgm:spPr/>
    </dgm:pt>
    <dgm:pt modelId="{19190898-085D-4D57-9235-6B798415A562}" type="pres">
      <dgm:prSet presAssocID="{776181AB-FA0A-4302-AE43-657315FC961C}" presName="image1" presStyleCnt="0"/>
      <dgm:spPr/>
    </dgm:pt>
    <dgm:pt modelId="{EF60C73A-2F46-47DD-8DE7-36D63EEA6BA7}" type="pres">
      <dgm:prSet presAssocID="{776181AB-FA0A-4302-AE43-657315FC961C}" presName="imageRepeatNode" presStyleLbl="alignAcc1" presStyleIdx="0" presStyleCnt="4" custLinFactX="100000" custLinFactY="-60764" custLinFactNeighborX="154519" custLinFactNeighborY="-100000"/>
      <dgm:spPr/>
    </dgm:pt>
    <dgm:pt modelId="{BD5052F8-A376-467B-BF37-C6567AAAFE1E}" type="pres">
      <dgm:prSet presAssocID="{776181AB-FA0A-4302-AE43-657315FC961C}" presName="imageaccent1" presStyleCnt="0"/>
      <dgm:spPr/>
    </dgm:pt>
    <dgm:pt modelId="{6F383FD3-BA05-4C77-93F3-5F34C47D40DB}" type="pres">
      <dgm:prSet presAssocID="{776181AB-FA0A-4302-AE43-657315FC961C}" presName="accentRepeatNode" presStyleLbl="solidAlignAcc1" presStyleIdx="1" presStyleCnt="8" custScaleX="162221" custScaleY="149175" custLinFactX="700000" custLinFactY="100000" custLinFactNeighborX="769458" custLinFactNeighborY="138083"/>
      <dgm:spPr/>
    </dgm:pt>
    <dgm:pt modelId="{3E69E2F2-1599-415F-B1F6-CBB6620C2607}" type="pres">
      <dgm:prSet presAssocID="{489135E1-A240-4FE0-A76B-143D4985D9C4}" presName="text2" presStyleCnt="0"/>
      <dgm:spPr/>
    </dgm:pt>
    <dgm:pt modelId="{785AFD54-7D2C-46BB-A72D-475FBAAA4560}" type="pres">
      <dgm:prSet presAssocID="{489135E1-A240-4FE0-A76B-143D4985D9C4}" presName="textRepeatNode" presStyleLbl="alignNode1" presStyleIdx="1" presStyleCnt="4">
        <dgm:presLayoutVars>
          <dgm:chMax val="0"/>
          <dgm:chPref val="0"/>
          <dgm:bulletEnabled val="1"/>
        </dgm:presLayoutVars>
      </dgm:prSet>
      <dgm:spPr/>
    </dgm:pt>
    <dgm:pt modelId="{3FC80E14-95EC-4625-A1E6-0A5A50F1E38F}" type="pres">
      <dgm:prSet presAssocID="{489135E1-A240-4FE0-A76B-143D4985D9C4}" presName="textaccent2" presStyleCnt="0"/>
      <dgm:spPr/>
    </dgm:pt>
    <dgm:pt modelId="{7F0058BB-BEA9-4F0F-B110-871E1BEAB4E7}" type="pres">
      <dgm:prSet presAssocID="{489135E1-A240-4FE0-A76B-143D4985D9C4}" presName="accentRepeatNode" presStyleLbl="solidAlignAcc1" presStyleIdx="2" presStyleCnt="8"/>
      <dgm:spPr/>
    </dgm:pt>
    <dgm:pt modelId="{B5C704A0-5466-4BFF-8779-BCCB38D230A0}" type="pres">
      <dgm:prSet presAssocID="{B91DEB5A-B21E-44D7-9F39-11FD48CE1C89}" presName="image2" presStyleCnt="0"/>
      <dgm:spPr/>
    </dgm:pt>
    <dgm:pt modelId="{3690441C-E3A7-4372-9566-5DCA7C5D40A2}" type="pres">
      <dgm:prSet presAssocID="{B91DEB5A-B21E-44D7-9F39-11FD48CE1C89}" presName="imageRepeatNode" presStyleLbl="alignAcc1" presStyleIdx="1" presStyleCnt="4" custLinFactNeighborX="-84869" custLinFactNeighborY="52075"/>
      <dgm:spPr/>
    </dgm:pt>
    <dgm:pt modelId="{43802BFB-C30B-436F-AC78-77184C4B8719}" type="pres">
      <dgm:prSet presAssocID="{B91DEB5A-B21E-44D7-9F39-11FD48CE1C89}" presName="imageaccent2" presStyleCnt="0"/>
      <dgm:spPr/>
    </dgm:pt>
    <dgm:pt modelId="{964455E8-A62D-447E-BFAF-4EC602AA82C3}" type="pres">
      <dgm:prSet presAssocID="{B91DEB5A-B21E-44D7-9F39-11FD48CE1C89}" presName="accentRepeatNode" presStyleLbl="solidAlignAcc1" presStyleIdx="3" presStyleCnt="8"/>
      <dgm:spPr/>
    </dgm:pt>
    <dgm:pt modelId="{F33D0C50-5AD6-43D1-9889-EFD1B6367B0C}" type="pres">
      <dgm:prSet presAssocID="{0D3B002F-85C8-492B-8E9E-C497960741DA}" presName="text3" presStyleCnt="0"/>
      <dgm:spPr/>
    </dgm:pt>
    <dgm:pt modelId="{BBF89668-25C6-4C0D-BF12-E27393E3C9E0}" type="pres">
      <dgm:prSet presAssocID="{0D3B002F-85C8-492B-8E9E-C497960741DA}" presName="textRepeatNode" presStyleLbl="alignNode1" presStyleIdx="2" presStyleCnt="4" custLinFactX="100000" custLinFactNeighborX="155674" custLinFactNeighborY="-55297">
        <dgm:presLayoutVars>
          <dgm:chMax val="0"/>
          <dgm:chPref val="0"/>
          <dgm:bulletEnabled val="1"/>
        </dgm:presLayoutVars>
      </dgm:prSet>
      <dgm:spPr/>
    </dgm:pt>
    <dgm:pt modelId="{7145B79A-A01C-49D3-A708-1EA4DCDD162A}" type="pres">
      <dgm:prSet presAssocID="{0D3B002F-85C8-492B-8E9E-C497960741DA}" presName="textaccent3" presStyleCnt="0"/>
      <dgm:spPr/>
    </dgm:pt>
    <dgm:pt modelId="{65C968BA-80BE-48C9-A823-BAE82868CF55}" type="pres">
      <dgm:prSet presAssocID="{0D3B002F-85C8-492B-8E9E-C497960741DA}" presName="accentRepeatNode" presStyleLbl="solidAlignAcc1" presStyleIdx="4" presStyleCnt="8" custLinFactX="1083172" custLinFactY="-200000" custLinFactNeighborX="1100000" custLinFactNeighborY="-263246"/>
      <dgm:spPr/>
    </dgm:pt>
    <dgm:pt modelId="{EF39707D-E565-47FC-A3E8-26B30D50A817}" type="pres">
      <dgm:prSet presAssocID="{5769641A-48A9-4556-A887-DE6F38C84FEC}" presName="image3" presStyleCnt="0"/>
      <dgm:spPr/>
    </dgm:pt>
    <dgm:pt modelId="{BDE2E994-DBA2-48F1-A1D0-6F0BD7123E56}" type="pres">
      <dgm:prSet presAssocID="{5769641A-48A9-4556-A887-DE6F38C84FEC}" presName="imageRepeatNode" presStyleLbl="alignAcc1" presStyleIdx="2" presStyleCnt="4" custLinFactNeighborX="957" custLinFactNeighborY="2910"/>
      <dgm:spPr/>
    </dgm:pt>
    <dgm:pt modelId="{128BD9AA-38F0-4A19-8B01-0854E6602E35}" type="pres">
      <dgm:prSet presAssocID="{5769641A-48A9-4556-A887-DE6F38C84FEC}" presName="imageaccent3" presStyleCnt="0"/>
      <dgm:spPr/>
    </dgm:pt>
    <dgm:pt modelId="{9827CB5F-2C37-4028-9A31-FC26E674604B}" type="pres">
      <dgm:prSet presAssocID="{5769641A-48A9-4556-A887-DE6F38C84FEC}" presName="accentRepeatNode" presStyleLbl="solidAlignAcc1" presStyleIdx="5" presStyleCnt="8" custScaleX="44995" custScaleY="52651" custLinFactX="626792" custLinFactY="-361050" custLinFactNeighborX="700000" custLinFactNeighborY="-400000"/>
      <dgm:spPr/>
    </dgm:pt>
    <dgm:pt modelId="{57C8E12E-C928-4B0A-8B40-8D95DB167C9A}" type="pres">
      <dgm:prSet presAssocID="{73100098-DED3-4170-9827-FB5D08A13BCA}" presName="text4" presStyleCnt="0"/>
      <dgm:spPr/>
    </dgm:pt>
    <dgm:pt modelId="{0B83F262-B4A7-482A-9A33-C20856DC1BFA}" type="pres">
      <dgm:prSet presAssocID="{73100098-DED3-4170-9827-FB5D08A13BCA}" presName="textRepeatNode" presStyleLbl="alignNode1" presStyleIdx="3" presStyleCnt="4">
        <dgm:presLayoutVars>
          <dgm:chMax val="0"/>
          <dgm:chPref val="0"/>
          <dgm:bulletEnabled val="1"/>
        </dgm:presLayoutVars>
      </dgm:prSet>
      <dgm:spPr/>
    </dgm:pt>
    <dgm:pt modelId="{DCEE70EC-E69F-49CF-B634-6E31C3E811E8}" type="pres">
      <dgm:prSet presAssocID="{73100098-DED3-4170-9827-FB5D08A13BCA}" presName="textaccent4" presStyleCnt="0"/>
      <dgm:spPr/>
    </dgm:pt>
    <dgm:pt modelId="{5FA2CC3F-D2E1-4E12-A688-D02DD51379A2}" type="pres">
      <dgm:prSet presAssocID="{73100098-DED3-4170-9827-FB5D08A13BCA}" presName="accentRepeatNode" presStyleLbl="solidAlignAcc1" presStyleIdx="6" presStyleCnt="8"/>
      <dgm:spPr/>
    </dgm:pt>
    <dgm:pt modelId="{72AF9FDE-02DD-46A7-B129-AC90692286F5}" type="pres">
      <dgm:prSet presAssocID="{3BF181DC-AF3A-429D-8E4A-6DDF1A739075}" presName="image4" presStyleCnt="0"/>
      <dgm:spPr/>
    </dgm:pt>
    <dgm:pt modelId="{6CCAC186-E99B-41FB-9607-E88D7B021EDE}" type="pres">
      <dgm:prSet presAssocID="{3BF181DC-AF3A-429D-8E4A-6DDF1A739075}" presName="imageRepeatNode" presStyleLbl="alignAcc1" presStyleIdx="3" presStyleCnt="4"/>
      <dgm:spPr/>
    </dgm:pt>
    <dgm:pt modelId="{5579507F-EB99-43D2-884D-8315B5DA9A95}" type="pres">
      <dgm:prSet presAssocID="{3BF181DC-AF3A-429D-8E4A-6DDF1A739075}" presName="imageaccent4" presStyleCnt="0"/>
      <dgm:spPr/>
    </dgm:pt>
    <dgm:pt modelId="{385C1D1C-F56B-481D-AD7B-08150018671D}" type="pres">
      <dgm:prSet presAssocID="{3BF181DC-AF3A-429D-8E4A-6DDF1A739075}" presName="accentRepeatNode" presStyleLbl="solidAlignAcc1" presStyleIdx="7" presStyleCnt="8"/>
      <dgm:spPr/>
    </dgm:pt>
  </dgm:ptLst>
  <dgm:cxnLst>
    <dgm:cxn modelId="{C363A406-51D6-4882-809C-589BA7A30BF3}" type="presOf" srcId="{49AA75BC-1F7C-4054-9B1E-6D1B29020FAC}" destId="{95374CA4-E198-49B9-A984-B2A4CAC3CBA9}" srcOrd="0" destOrd="0" presId="urn:microsoft.com/office/officeart/2008/layout/HexagonCluster"/>
    <dgm:cxn modelId="{A0CCD732-128B-4BF6-8DB6-D6E089CD5C80}" type="presOf" srcId="{489135E1-A240-4FE0-A76B-143D4985D9C4}" destId="{785AFD54-7D2C-46BB-A72D-475FBAAA4560}" srcOrd="0" destOrd="0" presId="urn:microsoft.com/office/officeart/2008/layout/HexagonCluster"/>
    <dgm:cxn modelId="{330A1533-B531-4DE1-892C-B1FBB9030816}" type="presOf" srcId="{776181AB-FA0A-4302-AE43-657315FC961C}" destId="{EF60C73A-2F46-47DD-8DE7-36D63EEA6BA7}" srcOrd="0" destOrd="0" presId="urn:microsoft.com/office/officeart/2008/layout/HexagonCluster"/>
    <dgm:cxn modelId="{F971CB39-38CD-41D3-A0AC-A65ADCAF8053}" srcId="{F76D490C-CD49-4820-A304-19632DF2316D}" destId="{73100098-DED3-4170-9827-FB5D08A13BCA}" srcOrd="3" destOrd="0" parTransId="{9F395360-7C36-49DD-96E6-64B228024A98}" sibTransId="{3BF181DC-AF3A-429D-8E4A-6DDF1A739075}"/>
    <dgm:cxn modelId="{0099FE61-AD47-47E1-ABA9-4963037097B5}" type="presOf" srcId="{5769641A-48A9-4556-A887-DE6F38C84FEC}" destId="{BDE2E994-DBA2-48F1-A1D0-6F0BD7123E56}" srcOrd="0" destOrd="0" presId="urn:microsoft.com/office/officeart/2008/layout/HexagonCluster"/>
    <dgm:cxn modelId="{7A6A6E6C-70DF-4382-8740-08740691279E}" type="presOf" srcId="{B91DEB5A-B21E-44D7-9F39-11FD48CE1C89}" destId="{3690441C-E3A7-4372-9566-5DCA7C5D40A2}" srcOrd="0" destOrd="0" presId="urn:microsoft.com/office/officeart/2008/layout/HexagonCluster"/>
    <dgm:cxn modelId="{6766C082-2ABD-4BFC-B4CE-367A274748A7}" srcId="{F76D490C-CD49-4820-A304-19632DF2316D}" destId="{49AA75BC-1F7C-4054-9B1E-6D1B29020FAC}" srcOrd="0" destOrd="0" parTransId="{26BDFE91-14F3-463C-8A55-F57963D85845}" sibTransId="{776181AB-FA0A-4302-AE43-657315FC961C}"/>
    <dgm:cxn modelId="{6AE59483-55D8-4635-A76B-2EF28929F634}" type="presOf" srcId="{73100098-DED3-4170-9827-FB5D08A13BCA}" destId="{0B83F262-B4A7-482A-9A33-C20856DC1BFA}" srcOrd="0" destOrd="0" presId="urn:microsoft.com/office/officeart/2008/layout/HexagonCluster"/>
    <dgm:cxn modelId="{43D7EF84-0B01-41D6-82E1-D783EAFE2677}" type="presOf" srcId="{F76D490C-CD49-4820-A304-19632DF2316D}" destId="{3C57BBCD-DC22-4ED6-B511-B355FF8468A4}" srcOrd="0" destOrd="0" presId="urn:microsoft.com/office/officeart/2008/layout/HexagonCluster"/>
    <dgm:cxn modelId="{D79F81AE-BFF6-4EA0-A6BF-346C5447EB3D}" type="presOf" srcId="{0D3B002F-85C8-492B-8E9E-C497960741DA}" destId="{BBF89668-25C6-4C0D-BF12-E27393E3C9E0}" srcOrd="0" destOrd="0" presId="urn:microsoft.com/office/officeart/2008/layout/HexagonCluster"/>
    <dgm:cxn modelId="{7E0719BE-4957-487E-A2E6-A2AC0CEBC2CE}" type="presOf" srcId="{3BF181DC-AF3A-429D-8E4A-6DDF1A739075}" destId="{6CCAC186-E99B-41FB-9607-E88D7B021EDE}" srcOrd="0" destOrd="0" presId="urn:microsoft.com/office/officeart/2008/layout/HexagonCluster"/>
    <dgm:cxn modelId="{B311D4C4-5DE6-48FD-BE1C-5C226CC775CE}" srcId="{F76D490C-CD49-4820-A304-19632DF2316D}" destId="{489135E1-A240-4FE0-A76B-143D4985D9C4}" srcOrd="1" destOrd="0" parTransId="{89517A17-B278-4E7C-8E6A-43FD776EB208}" sibTransId="{B91DEB5A-B21E-44D7-9F39-11FD48CE1C89}"/>
    <dgm:cxn modelId="{D88490F7-94C5-4507-9F36-AC034630F559}" srcId="{F76D490C-CD49-4820-A304-19632DF2316D}" destId="{0D3B002F-85C8-492B-8E9E-C497960741DA}" srcOrd="2" destOrd="0" parTransId="{A6D01686-7940-42EF-95B4-ABB09065A813}" sibTransId="{5769641A-48A9-4556-A887-DE6F38C84FEC}"/>
    <dgm:cxn modelId="{97AB3820-1354-40FE-9A04-65812F4C502B}" type="presParOf" srcId="{3C57BBCD-DC22-4ED6-B511-B355FF8468A4}" destId="{028814A5-4F08-4112-9344-4AD5B8EC153B}" srcOrd="0" destOrd="0" presId="urn:microsoft.com/office/officeart/2008/layout/HexagonCluster"/>
    <dgm:cxn modelId="{A2D173C4-84C7-4007-B341-5B5AD3E15BD6}" type="presParOf" srcId="{028814A5-4F08-4112-9344-4AD5B8EC153B}" destId="{95374CA4-E198-49B9-A984-B2A4CAC3CBA9}" srcOrd="0" destOrd="0" presId="urn:microsoft.com/office/officeart/2008/layout/HexagonCluster"/>
    <dgm:cxn modelId="{474C33C0-701C-423A-B7BC-0B814E718036}" type="presParOf" srcId="{3C57BBCD-DC22-4ED6-B511-B355FF8468A4}" destId="{2970A44E-1E01-4567-B4C0-17B711B50028}" srcOrd="1" destOrd="0" presId="urn:microsoft.com/office/officeart/2008/layout/HexagonCluster"/>
    <dgm:cxn modelId="{117E7DD9-172F-47DF-AF48-E1C0F058C059}" type="presParOf" srcId="{2970A44E-1E01-4567-B4C0-17B711B50028}" destId="{3F573427-E768-4C70-A50A-F768CF2D6D0B}" srcOrd="0" destOrd="0" presId="urn:microsoft.com/office/officeart/2008/layout/HexagonCluster"/>
    <dgm:cxn modelId="{E61D9C63-361B-46DE-9397-07427B364B0A}" type="presParOf" srcId="{3C57BBCD-DC22-4ED6-B511-B355FF8468A4}" destId="{19190898-085D-4D57-9235-6B798415A562}" srcOrd="2" destOrd="0" presId="urn:microsoft.com/office/officeart/2008/layout/HexagonCluster"/>
    <dgm:cxn modelId="{9088E663-8774-4F1E-A6A2-A6CAA7778356}" type="presParOf" srcId="{19190898-085D-4D57-9235-6B798415A562}" destId="{EF60C73A-2F46-47DD-8DE7-36D63EEA6BA7}" srcOrd="0" destOrd="0" presId="urn:microsoft.com/office/officeart/2008/layout/HexagonCluster"/>
    <dgm:cxn modelId="{E036FE6A-E565-49C9-98DA-D0264F34A3CD}" type="presParOf" srcId="{3C57BBCD-DC22-4ED6-B511-B355FF8468A4}" destId="{BD5052F8-A376-467B-BF37-C6567AAAFE1E}" srcOrd="3" destOrd="0" presId="urn:microsoft.com/office/officeart/2008/layout/HexagonCluster"/>
    <dgm:cxn modelId="{FB4F2B22-34AC-4777-87B2-3A428918023B}" type="presParOf" srcId="{BD5052F8-A376-467B-BF37-C6567AAAFE1E}" destId="{6F383FD3-BA05-4C77-93F3-5F34C47D40DB}" srcOrd="0" destOrd="0" presId="urn:microsoft.com/office/officeart/2008/layout/HexagonCluster"/>
    <dgm:cxn modelId="{DB5D318A-E3E8-494E-AC71-96F0E1BAE467}" type="presParOf" srcId="{3C57BBCD-DC22-4ED6-B511-B355FF8468A4}" destId="{3E69E2F2-1599-415F-B1F6-CBB6620C2607}" srcOrd="4" destOrd="0" presId="urn:microsoft.com/office/officeart/2008/layout/HexagonCluster"/>
    <dgm:cxn modelId="{FB04F633-90E7-4692-9588-600C8C78EB7F}" type="presParOf" srcId="{3E69E2F2-1599-415F-B1F6-CBB6620C2607}" destId="{785AFD54-7D2C-46BB-A72D-475FBAAA4560}" srcOrd="0" destOrd="0" presId="urn:microsoft.com/office/officeart/2008/layout/HexagonCluster"/>
    <dgm:cxn modelId="{A319E760-FA1E-454B-A510-A143EE4EA224}" type="presParOf" srcId="{3C57BBCD-DC22-4ED6-B511-B355FF8468A4}" destId="{3FC80E14-95EC-4625-A1E6-0A5A50F1E38F}" srcOrd="5" destOrd="0" presId="urn:microsoft.com/office/officeart/2008/layout/HexagonCluster"/>
    <dgm:cxn modelId="{5295942D-873B-4707-8223-A0BC34B07656}" type="presParOf" srcId="{3FC80E14-95EC-4625-A1E6-0A5A50F1E38F}" destId="{7F0058BB-BEA9-4F0F-B110-871E1BEAB4E7}" srcOrd="0" destOrd="0" presId="urn:microsoft.com/office/officeart/2008/layout/HexagonCluster"/>
    <dgm:cxn modelId="{0EB3E5DB-731E-4B55-BF94-08099B1A5097}" type="presParOf" srcId="{3C57BBCD-DC22-4ED6-B511-B355FF8468A4}" destId="{B5C704A0-5466-4BFF-8779-BCCB38D230A0}" srcOrd="6" destOrd="0" presId="urn:microsoft.com/office/officeart/2008/layout/HexagonCluster"/>
    <dgm:cxn modelId="{C991A9F8-1C5B-46B0-AB49-784A924C882D}" type="presParOf" srcId="{B5C704A0-5466-4BFF-8779-BCCB38D230A0}" destId="{3690441C-E3A7-4372-9566-5DCA7C5D40A2}" srcOrd="0" destOrd="0" presId="urn:microsoft.com/office/officeart/2008/layout/HexagonCluster"/>
    <dgm:cxn modelId="{045341ED-4B57-45E5-A6D9-99A126EDDDD0}" type="presParOf" srcId="{3C57BBCD-DC22-4ED6-B511-B355FF8468A4}" destId="{43802BFB-C30B-436F-AC78-77184C4B8719}" srcOrd="7" destOrd="0" presId="urn:microsoft.com/office/officeart/2008/layout/HexagonCluster"/>
    <dgm:cxn modelId="{BAAD4631-F89F-4525-A0CA-82DFE98F7015}" type="presParOf" srcId="{43802BFB-C30B-436F-AC78-77184C4B8719}" destId="{964455E8-A62D-447E-BFAF-4EC602AA82C3}" srcOrd="0" destOrd="0" presId="urn:microsoft.com/office/officeart/2008/layout/HexagonCluster"/>
    <dgm:cxn modelId="{F37AABA8-7538-4CEA-95C1-6202EAC3EC66}" type="presParOf" srcId="{3C57BBCD-DC22-4ED6-B511-B355FF8468A4}" destId="{F33D0C50-5AD6-43D1-9889-EFD1B6367B0C}" srcOrd="8" destOrd="0" presId="urn:microsoft.com/office/officeart/2008/layout/HexagonCluster"/>
    <dgm:cxn modelId="{F3F63792-BBBA-4A6F-BA66-1BF9BF23CD44}" type="presParOf" srcId="{F33D0C50-5AD6-43D1-9889-EFD1B6367B0C}" destId="{BBF89668-25C6-4C0D-BF12-E27393E3C9E0}" srcOrd="0" destOrd="0" presId="urn:microsoft.com/office/officeart/2008/layout/HexagonCluster"/>
    <dgm:cxn modelId="{EE9BC8B5-3D65-4DB7-9A99-5917D777EAD2}" type="presParOf" srcId="{3C57BBCD-DC22-4ED6-B511-B355FF8468A4}" destId="{7145B79A-A01C-49D3-A708-1EA4DCDD162A}" srcOrd="9" destOrd="0" presId="urn:microsoft.com/office/officeart/2008/layout/HexagonCluster"/>
    <dgm:cxn modelId="{94C1A340-5813-4AC1-8FB5-7C6EF7766124}" type="presParOf" srcId="{7145B79A-A01C-49D3-A708-1EA4DCDD162A}" destId="{65C968BA-80BE-48C9-A823-BAE82868CF55}" srcOrd="0" destOrd="0" presId="urn:microsoft.com/office/officeart/2008/layout/HexagonCluster"/>
    <dgm:cxn modelId="{66437904-4262-4929-9793-DF35DF4A4700}" type="presParOf" srcId="{3C57BBCD-DC22-4ED6-B511-B355FF8468A4}" destId="{EF39707D-E565-47FC-A3E8-26B30D50A817}" srcOrd="10" destOrd="0" presId="urn:microsoft.com/office/officeart/2008/layout/HexagonCluster"/>
    <dgm:cxn modelId="{3B2117C8-2761-4CD7-9B5C-370746838E13}" type="presParOf" srcId="{EF39707D-E565-47FC-A3E8-26B30D50A817}" destId="{BDE2E994-DBA2-48F1-A1D0-6F0BD7123E56}" srcOrd="0" destOrd="0" presId="urn:microsoft.com/office/officeart/2008/layout/HexagonCluster"/>
    <dgm:cxn modelId="{3D158A16-A432-40BB-AF37-4A1B448CF3C4}" type="presParOf" srcId="{3C57BBCD-DC22-4ED6-B511-B355FF8468A4}" destId="{128BD9AA-38F0-4A19-8B01-0854E6602E35}" srcOrd="11" destOrd="0" presId="urn:microsoft.com/office/officeart/2008/layout/HexagonCluster"/>
    <dgm:cxn modelId="{71B1E635-B0D4-4855-B238-B6189945EC6C}" type="presParOf" srcId="{128BD9AA-38F0-4A19-8B01-0854E6602E35}" destId="{9827CB5F-2C37-4028-9A31-FC26E674604B}" srcOrd="0" destOrd="0" presId="urn:microsoft.com/office/officeart/2008/layout/HexagonCluster"/>
    <dgm:cxn modelId="{26D36116-B877-4402-B7B5-E86212559B69}" type="presParOf" srcId="{3C57BBCD-DC22-4ED6-B511-B355FF8468A4}" destId="{57C8E12E-C928-4B0A-8B40-8D95DB167C9A}" srcOrd="12" destOrd="0" presId="urn:microsoft.com/office/officeart/2008/layout/HexagonCluster"/>
    <dgm:cxn modelId="{8D5C82C2-3D89-47F6-92A7-B41E3585ECFA}" type="presParOf" srcId="{57C8E12E-C928-4B0A-8B40-8D95DB167C9A}" destId="{0B83F262-B4A7-482A-9A33-C20856DC1BFA}" srcOrd="0" destOrd="0" presId="urn:microsoft.com/office/officeart/2008/layout/HexagonCluster"/>
    <dgm:cxn modelId="{4B692A1E-D102-4411-9537-E5A15F758B7A}" type="presParOf" srcId="{3C57BBCD-DC22-4ED6-B511-B355FF8468A4}" destId="{DCEE70EC-E69F-49CF-B634-6E31C3E811E8}" srcOrd="13" destOrd="0" presId="urn:microsoft.com/office/officeart/2008/layout/HexagonCluster"/>
    <dgm:cxn modelId="{D13CEAB5-1290-418D-B3E9-3E9779C5E640}" type="presParOf" srcId="{DCEE70EC-E69F-49CF-B634-6E31C3E811E8}" destId="{5FA2CC3F-D2E1-4E12-A688-D02DD51379A2}" srcOrd="0" destOrd="0" presId="urn:microsoft.com/office/officeart/2008/layout/HexagonCluster"/>
    <dgm:cxn modelId="{0A617DA1-A553-49AE-8C5A-C72BFF0CB605}" type="presParOf" srcId="{3C57BBCD-DC22-4ED6-B511-B355FF8468A4}" destId="{72AF9FDE-02DD-46A7-B129-AC90692286F5}" srcOrd="14" destOrd="0" presId="urn:microsoft.com/office/officeart/2008/layout/HexagonCluster"/>
    <dgm:cxn modelId="{FC038E7B-87C7-4081-833D-A7F8AB27F73D}" type="presParOf" srcId="{72AF9FDE-02DD-46A7-B129-AC90692286F5}" destId="{6CCAC186-E99B-41FB-9607-E88D7B021EDE}" srcOrd="0" destOrd="0" presId="urn:microsoft.com/office/officeart/2008/layout/HexagonCluster"/>
    <dgm:cxn modelId="{FDC02B1B-E876-436E-A6FC-01ED76F1A9C6}" type="presParOf" srcId="{3C57BBCD-DC22-4ED6-B511-B355FF8468A4}" destId="{5579507F-EB99-43D2-884D-8315B5DA9A95}" srcOrd="15" destOrd="0" presId="urn:microsoft.com/office/officeart/2008/layout/HexagonCluster"/>
    <dgm:cxn modelId="{3B1864D6-F51A-49EB-B9B8-2209CAF64358}" type="presParOf" srcId="{5579507F-EB99-43D2-884D-8315B5DA9A95}" destId="{385C1D1C-F56B-481D-AD7B-08150018671D}"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D6786F-CC31-4527-B994-0C274137A4BF}"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EC3E3F14-32E6-4F9A-8BA1-64D497A26338}">
      <dgm:prSet/>
      <dgm:spPr/>
      <dgm:t>
        <a:bodyPr/>
        <a:lstStyle/>
        <a:p>
          <a:r>
            <a:rPr lang="en-US" b="1" dirty="0">
              <a:solidFill>
                <a:srgbClr val="0C64A0"/>
              </a:solidFill>
              <a:latin typeface="Open Sans" pitchFamily="2" charset="0"/>
              <a:ea typeface="Open Sans" pitchFamily="2" charset="0"/>
              <a:cs typeface="Open Sans" pitchFamily="2" charset="0"/>
            </a:rPr>
            <a:t>Broadband Connectivity</a:t>
          </a:r>
        </a:p>
        <a:p>
          <a:r>
            <a:rPr lang="en-US" dirty="0">
              <a:latin typeface="Open Sans" pitchFamily="2" charset="0"/>
              <a:ea typeface="Open Sans" pitchFamily="2" charset="0"/>
              <a:cs typeface="Open Sans" pitchFamily="2" charset="0"/>
            </a:rPr>
            <a:t>Install or provide low-cost internet to multi-dwelling units for low-income residents; support sign-ups for broadband subscriptions; support affordability of broadband &amp; sign ups for subsidy programs</a:t>
          </a:r>
        </a:p>
      </dgm:t>
    </dgm:pt>
    <dgm:pt modelId="{73ACD551-950F-4C7D-9B7D-51D5AE97DBDE}" type="parTrans" cxnId="{6318A257-E2C7-4734-99BD-EFD09602EC01}">
      <dgm:prSet/>
      <dgm:spPr/>
      <dgm:t>
        <a:bodyPr/>
        <a:lstStyle/>
        <a:p>
          <a:endParaRPr lang="en-US">
            <a:latin typeface="Open Sans" pitchFamily="2" charset="0"/>
            <a:ea typeface="Open Sans" pitchFamily="2" charset="0"/>
            <a:cs typeface="Open Sans" pitchFamily="2" charset="0"/>
          </a:endParaRPr>
        </a:p>
      </dgm:t>
    </dgm:pt>
    <dgm:pt modelId="{AF15284F-C729-46FF-8F8A-04E83ED032A6}" type="sibTrans" cxnId="{6318A257-E2C7-4734-99BD-EFD09602EC01}">
      <dgm:prSet/>
      <dgm:spPr/>
      <dgm:t>
        <a:bodyPr/>
        <a:lstStyle/>
        <a:p>
          <a:endParaRPr lang="en-US">
            <a:latin typeface="Open Sans" pitchFamily="2" charset="0"/>
            <a:ea typeface="Open Sans" pitchFamily="2" charset="0"/>
            <a:cs typeface="Open Sans" pitchFamily="2" charset="0"/>
          </a:endParaRPr>
        </a:p>
      </dgm:t>
    </dgm:pt>
    <dgm:pt modelId="{576D9865-F345-40EC-83E9-688785E40E33}">
      <dgm:prSet/>
      <dgm:spPr/>
      <dgm:t>
        <a:bodyPr/>
        <a:lstStyle/>
        <a:p>
          <a:r>
            <a:rPr lang="en-US" b="1" dirty="0">
              <a:solidFill>
                <a:srgbClr val="0C64A0"/>
              </a:solidFill>
              <a:latin typeface="Open Sans" pitchFamily="2" charset="0"/>
              <a:ea typeface="Open Sans" pitchFamily="2" charset="0"/>
              <a:cs typeface="Open Sans" pitchFamily="2" charset="0"/>
            </a:rPr>
            <a:t>Covered Populations</a:t>
          </a:r>
        </a:p>
        <a:p>
          <a:r>
            <a:rPr lang="en-US" dirty="0">
              <a:latin typeface="Open Sans" pitchFamily="2" charset="0"/>
              <a:ea typeface="Open Sans" pitchFamily="2" charset="0"/>
              <a:cs typeface="Open Sans" pitchFamily="2" charset="0"/>
            </a:rPr>
            <a:t>Prioritize projects that address the needs of covered populations such as seniors, individuals with disabilities, low-income households, or English learners; support outreach to partners serving these groups</a:t>
          </a:r>
        </a:p>
      </dgm:t>
    </dgm:pt>
    <dgm:pt modelId="{7DD6B439-EF00-4019-98F9-7F9B74586FC3}" type="parTrans" cxnId="{813B4081-B11E-4CFC-A955-C525FC23BB01}">
      <dgm:prSet/>
      <dgm:spPr/>
      <dgm:t>
        <a:bodyPr/>
        <a:lstStyle/>
        <a:p>
          <a:endParaRPr lang="en-US">
            <a:latin typeface="Open Sans" pitchFamily="2" charset="0"/>
            <a:ea typeface="Open Sans" pitchFamily="2" charset="0"/>
            <a:cs typeface="Open Sans" pitchFamily="2" charset="0"/>
          </a:endParaRPr>
        </a:p>
      </dgm:t>
    </dgm:pt>
    <dgm:pt modelId="{106CA2DE-C9FB-4D64-B4BF-FAEAD69363B4}" type="sibTrans" cxnId="{813B4081-B11E-4CFC-A955-C525FC23BB01}">
      <dgm:prSet/>
      <dgm:spPr/>
      <dgm:t>
        <a:bodyPr/>
        <a:lstStyle/>
        <a:p>
          <a:endParaRPr lang="en-US">
            <a:latin typeface="Open Sans" pitchFamily="2" charset="0"/>
            <a:ea typeface="Open Sans" pitchFamily="2" charset="0"/>
            <a:cs typeface="Open Sans" pitchFamily="2" charset="0"/>
          </a:endParaRPr>
        </a:p>
      </dgm:t>
    </dgm:pt>
    <dgm:pt modelId="{82B26F29-DFB9-4FA3-ACDE-3E7A20113CD7}">
      <dgm:prSet/>
      <dgm:spPr/>
      <dgm:t>
        <a:bodyPr/>
        <a:lstStyle/>
        <a:p>
          <a:r>
            <a:rPr lang="en-US" b="1" dirty="0">
              <a:solidFill>
                <a:srgbClr val="0C64A0"/>
              </a:solidFill>
              <a:latin typeface="Open Sans" pitchFamily="2" charset="0"/>
              <a:ea typeface="Open Sans" pitchFamily="2" charset="0"/>
              <a:cs typeface="Open Sans" pitchFamily="2" charset="0"/>
            </a:rPr>
            <a:t>Network Reliability</a:t>
          </a:r>
        </a:p>
        <a:p>
          <a:r>
            <a:rPr lang="en-US" b="0" dirty="0">
              <a:latin typeface="Open Sans" pitchFamily="2" charset="0"/>
              <a:ea typeface="Open Sans" pitchFamily="2" charset="0"/>
              <a:cs typeface="Open Sans" pitchFamily="2" charset="0"/>
            </a:rPr>
            <a:t>Assess threats to network reliability including extreme weather, cybercrime, &amp; outdated equipment; support mitigation methods &amp; network designs to enhance service quality &amp; reliability</a:t>
          </a:r>
          <a:endParaRPr lang="en-US" dirty="0">
            <a:latin typeface="Open Sans" pitchFamily="2" charset="0"/>
            <a:ea typeface="Open Sans" pitchFamily="2" charset="0"/>
            <a:cs typeface="Open Sans" pitchFamily="2" charset="0"/>
          </a:endParaRPr>
        </a:p>
      </dgm:t>
    </dgm:pt>
    <dgm:pt modelId="{3BD2FC10-7F79-4F6B-9D98-B17EA680D4FB}" type="parTrans" cxnId="{C99AC4CB-F8F5-4BF6-A2BA-F9E65CB6E5D8}">
      <dgm:prSet/>
      <dgm:spPr/>
      <dgm:t>
        <a:bodyPr/>
        <a:lstStyle/>
        <a:p>
          <a:endParaRPr lang="en-US">
            <a:latin typeface="Open Sans" pitchFamily="2" charset="0"/>
            <a:ea typeface="Open Sans" pitchFamily="2" charset="0"/>
            <a:cs typeface="Open Sans" pitchFamily="2" charset="0"/>
          </a:endParaRPr>
        </a:p>
      </dgm:t>
    </dgm:pt>
    <dgm:pt modelId="{F069118C-928D-457A-9545-BDF3FC98A4D4}" type="sibTrans" cxnId="{C99AC4CB-F8F5-4BF6-A2BA-F9E65CB6E5D8}">
      <dgm:prSet/>
      <dgm:spPr/>
      <dgm:t>
        <a:bodyPr/>
        <a:lstStyle/>
        <a:p>
          <a:endParaRPr lang="en-US">
            <a:latin typeface="Open Sans" pitchFamily="2" charset="0"/>
            <a:ea typeface="Open Sans" pitchFamily="2" charset="0"/>
            <a:cs typeface="Open Sans" pitchFamily="2" charset="0"/>
          </a:endParaRPr>
        </a:p>
      </dgm:t>
    </dgm:pt>
    <dgm:pt modelId="{6270E16E-8C27-452F-A301-C4E46E7C2099}">
      <dgm:prSet/>
      <dgm:spPr/>
      <dgm:t>
        <a:bodyPr/>
        <a:lstStyle/>
        <a:p>
          <a:r>
            <a:rPr lang="en-US" b="1" dirty="0">
              <a:solidFill>
                <a:srgbClr val="0C64A0"/>
              </a:solidFill>
              <a:latin typeface="Open Sans" pitchFamily="2" charset="0"/>
              <a:ea typeface="Open Sans" pitchFamily="2" charset="0"/>
              <a:cs typeface="Open Sans" pitchFamily="2" charset="0"/>
            </a:rPr>
            <a:t>Workforce Development</a:t>
          </a:r>
        </a:p>
        <a:p>
          <a:r>
            <a:rPr lang="en-US" dirty="0">
              <a:latin typeface="Open Sans" pitchFamily="2" charset="0"/>
              <a:ea typeface="Open Sans" pitchFamily="2" charset="0"/>
              <a:cs typeface="Open Sans" pitchFamily="2" charset="0"/>
            </a:rPr>
            <a:t>Investing in workforce training to supply workers for infrastructure deployment projects &amp; to support programs to teach digital skills &amp; enhance employment opportunities</a:t>
          </a:r>
        </a:p>
      </dgm:t>
    </dgm:pt>
    <dgm:pt modelId="{D7E2A8AC-0AB6-4072-987D-B9083B616611}" type="parTrans" cxnId="{0F0222F0-AE8B-4CC6-BC79-7C8B8BECD646}">
      <dgm:prSet/>
      <dgm:spPr/>
      <dgm:t>
        <a:bodyPr/>
        <a:lstStyle/>
        <a:p>
          <a:endParaRPr lang="en-US">
            <a:latin typeface="Open Sans" pitchFamily="2" charset="0"/>
            <a:ea typeface="Open Sans" pitchFamily="2" charset="0"/>
            <a:cs typeface="Open Sans" pitchFamily="2" charset="0"/>
          </a:endParaRPr>
        </a:p>
      </dgm:t>
    </dgm:pt>
    <dgm:pt modelId="{23D42AFC-A5EF-4B7D-AB77-A5756E6BEAE8}" type="sibTrans" cxnId="{0F0222F0-AE8B-4CC6-BC79-7C8B8BECD646}">
      <dgm:prSet/>
      <dgm:spPr/>
      <dgm:t>
        <a:bodyPr/>
        <a:lstStyle/>
        <a:p>
          <a:endParaRPr lang="en-US">
            <a:latin typeface="Open Sans" pitchFamily="2" charset="0"/>
            <a:ea typeface="Open Sans" pitchFamily="2" charset="0"/>
            <a:cs typeface="Open Sans" pitchFamily="2" charset="0"/>
          </a:endParaRPr>
        </a:p>
      </dgm:t>
    </dgm:pt>
    <dgm:pt modelId="{7D3DB51F-91A8-426E-9E1E-ACB5EFFF61AC}">
      <dgm:prSet/>
      <dgm:spPr/>
      <dgm:t>
        <a:bodyPr/>
        <a:lstStyle/>
        <a:p>
          <a:r>
            <a:rPr lang="en-US" b="1">
              <a:solidFill>
                <a:srgbClr val="0C64A0"/>
              </a:solidFill>
              <a:latin typeface="Open Sans" pitchFamily="2" charset="0"/>
              <a:ea typeface="Open Sans" pitchFamily="2" charset="0"/>
              <a:cs typeface="Open Sans" pitchFamily="2" charset="0"/>
            </a:rPr>
            <a:t>Telehealth Services</a:t>
          </a:r>
        </a:p>
        <a:p>
          <a:r>
            <a:rPr lang="en-US">
              <a:latin typeface="Open Sans" pitchFamily="2" charset="0"/>
              <a:ea typeface="Open Sans" pitchFamily="2" charset="0"/>
              <a:cs typeface="Open Sans" pitchFamily="2" charset="0"/>
            </a:rPr>
            <a:t>Digital training to support the use of telehealth services</a:t>
          </a:r>
        </a:p>
      </dgm:t>
    </dgm:pt>
    <dgm:pt modelId="{535E696D-7CDE-4169-BC02-7588F134931E}" type="parTrans" cxnId="{20A04250-CFB9-4BA1-9FD0-437C4C3AEDDE}">
      <dgm:prSet/>
      <dgm:spPr/>
      <dgm:t>
        <a:bodyPr/>
        <a:lstStyle/>
        <a:p>
          <a:endParaRPr lang="en-US">
            <a:latin typeface="Open Sans" pitchFamily="2" charset="0"/>
            <a:ea typeface="Open Sans" pitchFamily="2" charset="0"/>
            <a:cs typeface="Open Sans" pitchFamily="2" charset="0"/>
          </a:endParaRPr>
        </a:p>
      </dgm:t>
    </dgm:pt>
    <dgm:pt modelId="{C6E28C3F-A4E9-4128-B71E-E8BBD1613DC2}" type="sibTrans" cxnId="{20A04250-CFB9-4BA1-9FD0-437C4C3AEDDE}">
      <dgm:prSet/>
      <dgm:spPr/>
      <dgm:t>
        <a:bodyPr/>
        <a:lstStyle/>
        <a:p>
          <a:endParaRPr lang="en-US">
            <a:latin typeface="Open Sans" pitchFamily="2" charset="0"/>
            <a:ea typeface="Open Sans" pitchFamily="2" charset="0"/>
            <a:cs typeface="Open Sans" pitchFamily="2" charset="0"/>
          </a:endParaRPr>
        </a:p>
      </dgm:t>
    </dgm:pt>
    <dgm:pt modelId="{A0B582EA-C76A-4839-83C7-C14B2FA10107}" type="pres">
      <dgm:prSet presAssocID="{AED6786F-CC31-4527-B994-0C274137A4BF}" presName="vert0" presStyleCnt="0">
        <dgm:presLayoutVars>
          <dgm:dir/>
          <dgm:animOne val="branch"/>
          <dgm:animLvl val="lvl"/>
        </dgm:presLayoutVars>
      </dgm:prSet>
      <dgm:spPr/>
    </dgm:pt>
    <dgm:pt modelId="{EA2642BE-682B-4AE7-8B86-01C2804B5F37}" type="pres">
      <dgm:prSet presAssocID="{EC3E3F14-32E6-4F9A-8BA1-64D497A26338}" presName="thickLine" presStyleLbl="alignNode1" presStyleIdx="0" presStyleCnt="5"/>
      <dgm:spPr/>
    </dgm:pt>
    <dgm:pt modelId="{EB630234-A0C9-4E67-AC98-31FFB5677C52}" type="pres">
      <dgm:prSet presAssocID="{EC3E3F14-32E6-4F9A-8BA1-64D497A26338}" presName="horz1" presStyleCnt="0"/>
      <dgm:spPr/>
    </dgm:pt>
    <dgm:pt modelId="{5594ADFF-305F-42F3-A016-5ABE560ED8EB}" type="pres">
      <dgm:prSet presAssocID="{EC3E3F14-32E6-4F9A-8BA1-64D497A26338}" presName="tx1" presStyleLbl="revTx" presStyleIdx="0" presStyleCnt="5"/>
      <dgm:spPr/>
    </dgm:pt>
    <dgm:pt modelId="{752CA25E-D757-49C8-8F25-3D97B8F65A34}" type="pres">
      <dgm:prSet presAssocID="{EC3E3F14-32E6-4F9A-8BA1-64D497A26338}" presName="vert1" presStyleCnt="0"/>
      <dgm:spPr/>
    </dgm:pt>
    <dgm:pt modelId="{CA2FEC08-E18D-4915-ADD2-5B121EFC2C85}" type="pres">
      <dgm:prSet presAssocID="{576D9865-F345-40EC-83E9-688785E40E33}" presName="thickLine" presStyleLbl="alignNode1" presStyleIdx="1" presStyleCnt="5"/>
      <dgm:spPr/>
    </dgm:pt>
    <dgm:pt modelId="{886679D3-9F4D-48C0-AF26-BED5AC76F3E9}" type="pres">
      <dgm:prSet presAssocID="{576D9865-F345-40EC-83E9-688785E40E33}" presName="horz1" presStyleCnt="0"/>
      <dgm:spPr/>
    </dgm:pt>
    <dgm:pt modelId="{F969677A-E00B-451C-93D5-3AFAC83EDC30}" type="pres">
      <dgm:prSet presAssocID="{576D9865-F345-40EC-83E9-688785E40E33}" presName="tx1" presStyleLbl="revTx" presStyleIdx="1" presStyleCnt="5"/>
      <dgm:spPr/>
    </dgm:pt>
    <dgm:pt modelId="{2516A5F3-E94E-4ADE-80F0-90A6FAA8BB43}" type="pres">
      <dgm:prSet presAssocID="{576D9865-F345-40EC-83E9-688785E40E33}" presName="vert1" presStyleCnt="0"/>
      <dgm:spPr/>
    </dgm:pt>
    <dgm:pt modelId="{2266F829-BFC2-4CDB-9011-BF886B8CAA4A}" type="pres">
      <dgm:prSet presAssocID="{82B26F29-DFB9-4FA3-ACDE-3E7A20113CD7}" presName="thickLine" presStyleLbl="alignNode1" presStyleIdx="2" presStyleCnt="5"/>
      <dgm:spPr/>
    </dgm:pt>
    <dgm:pt modelId="{6F491A53-1AA4-49A0-B169-1D34ED8E1B33}" type="pres">
      <dgm:prSet presAssocID="{82B26F29-DFB9-4FA3-ACDE-3E7A20113CD7}" presName="horz1" presStyleCnt="0"/>
      <dgm:spPr/>
    </dgm:pt>
    <dgm:pt modelId="{6A216C6E-6870-4E09-9302-C434BF22AA4C}" type="pres">
      <dgm:prSet presAssocID="{82B26F29-DFB9-4FA3-ACDE-3E7A20113CD7}" presName="tx1" presStyleLbl="revTx" presStyleIdx="2" presStyleCnt="5"/>
      <dgm:spPr/>
    </dgm:pt>
    <dgm:pt modelId="{C7285A55-57B1-4A0E-8AEA-AC2CD14D2BD0}" type="pres">
      <dgm:prSet presAssocID="{82B26F29-DFB9-4FA3-ACDE-3E7A20113CD7}" presName="vert1" presStyleCnt="0"/>
      <dgm:spPr/>
    </dgm:pt>
    <dgm:pt modelId="{6E2536CF-3E3F-4F17-BC28-5B292ECB9C24}" type="pres">
      <dgm:prSet presAssocID="{6270E16E-8C27-452F-A301-C4E46E7C2099}" presName="thickLine" presStyleLbl="alignNode1" presStyleIdx="3" presStyleCnt="5"/>
      <dgm:spPr/>
    </dgm:pt>
    <dgm:pt modelId="{B57AA628-7608-4348-A832-AAD96A3707DD}" type="pres">
      <dgm:prSet presAssocID="{6270E16E-8C27-452F-A301-C4E46E7C2099}" presName="horz1" presStyleCnt="0"/>
      <dgm:spPr/>
    </dgm:pt>
    <dgm:pt modelId="{C4135276-3017-4A38-856B-7E6AC5F02119}" type="pres">
      <dgm:prSet presAssocID="{6270E16E-8C27-452F-A301-C4E46E7C2099}" presName="tx1" presStyleLbl="revTx" presStyleIdx="3" presStyleCnt="5"/>
      <dgm:spPr/>
    </dgm:pt>
    <dgm:pt modelId="{8DB56563-E5C0-4E18-8A04-C3E2BF12CDF9}" type="pres">
      <dgm:prSet presAssocID="{6270E16E-8C27-452F-A301-C4E46E7C2099}" presName="vert1" presStyleCnt="0"/>
      <dgm:spPr/>
    </dgm:pt>
    <dgm:pt modelId="{D6835619-506A-43CF-AE14-D97C7D5CB644}" type="pres">
      <dgm:prSet presAssocID="{7D3DB51F-91A8-426E-9E1E-ACB5EFFF61AC}" presName="thickLine" presStyleLbl="alignNode1" presStyleIdx="4" presStyleCnt="5"/>
      <dgm:spPr/>
    </dgm:pt>
    <dgm:pt modelId="{3AC8E7CD-7482-4A8E-98FA-F6074F1519F3}" type="pres">
      <dgm:prSet presAssocID="{7D3DB51F-91A8-426E-9E1E-ACB5EFFF61AC}" presName="horz1" presStyleCnt="0"/>
      <dgm:spPr/>
    </dgm:pt>
    <dgm:pt modelId="{0F306DC1-D07D-4506-B02D-DAB027662EEE}" type="pres">
      <dgm:prSet presAssocID="{7D3DB51F-91A8-426E-9E1E-ACB5EFFF61AC}" presName="tx1" presStyleLbl="revTx" presStyleIdx="4" presStyleCnt="5"/>
      <dgm:spPr/>
    </dgm:pt>
    <dgm:pt modelId="{261358E2-A0CE-41C7-BF4E-0F9E018007CB}" type="pres">
      <dgm:prSet presAssocID="{7D3DB51F-91A8-426E-9E1E-ACB5EFFF61AC}" presName="vert1" presStyleCnt="0"/>
      <dgm:spPr/>
    </dgm:pt>
  </dgm:ptLst>
  <dgm:cxnLst>
    <dgm:cxn modelId="{9B36662B-EA1F-4228-A31E-229BC35B6AE1}" type="presOf" srcId="{576D9865-F345-40EC-83E9-688785E40E33}" destId="{F969677A-E00B-451C-93D5-3AFAC83EDC30}" srcOrd="0" destOrd="0" presId="urn:microsoft.com/office/officeart/2008/layout/LinedList"/>
    <dgm:cxn modelId="{CBC57E65-D6D8-4177-A934-F14ECE563421}" type="presOf" srcId="{82B26F29-DFB9-4FA3-ACDE-3E7A20113CD7}" destId="{6A216C6E-6870-4E09-9302-C434BF22AA4C}" srcOrd="0" destOrd="0" presId="urn:microsoft.com/office/officeart/2008/layout/LinedList"/>
    <dgm:cxn modelId="{20A04250-CFB9-4BA1-9FD0-437C4C3AEDDE}" srcId="{AED6786F-CC31-4527-B994-0C274137A4BF}" destId="{7D3DB51F-91A8-426E-9E1E-ACB5EFFF61AC}" srcOrd="4" destOrd="0" parTransId="{535E696D-7CDE-4169-BC02-7588F134931E}" sibTransId="{C6E28C3F-A4E9-4128-B71E-E8BBD1613DC2}"/>
    <dgm:cxn modelId="{ECD6AF71-6F6B-417B-B520-6B58C4608C61}" type="presOf" srcId="{AED6786F-CC31-4527-B994-0C274137A4BF}" destId="{A0B582EA-C76A-4839-83C7-C14B2FA10107}" srcOrd="0" destOrd="0" presId="urn:microsoft.com/office/officeart/2008/layout/LinedList"/>
    <dgm:cxn modelId="{E0AC2276-FF5E-4C3E-A56B-F6F965C24EF2}" type="presOf" srcId="{6270E16E-8C27-452F-A301-C4E46E7C2099}" destId="{C4135276-3017-4A38-856B-7E6AC5F02119}" srcOrd="0" destOrd="0" presId="urn:microsoft.com/office/officeart/2008/layout/LinedList"/>
    <dgm:cxn modelId="{6318A257-E2C7-4734-99BD-EFD09602EC01}" srcId="{AED6786F-CC31-4527-B994-0C274137A4BF}" destId="{EC3E3F14-32E6-4F9A-8BA1-64D497A26338}" srcOrd="0" destOrd="0" parTransId="{73ACD551-950F-4C7D-9B7D-51D5AE97DBDE}" sibTransId="{AF15284F-C729-46FF-8F8A-04E83ED032A6}"/>
    <dgm:cxn modelId="{813B4081-B11E-4CFC-A955-C525FC23BB01}" srcId="{AED6786F-CC31-4527-B994-0C274137A4BF}" destId="{576D9865-F345-40EC-83E9-688785E40E33}" srcOrd="1" destOrd="0" parTransId="{7DD6B439-EF00-4019-98F9-7F9B74586FC3}" sibTransId="{106CA2DE-C9FB-4D64-B4BF-FAEAD69363B4}"/>
    <dgm:cxn modelId="{06518685-F8F9-4162-90D2-B2955E8959C5}" type="presOf" srcId="{EC3E3F14-32E6-4F9A-8BA1-64D497A26338}" destId="{5594ADFF-305F-42F3-A016-5ABE560ED8EB}" srcOrd="0" destOrd="0" presId="urn:microsoft.com/office/officeart/2008/layout/LinedList"/>
    <dgm:cxn modelId="{F4DF64A0-14AC-4FA6-839D-EB779B580043}" type="presOf" srcId="{7D3DB51F-91A8-426E-9E1E-ACB5EFFF61AC}" destId="{0F306DC1-D07D-4506-B02D-DAB027662EEE}" srcOrd="0" destOrd="0" presId="urn:microsoft.com/office/officeart/2008/layout/LinedList"/>
    <dgm:cxn modelId="{C99AC4CB-F8F5-4BF6-A2BA-F9E65CB6E5D8}" srcId="{AED6786F-CC31-4527-B994-0C274137A4BF}" destId="{82B26F29-DFB9-4FA3-ACDE-3E7A20113CD7}" srcOrd="2" destOrd="0" parTransId="{3BD2FC10-7F79-4F6B-9D98-B17EA680D4FB}" sibTransId="{F069118C-928D-457A-9545-BDF3FC98A4D4}"/>
    <dgm:cxn modelId="{0F0222F0-AE8B-4CC6-BC79-7C8B8BECD646}" srcId="{AED6786F-CC31-4527-B994-0C274137A4BF}" destId="{6270E16E-8C27-452F-A301-C4E46E7C2099}" srcOrd="3" destOrd="0" parTransId="{D7E2A8AC-0AB6-4072-987D-B9083B616611}" sibTransId="{23D42AFC-A5EF-4B7D-AB77-A5756E6BEAE8}"/>
    <dgm:cxn modelId="{1CA8B479-F79A-4215-A647-B942C59D4DD2}" type="presParOf" srcId="{A0B582EA-C76A-4839-83C7-C14B2FA10107}" destId="{EA2642BE-682B-4AE7-8B86-01C2804B5F37}" srcOrd="0" destOrd="0" presId="urn:microsoft.com/office/officeart/2008/layout/LinedList"/>
    <dgm:cxn modelId="{F55D7844-7185-43C6-9640-5D1098B47805}" type="presParOf" srcId="{A0B582EA-C76A-4839-83C7-C14B2FA10107}" destId="{EB630234-A0C9-4E67-AC98-31FFB5677C52}" srcOrd="1" destOrd="0" presId="urn:microsoft.com/office/officeart/2008/layout/LinedList"/>
    <dgm:cxn modelId="{10600D26-5D79-4F14-83A8-07771B39EDEA}" type="presParOf" srcId="{EB630234-A0C9-4E67-AC98-31FFB5677C52}" destId="{5594ADFF-305F-42F3-A016-5ABE560ED8EB}" srcOrd="0" destOrd="0" presId="urn:microsoft.com/office/officeart/2008/layout/LinedList"/>
    <dgm:cxn modelId="{2217D6E5-AB31-4CF0-A577-8D1B6DF6FB76}" type="presParOf" srcId="{EB630234-A0C9-4E67-AC98-31FFB5677C52}" destId="{752CA25E-D757-49C8-8F25-3D97B8F65A34}" srcOrd="1" destOrd="0" presId="urn:microsoft.com/office/officeart/2008/layout/LinedList"/>
    <dgm:cxn modelId="{B6CEF9EF-CC04-4F04-9A1F-A1454E7C10CE}" type="presParOf" srcId="{A0B582EA-C76A-4839-83C7-C14B2FA10107}" destId="{CA2FEC08-E18D-4915-ADD2-5B121EFC2C85}" srcOrd="2" destOrd="0" presId="urn:microsoft.com/office/officeart/2008/layout/LinedList"/>
    <dgm:cxn modelId="{1280407F-023C-4A8A-90A2-5983068888F6}" type="presParOf" srcId="{A0B582EA-C76A-4839-83C7-C14B2FA10107}" destId="{886679D3-9F4D-48C0-AF26-BED5AC76F3E9}" srcOrd="3" destOrd="0" presId="urn:microsoft.com/office/officeart/2008/layout/LinedList"/>
    <dgm:cxn modelId="{937AA163-D34F-4F0D-A5B8-498CB5A75EEF}" type="presParOf" srcId="{886679D3-9F4D-48C0-AF26-BED5AC76F3E9}" destId="{F969677A-E00B-451C-93D5-3AFAC83EDC30}" srcOrd="0" destOrd="0" presId="urn:microsoft.com/office/officeart/2008/layout/LinedList"/>
    <dgm:cxn modelId="{EEE329CB-5C24-4172-8A57-9E8868503F82}" type="presParOf" srcId="{886679D3-9F4D-48C0-AF26-BED5AC76F3E9}" destId="{2516A5F3-E94E-4ADE-80F0-90A6FAA8BB43}" srcOrd="1" destOrd="0" presId="urn:microsoft.com/office/officeart/2008/layout/LinedList"/>
    <dgm:cxn modelId="{CBBC6CE1-7726-4886-9D98-2A5547562EE8}" type="presParOf" srcId="{A0B582EA-C76A-4839-83C7-C14B2FA10107}" destId="{2266F829-BFC2-4CDB-9011-BF886B8CAA4A}" srcOrd="4" destOrd="0" presId="urn:microsoft.com/office/officeart/2008/layout/LinedList"/>
    <dgm:cxn modelId="{19CC3200-EACD-4EC5-B20D-8F1952205049}" type="presParOf" srcId="{A0B582EA-C76A-4839-83C7-C14B2FA10107}" destId="{6F491A53-1AA4-49A0-B169-1D34ED8E1B33}" srcOrd="5" destOrd="0" presId="urn:microsoft.com/office/officeart/2008/layout/LinedList"/>
    <dgm:cxn modelId="{EEA0F0DE-51D7-40AF-8488-262E9BEE2E34}" type="presParOf" srcId="{6F491A53-1AA4-49A0-B169-1D34ED8E1B33}" destId="{6A216C6E-6870-4E09-9302-C434BF22AA4C}" srcOrd="0" destOrd="0" presId="urn:microsoft.com/office/officeart/2008/layout/LinedList"/>
    <dgm:cxn modelId="{4C10A031-5DDD-44B2-900E-CB9A841D8808}" type="presParOf" srcId="{6F491A53-1AA4-49A0-B169-1D34ED8E1B33}" destId="{C7285A55-57B1-4A0E-8AEA-AC2CD14D2BD0}" srcOrd="1" destOrd="0" presId="urn:microsoft.com/office/officeart/2008/layout/LinedList"/>
    <dgm:cxn modelId="{F4AFF5A5-B465-4275-B0BB-386AF7986F59}" type="presParOf" srcId="{A0B582EA-C76A-4839-83C7-C14B2FA10107}" destId="{6E2536CF-3E3F-4F17-BC28-5B292ECB9C24}" srcOrd="6" destOrd="0" presId="urn:microsoft.com/office/officeart/2008/layout/LinedList"/>
    <dgm:cxn modelId="{7392FDA1-13C7-4E09-8B88-6578E67492D8}" type="presParOf" srcId="{A0B582EA-C76A-4839-83C7-C14B2FA10107}" destId="{B57AA628-7608-4348-A832-AAD96A3707DD}" srcOrd="7" destOrd="0" presId="urn:microsoft.com/office/officeart/2008/layout/LinedList"/>
    <dgm:cxn modelId="{70F50F58-9955-4339-AE55-16B69EAAB397}" type="presParOf" srcId="{B57AA628-7608-4348-A832-AAD96A3707DD}" destId="{C4135276-3017-4A38-856B-7E6AC5F02119}" srcOrd="0" destOrd="0" presId="urn:microsoft.com/office/officeart/2008/layout/LinedList"/>
    <dgm:cxn modelId="{A62580F3-2247-42F6-A136-56EAE4FA76E1}" type="presParOf" srcId="{B57AA628-7608-4348-A832-AAD96A3707DD}" destId="{8DB56563-E5C0-4E18-8A04-C3E2BF12CDF9}" srcOrd="1" destOrd="0" presId="urn:microsoft.com/office/officeart/2008/layout/LinedList"/>
    <dgm:cxn modelId="{ED1EE5E0-ADC5-4A3A-B3B6-8C91FD076AF9}" type="presParOf" srcId="{A0B582EA-C76A-4839-83C7-C14B2FA10107}" destId="{D6835619-506A-43CF-AE14-D97C7D5CB644}" srcOrd="8" destOrd="0" presId="urn:microsoft.com/office/officeart/2008/layout/LinedList"/>
    <dgm:cxn modelId="{4CC0D3C3-7051-4AAA-A01E-396C78E26D17}" type="presParOf" srcId="{A0B582EA-C76A-4839-83C7-C14B2FA10107}" destId="{3AC8E7CD-7482-4A8E-98FA-F6074F1519F3}" srcOrd="9" destOrd="0" presId="urn:microsoft.com/office/officeart/2008/layout/LinedList"/>
    <dgm:cxn modelId="{787DAED8-3EEE-4544-B74B-96ECC2407C38}" type="presParOf" srcId="{3AC8E7CD-7482-4A8E-98FA-F6074F1519F3}" destId="{0F306DC1-D07D-4506-B02D-DAB027662EEE}" srcOrd="0" destOrd="0" presId="urn:microsoft.com/office/officeart/2008/layout/LinedList"/>
    <dgm:cxn modelId="{89D91889-4E9C-4882-A771-C284515F7861}" type="presParOf" srcId="{3AC8E7CD-7482-4A8E-98FA-F6074F1519F3}" destId="{261358E2-A0CE-41C7-BF4E-0F9E018007C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BF5C1F-0C73-4BA2-8CCB-3002C3D9071A}" type="doc">
      <dgm:prSet loTypeId="urn:microsoft.com/office/officeart/2005/8/layout/arrow5" loCatId="process" qsTypeId="urn:microsoft.com/office/officeart/2005/8/quickstyle/simple1" qsCatId="simple" csTypeId="urn:microsoft.com/office/officeart/2005/8/colors/accent6_5" csCatId="accent6" phldr="1"/>
      <dgm:spPr/>
      <dgm:t>
        <a:bodyPr/>
        <a:lstStyle/>
        <a:p>
          <a:endParaRPr lang="en-US"/>
        </a:p>
      </dgm:t>
    </dgm:pt>
    <dgm:pt modelId="{C18564B1-C8E2-4870-86EB-5A370C7E80D0}">
      <dgm:prSet custT="1"/>
      <dgm:spPr>
        <a:solidFill>
          <a:schemeClr val="accent3">
            <a:lumMod val="50000"/>
            <a:alpha val="75000"/>
          </a:schemeClr>
        </a:solidFill>
        <a:ln>
          <a:solidFill>
            <a:schemeClr val="tx2"/>
          </a:solidFill>
        </a:ln>
      </dgm:spPr>
      <dgm:t>
        <a:bodyPr/>
        <a:lstStyle/>
        <a:p>
          <a:r>
            <a:rPr lang="en-US" sz="2400" b="0" dirty="0">
              <a:latin typeface="Open Sans" panose="020B0606030504020204" pitchFamily="34" charset="0"/>
              <a:ea typeface="Open Sans" panose="020B0606030504020204" pitchFamily="34" charset="0"/>
              <a:cs typeface="Open Sans" panose="020B0606030504020204" pitchFamily="34" charset="0"/>
            </a:rPr>
            <a:t>Federal Grant Program </a:t>
          </a:r>
        </a:p>
        <a:p>
          <a:r>
            <a:rPr lang="en-US" sz="2000" dirty="0">
              <a:latin typeface="Open Sans" panose="020B0606030504020204" pitchFamily="34" charset="0"/>
              <a:ea typeface="Open Sans" panose="020B0606030504020204" pitchFamily="34" charset="0"/>
              <a:cs typeface="Open Sans" panose="020B0606030504020204" pitchFamily="34" charset="0"/>
            </a:rPr>
            <a:t>In 2025, NTIA will open a program to fund annual digital equity grants for four years. Alabama communities &amp; organizations can apply directly to NTIA</a:t>
          </a:r>
        </a:p>
      </dgm:t>
    </dgm:pt>
    <dgm:pt modelId="{48A553E4-B1D2-4E35-B8D2-CA990EC3F982}" type="parTrans" cxnId="{AE371FA3-16F4-4937-BF9A-178097909290}">
      <dgm:prSet/>
      <dgm:spPr/>
      <dgm:t>
        <a:bodyPr/>
        <a:lstStyle/>
        <a:p>
          <a:endParaRPr lang="en-US"/>
        </a:p>
      </dgm:t>
    </dgm:pt>
    <dgm:pt modelId="{75143427-5B38-4780-936D-9BA90611B206}" type="sibTrans" cxnId="{AE371FA3-16F4-4937-BF9A-178097909290}">
      <dgm:prSet/>
      <dgm:spPr/>
      <dgm:t>
        <a:bodyPr/>
        <a:lstStyle/>
        <a:p>
          <a:endParaRPr lang="en-US"/>
        </a:p>
      </dgm:t>
    </dgm:pt>
    <dgm:pt modelId="{97EF01F2-F66E-491F-B278-19CAE7FB0654}">
      <dgm:prSet/>
      <dgm:spPr>
        <a:solidFill>
          <a:schemeClr val="tx2"/>
        </a:solidFill>
        <a:ln>
          <a:noFill/>
        </a:ln>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State Grant Program</a:t>
          </a:r>
        </a:p>
        <a:p>
          <a:r>
            <a:rPr lang="en-US" dirty="0">
              <a:latin typeface="Open Sans" panose="020B0606030504020204" pitchFamily="34" charset="0"/>
              <a:ea typeface="Open Sans" panose="020B0606030504020204" pitchFamily="34" charset="0"/>
              <a:cs typeface="Open Sans" panose="020B0606030504020204" pitchFamily="34" charset="0"/>
            </a:rPr>
            <a:t>In 2024, Alabama will receive money from NTIA to implement the its Digital Equity Program over five years</a:t>
          </a:r>
        </a:p>
      </dgm:t>
    </dgm:pt>
    <dgm:pt modelId="{43CE1843-2E05-42EC-998C-39E99E5C866A}" type="parTrans" cxnId="{759AB45C-1E50-42B4-86D9-60B843BA25E5}">
      <dgm:prSet/>
      <dgm:spPr/>
      <dgm:t>
        <a:bodyPr/>
        <a:lstStyle/>
        <a:p>
          <a:endParaRPr lang="en-US"/>
        </a:p>
      </dgm:t>
    </dgm:pt>
    <dgm:pt modelId="{0A4FFB11-5368-4389-89DA-EA35BD2B3BA9}" type="sibTrans" cxnId="{759AB45C-1E50-42B4-86D9-60B843BA25E5}">
      <dgm:prSet/>
      <dgm:spPr/>
      <dgm:t>
        <a:bodyPr/>
        <a:lstStyle/>
        <a:p>
          <a:endParaRPr lang="en-US"/>
        </a:p>
      </dgm:t>
    </dgm:pt>
    <dgm:pt modelId="{A1702F55-2E18-4ED8-9145-CE63FDDCFCA1}" type="pres">
      <dgm:prSet presAssocID="{46BF5C1F-0C73-4BA2-8CCB-3002C3D9071A}" presName="diagram" presStyleCnt="0">
        <dgm:presLayoutVars>
          <dgm:dir/>
          <dgm:resizeHandles val="exact"/>
        </dgm:presLayoutVars>
      </dgm:prSet>
      <dgm:spPr/>
    </dgm:pt>
    <dgm:pt modelId="{F989BA88-E29D-45D9-922E-DF0896C787E6}" type="pres">
      <dgm:prSet presAssocID="{C18564B1-C8E2-4870-86EB-5A370C7E80D0}" presName="arrow" presStyleLbl="node1" presStyleIdx="0" presStyleCnt="2">
        <dgm:presLayoutVars>
          <dgm:bulletEnabled val="1"/>
        </dgm:presLayoutVars>
      </dgm:prSet>
      <dgm:spPr/>
    </dgm:pt>
    <dgm:pt modelId="{5BD336C2-7C86-4873-9828-80A51188D2FF}" type="pres">
      <dgm:prSet presAssocID="{97EF01F2-F66E-491F-B278-19CAE7FB0654}" presName="arrow" presStyleLbl="node1" presStyleIdx="1" presStyleCnt="2">
        <dgm:presLayoutVars>
          <dgm:bulletEnabled val="1"/>
        </dgm:presLayoutVars>
      </dgm:prSet>
      <dgm:spPr/>
    </dgm:pt>
  </dgm:ptLst>
  <dgm:cxnLst>
    <dgm:cxn modelId="{4011B624-CD5B-4239-B3F6-199DD22030BD}" type="presOf" srcId="{46BF5C1F-0C73-4BA2-8CCB-3002C3D9071A}" destId="{A1702F55-2E18-4ED8-9145-CE63FDDCFCA1}" srcOrd="0" destOrd="0" presId="urn:microsoft.com/office/officeart/2005/8/layout/arrow5"/>
    <dgm:cxn modelId="{759AB45C-1E50-42B4-86D9-60B843BA25E5}" srcId="{46BF5C1F-0C73-4BA2-8CCB-3002C3D9071A}" destId="{97EF01F2-F66E-491F-B278-19CAE7FB0654}" srcOrd="1" destOrd="0" parTransId="{43CE1843-2E05-42EC-998C-39E99E5C866A}" sibTransId="{0A4FFB11-5368-4389-89DA-EA35BD2B3BA9}"/>
    <dgm:cxn modelId="{0C2BE349-E996-4AD0-819C-70DD3A18041F}" type="presOf" srcId="{C18564B1-C8E2-4870-86EB-5A370C7E80D0}" destId="{F989BA88-E29D-45D9-922E-DF0896C787E6}" srcOrd="0" destOrd="0" presId="urn:microsoft.com/office/officeart/2005/8/layout/arrow5"/>
    <dgm:cxn modelId="{AE371FA3-16F4-4937-BF9A-178097909290}" srcId="{46BF5C1F-0C73-4BA2-8CCB-3002C3D9071A}" destId="{C18564B1-C8E2-4870-86EB-5A370C7E80D0}" srcOrd="0" destOrd="0" parTransId="{48A553E4-B1D2-4E35-B8D2-CA990EC3F982}" sibTransId="{75143427-5B38-4780-936D-9BA90611B206}"/>
    <dgm:cxn modelId="{FEEAA8AB-703E-4A9B-996D-CC955A4093C8}" type="presOf" srcId="{97EF01F2-F66E-491F-B278-19CAE7FB0654}" destId="{5BD336C2-7C86-4873-9828-80A51188D2FF}" srcOrd="0" destOrd="0" presId="urn:microsoft.com/office/officeart/2005/8/layout/arrow5"/>
    <dgm:cxn modelId="{C2AC1E29-0940-466E-9305-3E821160AD39}" type="presParOf" srcId="{A1702F55-2E18-4ED8-9145-CE63FDDCFCA1}" destId="{F989BA88-E29D-45D9-922E-DF0896C787E6}" srcOrd="0" destOrd="0" presId="urn:microsoft.com/office/officeart/2005/8/layout/arrow5"/>
    <dgm:cxn modelId="{F8CDA2CF-B252-4A08-9195-64B0C7960995}" type="presParOf" srcId="{A1702F55-2E18-4ED8-9145-CE63FDDCFCA1}" destId="{5BD336C2-7C86-4873-9828-80A51188D2FF}"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3DD4DA-92A2-4E43-9485-C933C1F4F4A8}"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2BA703CF-877D-4754-8941-EEC6CFD26C07}">
      <dgm:prSet custT="1"/>
      <dgm:spPr>
        <a:solidFill>
          <a:schemeClr val="accent1">
            <a:lumMod val="50000"/>
          </a:schemeClr>
        </a:solidFill>
      </dgm:spPr>
      <dgm:t>
        <a:bodyPr/>
        <a:lstStyle/>
        <a:p>
          <a:pPr algn="ctr" rtl="0"/>
          <a:r>
            <a:rPr lang="en-US" sz="1800" b="1" i="0" baseline="0" dirty="0">
              <a:latin typeface="Open Sans"/>
              <a:ea typeface="Open Sans"/>
              <a:cs typeface="Open Sans"/>
            </a:rPr>
            <a:t>Alabama conducted a statewide resident phone survey between February &amp; April 2023 to assess digital connectivity participation</a:t>
          </a:r>
        </a:p>
      </dgm:t>
    </dgm:pt>
    <dgm:pt modelId="{220A57B0-EE46-4095-8461-0DA1A07909B8}" type="parTrans" cxnId="{B433A308-537C-4589-A630-8F9869DB0349}">
      <dgm:prSet/>
      <dgm:spPr/>
      <dgm:t>
        <a:bodyPr/>
        <a:lstStyle/>
        <a:p>
          <a:endParaRPr lang="en-US"/>
        </a:p>
      </dgm:t>
    </dgm:pt>
    <dgm:pt modelId="{8455165E-2A76-496E-B0B1-3C8338C77B34}" type="sibTrans" cxnId="{B433A308-537C-4589-A630-8F9869DB0349}">
      <dgm:prSet/>
      <dgm:spPr/>
      <dgm:t>
        <a:bodyPr/>
        <a:lstStyle/>
        <a:p>
          <a:endParaRPr lang="en-US"/>
        </a:p>
      </dgm:t>
    </dgm:pt>
    <dgm:pt modelId="{27EE8257-52B1-4A59-964F-21250989677D}">
      <dgm:prSet custT="1"/>
      <dgm:spPr>
        <a:solidFill>
          <a:schemeClr val="accent1">
            <a:lumMod val="50000"/>
          </a:schemeClr>
        </a:solidFill>
      </dgm:spPr>
      <dgm:t>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The survey d</a:t>
          </a:r>
          <a:r>
            <a:rPr lang="en-US" sz="1800" b="1" i="0" baseline="0" dirty="0">
              <a:latin typeface="Open Sans" panose="020B0606030504020204" pitchFamily="34" charset="0"/>
              <a:ea typeface="Open Sans" panose="020B0606030504020204" pitchFamily="34" charset="0"/>
              <a:cs typeface="Open Sans" panose="020B0606030504020204" pitchFamily="34" charset="0"/>
            </a:rPr>
            <a:t>ata, along with these meetings &amp; partner data, will </a:t>
          </a:r>
          <a:r>
            <a:rPr lang="en-US" sz="1800" b="1" dirty="0">
              <a:latin typeface="Open Sans" panose="020B0606030504020204" pitchFamily="34" charset="0"/>
              <a:ea typeface="Open Sans" panose="020B0606030504020204" pitchFamily="34" charset="0"/>
              <a:cs typeface="Open Sans" panose="020B0606030504020204" pitchFamily="34" charset="0"/>
            </a:rPr>
            <a:t>support </a:t>
          </a:r>
          <a:r>
            <a:rPr lang="en-US" sz="1800" b="1" i="0" baseline="0" dirty="0">
              <a:latin typeface="Open Sans" panose="020B0606030504020204" pitchFamily="34" charset="0"/>
              <a:ea typeface="Open Sans" panose="020B0606030504020204" pitchFamily="34" charset="0"/>
              <a:cs typeface="Open Sans" panose="020B0606030504020204" pitchFamily="34" charset="0"/>
            </a:rPr>
            <a:t>the development of measurable objectives in the following areas:</a:t>
          </a:r>
        </a:p>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Broadband access &amp; adoption</a:t>
          </a:r>
        </a:p>
        <a:p>
          <a:pPr algn="ctr"/>
          <a:r>
            <a:rPr lang="en-US" sz="1800" b="1" i="0" baseline="0" dirty="0">
              <a:solidFill>
                <a:srgbClr val="E6F6FF"/>
              </a:solidFill>
              <a:latin typeface="Open Sans" panose="020B0606030504020204" pitchFamily="34" charset="0"/>
              <a:ea typeface="Open Sans" panose="020B0606030504020204" pitchFamily="34" charset="0"/>
              <a:cs typeface="Open Sans" panose="020B0606030504020204" pitchFamily="34" charset="0"/>
            </a:rPr>
            <a:t>Devices &amp; technical support</a:t>
          </a:r>
          <a:endPar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Digital skills &amp; literacy</a:t>
          </a:r>
        </a:p>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Privacy &amp; cyber security</a:t>
          </a:r>
        </a:p>
      </dgm:t>
    </dgm:pt>
    <dgm:pt modelId="{5B913532-B375-4B9B-9660-4B88826EE897}" type="parTrans" cxnId="{FB9BBC70-0C0F-47E3-809C-C221C10B9BBF}">
      <dgm:prSet/>
      <dgm:spPr/>
      <dgm:t>
        <a:bodyPr/>
        <a:lstStyle/>
        <a:p>
          <a:endParaRPr lang="en-US"/>
        </a:p>
      </dgm:t>
    </dgm:pt>
    <dgm:pt modelId="{3DB4D84D-8307-478E-83F7-9394B3EB008E}" type="sibTrans" cxnId="{FB9BBC70-0C0F-47E3-809C-C221C10B9BBF}">
      <dgm:prSet/>
      <dgm:spPr/>
      <dgm:t>
        <a:bodyPr/>
        <a:lstStyle/>
        <a:p>
          <a:endParaRPr lang="en-US"/>
        </a:p>
      </dgm:t>
    </dgm:pt>
    <dgm:pt modelId="{1557B504-CF2D-43EB-A13F-58CEE3D3151D}">
      <dgm:prSet/>
      <dgm:spPr/>
      <dgm:t>
        <a:bodyPr/>
        <a:lstStyle/>
        <a:p>
          <a:endParaRPr lang="en-US"/>
        </a:p>
      </dgm:t>
    </dgm:pt>
    <dgm:pt modelId="{65593213-F127-4254-8330-598B9D86A756}" type="parTrans" cxnId="{3DDB2AEC-494A-454A-B919-695F10A47EF6}">
      <dgm:prSet/>
      <dgm:spPr/>
      <dgm:t>
        <a:bodyPr/>
        <a:lstStyle/>
        <a:p>
          <a:endParaRPr lang="en-US"/>
        </a:p>
      </dgm:t>
    </dgm:pt>
    <dgm:pt modelId="{ECB3A5C9-85EA-42A6-BF46-565AB6E2FEE6}" type="sibTrans" cxnId="{3DDB2AEC-494A-454A-B919-695F10A47EF6}">
      <dgm:prSet/>
      <dgm:spPr/>
      <dgm:t>
        <a:bodyPr/>
        <a:lstStyle/>
        <a:p>
          <a:endParaRPr lang="en-US"/>
        </a:p>
      </dgm:t>
    </dgm:pt>
    <dgm:pt modelId="{F84D3BB8-BE6B-4816-839E-2EC85533C247}" type="pres">
      <dgm:prSet presAssocID="{923DD4DA-92A2-4E43-9485-C933C1F4F4A8}" presName="linear" presStyleCnt="0">
        <dgm:presLayoutVars>
          <dgm:animLvl val="lvl"/>
          <dgm:resizeHandles val="exact"/>
        </dgm:presLayoutVars>
      </dgm:prSet>
      <dgm:spPr/>
    </dgm:pt>
    <dgm:pt modelId="{C8751DE7-6A63-47D2-938C-8E06B80EBC87}" type="pres">
      <dgm:prSet presAssocID="{2BA703CF-877D-4754-8941-EEC6CFD26C07}" presName="parentText" presStyleLbl="node1" presStyleIdx="0" presStyleCnt="2" custScaleX="94159" custScaleY="50905" custLinFactNeighborY="65451">
        <dgm:presLayoutVars>
          <dgm:chMax val="0"/>
          <dgm:bulletEnabled val="1"/>
        </dgm:presLayoutVars>
      </dgm:prSet>
      <dgm:spPr/>
    </dgm:pt>
    <dgm:pt modelId="{2486ADE8-B309-48B7-8EF7-34C9E46D06DB}" type="pres">
      <dgm:prSet presAssocID="{8455165E-2A76-496E-B0B1-3C8338C77B34}" presName="spacer" presStyleCnt="0"/>
      <dgm:spPr/>
    </dgm:pt>
    <dgm:pt modelId="{54596E83-EF99-42D1-8790-8C6962FEF7CB}" type="pres">
      <dgm:prSet presAssocID="{27EE8257-52B1-4A59-964F-21250989677D}" presName="parentText" presStyleLbl="node1" presStyleIdx="1" presStyleCnt="2" custScaleX="94176">
        <dgm:presLayoutVars>
          <dgm:chMax val="0"/>
          <dgm:bulletEnabled val="1"/>
        </dgm:presLayoutVars>
      </dgm:prSet>
      <dgm:spPr/>
    </dgm:pt>
    <dgm:pt modelId="{358F2BD3-3CFA-460D-ACDF-7CDF24D127DB}" type="pres">
      <dgm:prSet presAssocID="{27EE8257-52B1-4A59-964F-21250989677D}" presName="childText" presStyleLbl="revTx" presStyleIdx="0" presStyleCnt="1">
        <dgm:presLayoutVars>
          <dgm:bulletEnabled val="1"/>
        </dgm:presLayoutVars>
      </dgm:prSet>
      <dgm:spPr/>
    </dgm:pt>
  </dgm:ptLst>
  <dgm:cxnLst>
    <dgm:cxn modelId="{25A74901-4819-4D64-9CE1-FAC58BB6BF2F}" type="presOf" srcId="{2BA703CF-877D-4754-8941-EEC6CFD26C07}" destId="{C8751DE7-6A63-47D2-938C-8E06B80EBC87}" srcOrd="0" destOrd="0" presId="urn:microsoft.com/office/officeart/2005/8/layout/vList2"/>
    <dgm:cxn modelId="{B433A308-537C-4589-A630-8F9869DB0349}" srcId="{923DD4DA-92A2-4E43-9485-C933C1F4F4A8}" destId="{2BA703CF-877D-4754-8941-EEC6CFD26C07}" srcOrd="0" destOrd="0" parTransId="{220A57B0-EE46-4095-8461-0DA1A07909B8}" sibTransId="{8455165E-2A76-496E-B0B1-3C8338C77B34}"/>
    <dgm:cxn modelId="{B7309313-CC13-4B4C-A737-A3D07E8B2249}" type="presOf" srcId="{27EE8257-52B1-4A59-964F-21250989677D}" destId="{54596E83-EF99-42D1-8790-8C6962FEF7CB}" srcOrd="0" destOrd="0" presId="urn:microsoft.com/office/officeart/2005/8/layout/vList2"/>
    <dgm:cxn modelId="{72E6EE3A-F924-4499-A49D-6A41E606FD16}" type="presOf" srcId="{923DD4DA-92A2-4E43-9485-C933C1F4F4A8}" destId="{F84D3BB8-BE6B-4816-839E-2EC85533C247}" srcOrd="0" destOrd="0" presId="urn:microsoft.com/office/officeart/2005/8/layout/vList2"/>
    <dgm:cxn modelId="{FB9BBC70-0C0F-47E3-809C-C221C10B9BBF}" srcId="{923DD4DA-92A2-4E43-9485-C933C1F4F4A8}" destId="{27EE8257-52B1-4A59-964F-21250989677D}" srcOrd="1" destOrd="0" parTransId="{5B913532-B375-4B9B-9660-4B88826EE897}" sibTransId="{3DB4D84D-8307-478E-83F7-9394B3EB008E}"/>
    <dgm:cxn modelId="{9658B557-3D7F-471F-A66E-9A6BD0E33974}" type="presOf" srcId="{1557B504-CF2D-43EB-A13F-58CEE3D3151D}" destId="{358F2BD3-3CFA-460D-ACDF-7CDF24D127DB}" srcOrd="0" destOrd="0" presId="urn:microsoft.com/office/officeart/2005/8/layout/vList2"/>
    <dgm:cxn modelId="{3DDB2AEC-494A-454A-B919-695F10A47EF6}" srcId="{27EE8257-52B1-4A59-964F-21250989677D}" destId="{1557B504-CF2D-43EB-A13F-58CEE3D3151D}" srcOrd="0" destOrd="0" parTransId="{65593213-F127-4254-8330-598B9D86A756}" sibTransId="{ECB3A5C9-85EA-42A6-BF46-565AB6E2FEE6}"/>
    <dgm:cxn modelId="{2BB15418-823C-4CB5-BF44-7D7B5FECD6A3}" type="presParOf" srcId="{F84D3BB8-BE6B-4816-839E-2EC85533C247}" destId="{C8751DE7-6A63-47D2-938C-8E06B80EBC87}" srcOrd="0" destOrd="0" presId="urn:microsoft.com/office/officeart/2005/8/layout/vList2"/>
    <dgm:cxn modelId="{03E8ADD7-5016-4F0B-A319-F0997EE72716}" type="presParOf" srcId="{F84D3BB8-BE6B-4816-839E-2EC85533C247}" destId="{2486ADE8-B309-48B7-8EF7-34C9E46D06DB}" srcOrd="1" destOrd="0" presId="urn:microsoft.com/office/officeart/2005/8/layout/vList2"/>
    <dgm:cxn modelId="{65D055CC-7EF6-4C3A-AACB-11AE62A9172D}" type="presParOf" srcId="{F84D3BB8-BE6B-4816-839E-2EC85533C247}" destId="{54596E83-EF99-42D1-8790-8C6962FEF7CB}" srcOrd="2" destOrd="0" presId="urn:microsoft.com/office/officeart/2005/8/layout/vList2"/>
    <dgm:cxn modelId="{4E066A17-96B8-4EF7-BBFF-1D1409BAD81A}" type="presParOf" srcId="{F84D3BB8-BE6B-4816-839E-2EC85533C247}" destId="{358F2BD3-3CFA-460D-ACDF-7CDF24D127D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2B5581-2E43-6340-9E4F-9EB37EE1F812}"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41418DC-D7B9-6942-99C6-B86128A059C7}">
      <dgm:prSet phldrT="[Text]" custT="1"/>
      <dgm:spPr>
        <a:solidFill>
          <a:srgbClr val="2D69B6"/>
        </a:solidFill>
      </dgm:spPr>
      <dgm:t>
        <a:bodyPr/>
        <a:lstStyle/>
        <a:p>
          <a:pPr algn="ctr" rtl="0">
            <a:lnSpc>
              <a:spcPct val="100000"/>
            </a:lnSpc>
            <a:spcAft>
              <a:spcPts val="0"/>
            </a:spcAft>
          </a:pPr>
          <a:r>
            <a:rPr lang="en-US" sz="2000" b="1" dirty="0">
              <a:solidFill>
                <a:srgbClr val="C5EAFF"/>
              </a:solidFill>
              <a:latin typeface="Open Sans" panose="020B0606030504020204" pitchFamily="34" charset="0"/>
              <a:ea typeface="Open Sans" panose="020B0606030504020204" pitchFamily="34" charset="0"/>
              <a:cs typeface="Open Sans" panose="020B0606030504020204" pitchFamily="34" charset="0"/>
            </a:rPr>
            <a:t>Distribution &amp; Logistics</a:t>
          </a:r>
          <a:br>
            <a:rPr lang="en-US" sz="400" dirty="0">
              <a:latin typeface="Open Sans" panose="020B0606030504020204" pitchFamily="34" charset="0"/>
              <a:ea typeface="Open Sans" panose="020B0606030504020204" pitchFamily="34" charset="0"/>
              <a:cs typeface="Open Sans" panose="020B0606030504020204" pitchFamily="34" charset="0"/>
            </a:rPr>
          </a:br>
          <a:r>
            <a:rPr lang="en-US" sz="1800" b="0" dirty="0">
              <a:latin typeface="Open Sans" panose="020B0606030504020204" pitchFamily="34" charset="0"/>
              <a:ea typeface="Open Sans" panose="020B0606030504020204" pitchFamily="34" charset="0"/>
              <a:cs typeface="Open Sans" panose="020B0606030504020204" pitchFamily="34" charset="0"/>
            </a:rPr>
            <a:t>Supplier stocks, warehousing &amp; storage</a:t>
          </a:r>
          <a:endParaRPr lang="en-US" sz="1800" dirty="0">
            <a:solidFill>
              <a:srgbClr val="010000"/>
            </a:solidFill>
            <a:latin typeface="Open Sans" panose="020B0606030504020204" pitchFamily="34" charset="0"/>
            <a:ea typeface="Open Sans" panose="020B0606030504020204" pitchFamily="34" charset="0"/>
            <a:cs typeface="Open Sans" panose="020B0606030504020204" pitchFamily="34" charset="0"/>
          </a:endParaRPr>
        </a:p>
      </dgm:t>
    </dgm:pt>
    <dgm:pt modelId="{5A97801B-13CC-1D4A-8F4E-8268A8E41CC2}" type="parTrans" cxnId="{49972BB1-D051-3741-8717-DDE5008CC243}">
      <dgm:prSet/>
      <dgm:spPr/>
      <dgm:t>
        <a:bodyPr/>
        <a:lstStyle/>
        <a:p>
          <a:endParaRPr lang="en-US"/>
        </a:p>
      </dgm:t>
    </dgm:pt>
    <dgm:pt modelId="{3FC07433-1C47-AC48-81FB-8B4AC8C911DB}" type="sibTrans" cxnId="{49972BB1-D051-3741-8717-DDE5008CC243}">
      <dgm:prSet/>
      <dgm:spPr/>
      <dgm:t>
        <a:bodyPr/>
        <a:lstStyle/>
        <a:p>
          <a:endParaRPr lang="en-US"/>
        </a:p>
      </dgm:t>
    </dgm:pt>
    <dgm:pt modelId="{DF5EE37A-D560-C34A-A66D-6AA27C85F8E8}">
      <dgm:prSet phldrT="[Text]" phldr="0" custT="1"/>
      <dgm:spPr>
        <a:solidFill>
          <a:srgbClr val="2D69B6"/>
        </a:solidFill>
      </dgm:spPr>
      <dgm:t>
        <a:bodyPr/>
        <a:lstStyle/>
        <a:p>
          <a:pPr algn="ctr" rtl="0"/>
          <a:r>
            <a:rPr lang="en-US" sz="2000" b="1" dirty="0">
              <a:solidFill>
                <a:srgbClr val="C5EAFF"/>
              </a:solidFill>
              <a:latin typeface="Open Sans" panose="020B0606030504020204" pitchFamily="34" charset="0"/>
              <a:ea typeface="Open Sans" panose="020B0606030504020204" pitchFamily="34" charset="0"/>
              <a:cs typeface="Open Sans" panose="020B0606030504020204" pitchFamily="34" charset="0"/>
            </a:rPr>
            <a:t>Workforce</a:t>
          </a:r>
          <a:br>
            <a:rPr lang="en-US" sz="2000" b="1" dirty="0">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br>
            <a:rPr lang="en-US" sz="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Design, field, construction, project management, quality assurance</a:t>
          </a:r>
        </a:p>
      </dgm:t>
    </dgm:pt>
    <dgm:pt modelId="{49B18376-AC7A-3D44-BE6F-E8BBDE6E889C}" type="parTrans" cxnId="{94871C08-78B7-F449-A60D-5AEF0C9EBF01}">
      <dgm:prSet/>
      <dgm:spPr/>
      <dgm:t>
        <a:bodyPr/>
        <a:lstStyle/>
        <a:p>
          <a:endParaRPr lang="en-US"/>
        </a:p>
      </dgm:t>
    </dgm:pt>
    <dgm:pt modelId="{F161F335-8BC2-F046-A2E8-D4FFF20BD8C7}" type="sibTrans" cxnId="{94871C08-78B7-F449-A60D-5AEF0C9EBF01}">
      <dgm:prSet/>
      <dgm:spPr/>
      <dgm:t>
        <a:bodyPr/>
        <a:lstStyle/>
        <a:p>
          <a:endParaRPr lang="en-US"/>
        </a:p>
      </dgm:t>
    </dgm:pt>
    <dgm:pt modelId="{E4AEE7A2-78E3-4E96-9D82-A45DD4C4CD1D}">
      <dgm:prSet phldr="0" custT="1"/>
      <dgm:spPr>
        <a:solidFill>
          <a:srgbClr val="2D69B6"/>
        </a:solidFill>
      </dgm:spPr>
      <dgm:t>
        <a:bodyPr/>
        <a:lstStyle/>
        <a:p>
          <a:pPr algn="ctr" rtl="0"/>
          <a:r>
            <a:rPr lang="en-US" sz="2000" b="1" dirty="0">
              <a:solidFill>
                <a:srgbClr val="C5EAFF"/>
              </a:solidFill>
              <a:latin typeface="Open Sans" panose="020B0606030504020204" pitchFamily="34" charset="0"/>
              <a:ea typeface="Open Sans" panose="020B0606030504020204" pitchFamily="34" charset="0"/>
              <a:cs typeface="Open Sans" panose="020B0606030504020204" pitchFamily="34" charset="0"/>
            </a:rPr>
            <a:t>Physical Assets</a:t>
          </a:r>
          <a:br>
            <a:rPr lang="en-US" sz="2000" b="1" dirty="0">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br>
            <a:rPr lang="en-US" sz="400" b="1" dirty="0">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lang="en-US" sz="1800" b="0" dirty="0">
              <a:latin typeface="Open Sans" panose="020B0606030504020204" pitchFamily="34" charset="0"/>
              <a:ea typeface="Open Sans" panose="020B0606030504020204" pitchFamily="34" charset="0"/>
              <a:cs typeface="Open Sans" panose="020B0606030504020204" pitchFamily="34" charset="0"/>
            </a:rPr>
            <a:t>Fiber optic cable, splitters, cabinets, handholes, conduits, multiport terminals, network equipment</a:t>
          </a:r>
        </a:p>
      </dgm:t>
    </dgm:pt>
    <dgm:pt modelId="{70EFBD29-5BE8-4CC6-A031-F575757D38B1}" type="parTrans" cxnId="{1F53D98B-21AB-4606-BD24-201675524D8A}">
      <dgm:prSet/>
      <dgm:spPr/>
      <dgm:t>
        <a:bodyPr/>
        <a:lstStyle/>
        <a:p>
          <a:endParaRPr lang="en-US"/>
        </a:p>
      </dgm:t>
    </dgm:pt>
    <dgm:pt modelId="{DC35FD24-1BC8-44D8-9B5F-F43BAB6EAB7D}" type="sibTrans" cxnId="{1F53D98B-21AB-4606-BD24-201675524D8A}">
      <dgm:prSet/>
      <dgm:spPr/>
      <dgm:t>
        <a:bodyPr/>
        <a:lstStyle/>
        <a:p>
          <a:endParaRPr lang="en-US"/>
        </a:p>
      </dgm:t>
    </dgm:pt>
    <dgm:pt modelId="{B57ADEF6-8CB7-6342-BC11-09FC2D570CC8}" type="pres">
      <dgm:prSet presAssocID="{0C2B5581-2E43-6340-9E4F-9EB37EE1F812}" presName="linear" presStyleCnt="0">
        <dgm:presLayoutVars>
          <dgm:animLvl val="lvl"/>
          <dgm:resizeHandles val="exact"/>
        </dgm:presLayoutVars>
      </dgm:prSet>
      <dgm:spPr/>
    </dgm:pt>
    <dgm:pt modelId="{F0D781CA-5C79-4F75-AF4A-569335E93DEB}" type="pres">
      <dgm:prSet presAssocID="{E4AEE7A2-78E3-4E96-9D82-A45DD4C4CD1D}" presName="parentText" presStyleLbl="node1" presStyleIdx="0" presStyleCnt="3" custLinFactY="-19533" custLinFactNeighborX="3418" custLinFactNeighborY="-100000">
        <dgm:presLayoutVars>
          <dgm:chMax val="0"/>
          <dgm:bulletEnabled val="1"/>
        </dgm:presLayoutVars>
      </dgm:prSet>
      <dgm:spPr/>
    </dgm:pt>
    <dgm:pt modelId="{7DEFCD66-AF15-430B-84A5-7DC77BC00E43}" type="pres">
      <dgm:prSet presAssocID="{DC35FD24-1BC8-44D8-9B5F-F43BAB6EAB7D}" presName="spacer" presStyleCnt="0"/>
      <dgm:spPr/>
    </dgm:pt>
    <dgm:pt modelId="{C5044160-2F71-154C-8A9E-9FE0BB6103A0}" type="pres">
      <dgm:prSet presAssocID="{441418DC-D7B9-6942-99C6-B86128A059C7}" presName="parentText" presStyleLbl="node1" presStyleIdx="1" presStyleCnt="3" custLinFactY="-29851" custLinFactNeighborY="-100000">
        <dgm:presLayoutVars>
          <dgm:chMax val="0"/>
          <dgm:bulletEnabled val="1"/>
        </dgm:presLayoutVars>
      </dgm:prSet>
      <dgm:spPr/>
    </dgm:pt>
    <dgm:pt modelId="{E6719A7C-633A-FE40-B588-BEA6940B98A5}" type="pres">
      <dgm:prSet presAssocID="{3FC07433-1C47-AC48-81FB-8B4AC8C911DB}" presName="spacer" presStyleCnt="0"/>
      <dgm:spPr/>
    </dgm:pt>
    <dgm:pt modelId="{512AC384-B1C1-3144-AD34-858C6EE71BF6}" type="pres">
      <dgm:prSet presAssocID="{DF5EE37A-D560-C34A-A66D-6AA27C85F8E8}" presName="parentText" presStyleLbl="node1" presStyleIdx="2" presStyleCnt="3" custLinFactY="-39269" custLinFactNeighborY="-100000">
        <dgm:presLayoutVars>
          <dgm:chMax val="0"/>
          <dgm:bulletEnabled val="1"/>
        </dgm:presLayoutVars>
      </dgm:prSet>
      <dgm:spPr/>
    </dgm:pt>
  </dgm:ptLst>
  <dgm:cxnLst>
    <dgm:cxn modelId="{94871C08-78B7-F449-A60D-5AEF0C9EBF01}" srcId="{0C2B5581-2E43-6340-9E4F-9EB37EE1F812}" destId="{DF5EE37A-D560-C34A-A66D-6AA27C85F8E8}" srcOrd="2" destOrd="0" parTransId="{49B18376-AC7A-3D44-BE6F-E8BBDE6E889C}" sibTransId="{F161F335-8BC2-F046-A2E8-D4FFF20BD8C7}"/>
    <dgm:cxn modelId="{82341624-3439-D743-B245-3AB1FFB799B2}" type="presOf" srcId="{DF5EE37A-D560-C34A-A66D-6AA27C85F8E8}" destId="{512AC384-B1C1-3144-AD34-858C6EE71BF6}" srcOrd="0" destOrd="0" presId="urn:microsoft.com/office/officeart/2005/8/layout/vList2"/>
    <dgm:cxn modelId="{834BD868-670F-4E58-901D-D348F9E462B5}" type="presOf" srcId="{E4AEE7A2-78E3-4E96-9D82-A45DD4C4CD1D}" destId="{F0D781CA-5C79-4F75-AF4A-569335E93DEB}" srcOrd="0" destOrd="0" presId="urn:microsoft.com/office/officeart/2005/8/layout/vList2"/>
    <dgm:cxn modelId="{1F53D98B-21AB-4606-BD24-201675524D8A}" srcId="{0C2B5581-2E43-6340-9E4F-9EB37EE1F812}" destId="{E4AEE7A2-78E3-4E96-9D82-A45DD4C4CD1D}" srcOrd="0" destOrd="0" parTransId="{70EFBD29-5BE8-4CC6-A031-F575757D38B1}" sibTransId="{DC35FD24-1BC8-44D8-9B5F-F43BAB6EAB7D}"/>
    <dgm:cxn modelId="{AFB8BDA3-6ED1-2049-9D1D-9A6C23BEF937}" type="presOf" srcId="{0C2B5581-2E43-6340-9E4F-9EB37EE1F812}" destId="{B57ADEF6-8CB7-6342-BC11-09FC2D570CC8}" srcOrd="0" destOrd="0" presId="urn:microsoft.com/office/officeart/2005/8/layout/vList2"/>
    <dgm:cxn modelId="{BB08CBAC-CB45-F146-AF2C-5ACD4EAED6BA}" type="presOf" srcId="{441418DC-D7B9-6942-99C6-B86128A059C7}" destId="{C5044160-2F71-154C-8A9E-9FE0BB6103A0}" srcOrd="0" destOrd="0" presId="urn:microsoft.com/office/officeart/2005/8/layout/vList2"/>
    <dgm:cxn modelId="{49972BB1-D051-3741-8717-DDE5008CC243}" srcId="{0C2B5581-2E43-6340-9E4F-9EB37EE1F812}" destId="{441418DC-D7B9-6942-99C6-B86128A059C7}" srcOrd="1" destOrd="0" parTransId="{5A97801B-13CC-1D4A-8F4E-8268A8E41CC2}" sibTransId="{3FC07433-1C47-AC48-81FB-8B4AC8C911DB}"/>
    <dgm:cxn modelId="{A6185609-87B7-47B2-8B2E-B8C38DA6C0D5}" type="presParOf" srcId="{B57ADEF6-8CB7-6342-BC11-09FC2D570CC8}" destId="{F0D781CA-5C79-4F75-AF4A-569335E93DEB}" srcOrd="0" destOrd="0" presId="urn:microsoft.com/office/officeart/2005/8/layout/vList2"/>
    <dgm:cxn modelId="{7811B28F-BDDB-4EED-B73F-DC9E91150D57}" type="presParOf" srcId="{B57ADEF6-8CB7-6342-BC11-09FC2D570CC8}" destId="{7DEFCD66-AF15-430B-84A5-7DC77BC00E43}" srcOrd="1" destOrd="0" presId="urn:microsoft.com/office/officeart/2005/8/layout/vList2"/>
    <dgm:cxn modelId="{05CDE603-E84E-3D46-895C-4875E3C3046A}" type="presParOf" srcId="{B57ADEF6-8CB7-6342-BC11-09FC2D570CC8}" destId="{C5044160-2F71-154C-8A9E-9FE0BB6103A0}" srcOrd="2" destOrd="0" presId="urn:microsoft.com/office/officeart/2005/8/layout/vList2"/>
    <dgm:cxn modelId="{9EDD6997-4520-A349-B6BB-7CE142877699}" type="presParOf" srcId="{B57ADEF6-8CB7-6342-BC11-09FC2D570CC8}" destId="{E6719A7C-633A-FE40-B588-BEA6940B98A5}" srcOrd="3" destOrd="0" presId="urn:microsoft.com/office/officeart/2005/8/layout/vList2"/>
    <dgm:cxn modelId="{5554F92C-EA6C-A340-AB48-3049BF817D23}" type="presParOf" srcId="{B57ADEF6-8CB7-6342-BC11-09FC2D570CC8}" destId="{512AC384-B1C1-3144-AD34-858C6EE71B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DB9D4B-D75A-4D4D-BB7C-35BC4314DF3C}"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5581223F-79EB-4C13-837C-D2532FEA2566}">
      <dgm:prSet phldrT="[Text]" custT="1"/>
      <dgm:spPr>
        <a:solidFill>
          <a:srgbClr val="2D69B6"/>
        </a:solidFill>
      </dgm:spPr>
      <dgm:t>
        <a:bodyPr/>
        <a:lstStyle/>
        <a:p>
          <a:r>
            <a:rPr lang="en-US" sz="1600">
              <a:latin typeface="Open Sans" panose="020B0606030504020204" pitchFamily="34" charset="0"/>
              <a:ea typeface="Open Sans" panose="020B0606030504020204" pitchFamily="34" charset="0"/>
              <a:cs typeface="Open Sans" panose="020B0606030504020204" pitchFamily="34" charset="0"/>
            </a:rPr>
            <a:t>Telecommunication providers</a:t>
          </a:r>
        </a:p>
      </dgm:t>
    </dgm:pt>
    <dgm:pt modelId="{FF09B1F3-A396-4B7C-987A-B1AB16FAED4A}" type="parTrans" cxnId="{EB7AD363-B4C5-4621-9887-4B87EB8C7070}">
      <dgm:prSet/>
      <dgm:spPr/>
      <dgm:t>
        <a:bodyPr/>
        <a:lstStyle/>
        <a:p>
          <a:endParaRPr lang="en-US" sz="1800"/>
        </a:p>
      </dgm:t>
    </dgm:pt>
    <dgm:pt modelId="{6546E50F-3BF7-45FA-B3B9-E2945EAF421E}" type="sibTrans" cxnId="{EB7AD363-B4C5-4621-9887-4B87EB8C7070}">
      <dgm:prSet/>
      <dgm:spPr/>
      <dgm:t>
        <a:bodyPr/>
        <a:lstStyle/>
        <a:p>
          <a:endParaRPr lang="en-US" sz="1800"/>
        </a:p>
      </dgm:t>
    </dgm:pt>
    <dgm:pt modelId="{3F96DF69-205D-4A8F-A741-0C10F4AA0C96}">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Construction companies</a:t>
          </a:r>
        </a:p>
      </dgm:t>
    </dgm:pt>
    <dgm:pt modelId="{84D59C92-8567-4CF6-83C7-067B28037753}" type="parTrans" cxnId="{9BE1C90A-B1F9-4AB9-B6BF-10E768FD56DC}">
      <dgm:prSet/>
      <dgm:spPr/>
      <dgm:t>
        <a:bodyPr/>
        <a:lstStyle/>
        <a:p>
          <a:endParaRPr lang="en-US" sz="1800"/>
        </a:p>
      </dgm:t>
    </dgm:pt>
    <dgm:pt modelId="{115E03DF-2A21-4B62-AF61-2C4C58207D34}" type="sibTrans" cxnId="{9BE1C90A-B1F9-4AB9-B6BF-10E768FD56DC}">
      <dgm:prSet/>
      <dgm:spPr/>
      <dgm:t>
        <a:bodyPr/>
        <a:lstStyle/>
        <a:p>
          <a:endParaRPr lang="en-US" sz="1800"/>
        </a:p>
      </dgm:t>
    </dgm:pt>
    <dgm:pt modelId="{8A3450CB-D382-4117-BA28-82DDD2A62225}">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Industry associations</a:t>
          </a:r>
        </a:p>
      </dgm:t>
    </dgm:pt>
    <dgm:pt modelId="{A9D4320B-9638-45E1-9077-06310D66E7ED}" type="parTrans" cxnId="{6F767D39-ECFC-4A99-B067-C3F3BDDF98B6}">
      <dgm:prSet/>
      <dgm:spPr/>
      <dgm:t>
        <a:bodyPr/>
        <a:lstStyle/>
        <a:p>
          <a:endParaRPr lang="en-US" sz="1800"/>
        </a:p>
      </dgm:t>
    </dgm:pt>
    <dgm:pt modelId="{7241C462-6C26-4C4A-9061-8045ADDCA905}" type="sibTrans" cxnId="{6F767D39-ECFC-4A99-B067-C3F3BDDF98B6}">
      <dgm:prSet/>
      <dgm:spPr/>
      <dgm:t>
        <a:bodyPr/>
        <a:lstStyle/>
        <a:p>
          <a:endParaRPr lang="en-US" sz="1800"/>
        </a:p>
      </dgm:t>
    </dgm:pt>
    <dgm:pt modelId="{415CEB06-970E-4B68-80D1-5F8C04DFAD20}">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Trade groups</a:t>
          </a:r>
        </a:p>
      </dgm:t>
    </dgm:pt>
    <dgm:pt modelId="{025BBB65-582B-4698-ABF3-C8C0351B4A59}" type="parTrans" cxnId="{B91C55F9-6DF5-4CF4-AFAF-7D33963D0E67}">
      <dgm:prSet/>
      <dgm:spPr/>
      <dgm:t>
        <a:bodyPr/>
        <a:lstStyle/>
        <a:p>
          <a:endParaRPr lang="en-US" sz="1800"/>
        </a:p>
      </dgm:t>
    </dgm:pt>
    <dgm:pt modelId="{260ADC25-87F1-4936-937C-D63BF79CD301}" type="sibTrans" cxnId="{B91C55F9-6DF5-4CF4-AFAF-7D33963D0E67}">
      <dgm:prSet/>
      <dgm:spPr/>
      <dgm:t>
        <a:bodyPr/>
        <a:lstStyle/>
        <a:p>
          <a:endParaRPr lang="en-US" sz="1800"/>
        </a:p>
      </dgm:t>
    </dgm:pt>
    <dgm:pt modelId="{0D8EDBA4-87BC-4139-A530-4CC51E657380}">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Rural cooperatives</a:t>
          </a:r>
        </a:p>
      </dgm:t>
    </dgm:pt>
    <dgm:pt modelId="{E996EB58-C1F8-4971-B0A6-0585A0EEE084}" type="parTrans" cxnId="{2DDE264A-BAC0-4817-A860-51C3FC0D72E7}">
      <dgm:prSet/>
      <dgm:spPr/>
      <dgm:t>
        <a:bodyPr/>
        <a:lstStyle/>
        <a:p>
          <a:endParaRPr lang="en-US" sz="1800"/>
        </a:p>
      </dgm:t>
    </dgm:pt>
    <dgm:pt modelId="{895BEB1C-5A81-4BCC-868B-3121E01B2B3C}" type="sibTrans" cxnId="{2DDE264A-BAC0-4817-A860-51C3FC0D72E7}">
      <dgm:prSet/>
      <dgm:spPr/>
      <dgm:t>
        <a:bodyPr/>
        <a:lstStyle/>
        <a:p>
          <a:endParaRPr lang="en-US" sz="1800"/>
        </a:p>
      </dgm:t>
    </dgm:pt>
    <dgm:pt modelId="{5B5B75B9-C972-41E7-9B67-CF64D69B62D0}">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Municipal associations</a:t>
          </a:r>
        </a:p>
      </dgm:t>
    </dgm:pt>
    <dgm:pt modelId="{B72DEF17-24F3-42A2-8E53-2D1646E65840}" type="parTrans" cxnId="{5A60AE0C-C8C3-48CE-B549-D35E4C90DACD}">
      <dgm:prSet/>
      <dgm:spPr/>
      <dgm:t>
        <a:bodyPr/>
        <a:lstStyle/>
        <a:p>
          <a:endParaRPr lang="en-US" sz="1800"/>
        </a:p>
      </dgm:t>
    </dgm:pt>
    <dgm:pt modelId="{F6550964-87C6-4ADE-93BF-81F2371BC45E}" type="sibTrans" cxnId="{5A60AE0C-C8C3-48CE-B549-D35E4C90DACD}">
      <dgm:prSet/>
      <dgm:spPr/>
      <dgm:t>
        <a:bodyPr/>
        <a:lstStyle/>
        <a:p>
          <a:endParaRPr lang="en-US" sz="1800"/>
        </a:p>
      </dgm:t>
    </dgm:pt>
    <dgm:pt modelId="{044273E2-FCBB-43D7-94E2-EC40A5700228}">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en-US" sz="1600" kern="1200">
              <a:latin typeface="Open Sans" panose="020B0606030504020204" pitchFamily="34" charset="0"/>
              <a:ea typeface="Open Sans" panose="020B0606030504020204" pitchFamily="34" charset="0"/>
              <a:cs typeface="Open Sans" panose="020B0606030504020204" pitchFamily="34" charset="0"/>
            </a:rPr>
            <a:t>Vocational </a:t>
          </a:r>
          <a:br>
            <a:rPr lang="en-US" sz="1600" kern="1200">
              <a:latin typeface="Open Sans" panose="020B0606030504020204" pitchFamily="34" charset="0"/>
              <a:ea typeface="Open Sans" panose="020B0606030504020204" pitchFamily="34" charset="0"/>
              <a:cs typeface="Open Sans" panose="020B0606030504020204" pitchFamily="34" charset="0"/>
            </a:rPr>
          </a:b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non-profits</a:t>
          </a:r>
        </a:p>
      </dgm:t>
    </dgm:pt>
    <dgm:pt modelId="{32AA69FC-6433-4626-B93C-E7471B8C4646}" type="parTrans" cxnId="{78C58C98-4CA8-444B-85EB-E809A97806C0}">
      <dgm:prSet/>
      <dgm:spPr/>
      <dgm:t>
        <a:bodyPr/>
        <a:lstStyle/>
        <a:p>
          <a:endParaRPr lang="en-US" sz="1800"/>
        </a:p>
      </dgm:t>
    </dgm:pt>
    <dgm:pt modelId="{42194941-81CE-4423-94F3-5F4512F2E58A}" type="sibTrans" cxnId="{78C58C98-4CA8-444B-85EB-E809A97806C0}">
      <dgm:prSet/>
      <dgm:spPr/>
      <dgm:t>
        <a:bodyPr/>
        <a:lstStyle/>
        <a:p>
          <a:endParaRPr lang="en-US" sz="1800"/>
        </a:p>
      </dgm:t>
    </dgm:pt>
    <dgm:pt modelId="{E7EFEB0E-B318-45D1-A7CA-EBB242EF68B5}">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Communications/ electric trade unions</a:t>
          </a:r>
        </a:p>
      </dgm:t>
    </dgm:pt>
    <dgm:pt modelId="{149E77BD-1EB7-4D4C-9DAA-AD4656A0A198}" type="parTrans" cxnId="{AD3EBB99-37EB-4288-B76E-8BFFC3759AEE}">
      <dgm:prSet/>
      <dgm:spPr/>
      <dgm:t>
        <a:bodyPr/>
        <a:lstStyle/>
        <a:p>
          <a:endParaRPr lang="en-US" sz="1800"/>
        </a:p>
      </dgm:t>
    </dgm:pt>
    <dgm:pt modelId="{99D7650C-E50F-4C91-B287-DFA53766363C}" type="sibTrans" cxnId="{AD3EBB99-37EB-4288-B76E-8BFFC3759AEE}">
      <dgm:prSet/>
      <dgm:spPr/>
      <dgm:t>
        <a:bodyPr/>
        <a:lstStyle/>
        <a:p>
          <a:endParaRPr lang="en-US" sz="1800"/>
        </a:p>
      </dgm:t>
    </dgm:pt>
    <dgm:pt modelId="{D5E63720-0BA9-4BC3-812B-7FD29573A97C}">
      <dgm:prSet custT="1"/>
      <dgm:spPr>
        <a:solidFill>
          <a:srgbClr val="62C1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Community colleges with technical programs</a:t>
          </a:r>
        </a:p>
      </dgm:t>
    </dgm:pt>
    <dgm:pt modelId="{7F1BF6CC-3F8A-460E-A85E-0018759D9EA6}" type="parTrans" cxnId="{1A80F5D2-A8FA-4429-B21F-0184797FEC47}">
      <dgm:prSet/>
      <dgm:spPr/>
      <dgm:t>
        <a:bodyPr/>
        <a:lstStyle/>
        <a:p>
          <a:endParaRPr lang="en-US" sz="1800"/>
        </a:p>
      </dgm:t>
    </dgm:pt>
    <dgm:pt modelId="{D0D7FCF0-1E41-4EE1-99C6-48B175A76D51}" type="sibTrans" cxnId="{1A80F5D2-A8FA-4429-B21F-0184797FEC47}">
      <dgm:prSet/>
      <dgm:spPr/>
      <dgm:t>
        <a:bodyPr/>
        <a:lstStyle/>
        <a:p>
          <a:endParaRPr lang="en-US" sz="1800"/>
        </a:p>
      </dgm:t>
    </dgm:pt>
    <dgm:pt modelId="{BD98E281-AC77-4049-9CBF-468C39C05924}">
      <dgm:prSet custT="1"/>
      <dgm:spPr>
        <a:solidFill>
          <a:srgbClr val="2D69B6"/>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State &amp; local workforce development agencies</a:t>
          </a:r>
        </a:p>
      </dgm:t>
    </dgm:pt>
    <dgm:pt modelId="{37EF4E4A-0153-4287-97A5-C2F1708BB2EE}" type="parTrans" cxnId="{ECD074B3-8BA2-4C8D-9C8E-354C42B0FB9E}">
      <dgm:prSet/>
      <dgm:spPr/>
      <dgm:t>
        <a:bodyPr/>
        <a:lstStyle/>
        <a:p>
          <a:endParaRPr lang="en-US"/>
        </a:p>
      </dgm:t>
    </dgm:pt>
    <dgm:pt modelId="{799D3A27-ED7E-46E8-B762-557CE3C3786B}" type="sibTrans" cxnId="{ECD074B3-8BA2-4C8D-9C8E-354C42B0FB9E}">
      <dgm:prSet/>
      <dgm:spPr/>
      <dgm:t>
        <a:bodyPr/>
        <a:lstStyle/>
        <a:p>
          <a:endParaRPr lang="en-US"/>
        </a:p>
      </dgm:t>
    </dgm:pt>
    <dgm:pt modelId="{1A4EF86A-AD89-4CFD-8AAD-10963FE56722}">
      <dgm:prSet custT="1"/>
      <dgm:spPr>
        <a:solidFill>
          <a:srgbClr val="C5EAFF"/>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Equipment manufacturers</a:t>
          </a:r>
        </a:p>
      </dgm:t>
    </dgm:pt>
    <dgm:pt modelId="{2FFE397F-284E-4799-96AC-349A735CFBE7}" type="parTrans" cxnId="{5F6C7CBF-A13E-4667-A15D-6338955174F6}">
      <dgm:prSet/>
      <dgm:spPr/>
      <dgm:t>
        <a:bodyPr/>
        <a:lstStyle/>
        <a:p>
          <a:endParaRPr lang="en-US"/>
        </a:p>
      </dgm:t>
    </dgm:pt>
    <dgm:pt modelId="{B84996E3-5C9F-4DE4-B828-A67291F3E297}" type="sibTrans" cxnId="{5F6C7CBF-A13E-4667-A15D-6338955174F6}">
      <dgm:prSet/>
      <dgm:spPr/>
      <dgm:t>
        <a:bodyPr/>
        <a:lstStyle/>
        <a:p>
          <a:endParaRPr lang="en-US"/>
        </a:p>
      </dgm:t>
    </dgm:pt>
    <dgm:pt modelId="{FCC68CD2-3284-4C80-B3BE-39827C2240E7}" type="pres">
      <dgm:prSet presAssocID="{DCDB9D4B-D75A-4D4D-BB7C-35BC4314DF3C}" presName="diagram" presStyleCnt="0">
        <dgm:presLayoutVars>
          <dgm:dir/>
          <dgm:resizeHandles val="exact"/>
        </dgm:presLayoutVars>
      </dgm:prSet>
      <dgm:spPr/>
    </dgm:pt>
    <dgm:pt modelId="{6542D3D4-A85F-4AE1-8519-37A13E705766}" type="pres">
      <dgm:prSet presAssocID="{5581223F-79EB-4C13-837C-D2532FEA2566}" presName="node" presStyleLbl="node1" presStyleIdx="0" presStyleCnt="11" custScaleX="110998" custLinFactNeighborX="-1487">
        <dgm:presLayoutVars>
          <dgm:bulletEnabled val="1"/>
        </dgm:presLayoutVars>
      </dgm:prSet>
      <dgm:spPr/>
    </dgm:pt>
    <dgm:pt modelId="{6D4F4072-CC1C-48CB-8152-E167AD7C8F7F}" type="pres">
      <dgm:prSet presAssocID="{6546E50F-3BF7-45FA-B3B9-E2945EAF421E}" presName="sibTrans" presStyleCnt="0"/>
      <dgm:spPr/>
    </dgm:pt>
    <dgm:pt modelId="{5E944331-FCA7-47A2-87B3-6E89498FC467}" type="pres">
      <dgm:prSet presAssocID="{3F96DF69-205D-4A8F-A741-0C10F4AA0C96}" presName="node" presStyleLbl="node1" presStyleIdx="1" presStyleCnt="11" custScaleX="110998" custLinFactNeighborX="-1487">
        <dgm:presLayoutVars>
          <dgm:bulletEnabled val="1"/>
        </dgm:presLayoutVars>
      </dgm:prSet>
      <dgm:spPr>
        <a:xfrm>
          <a:off x="2917174" y="45"/>
          <a:ext cx="2027989" cy="1216793"/>
        </a:xfrm>
        <a:prstGeom prst="rect">
          <a:avLst/>
        </a:prstGeom>
      </dgm:spPr>
    </dgm:pt>
    <dgm:pt modelId="{2357E4BC-E3B9-4258-83AB-904C759C41C1}" type="pres">
      <dgm:prSet presAssocID="{115E03DF-2A21-4B62-AF61-2C4C58207D34}" presName="sibTrans" presStyleCnt="0"/>
      <dgm:spPr/>
    </dgm:pt>
    <dgm:pt modelId="{5173A9CE-0865-4DAF-915B-A2BBCC783741}" type="pres">
      <dgm:prSet presAssocID="{8A3450CB-D382-4117-BA28-82DDD2A62225}" presName="node" presStyleLbl="node1" presStyleIdx="2" presStyleCnt="11" custScaleX="110998" custLinFactNeighborX="-1487">
        <dgm:presLayoutVars>
          <dgm:bulletEnabled val="1"/>
        </dgm:presLayoutVars>
      </dgm:prSet>
      <dgm:spPr>
        <a:xfrm>
          <a:off x="5147962" y="45"/>
          <a:ext cx="2027989" cy="1216793"/>
        </a:xfrm>
        <a:prstGeom prst="rect">
          <a:avLst/>
        </a:prstGeom>
      </dgm:spPr>
    </dgm:pt>
    <dgm:pt modelId="{9DA2EB3B-40A5-4727-8627-0A29E100A6FA}" type="pres">
      <dgm:prSet presAssocID="{7241C462-6C26-4C4A-9061-8045ADDCA905}" presName="sibTrans" presStyleCnt="0"/>
      <dgm:spPr/>
    </dgm:pt>
    <dgm:pt modelId="{258EA22F-9E67-4CC1-AD50-0ECFF8954780}" type="pres">
      <dgm:prSet presAssocID="{415CEB06-970E-4B68-80D1-5F8C04DFAD20}" presName="node" presStyleLbl="node1" presStyleIdx="3" presStyleCnt="11" custScaleX="110998" custLinFactNeighborX="-1487">
        <dgm:presLayoutVars>
          <dgm:bulletEnabled val="1"/>
        </dgm:presLayoutVars>
      </dgm:prSet>
      <dgm:spPr>
        <a:xfrm>
          <a:off x="7378751" y="45"/>
          <a:ext cx="2027989" cy="1216793"/>
        </a:xfrm>
        <a:prstGeom prst="rect">
          <a:avLst/>
        </a:prstGeom>
      </dgm:spPr>
    </dgm:pt>
    <dgm:pt modelId="{ADF8D29D-6B18-47F7-9AA3-669D5DCB9265}" type="pres">
      <dgm:prSet presAssocID="{260ADC25-87F1-4936-937C-D63BF79CD301}" presName="sibTrans" presStyleCnt="0"/>
      <dgm:spPr/>
    </dgm:pt>
    <dgm:pt modelId="{03D572D8-76D0-4940-8D53-12386B29D1AC}" type="pres">
      <dgm:prSet presAssocID="{0D8EDBA4-87BC-4139-A530-4CC51E657380}" presName="node" presStyleLbl="node1" presStyleIdx="4" presStyleCnt="11" custScaleX="110998" custLinFactNeighborX="-1487">
        <dgm:presLayoutVars>
          <dgm:bulletEnabled val="1"/>
        </dgm:presLayoutVars>
      </dgm:prSet>
      <dgm:spPr>
        <a:xfrm>
          <a:off x="686386" y="1419637"/>
          <a:ext cx="2027989" cy="1216793"/>
        </a:xfrm>
        <a:prstGeom prst="rect">
          <a:avLst/>
        </a:prstGeom>
      </dgm:spPr>
    </dgm:pt>
    <dgm:pt modelId="{90622211-AE39-4B44-99C0-8553C2CA2FC9}" type="pres">
      <dgm:prSet presAssocID="{895BEB1C-5A81-4BCC-868B-3121E01B2B3C}" presName="sibTrans" presStyleCnt="0"/>
      <dgm:spPr/>
    </dgm:pt>
    <dgm:pt modelId="{DE1680CA-D499-424E-A8FC-80CAC8324F2D}" type="pres">
      <dgm:prSet presAssocID="{5B5B75B9-C972-41E7-9B67-CF64D69B62D0}" presName="node" presStyleLbl="node1" presStyleIdx="5" presStyleCnt="11" custScaleX="110998" custLinFactNeighborX="-1487">
        <dgm:presLayoutVars>
          <dgm:bulletEnabled val="1"/>
        </dgm:presLayoutVars>
      </dgm:prSet>
      <dgm:spPr>
        <a:xfrm>
          <a:off x="2917174" y="1419637"/>
          <a:ext cx="2027989" cy="1216793"/>
        </a:xfrm>
        <a:prstGeom prst="rect">
          <a:avLst/>
        </a:prstGeom>
      </dgm:spPr>
    </dgm:pt>
    <dgm:pt modelId="{4298A9DA-577B-4F94-8889-CA8AE2CD4519}" type="pres">
      <dgm:prSet presAssocID="{F6550964-87C6-4ADE-93BF-81F2371BC45E}" presName="sibTrans" presStyleCnt="0"/>
      <dgm:spPr/>
    </dgm:pt>
    <dgm:pt modelId="{EB3CB2C1-0245-4D1D-A5F9-29B5C4082EA3}" type="pres">
      <dgm:prSet presAssocID="{044273E2-FCBB-43D7-94E2-EC40A5700228}" presName="node" presStyleLbl="node1" presStyleIdx="6" presStyleCnt="11" custScaleX="110998" custLinFactNeighborX="-1487">
        <dgm:presLayoutVars>
          <dgm:bulletEnabled val="1"/>
        </dgm:presLayoutVars>
      </dgm:prSet>
      <dgm:spPr>
        <a:xfrm>
          <a:off x="5147962" y="1419637"/>
          <a:ext cx="2027989" cy="1216793"/>
        </a:xfrm>
        <a:prstGeom prst="rect">
          <a:avLst/>
        </a:prstGeom>
      </dgm:spPr>
    </dgm:pt>
    <dgm:pt modelId="{B6E2C06D-0869-46B5-8A85-CB0E82C5BE9E}" type="pres">
      <dgm:prSet presAssocID="{42194941-81CE-4423-94F3-5F4512F2E58A}" presName="sibTrans" presStyleCnt="0"/>
      <dgm:spPr/>
    </dgm:pt>
    <dgm:pt modelId="{50E3DDBD-B0B6-48E1-AE77-EFD6AF06B0D5}" type="pres">
      <dgm:prSet presAssocID="{E7EFEB0E-B318-45D1-A7CA-EBB242EF68B5}" presName="node" presStyleLbl="node1" presStyleIdx="7" presStyleCnt="11" custScaleX="110998" custLinFactNeighborX="-1487">
        <dgm:presLayoutVars>
          <dgm:bulletEnabled val="1"/>
        </dgm:presLayoutVars>
      </dgm:prSet>
      <dgm:spPr>
        <a:xfrm>
          <a:off x="7378751" y="1419637"/>
          <a:ext cx="2027989" cy="1216793"/>
        </a:xfrm>
        <a:prstGeom prst="rect">
          <a:avLst/>
        </a:prstGeom>
      </dgm:spPr>
    </dgm:pt>
    <dgm:pt modelId="{A58E2B76-DE40-43E0-89F6-50BDB2BD94B2}" type="pres">
      <dgm:prSet presAssocID="{99D7650C-E50F-4C91-B287-DFA53766363C}" presName="sibTrans" presStyleCnt="0"/>
      <dgm:spPr/>
    </dgm:pt>
    <dgm:pt modelId="{D311E4A3-F41A-43C8-8091-C89D3205319C}" type="pres">
      <dgm:prSet presAssocID="{D5E63720-0BA9-4BC3-812B-7FD29573A97C}" presName="node" presStyleLbl="node1" presStyleIdx="8" presStyleCnt="11" custScaleX="110998" custLinFactNeighborX="-1487">
        <dgm:presLayoutVars>
          <dgm:bulletEnabled val="1"/>
        </dgm:presLayoutVars>
      </dgm:prSet>
      <dgm:spPr>
        <a:xfrm>
          <a:off x="4032568" y="2839230"/>
          <a:ext cx="2027989" cy="1216793"/>
        </a:xfrm>
        <a:prstGeom prst="rect">
          <a:avLst/>
        </a:prstGeom>
      </dgm:spPr>
    </dgm:pt>
    <dgm:pt modelId="{CF981757-3A99-4978-A9F4-C209F786FCFD}" type="pres">
      <dgm:prSet presAssocID="{D0D7FCF0-1E41-4EE1-99C6-48B175A76D51}" presName="sibTrans" presStyleCnt="0"/>
      <dgm:spPr/>
    </dgm:pt>
    <dgm:pt modelId="{E792531F-5688-4DB1-A9CF-A92B1FBEB950}" type="pres">
      <dgm:prSet presAssocID="{BD98E281-AC77-4049-9CBF-468C39C05924}" presName="node" presStyleLbl="node1" presStyleIdx="9" presStyleCnt="11">
        <dgm:presLayoutVars>
          <dgm:bulletEnabled val="1"/>
        </dgm:presLayoutVars>
      </dgm:prSet>
      <dgm:spPr>
        <a:xfrm>
          <a:off x="4282512" y="2839195"/>
          <a:ext cx="2027902" cy="1216741"/>
        </a:xfrm>
        <a:prstGeom prst="rect">
          <a:avLst/>
        </a:prstGeom>
      </dgm:spPr>
    </dgm:pt>
    <dgm:pt modelId="{5C995E53-E76A-41B0-90EB-430BF4242549}" type="pres">
      <dgm:prSet presAssocID="{799D3A27-ED7E-46E8-B762-557CE3C3786B}" presName="sibTrans" presStyleCnt="0"/>
      <dgm:spPr/>
    </dgm:pt>
    <dgm:pt modelId="{4C269719-17E8-4CBA-B640-A2C5CF6345A7}" type="pres">
      <dgm:prSet presAssocID="{1A4EF86A-AD89-4CFD-8AAD-10963FE56722}" presName="node" presStyleLbl="node1" presStyleIdx="10" presStyleCnt="11">
        <dgm:presLayoutVars>
          <dgm:bulletEnabled val="1"/>
        </dgm:presLayoutVars>
      </dgm:prSet>
      <dgm:spPr>
        <a:xfrm>
          <a:off x="6513204" y="2839195"/>
          <a:ext cx="2027902" cy="1216741"/>
        </a:xfrm>
        <a:prstGeom prst="rect">
          <a:avLst/>
        </a:prstGeom>
      </dgm:spPr>
    </dgm:pt>
  </dgm:ptLst>
  <dgm:cxnLst>
    <dgm:cxn modelId="{0CC2D607-97DC-4FCB-B21E-8055A326ED62}" type="presOf" srcId="{5B5B75B9-C972-41E7-9B67-CF64D69B62D0}" destId="{DE1680CA-D499-424E-A8FC-80CAC8324F2D}" srcOrd="0" destOrd="0" presId="urn:microsoft.com/office/officeart/2005/8/layout/default"/>
    <dgm:cxn modelId="{9BE1C90A-B1F9-4AB9-B6BF-10E768FD56DC}" srcId="{DCDB9D4B-D75A-4D4D-BB7C-35BC4314DF3C}" destId="{3F96DF69-205D-4A8F-A741-0C10F4AA0C96}" srcOrd="1" destOrd="0" parTransId="{84D59C92-8567-4CF6-83C7-067B28037753}" sibTransId="{115E03DF-2A21-4B62-AF61-2C4C58207D34}"/>
    <dgm:cxn modelId="{5A60AE0C-C8C3-48CE-B549-D35E4C90DACD}" srcId="{DCDB9D4B-D75A-4D4D-BB7C-35BC4314DF3C}" destId="{5B5B75B9-C972-41E7-9B67-CF64D69B62D0}" srcOrd="5" destOrd="0" parTransId="{B72DEF17-24F3-42A2-8E53-2D1646E65840}" sibTransId="{F6550964-87C6-4ADE-93BF-81F2371BC45E}"/>
    <dgm:cxn modelId="{1316D632-36A7-4D59-987D-B90AE629F353}" type="presOf" srcId="{D5E63720-0BA9-4BC3-812B-7FD29573A97C}" destId="{D311E4A3-F41A-43C8-8091-C89D3205319C}" srcOrd="0" destOrd="0" presId="urn:microsoft.com/office/officeart/2005/8/layout/default"/>
    <dgm:cxn modelId="{6F767D39-ECFC-4A99-B067-C3F3BDDF98B6}" srcId="{DCDB9D4B-D75A-4D4D-BB7C-35BC4314DF3C}" destId="{8A3450CB-D382-4117-BA28-82DDD2A62225}" srcOrd="2" destOrd="0" parTransId="{A9D4320B-9638-45E1-9077-06310D66E7ED}" sibTransId="{7241C462-6C26-4C4A-9061-8045ADDCA905}"/>
    <dgm:cxn modelId="{EB7AD363-B4C5-4621-9887-4B87EB8C7070}" srcId="{DCDB9D4B-D75A-4D4D-BB7C-35BC4314DF3C}" destId="{5581223F-79EB-4C13-837C-D2532FEA2566}" srcOrd="0" destOrd="0" parTransId="{FF09B1F3-A396-4B7C-987A-B1AB16FAED4A}" sibTransId="{6546E50F-3BF7-45FA-B3B9-E2945EAF421E}"/>
    <dgm:cxn modelId="{2DDE264A-BAC0-4817-A860-51C3FC0D72E7}" srcId="{DCDB9D4B-D75A-4D4D-BB7C-35BC4314DF3C}" destId="{0D8EDBA4-87BC-4139-A530-4CC51E657380}" srcOrd="4" destOrd="0" parTransId="{E996EB58-C1F8-4971-B0A6-0585A0EEE084}" sibTransId="{895BEB1C-5A81-4BCC-868B-3121E01B2B3C}"/>
    <dgm:cxn modelId="{762C1C4D-2DEF-495D-BDC6-1C65AFC7ACD1}" type="presOf" srcId="{0D8EDBA4-87BC-4139-A530-4CC51E657380}" destId="{03D572D8-76D0-4940-8D53-12386B29D1AC}" srcOrd="0" destOrd="0" presId="urn:microsoft.com/office/officeart/2005/8/layout/default"/>
    <dgm:cxn modelId="{EB632B4F-4C20-4326-961E-F8924552B95D}" type="presOf" srcId="{415CEB06-970E-4B68-80D1-5F8C04DFAD20}" destId="{258EA22F-9E67-4CC1-AD50-0ECFF8954780}" srcOrd="0" destOrd="0" presId="urn:microsoft.com/office/officeart/2005/8/layout/default"/>
    <dgm:cxn modelId="{0B504C6F-A37D-40BC-8F59-C3EFFC100A8D}" type="presOf" srcId="{5581223F-79EB-4C13-837C-D2532FEA2566}" destId="{6542D3D4-A85F-4AE1-8519-37A13E705766}" srcOrd="0" destOrd="0" presId="urn:microsoft.com/office/officeart/2005/8/layout/default"/>
    <dgm:cxn modelId="{78C58C98-4CA8-444B-85EB-E809A97806C0}" srcId="{DCDB9D4B-D75A-4D4D-BB7C-35BC4314DF3C}" destId="{044273E2-FCBB-43D7-94E2-EC40A5700228}" srcOrd="6" destOrd="0" parTransId="{32AA69FC-6433-4626-B93C-E7471B8C4646}" sibTransId="{42194941-81CE-4423-94F3-5F4512F2E58A}"/>
    <dgm:cxn modelId="{AD3EBB99-37EB-4288-B76E-8BFFC3759AEE}" srcId="{DCDB9D4B-D75A-4D4D-BB7C-35BC4314DF3C}" destId="{E7EFEB0E-B318-45D1-A7CA-EBB242EF68B5}" srcOrd="7" destOrd="0" parTransId="{149E77BD-1EB7-4D4C-9DAA-AD4656A0A198}" sibTransId="{99D7650C-E50F-4C91-B287-DFA53766363C}"/>
    <dgm:cxn modelId="{9C26B69E-EBDA-4A9B-A81D-ADE8B82F1BE3}" type="presOf" srcId="{BD98E281-AC77-4049-9CBF-468C39C05924}" destId="{E792531F-5688-4DB1-A9CF-A92B1FBEB950}" srcOrd="0" destOrd="0" presId="urn:microsoft.com/office/officeart/2005/8/layout/default"/>
    <dgm:cxn modelId="{9D21E8A7-E73D-432E-9877-33A6EC1C5091}" type="presOf" srcId="{DCDB9D4B-D75A-4D4D-BB7C-35BC4314DF3C}" destId="{FCC68CD2-3284-4C80-B3BE-39827C2240E7}" srcOrd="0" destOrd="0" presId="urn:microsoft.com/office/officeart/2005/8/layout/default"/>
    <dgm:cxn modelId="{ECD074B3-8BA2-4C8D-9C8E-354C42B0FB9E}" srcId="{DCDB9D4B-D75A-4D4D-BB7C-35BC4314DF3C}" destId="{BD98E281-AC77-4049-9CBF-468C39C05924}" srcOrd="9" destOrd="0" parTransId="{37EF4E4A-0153-4287-97A5-C2F1708BB2EE}" sibTransId="{799D3A27-ED7E-46E8-B762-557CE3C3786B}"/>
    <dgm:cxn modelId="{5F6C7CBF-A13E-4667-A15D-6338955174F6}" srcId="{DCDB9D4B-D75A-4D4D-BB7C-35BC4314DF3C}" destId="{1A4EF86A-AD89-4CFD-8AAD-10963FE56722}" srcOrd="10" destOrd="0" parTransId="{2FFE397F-284E-4799-96AC-349A735CFBE7}" sibTransId="{B84996E3-5C9F-4DE4-B828-A67291F3E297}"/>
    <dgm:cxn modelId="{3B6049C0-D200-453D-991A-2429C0B973ED}" type="presOf" srcId="{044273E2-FCBB-43D7-94E2-EC40A5700228}" destId="{EB3CB2C1-0245-4D1D-A5F9-29B5C4082EA3}" srcOrd="0" destOrd="0" presId="urn:microsoft.com/office/officeart/2005/8/layout/default"/>
    <dgm:cxn modelId="{4FDFFEC8-EA3A-4A16-90E2-C76B4F9C82BD}" type="presOf" srcId="{3F96DF69-205D-4A8F-A741-0C10F4AA0C96}" destId="{5E944331-FCA7-47A2-87B3-6E89498FC467}" srcOrd="0" destOrd="0" presId="urn:microsoft.com/office/officeart/2005/8/layout/default"/>
    <dgm:cxn modelId="{EA2038CF-F1BB-4230-AB70-1536F8ECAAC5}" type="presOf" srcId="{1A4EF86A-AD89-4CFD-8AAD-10963FE56722}" destId="{4C269719-17E8-4CBA-B640-A2C5CF6345A7}" srcOrd="0" destOrd="0" presId="urn:microsoft.com/office/officeart/2005/8/layout/default"/>
    <dgm:cxn modelId="{1A80F5D2-A8FA-4429-B21F-0184797FEC47}" srcId="{DCDB9D4B-D75A-4D4D-BB7C-35BC4314DF3C}" destId="{D5E63720-0BA9-4BC3-812B-7FD29573A97C}" srcOrd="8" destOrd="0" parTransId="{7F1BF6CC-3F8A-460E-A85E-0018759D9EA6}" sibTransId="{D0D7FCF0-1E41-4EE1-99C6-48B175A76D51}"/>
    <dgm:cxn modelId="{A608A4F7-D950-44D9-8382-A51A44B50C10}" type="presOf" srcId="{E7EFEB0E-B318-45D1-A7CA-EBB242EF68B5}" destId="{50E3DDBD-B0B6-48E1-AE77-EFD6AF06B0D5}" srcOrd="0" destOrd="0" presId="urn:microsoft.com/office/officeart/2005/8/layout/default"/>
    <dgm:cxn modelId="{B91C55F9-6DF5-4CF4-AFAF-7D33963D0E67}" srcId="{DCDB9D4B-D75A-4D4D-BB7C-35BC4314DF3C}" destId="{415CEB06-970E-4B68-80D1-5F8C04DFAD20}" srcOrd="3" destOrd="0" parTransId="{025BBB65-582B-4698-ABF3-C8C0351B4A59}" sibTransId="{260ADC25-87F1-4936-937C-D63BF79CD301}"/>
    <dgm:cxn modelId="{4BAACBFC-E00C-4B64-8D11-FDC9DCD197D5}" type="presOf" srcId="{8A3450CB-D382-4117-BA28-82DDD2A62225}" destId="{5173A9CE-0865-4DAF-915B-A2BBCC783741}" srcOrd="0" destOrd="0" presId="urn:microsoft.com/office/officeart/2005/8/layout/default"/>
    <dgm:cxn modelId="{0BD4F102-3B07-4B6A-A9A1-E0596D1C4802}" type="presParOf" srcId="{FCC68CD2-3284-4C80-B3BE-39827C2240E7}" destId="{6542D3D4-A85F-4AE1-8519-37A13E705766}" srcOrd="0" destOrd="0" presId="urn:microsoft.com/office/officeart/2005/8/layout/default"/>
    <dgm:cxn modelId="{44C6D8D5-6EF4-451B-AF4F-DEA009121999}" type="presParOf" srcId="{FCC68CD2-3284-4C80-B3BE-39827C2240E7}" destId="{6D4F4072-CC1C-48CB-8152-E167AD7C8F7F}" srcOrd="1" destOrd="0" presId="urn:microsoft.com/office/officeart/2005/8/layout/default"/>
    <dgm:cxn modelId="{752A6B35-6BEE-4A7C-9BCF-3D329E9171CB}" type="presParOf" srcId="{FCC68CD2-3284-4C80-B3BE-39827C2240E7}" destId="{5E944331-FCA7-47A2-87B3-6E89498FC467}" srcOrd="2" destOrd="0" presId="urn:microsoft.com/office/officeart/2005/8/layout/default"/>
    <dgm:cxn modelId="{EB2E19ED-6B7F-4664-85ED-73821EB2CBD8}" type="presParOf" srcId="{FCC68CD2-3284-4C80-B3BE-39827C2240E7}" destId="{2357E4BC-E3B9-4258-83AB-904C759C41C1}" srcOrd="3" destOrd="0" presId="urn:microsoft.com/office/officeart/2005/8/layout/default"/>
    <dgm:cxn modelId="{52DB09D0-CC8B-435F-B27F-FA7DC7E0786E}" type="presParOf" srcId="{FCC68CD2-3284-4C80-B3BE-39827C2240E7}" destId="{5173A9CE-0865-4DAF-915B-A2BBCC783741}" srcOrd="4" destOrd="0" presId="urn:microsoft.com/office/officeart/2005/8/layout/default"/>
    <dgm:cxn modelId="{D775F8B2-41BB-4596-84CC-9B3990B82E29}" type="presParOf" srcId="{FCC68CD2-3284-4C80-B3BE-39827C2240E7}" destId="{9DA2EB3B-40A5-4727-8627-0A29E100A6FA}" srcOrd="5" destOrd="0" presId="urn:microsoft.com/office/officeart/2005/8/layout/default"/>
    <dgm:cxn modelId="{5512826A-6A01-4228-AE9E-4C5EE3DD4470}" type="presParOf" srcId="{FCC68CD2-3284-4C80-B3BE-39827C2240E7}" destId="{258EA22F-9E67-4CC1-AD50-0ECFF8954780}" srcOrd="6" destOrd="0" presId="urn:microsoft.com/office/officeart/2005/8/layout/default"/>
    <dgm:cxn modelId="{AB257114-A5BC-4E4A-89B3-D3B01ED59CF2}" type="presParOf" srcId="{FCC68CD2-3284-4C80-B3BE-39827C2240E7}" destId="{ADF8D29D-6B18-47F7-9AA3-669D5DCB9265}" srcOrd="7" destOrd="0" presId="urn:microsoft.com/office/officeart/2005/8/layout/default"/>
    <dgm:cxn modelId="{522E970D-FC22-442F-A023-0E71912A418C}" type="presParOf" srcId="{FCC68CD2-3284-4C80-B3BE-39827C2240E7}" destId="{03D572D8-76D0-4940-8D53-12386B29D1AC}" srcOrd="8" destOrd="0" presId="urn:microsoft.com/office/officeart/2005/8/layout/default"/>
    <dgm:cxn modelId="{875D3FF7-86EC-48EA-BC66-E4277B8F2E77}" type="presParOf" srcId="{FCC68CD2-3284-4C80-B3BE-39827C2240E7}" destId="{90622211-AE39-4B44-99C0-8553C2CA2FC9}" srcOrd="9" destOrd="0" presId="urn:microsoft.com/office/officeart/2005/8/layout/default"/>
    <dgm:cxn modelId="{E965B904-A1B0-4E15-8684-A626947DFCA5}" type="presParOf" srcId="{FCC68CD2-3284-4C80-B3BE-39827C2240E7}" destId="{DE1680CA-D499-424E-A8FC-80CAC8324F2D}" srcOrd="10" destOrd="0" presId="urn:microsoft.com/office/officeart/2005/8/layout/default"/>
    <dgm:cxn modelId="{EC9D0075-5F76-4E0A-B9B5-611FB8ADB073}" type="presParOf" srcId="{FCC68CD2-3284-4C80-B3BE-39827C2240E7}" destId="{4298A9DA-577B-4F94-8889-CA8AE2CD4519}" srcOrd="11" destOrd="0" presId="urn:microsoft.com/office/officeart/2005/8/layout/default"/>
    <dgm:cxn modelId="{C738E8F9-0B1C-4C32-80E9-8EBDD9FEF25D}" type="presParOf" srcId="{FCC68CD2-3284-4C80-B3BE-39827C2240E7}" destId="{EB3CB2C1-0245-4D1D-A5F9-29B5C4082EA3}" srcOrd="12" destOrd="0" presId="urn:microsoft.com/office/officeart/2005/8/layout/default"/>
    <dgm:cxn modelId="{BB760B20-3847-4B36-B5D2-7890836BC9D7}" type="presParOf" srcId="{FCC68CD2-3284-4C80-B3BE-39827C2240E7}" destId="{B6E2C06D-0869-46B5-8A85-CB0E82C5BE9E}" srcOrd="13" destOrd="0" presId="urn:microsoft.com/office/officeart/2005/8/layout/default"/>
    <dgm:cxn modelId="{B241DD85-16AC-4C10-B513-9801681D25D6}" type="presParOf" srcId="{FCC68CD2-3284-4C80-B3BE-39827C2240E7}" destId="{50E3DDBD-B0B6-48E1-AE77-EFD6AF06B0D5}" srcOrd="14" destOrd="0" presId="urn:microsoft.com/office/officeart/2005/8/layout/default"/>
    <dgm:cxn modelId="{53D9486C-11EC-4917-A61B-8E4C98B630A7}" type="presParOf" srcId="{FCC68CD2-3284-4C80-B3BE-39827C2240E7}" destId="{A58E2B76-DE40-43E0-89F6-50BDB2BD94B2}" srcOrd="15" destOrd="0" presId="urn:microsoft.com/office/officeart/2005/8/layout/default"/>
    <dgm:cxn modelId="{BE810EFF-2D5E-486B-85A3-7D056E946583}" type="presParOf" srcId="{FCC68CD2-3284-4C80-B3BE-39827C2240E7}" destId="{D311E4A3-F41A-43C8-8091-C89D3205319C}" srcOrd="16" destOrd="0" presId="urn:microsoft.com/office/officeart/2005/8/layout/default"/>
    <dgm:cxn modelId="{57880331-578F-452C-8FA7-71C452396C26}" type="presParOf" srcId="{FCC68CD2-3284-4C80-B3BE-39827C2240E7}" destId="{CF981757-3A99-4978-A9F4-C209F786FCFD}" srcOrd="17" destOrd="0" presId="urn:microsoft.com/office/officeart/2005/8/layout/default"/>
    <dgm:cxn modelId="{7919D9AF-3F08-4CDD-8572-AD1CE7120F2D}" type="presParOf" srcId="{FCC68CD2-3284-4C80-B3BE-39827C2240E7}" destId="{E792531F-5688-4DB1-A9CF-A92B1FBEB950}" srcOrd="18" destOrd="0" presId="urn:microsoft.com/office/officeart/2005/8/layout/default"/>
    <dgm:cxn modelId="{0F2B126F-EEC7-4E2C-9BA4-6FE87DE64859}" type="presParOf" srcId="{FCC68CD2-3284-4C80-B3BE-39827C2240E7}" destId="{5C995E53-E76A-41B0-90EB-430BF4242549}" srcOrd="19" destOrd="0" presId="urn:microsoft.com/office/officeart/2005/8/layout/default"/>
    <dgm:cxn modelId="{41A930E2-A2BB-414A-9C2F-A67CF98EE18F}" type="presParOf" srcId="{FCC68CD2-3284-4C80-B3BE-39827C2240E7}" destId="{4C269719-17E8-4CBA-B640-A2C5CF6345A7}"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6CA3E-65B7-4FDD-9A07-8DE0EE2C67CB}">
      <dsp:nvSpPr>
        <dsp:cNvPr id="0" name=""/>
        <dsp:cNvSpPr/>
      </dsp:nvSpPr>
      <dsp:spPr>
        <a:xfrm>
          <a:off x="0" y="966967"/>
          <a:ext cx="2901090" cy="1842192"/>
        </a:xfrm>
        <a:prstGeom prst="roundRect">
          <a:avLst>
            <a:gd name="adj" fmla="val 10000"/>
          </a:avLst>
        </a:prstGeom>
        <a:solidFill>
          <a:srgbClr val="2D69B6"/>
        </a:solidFill>
        <a:ln w="12700" cap="flat" cmpd="sng" algn="ctr">
          <a:solidFill>
            <a:srgbClr val="08473D"/>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133D83D-1A85-4355-BA1B-A5E60A9D38FB}">
      <dsp:nvSpPr>
        <dsp:cNvPr id="0" name=""/>
        <dsp:cNvSpPr/>
      </dsp:nvSpPr>
      <dsp:spPr>
        <a:xfrm>
          <a:off x="322343" y="1273193"/>
          <a:ext cx="2901090" cy="1842192"/>
        </a:xfrm>
        <a:prstGeom prst="roundRect">
          <a:avLst>
            <a:gd name="adj" fmla="val 10000"/>
          </a:avLst>
        </a:prstGeom>
        <a:solidFill>
          <a:schemeClr val="lt1">
            <a:alpha val="90000"/>
            <a:hueOff val="0"/>
            <a:satOff val="0"/>
            <a:lumOff val="0"/>
            <a:alphaOff val="0"/>
          </a:schemeClr>
        </a:solidFill>
        <a:ln w="12700" cap="flat" cmpd="sng" algn="ctr">
          <a:solidFill>
            <a:srgbClr val="01413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Requirements for workforce labor standards &amp; training activities in grant eligibility</a:t>
          </a:r>
        </a:p>
      </dsp:txBody>
      <dsp:txXfrm>
        <a:off x="376299" y="1327149"/>
        <a:ext cx="2793178" cy="1734280"/>
      </dsp:txXfrm>
    </dsp:sp>
    <dsp:sp modelId="{22AF5DD7-0206-4553-B705-DFC88544856B}">
      <dsp:nvSpPr>
        <dsp:cNvPr id="0" name=""/>
        <dsp:cNvSpPr/>
      </dsp:nvSpPr>
      <dsp:spPr>
        <a:xfrm>
          <a:off x="3545777" y="966967"/>
          <a:ext cx="2901090" cy="1842192"/>
        </a:xfrm>
        <a:prstGeom prst="roundRect">
          <a:avLst>
            <a:gd name="adj" fmla="val 10000"/>
          </a:avLst>
        </a:prstGeom>
        <a:solidFill>
          <a:srgbClr val="2D69B6"/>
        </a:solidFill>
        <a:ln w="12700" cap="flat" cmpd="sng" algn="ctr">
          <a:solidFill>
            <a:srgbClr val="08473D"/>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06ED648-E460-4974-AFDD-47CF3773D5E2}">
      <dsp:nvSpPr>
        <dsp:cNvPr id="0" name=""/>
        <dsp:cNvSpPr/>
      </dsp:nvSpPr>
      <dsp:spPr>
        <a:xfrm>
          <a:off x="3868120" y="1273193"/>
          <a:ext cx="2901090" cy="1842192"/>
        </a:xfrm>
        <a:prstGeom prst="roundRect">
          <a:avLst>
            <a:gd name="adj" fmla="val 10000"/>
          </a:avLst>
        </a:prstGeom>
        <a:solidFill>
          <a:schemeClr val="lt1">
            <a:alpha val="90000"/>
            <a:hueOff val="0"/>
            <a:satOff val="0"/>
            <a:lumOff val="0"/>
            <a:alphaOff val="0"/>
          </a:schemeClr>
        </a:solidFill>
        <a:ln w="12700" cap="flat" cmpd="sng" algn="ctr">
          <a:solidFill>
            <a:srgbClr val="01413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solidFill>
                <a:schemeClr val="tx1"/>
              </a:solidFill>
            </a:rPr>
            <a:t>Additional points in grant proposal scoring for exceeding basic pay &amp; labor standards, offering apprenticeship programs &amp; other workforce development priorities​</a:t>
          </a:r>
          <a:endParaRPr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3922076" y="1327149"/>
        <a:ext cx="2793178" cy="1734280"/>
      </dsp:txXfrm>
    </dsp:sp>
    <dsp:sp modelId="{19EB54D9-71FD-4BFA-AF40-2482DA16D0D3}">
      <dsp:nvSpPr>
        <dsp:cNvPr id="0" name=""/>
        <dsp:cNvSpPr/>
      </dsp:nvSpPr>
      <dsp:spPr>
        <a:xfrm>
          <a:off x="7091554" y="966967"/>
          <a:ext cx="2901090" cy="1842192"/>
        </a:xfrm>
        <a:prstGeom prst="roundRect">
          <a:avLst>
            <a:gd name="adj" fmla="val 10000"/>
          </a:avLst>
        </a:prstGeom>
        <a:solidFill>
          <a:srgbClr val="2D69B6"/>
        </a:solidFill>
        <a:ln w="12700" cap="flat" cmpd="sng" algn="ctr">
          <a:solidFill>
            <a:srgbClr val="08473D"/>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C3044FE-7434-4FAF-8E85-225514E1D391}">
      <dsp:nvSpPr>
        <dsp:cNvPr id="0" name=""/>
        <dsp:cNvSpPr/>
      </dsp:nvSpPr>
      <dsp:spPr>
        <a:xfrm>
          <a:off x="7413897" y="1273193"/>
          <a:ext cx="2901090" cy="1842192"/>
        </a:xfrm>
        <a:prstGeom prst="roundRect">
          <a:avLst>
            <a:gd name="adj" fmla="val 10000"/>
          </a:avLst>
        </a:prstGeom>
        <a:solidFill>
          <a:schemeClr val="lt1">
            <a:alpha val="90000"/>
            <a:hueOff val="0"/>
            <a:satOff val="0"/>
            <a:lumOff val="0"/>
            <a:alphaOff val="0"/>
          </a:schemeClr>
        </a:solidFill>
        <a:ln w="12700" cap="flat" cmpd="sng" algn="ctr">
          <a:solidFill>
            <a:srgbClr val="01413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Collaboration with state, industry, education, non-profits &amp; others to develop, engage in, &amp; promote activities to mitigate bottlenecks</a:t>
          </a:r>
        </a:p>
      </dsp:txBody>
      <dsp:txXfrm>
        <a:off x="7467853" y="1327149"/>
        <a:ext cx="2793178" cy="1734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A254-DF8D-443F-AAFD-0206122BF2FB}">
      <dsp:nvSpPr>
        <dsp:cNvPr id="0" name=""/>
        <dsp:cNvSpPr/>
      </dsp:nvSpPr>
      <dsp:spPr>
        <a:xfrm>
          <a:off x="763490" y="1392842"/>
          <a:ext cx="2993162" cy="2159332"/>
        </a:xfrm>
        <a:prstGeom prst="roundRect">
          <a:avLst>
            <a:gd name="adj" fmla="val 10000"/>
          </a:avLst>
        </a:prstGeom>
        <a:solidFill>
          <a:srgbClr val="579FD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0" algn="l" defTabSz="266700" rtl="0">
            <a:lnSpc>
              <a:spcPct val="90000"/>
            </a:lnSpc>
            <a:spcBef>
              <a:spcPct val="0"/>
            </a:spcBef>
            <a:spcAft>
              <a:spcPct val="15000"/>
            </a:spcAft>
            <a:buNone/>
          </a:pPr>
          <a:endParaRPr lang="en-US" sz="600" b="0" kern="1200">
            <a:solidFill>
              <a:schemeClr val="bg1"/>
            </a:solidFill>
            <a:latin typeface="+mn-lt"/>
            <a:ea typeface="+mn-ea"/>
            <a:cs typeface="+mn-cs"/>
          </a:endParaRPr>
        </a:p>
        <a:p>
          <a:pPr marL="0" lvl="1" indent="0" algn="ctr" defTabSz="711200" rtl="0">
            <a:lnSpc>
              <a:spcPct val="100000"/>
            </a:lnSpc>
            <a:spcBef>
              <a:spcPct val="0"/>
            </a:spcBef>
            <a:spcAft>
              <a:spcPts val="0"/>
            </a:spcAft>
            <a:buNone/>
          </a:pPr>
          <a:r>
            <a:rPr lang="en-US" sz="1600" b="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State framework &amp; plan for extending broadband to all locations. The plan will seek extensive input from state &amp; local partners</a:t>
          </a:r>
        </a:p>
      </dsp:txBody>
      <dsp:txXfrm>
        <a:off x="813182" y="1442534"/>
        <a:ext cx="2893778" cy="1597234"/>
      </dsp:txXfrm>
    </dsp:sp>
    <dsp:sp modelId="{80EC4D19-804A-4FC7-B121-E8B555AFC83B}">
      <dsp:nvSpPr>
        <dsp:cNvPr id="0" name=""/>
        <dsp:cNvSpPr/>
      </dsp:nvSpPr>
      <dsp:spPr>
        <a:xfrm>
          <a:off x="2348753" y="1485427"/>
          <a:ext cx="3397783" cy="3218786"/>
        </a:xfrm>
        <a:prstGeom prst="leftCircularArrow">
          <a:avLst>
            <a:gd name="adj1" fmla="val 3662"/>
            <a:gd name="adj2" fmla="val 456105"/>
            <a:gd name="adj3" fmla="val 2232410"/>
            <a:gd name="adj4" fmla="val 9025284"/>
            <a:gd name="adj5" fmla="val 427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FAB440-F631-4B6F-BB37-6F5E3BD6E386}">
      <dsp:nvSpPr>
        <dsp:cNvPr id="0" name=""/>
        <dsp:cNvSpPr/>
      </dsp:nvSpPr>
      <dsp:spPr>
        <a:xfrm>
          <a:off x="1443922" y="3164810"/>
          <a:ext cx="2611364" cy="1038453"/>
        </a:xfrm>
        <a:prstGeom prst="roundRect">
          <a:avLst>
            <a:gd name="adj" fmla="val 10000"/>
          </a:avLst>
        </a:prstGeom>
        <a:solidFill>
          <a:srgbClr val="005087"/>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5-Year Action Plan</a:t>
          </a:r>
          <a:endParaRPr lang="en-US" sz="2000" b="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sp:txBody>
      <dsp:txXfrm>
        <a:off x="1474337" y="3195225"/>
        <a:ext cx="2550534" cy="977623"/>
      </dsp:txXfrm>
    </dsp:sp>
    <dsp:sp modelId="{6B3AB9DA-8A6E-498E-A195-6A557085B6BF}">
      <dsp:nvSpPr>
        <dsp:cNvPr id="0" name=""/>
        <dsp:cNvSpPr/>
      </dsp:nvSpPr>
      <dsp:spPr>
        <a:xfrm>
          <a:off x="4494112" y="1176945"/>
          <a:ext cx="2937785" cy="2589934"/>
        </a:xfrm>
        <a:prstGeom prst="roundRect">
          <a:avLst>
            <a:gd name="adj" fmla="val 10000"/>
          </a:avLst>
        </a:prstGeom>
        <a:solidFill>
          <a:srgbClr val="579FD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0" algn="ctr" defTabSz="711200" rtl="0">
            <a:lnSpc>
              <a:spcPct val="100000"/>
            </a:lnSpc>
            <a:spcBef>
              <a:spcPct val="0"/>
            </a:spcBef>
            <a:spcAft>
              <a:spcPts val="0"/>
            </a:spcAft>
            <a:buNone/>
          </a:pPr>
          <a:r>
            <a:rPr lang="en-US" sz="1600" b="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Grant program design &amp; rules &amp; seek public feedback. Once accepted by NTIA, will release at least 20% of allocated funds</a:t>
          </a:r>
          <a:endParaRPr lang="en-US" sz="160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4553714" y="1791533"/>
        <a:ext cx="2818581" cy="1915744"/>
      </dsp:txXfrm>
    </dsp:sp>
    <dsp:sp modelId="{046792FB-83BE-4E9B-A7EF-0407FB378084}">
      <dsp:nvSpPr>
        <dsp:cNvPr id="0" name=""/>
        <dsp:cNvSpPr/>
      </dsp:nvSpPr>
      <dsp:spPr>
        <a:xfrm>
          <a:off x="6134096" y="133614"/>
          <a:ext cx="3160400" cy="3521475"/>
        </a:xfrm>
        <a:prstGeom prst="circularArrow">
          <a:avLst>
            <a:gd name="adj1" fmla="val 3729"/>
            <a:gd name="adj2" fmla="val 465285"/>
            <a:gd name="adj3" fmla="val 19365326"/>
            <a:gd name="adj4" fmla="val 12581633"/>
            <a:gd name="adj5" fmla="val 4351"/>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7BCBD2-A29F-4D12-A896-7FFA143B4388}">
      <dsp:nvSpPr>
        <dsp:cNvPr id="0" name=""/>
        <dsp:cNvSpPr/>
      </dsp:nvSpPr>
      <dsp:spPr>
        <a:xfrm>
          <a:off x="5146838" y="741156"/>
          <a:ext cx="2611364" cy="1038453"/>
        </a:xfrm>
        <a:prstGeom prst="roundRect">
          <a:avLst>
            <a:gd name="adj" fmla="val 10000"/>
          </a:avLst>
        </a:prstGeom>
        <a:solidFill>
          <a:srgbClr val="005087"/>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Initial Proposal</a:t>
          </a:r>
          <a:endParaRPr lang="en-US" sz="200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sp:txBody>
      <dsp:txXfrm>
        <a:off x="5177253" y="771571"/>
        <a:ext cx="2550534" cy="977623"/>
      </dsp:txXfrm>
    </dsp:sp>
    <dsp:sp modelId="{3A047AAE-618B-4243-973E-C162FC73A78D}">
      <dsp:nvSpPr>
        <dsp:cNvPr id="0" name=""/>
        <dsp:cNvSpPr/>
      </dsp:nvSpPr>
      <dsp:spPr>
        <a:xfrm>
          <a:off x="7995292" y="1534154"/>
          <a:ext cx="2586866" cy="1876707"/>
        </a:xfrm>
        <a:prstGeom prst="roundRect">
          <a:avLst>
            <a:gd name="adj" fmla="val 10000"/>
          </a:avLst>
        </a:prstGeom>
        <a:solidFill>
          <a:srgbClr val="579FD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0" algn="l" defTabSz="400050" rtl="0">
            <a:lnSpc>
              <a:spcPct val="90000"/>
            </a:lnSpc>
            <a:spcBef>
              <a:spcPct val="0"/>
            </a:spcBef>
            <a:spcAft>
              <a:spcPct val="15000"/>
            </a:spcAft>
            <a:buFont typeface="Arial" panose="020B0604020202020204" pitchFamily="34" charset="0"/>
            <a:buNone/>
          </a:pPr>
          <a:endParaRPr lang="en-US" sz="900" kern="1200">
            <a:solidFill>
              <a:schemeClr val="bg1"/>
            </a:solidFill>
            <a:latin typeface="Georgia" panose="02040502050405020303" pitchFamily="18" charset="0"/>
          </a:endParaRPr>
        </a:p>
        <a:p>
          <a:pPr marL="0" lvl="1" indent="0" algn="ctr" defTabSz="711200" rtl="0">
            <a:lnSpc>
              <a:spcPct val="100000"/>
            </a:lnSpc>
            <a:spcBef>
              <a:spcPct val="0"/>
            </a:spcBef>
            <a:spcAft>
              <a:spcPts val="0"/>
            </a:spcAft>
            <a:buFont typeface="Arial" panose="020B0604020202020204" pitchFamily="34" charset="0"/>
            <a:buNone/>
          </a:pPr>
          <a:r>
            <a:rPr lang="en-US" sz="160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After final awards are submitted to NTIA &amp; approved, will release remaining funds</a:t>
          </a:r>
        </a:p>
      </dsp:txBody>
      <dsp:txXfrm>
        <a:off x="8038480" y="1577342"/>
        <a:ext cx="2500490" cy="1388179"/>
      </dsp:txXfrm>
    </dsp:sp>
    <dsp:sp modelId="{B14941F7-27EE-453C-BEC5-D8AB08B15514}">
      <dsp:nvSpPr>
        <dsp:cNvPr id="0" name=""/>
        <dsp:cNvSpPr/>
      </dsp:nvSpPr>
      <dsp:spPr>
        <a:xfrm>
          <a:off x="8472674" y="3164810"/>
          <a:ext cx="2611364" cy="1038453"/>
        </a:xfrm>
        <a:prstGeom prst="roundRect">
          <a:avLst>
            <a:gd name="adj" fmla="val 10000"/>
          </a:avLst>
        </a:prstGeom>
        <a:solidFill>
          <a:srgbClr val="005087"/>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rgbClr val="C0E6FF"/>
              </a:solidFill>
              <a:latin typeface="Open Sans" panose="020B0606030504020204" pitchFamily="34" charset="0"/>
              <a:ea typeface="Open Sans" panose="020B0606030504020204" pitchFamily="34" charset="0"/>
              <a:cs typeface="Open Sans" panose="020B0606030504020204" pitchFamily="34" charset="0"/>
            </a:rPr>
            <a:t>Final Proposal</a:t>
          </a:r>
          <a:endParaRPr lang="en-US" sz="2000" kern="1200">
            <a:solidFill>
              <a:srgbClr val="C0E6FF"/>
            </a:solidFill>
            <a:latin typeface="Open Sans" panose="020B0606030504020204" pitchFamily="34" charset="0"/>
            <a:ea typeface="Open Sans" panose="020B0606030504020204" pitchFamily="34" charset="0"/>
            <a:cs typeface="Open Sans" panose="020B0606030504020204" pitchFamily="34" charset="0"/>
          </a:endParaRPr>
        </a:p>
      </dsp:txBody>
      <dsp:txXfrm>
        <a:off x="8503089" y="3195225"/>
        <a:ext cx="2550534" cy="977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74CA4-E198-49B9-A984-B2A4CAC3CBA9}">
      <dsp:nvSpPr>
        <dsp:cNvPr id="0" name=""/>
        <dsp:cNvSpPr/>
      </dsp:nvSpPr>
      <dsp:spPr>
        <a:xfrm>
          <a:off x="3699792" y="2826173"/>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Workforce Readiness</a:t>
          </a:r>
        </a:p>
      </dsp:txBody>
      <dsp:txXfrm>
        <a:off x="3924688" y="3019220"/>
        <a:ext cx="1002411" cy="860455"/>
      </dsp:txXfrm>
    </dsp:sp>
    <dsp:sp modelId="{3F573427-E768-4C70-A50A-F768CF2D6D0B}">
      <dsp:nvSpPr>
        <dsp:cNvPr id="0" name=""/>
        <dsp:cNvSpPr/>
      </dsp:nvSpPr>
      <dsp:spPr>
        <a:xfrm>
          <a:off x="5885913" y="3542390"/>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0C73A-2F46-47DD-8DE7-36D63EEA6BA7}">
      <dsp:nvSpPr>
        <dsp:cNvPr id="0" name=""/>
        <dsp:cNvSpPr/>
      </dsp:nvSpPr>
      <dsp:spPr>
        <a:xfrm>
          <a:off x="3696134" y="180844"/>
          <a:ext cx="1452203" cy="124654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6F383FD3-BA05-4C77-93F3-5F34C47D40DB}">
      <dsp:nvSpPr>
        <dsp:cNvPr id="0" name=""/>
        <dsp:cNvSpPr/>
      </dsp:nvSpPr>
      <dsp:spPr>
        <a:xfrm>
          <a:off x="3421712" y="3570643"/>
          <a:ext cx="275013" cy="21807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5AFD54-7D2C-46BB-A72D-475FBAAA4560}">
      <dsp:nvSpPr>
        <dsp:cNvPr id="0" name=""/>
        <dsp:cNvSpPr/>
      </dsp:nvSpPr>
      <dsp:spPr>
        <a:xfrm>
          <a:off x="2464268" y="2175298"/>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Fair Labor Standards</a:t>
          </a:r>
        </a:p>
      </dsp:txBody>
      <dsp:txXfrm>
        <a:off x="2689164" y="2368345"/>
        <a:ext cx="1002411" cy="860455"/>
      </dsp:txXfrm>
    </dsp:sp>
    <dsp:sp modelId="{7F0058BB-BEA9-4F0F-B110-871E1BEAB4E7}">
      <dsp:nvSpPr>
        <dsp:cNvPr id="0" name=""/>
        <dsp:cNvSpPr/>
      </dsp:nvSpPr>
      <dsp:spPr>
        <a:xfrm>
          <a:off x="3459060" y="3247673"/>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0441C-E3A7-4372-9566-5DCA7C5D40A2}">
      <dsp:nvSpPr>
        <dsp:cNvPr id="0" name=""/>
        <dsp:cNvSpPr/>
      </dsp:nvSpPr>
      <dsp:spPr>
        <a:xfrm>
          <a:off x="2469689" y="3509613"/>
          <a:ext cx="1452203" cy="124654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964455E8-A62D-447E-BFAF-4EC602AA82C3}">
      <dsp:nvSpPr>
        <dsp:cNvPr id="0" name=""/>
        <dsp:cNvSpPr/>
      </dsp:nvSpPr>
      <dsp:spPr>
        <a:xfrm>
          <a:off x="3735426" y="3418884"/>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89668-25C6-4C0D-BF12-E27393E3C9E0}">
      <dsp:nvSpPr>
        <dsp:cNvPr id="0" name=""/>
        <dsp:cNvSpPr/>
      </dsp:nvSpPr>
      <dsp:spPr>
        <a:xfrm>
          <a:off x="4945170" y="814319"/>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Subgrant Program</a:t>
          </a:r>
        </a:p>
      </dsp:txBody>
      <dsp:txXfrm>
        <a:off x="5170066" y="1007366"/>
        <a:ext cx="1002411" cy="860455"/>
      </dsp:txXfrm>
    </dsp:sp>
    <dsp:sp modelId="{65C968BA-80BE-48C9-A823-BAE82868CF55}">
      <dsp:nvSpPr>
        <dsp:cNvPr id="0" name=""/>
        <dsp:cNvSpPr/>
      </dsp:nvSpPr>
      <dsp:spPr>
        <a:xfrm>
          <a:off x="5922308" y="852095"/>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E994-DBA2-48F1-A1D0-6F0BD7123E56}">
      <dsp:nvSpPr>
        <dsp:cNvPr id="0" name=""/>
        <dsp:cNvSpPr/>
      </dsp:nvSpPr>
      <dsp:spPr>
        <a:xfrm>
          <a:off x="2478166" y="852748"/>
          <a:ext cx="1452203" cy="124654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9827CB5F-2C37-4028-9A31-FC26E674604B}">
      <dsp:nvSpPr>
        <dsp:cNvPr id="0" name=""/>
        <dsp:cNvSpPr/>
      </dsp:nvSpPr>
      <dsp:spPr>
        <a:xfrm>
          <a:off x="4793475" y="291004"/>
          <a:ext cx="76280" cy="7696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3F262-B4A7-482A-9A33-C20856DC1BFA}">
      <dsp:nvSpPr>
        <dsp:cNvPr id="0" name=""/>
        <dsp:cNvSpPr/>
      </dsp:nvSpPr>
      <dsp:spPr>
        <a:xfrm>
          <a:off x="3702160" y="1501648"/>
          <a:ext cx="1452203" cy="1246549"/>
        </a:xfrm>
        <a:prstGeom prst="hexagon">
          <a:avLst>
            <a:gd name="adj" fmla="val 25000"/>
            <a:gd name="vf" fmla="val 115470"/>
          </a:avLst>
        </a:prstGeom>
        <a:solidFill>
          <a:srgbClr val="2D69B6"/>
        </a:solid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Low-cost Service Options</a:t>
          </a:r>
        </a:p>
      </dsp:txBody>
      <dsp:txXfrm>
        <a:off x="3927056" y="1694695"/>
        <a:ext cx="1002411" cy="860455"/>
      </dsp:txXfrm>
    </dsp:sp>
    <dsp:sp modelId="{5FA2CC3F-D2E1-4E12-A688-D02DD51379A2}">
      <dsp:nvSpPr>
        <dsp:cNvPr id="0" name=""/>
        <dsp:cNvSpPr/>
      </dsp:nvSpPr>
      <dsp:spPr>
        <a:xfrm>
          <a:off x="4950927" y="2051829"/>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AC186-E99B-41FB-9607-E88D7B021EDE}">
      <dsp:nvSpPr>
        <dsp:cNvPr id="0" name=""/>
        <dsp:cNvSpPr/>
      </dsp:nvSpPr>
      <dsp:spPr>
        <a:xfrm>
          <a:off x="4945170" y="2186822"/>
          <a:ext cx="1452203" cy="124654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rgbClr val="0F79C1"/>
          </a:solidFill>
          <a:prstDash val="solid"/>
          <a:miter lim="800000"/>
        </a:ln>
        <a:effectLst/>
      </dsp:spPr>
      <dsp:style>
        <a:lnRef idx="2">
          <a:scrgbClr r="0" g="0" b="0"/>
        </a:lnRef>
        <a:fillRef idx="1">
          <a:scrgbClr r="0" g="0" b="0"/>
        </a:fillRef>
        <a:effectRef idx="0">
          <a:scrgbClr r="0" g="0" b="0"/>
        </a:effectRef>
        <a:fontRef idx="minor"/>
      </dsp:style>
    </dsp:sp>
    <dsp:sp modelId="{385C1D1C-F56B-481D-AD7B-08150018671D}">
      <dsp:nvSpPr>
        <dsp:cNvPr id="0" name=""/>
        <dsp:cNvSpPr/>
      </dsp:nvSpPr>
      <dsp:spPr>
        <a:xfrm>
          <a:off x="5238169" y="2208882"/>
          <a:ext cx="169530" cy="1461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642BE-682B-4AE7-8B86-01C2804B5F37}">
      <dsp:nvSpPr>
        <dsp:cNvPr id="0" name=""/>
        <dsp:cNvSpPr/>
      </dsp:nvSpPr>
      <dsp:spPr>
        <a:xfrm>
          <a:off x="0" y="625"/>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4ADFF-305F-42F3-A016-5ABE560ED8EB}">
      <dsp:nvSpPr>
        <dsp:cNvPr id="0" name=""/>
        <dsp:cNvSpPr/>
      </dsp:nvSpPr>
      <dsp:spPr>
        <a:xfrm>
          <a:off x="0" y="625"/>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Broadband Connectivity</a:t>
          </a:r>
        </a:p>
        <a:p>
          <a:pPr marL="0" lvl="0" indent="0" algn="l" defTabSz="666750">
            <a:lnSpc>
              <a:spcPct val="90000"/>
            </a:lnSpc>
            <a:spcBef>
              <a:spcPct val="0"/>
            </a:spcBef>
            <a:spcAft>
              <a:spcPct val="35000"/>
            </a:spcAft>
            <a:buNone/>
          </a:pPr>
          <a:r>
            <a:rPr lang="en-US" sz="1500" kern="1200" dirty="0">
              <a:latin typeface="Open Sans" pitchFamily="2" charset="0"/>
              <a:ea typeface="Open Sans" pitchFamily="2" charset="0"/>
              <a:cs typeface="Open Sans" pitchFamily="2" charset="0"/>
            </a:rPr>
            <a:t>Install or provide low-cost internet to multi-dwelling units for low-income residents; support sign-ups for broadband subscriptions; support affordability of broadband &amp; sign ups for subsidy programs</a:t>
          </a:r>
        </a:p>
      </dsp:txBody>
      <dsp:txXfrm>
        <a:off x="0" y="625"/>
        <a:ext cx="9867588" cy="1023878"/>
      </dsp:txXfrm>
    </dsp:sp>
    <dsp:sp modelId="{CA2FEC08-E18D-4915-ADD2-5B121EFC2C85}">
      <dsp:nvSpPr>
        <dsp:cNvPr id="0" name=""/>
        <dsp:cNvSpPr/>
      </dsp:nvSpPr>
      <dsp:spPr>
        <a:xfrm>
          <a:off x="0" y="1024503"/>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9677A-E00B-451C-93D5-3AFAC83EDC30}">
      <dsp:nvSpPr>
        <dsp:cNvPr id="0" name=""/>
        <dsp:cNvSpPr/>
      </dsp:nvSpPr>
      <dsp:spPr>
        <a:xfrm>
          <a:off x="0" y="1024503"/>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Covered Populations</a:t>
          </a:r>
        </a:p>
        <a:p>
          <a:pPr marL="0" lvl="0" indent="0" algn="l" defTabSz="666750">
            <a:lnSpc>
              <a:spcPct val="90000"/>
            </a:lnSpc>
            <a:spcBef>
              <a:spcPct val="0"/>
            </a:spcBef>
            <a:spcAft>
              <a:spcPct val="35000"/>
            </a:spcAft>
            <a:buNone/>
          </a:pPr>
          <a:r>
            <a:rPr lang="en-US" sz="1500" kern="1200" dirty="0">
              <a:latin typeface="Open Sans" pitchFamily="2" charset="0"/>
              <a:ea typeface="Open Sans" pitchFamily="2" charset="0"/>
              <a:cs typeface="Open Sans" pitchFamily="2" charset="0"/>
            </a:rPr>
            <a:t>Prioritize projects that address the needs of covered populations such as seniors, individuals with disabilities, low-income households, or English learners; support outreach to partners serving these groups</a:t>
          </a:r>
        </a:p>
      </dsp:txBody>
      <dsp:txXfrm>
        <a:off x="0" y="1024503"/>
        <a:ext cx="9867588" cy="1023878"/>
      </dsp:txXfrm>
    </dsp:sp>
    <dsp:sp modelId="{2266F829-BFC2-4CDB-9011-BF886B8CAA4A}">
      <dsp:nvSpPr>
        <dsp:cNvPr id="0" name=""/>
        <dsp:cNvSpPr/>
      </dsp:nvSpPr>
      <dsp:spPr>
        <a:xfrm>
          <a:off x="0" y="2048381"/>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16C6E-6870-4E09-9302-C434BF22AA4C}">
      <dsp:nvSpPr>
        <dsp:cNvPr id="0" name=""/>
        <dsp:cNvSpPr/>
      </dsp:nvSpPr>
      <dsp:spPr>
        <a:xfrm>
          <a:off x="0" y="2048381"/>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Network Reliability</a:t>
          </a:r>
        </a:p>
        <a:p>
          <a:pPr marL="0" lvl="0" indent="0" algn="l" defTabSz="666750">
            <a:lnSpc>
              <a:spcPct val="90000"/>
            </a:lnSpc>
            <a:spcBef>
              <a:spcPct val="0"/>
            </a:spcBef>
            <a:spcAft>
              <a:spcPct val="35000"/>
            </a:spcAft>
            <a:buNone/>
          </a:pPr>
          <a:r>
            <a:rPr lang="en-US" sz="1500" b="0" kern="1200" dirty="0">
              <a:latin typeface="Open Sans" pitchFamily="2" charset="0"/>
              <a:ea typeface="Open Sans" pitchFamily="2" charset="0"/>
              <a:cs typeface="Open Sans" pitchFamily="2" charset="0"/>
            </a:rPr>
            <a:t>Assess threats to network reliability including extreme weather, cybercrime, &amp; outdated equipment; support mitigation methods &amp; network designs to enhance service quality &amp; reliability</a:t>
          </a:r>
          <a:endParaRPr lang="en-US" sz="1500" kern="1200" dirty="0">
            <a:latin typeface="Open Sans" pitchFamily="2" charset="0"/>
            <a:ea typeface="Open Sans" pitchFamily="2" charset="0"/>
            <a:cs typeface="Open Sans" pitchFamily="2" charset="0"/>
          </a:endParaRPr>
        </a:p>
      </dsp:txBody>
      <dsp:txXfrm>
        <a:off x="0" y="2048381"/>
        <a:ext cx="9867588" cy="1023878"/>
      </dsp:txXfrm>
    </dsp:sp>
    <dsp:sp modelId="{6E2536CF-3E3F-4F17-BC28-5B292ECB9C24}">
      <dsp:nvSpPr>
        <dsp:cNvPr id="0" name=""/>
        <dsp:cNvSpPr/>
      </dsp:nvSpPr>
      <dsp:spPr>
        <a:xfrm>
          <a:off x="0" y="3072259"/>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35276-3017-4A38-856B-7E6AC5F02119}">
      <dsp:nvSpPr>
        <dsp:cNvPr id="0" name=""/>
        <dsp:cNvSpPr/>
      </dsp:nvSpPr>
      <dsp:spPr>
        <a:xfrm>
          <a:off x="0" y="3072259"/>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rgbClr val="0C64A0"/>
              </a:solidFill>
              <a:latin typeface="Open Sans" pitchFamily="2" charset="0"/>
              <a:ea typeface="Open Sans" pitchFamily="2" charset="0"/>
              <a:cs typeface="Open Sans" pitchFamily="2" charset="0"/>
            </a:rPr>
            <a:t>Workforce Development</a:t>
          </a:r>
        </a:p>
        <a:p>
          <a:pPr marL="0" lvl="0" indent="0" algn="l" defTabSz="666750">
            <a:lnSpc>
              <a:spcPct val="90000"/>
            </a:lnSpc>
            <a:spcBef>
              <a:spcPct val="0"/>
            </a:spcBef>
            <a:spcAft>
              <a:spcPct val="35000"/>
            </a:spcAft>
            <a:buNone/>
          </a:pPr>
          <a:r>
            <a:rPr lang="en-US" sz="1500" kern="1200" dirty="0">
              <a:latin typeface="Open Sans" pitchFamily="2" charset="0"/>
              <a:ea typeface="Open Sans" pitchFamily="2" charset="0"/>
              <a:cs typeface="Open Sans" pitchFamily="2" charset="0"/>
            </a:rPr>
            <a:t>Investing in workforce training to supply workers for infrastructure deployment projects &amp; to support programs to teach digital skills &amp; enhance employment opportunities</a:t>
          </a:r>
        </a:p>
      </dsp:txBody>
      <dsp:txXfrm>
        <a:off x="0" y="3072259"/>
        <a:ext cx="9867588" cy="1023878"/>
      </dsp:txXfrm>
    </dsp:sp>
    <dsp:sp modelId="{D6835619-506A-43CF-AE14-D97C7D5CB644}">
      <dsp:nvSpPr>
        <dsp:cNvPr id="0" name=""/>
        <dsp:cNvSpPr/>
      </dsp:nvSpPr>
      <dsp:spPr>
        <a:xfrm>
          <a:off x="0" y="4096137"/>
          <a:ext cx="9867588"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06DC1-D07D-4506-B02D-DAB027662EEE}">
      <dsp:nvSpPr>
        <dsp:cNvPr id="0" name=""/>
        <dsp:cNvSpPr/>
      </dsp:nvSpPr>
      <dsp:spPr>
        <a:xfrm>
          <a:off x="0" y="4096137"/>
          <a:ext cx="9867588" cy="1023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solidFill>
                <a:srgbClr val="0C64A0"/>
              </a:solidFill>
              <a:latin typeface="Open Sans" pitchFamily="2" charset="0"/>
              <a:ea typeface="Open Sans" pitchFamily="2" charset="0"/>
              <a:cs typeface="Open Sans" pitchFamily="2" charset="0"/>
            </a:rPr>
            <a:t>Telehealth Services</a:t>
          </a:r>
        </a:p>
        <a:p>
          <a:pPr marL="0" lvl="0" indent="0" algn="l" defTabSz="666750">
            <a:lnSpc>
              <a:spcPct val="90000"/>
            </a:lnSpc>
            <a:spcBef>
              <a:spcPct val="0"/>
            </a:spcBef>
            <a:spcAft>
              <a:spcPct val="35000"/>
            </a:spcAft>
            <a:buNone/>
          </a:pPr>
          <a:r>
            <a:rPr lang="en-US" sz="1500" kern="1200">
              <a:latin typeface="Open Sans" pitchFamily="2" charset="0"/>
              <a:ea typeface="Open Sans" pitchFamily="2" charset="0"/>
              <a:cs typeface="Open Sans" pitchFamily="2" charset="0"/>
            </a:rPr>
            <a:t>Digital training to support the use of telehealth services</a:t>
          </a:r>
        </a:p>
      </dsp:txBody>
      <dsp:txXfrm>
        <a:off x="0" y="4096137"/>
        <a:ext cx="9867588" cy="1023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9BA88-E29D-45D9-922E-DF0896C787E6}">
      <dsp:nvSpPr>
        <dsp:cNvPr id="0" name=""/>
        <dsp:cNvSpPr/>
      </dsp:nvSpPr>
      <dsp:spPr>
        <a:xfrm rot="16200000">
          <a:off x="1286" y="1445"/>
          <a:ext cx="5097813" cy="5097813"/>
        </a:xfrm>
        <a:prstGeom prst="downArrow">
          <a:avLst>
            <a:gd name="adj1" fmla="val 50000"/>
            <a:gd name="adj2" fmla="val 35000"/>
          </a:avLst>
        </a:prstGeom>
        <a:solidFill>
          <a:schemeClr val="accent3">
            <a:lumMod val="50000"/>
            <a:alpha val="75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Open Sans" panose="020B0606030504020204" pitchFamily="34" charset="0"/>
              <a:ea typeface="Open Sans" panose="020B0606030504020204" pitchFamily="34" charset="0"/>
              <a:cs typeface="Open Sans" panose="020B0606030504020204" pitchFamily="34" charset="0"/>
            </a:rPr>
            <a:t>Federal Grant Program </a:t>
          </a:r>
        </a:p>
        <a:p>
          <a:pPr marL="0" lvl="0" indent="0" algn="ctr" defTabSz="10668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In 2025, NTIA will open a program to fund annual digital equity grants for four years. Alabama communities &amp; organizations can apply directly to NTIA</a:t>
          </a:r>
        </a:p>
      </dsp:txBody>
      <dsp:txXfrm rot="5400000">
        <a:off x="1287" y="1275897"/>
        <a:ext cx="4205696" cy="2548907"/>
      </dsp:txXfrm>
    </dsp:sp>
    <dsp:sp modelId="{5BD336C2-7C86-4873-9828-80A51188D2FF}">
      <dsp:nvSpPr>
        <dsp:cNvPr id="0" name=""/>
        <dsp:cNvSpPr/>
      </dsp:nvSpPr>
      <dsp:spPr>
        <a:xfrm rot="5400000">
          <a:off x="5753625" y="1445"/>
          <a:ext cx="5097813" cy="5097813"/>
        </a:xfrm>
        <a:prstGeom prst="downArrow">
          <a:avLst>
            <a:gd name="adj1" fmla="val 50000"/>
            <a:gd name="adj2" fmla="val 35000"/>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Open Sans" panose="020B0606030504020204" pitchFamily="34" charset="0"/>
              <a:ea typeface="Open Sans" panose="020B0606030504020204" pitchFamily="34" charset="0"/>
              <a:cs typeface="Open Sans" panose="020B0606030504020204" pitchFamily="34" charset="0"/>
            </a:rPr>
            <a:t>State Grant Program</a:t>
          </a:r>
        </a:p>
        <a:p>
          <a:pPr marL="0" lvl="0" indent="0" algn="ctr" defTabSz="977900">
            <a:lnSpc>
              <a:spcPct val="90000"/>
            </a:lnSpc>
            <a:spcBef>
              <a:spcPct val="0"/>
            </a:spcBef>
            <a:spcAft>
              <a:spcPct val="35000"/>
            </a:spcAft>
            <a:buNone/>
          </a:pPr>
          <a:r>
            <a:rPr lang="en-US" sz="2200" kern="1200" dirty="0">
              <a:latin typeface="Open Sans" panose="020B0606030504020204" pitchFamily="34" charset="0"/>
              <a:ea typeface="Open Sans" panose="020B0606030504020204" pitchFamily="34" charset="0"/>
              <a:cs typeface="Open Sans" panose="020B0606030504020204" pitchFamily="34" charset="0"/>
            </a:rPr>
            <a:t>In 2024, Alabama will receive money from NTIA to implement the its Digital Equity Program over five years</a:t>
          </a:r>
        </a:p>
      </dsp:txBody>
      <dsp:txXfrm rot="-5400000">
        <a:off x="6645743" y="1275898"/>
        <a:ext cx="4205696" cy="25489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1DE7-6A63-47D2-938C-8E06B80EBC87}">
      <dsp:nvSpPr>
        <dsp:cNvPr id="0" name=""/>
        <dsp:cNvSpPr/>
      </dsp:nvSpPr>
      <dsp:spPr>
        <a:xfrm>
          <a:off x="307108" y="69960"/>
          <a:ext cx="9901383" cy="1287215"/>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i="0" kern="1200" baseline="0" dirty="0">
              <a:latin typeface="Open Sans"/>
              <a:ea typeface="Open Sans"/>
              <a:cs typeface="Open Sans"/>
            </a:rPr>
            <a:t>Alabama conducted a statewide resident phone survey between February &amp; April 2023 to assess digital connectivity participation</a:t>
          </a:r>
        </a:p>
      </dsp:txBody>
      <dsp:txXfrm>
        <a:off x="369945" y="132797"/>
        <a:ext cx="9775709" cy="1161541"/>
      </dsp:txXfrm>
    </dsp:sp>
    <dsp:sp modelId="{54596E83-EF99-42D1-8790-8C6962FEF7CB}">
      <dsp:nvSpPr>
        <dsp:cNvPr id="0" name=""/>
        <dsp:cNvSpPr/>
      </dsp:nvSpPr>
      <dsp:spPr>
        <a:xfrm>
          <a:off x="306214" y="1392001"/>
          <a:ext cx="9903171" cy="2528662"/>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The survey d</a:t>
          </a:r>
          <a:r>
            <a:rPr lang="en-US" sz="1800" b="1" i="0" kern="1200" baseline="0" dirty="0">
              <a:latin typeface="Open Sans" panose="020B0606030504020204" pitchFamily="34" charset="0"/>
              <a:ea typeface="Open Sans" panose="020B0606030504020204" pitchFamily="34" charset="0"/>
              <a:cs typeface="Open Sans" panose="020B0606030504020204" pitchFamily="34" charset="0"/>
            </a:rPr>
            <a:t>ata, along with these meetings &amp; partner data, will </a:t>
          </a:r>
          <a:r>
            <a:rPr lang="en-US" sz="1800" b="1" kern="1200" dirty="0">
              <a:latin typeface="Open Sans" panose="020B0606030504020204" pitchFamily="34" charset="0"/>
              <a:ea typeface="Open Sans" panose="020B0606030504020204" pitchFamily="34" charset="0"/>
              <a:cs typeface="Open Sans" panose="020B0606030504020204" pitchFamily="34" charset="0"/>
            </a:rPr>
            <a:t>support </a:t>
          </a:r>
          <a:r>
            <a:rPr lang="en-US" sz="1800" b="1" i="0" kern="1200" baseline="0" dirty="0">
              <a:latin typeface="Open Sans" panose="020B0606030504020204" pitchFamily="34" charset="0"/>
              <a:ea typeface="Open Sans" panose="020B0606030504020204" pitchFamily="34" charset="0"/>
              <a:cs typeface="Open Sans" panose="020B0606030504020204" pitchFamily="34" charset="0"/>
            </a:rPr>
            <a:t>the development of measurable objectives in the following areas:</a:t>
          </a:r>
        </a:p>
        <a:p>
          <a:pPr marL="0" lvl="0" indent="0" algn="ctr" defTabSz="800100">
            <a:lnSpc>
              <a:spcPct val="90000"/>
            </a:lnSpc>
            <a:spcBef>
              <a:spcPct val="0"/>
            </a:spcBef>
            <a:spcAft>
              <a:spcPct val="35000"/>
            </a:spcAft>
            <a:buNone/>
          </a:pPr>
          <a:r>
            <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rPr>
            <a:t>Broadband access &amp; adoption</a:t>
          </a:r>
        </a:p>
        <a:p>
          <a:pPr marL="0" lvl="0" indent="0" algn="ctr" defTabSz="800100">
            <a:lnSpc>
              <a:spcPct val="90000"/>
            </a:lnSpc>
            <a:spcBef>
              <a:spcPct val="0"/>
            </a:spcBef>
            <a:spcAft>
              <a:spcPct val="35000"/>
            </a:spcAft>
            <a:buNone/>
          </a:pPr>
          <a:r>
            <a:rPr lang="en-US" sz="1800" b="1" i="0" kern="1200" baseline="0" dirty="0">
              <a:solidFill>
                <a:srgbClr val="E6F6FF"/>
              </a:solidFill>
              <a:latin typeface="Open Sans" panose="020B0606030504020204" pitchFamily="34" charset="0"/>
              <a:ea typeface="Open Sans" panose="020B0606030504020204" pitchFamily="34" charset="0"/>
              <a:cs typeface="Open Sans" panose="020B0606030504020204" pitchFamily="34" charset="0"/>
            </a:rPr>
            <a:t>Devices &amp; technical support</a:t>
          </a:r>
          <a:endPar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defTabSz="800100">
            <a:lnSpc>
              <a:spcPct val="90000"/>
            </a:lnSpc>
            <a:spcBef>
              <a:spcPct val="0"/>
            </a:spcBef>
            <a:spcAft>
              <a:spcPct val="35000"/>
            </a:spcAft>
            <a:buNone/>
          </a:pPr>
          <a:r>
            <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rPr>
            <a:t>Digital skills &amp; literacy</a:t>
          </a:r>
        </a:p>
        <a:p>
          <a:pPr marL="0" lvl="0" indent="0" algn="ctr" defTabSz="800100">
            <a:lnSpc>
              <a:spcPct val="90000"/>
            </a:lnSpc>
            <a:spcBef>
              <a:spcPct val="0"/>
            </a:spcBef>
            <a:spcAft>
              <a:spcPct val="35000"/>
            </a:spcAft>
            <a:buNone/>
          </a:pPr>
          <a:r>
            <a:rPr lang="en-US" sz="1800" b="1" kern="1200" dirty="0">
              <a:solidFill>
                <a:srgbClr val="E6F6FF"/>
              </a:solidFill>
              <a:latin typeface="Open Sans" panose="020B0606030504020204" pitchFamily="34" charset="0"/>
              <a:ea typeface="Open Sans" panose="020B0606030504020204" pitchFamily="34" charset="0"/>
              <a:cs typeface="Open Sans" panose="020B0606030504020204" pitchFamily="34" charset="0"/>
            </a:rPr>
            <a:t>Privacy &amp; cyber security</a:t>
          </a:r>
        </a:p>
      </dsp:txBody>
      <dsp:txXfrm>
        <a:off x="429653" y="1515440"/>
        <a:ext cx="9656293" cy="2281784"/>
      </dsp:txXfrm>
    </dsp:sp>
    <dsp:sp modelId="{358F2BD3-3CFA-460D-ACDF-7CDF24D127DB}">
      <dsp:nvSpPr>
        <dsp:cNvPr id="0" name=""/>
        <dsp:cNvSpPr/>
      </dsp:nvSpPr>
      <dsp:spPr>
        <a:xfrm>
          <a:off x="0" y="3920663"/>
          <a:ext cx="1051560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endParaRPr lang="en-US" sz="2700" kern="1200"/>
        </a:p>
      </dsp:txBody>
      <dsp:txXfrm>
        <a:off x="0" y="3920663"/>
        <a:ext cx="10515600" cy="579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781CA-5C79-4F75-AF4A-569335E93DEB}">
      <dsp:nvSpPr>
        <dsp:cNvPr id="0" name=""/>
        <dsp:cNvSpPr/>
      </dsp:nvSpPr>
      <dsp:spPr>
        <a:xfrm>
          <a:off x="0" y="371"/>
          <a:ext cx="9841548" cy="1216800"/>
        </a:xfrm>
        <a:prstGeom prst="roundRect">
          <a:avLst/>
        </a:prstGeom>
        <a:solidFill>
          <a:srgbClr val="2D69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C5EAFF"/>
              </a:solidFill>
              <a:latin typeface="Open Sans" panose="020B0606030504020204" pitchFamily="34" charset="0"/>
              <a:ea typeface="Open Sans" panose="020B0606030504020204" pitchFamily="34" charset="0"/>
              <a:cs typeface="Open Sans" panose="020B0606030504020204" pitchFamily="34" charset="0"/>
            </a:rPr>
            <a:t>Physical Assets</a:t>
          </a:r>
          <a:br>
            <a:rPr lang="en-US" sz="2000" b="1" kern="1200" dirty="0">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br>
            <a:rPr lang="en-US" sz="400" b="1" kern="1200" dirty="0">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lang="en-US" sz="1800" b="0" kern="1200" dirty="0">
              <a:latin typeface="Open Sans" panose="020B0606030504020204" pitchFamily="34" charset="0"/>
              <a:ea typeface="Open Sans" panose="020B0606030504020204" pitchFamily="34" charset="0"/>
              <a:cs typeface="Open Sans" panose="020B0606030504020204" pitchFamily="34" charset="0"/>
            </a:rPr>
            <a:t>Fiber optic cable, splitters, cabinets, handholes, conduits, multiport terminals, network equipment</a:t>
          </a:r>
        </a:p>
      </dsp:txBody>
      <dsp:txXfrm>
        <a:off x="59399" y="59770"/>
        <a:ext cx="9722750" cy="1098002"/>
      </dsp:txXfrm>
    </dsp:sp>
    <dsp:sp modelId="{C5044160-2F71-154C-8A9E-9FE0BB6103A0}">
      <dsp:nvSpPr>
        <dsp:cNvPr id="0" name=""/>
        <dsp:cNvSpPr/>
      </dsp:nvSpPr>
      <dsp:spPr>
        <a:xfrm>
          <a:off x="0" y="1278822"/>
          <a:ext cx="9841548" cy="1216800"/>
        </a:xfrm>
        <a:prstGeom prst="roundRect">
          <a:avLst/>
        </a:prstGeom>
        <a:solidFill>
          <a:srgbClr val="2D69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00000"/>
            </a:lnSpc>
            <a:spcBef>
              <a:spcPct val="0"/>
            </a:spcBef>
            <a:spcAft>
              <a:spcPts val="0"/>
            </a:spcAft>
            <a:buNone/>
          </a:pPr>
          <a:r>
            <a:rPr lang="en-US" sz="2000" b="1" kern="1200" dirty="0">
              <a:solidFill>
                <a:srgbClr val="C5EAFF"/>
              </a:solidFill>
              <a:latin typeface="Open Sans" panose="020B0606030504020204" pitchFamily="34" charset="0"/>
              <a:ea typeface="Open Sans" panose="020B0606030504020204" pitchFamily="34" charset="0"/>
              <a:cs typeface="Open Sans" panose="020B0606030504020204" pitchFamily="34" charset="0"/>
            </a:rPr>
            <a:t>Distribution &amp; Logistics</a:t>
          </a:r>
          <a:br>
            <a:rPr lang="en-US" sz="400" kern="1200" dirty="0">
              <a:latin typeface="Open Sans" panose="020B0606030504020204" pitchFamily="34" charset="0"/>
              <a:ea typeface="Open Sans" panose="020B0606030504020204" pitchFamily="34" charset="0"/>
              <a:cs typeface="Open Sans" panose="020B0606030504020204" pitchFamily="34" charset="0"/>
            </a:rPr>
          </a:br>
          <a:r>
            <a:rPr lang="en-US" sz="1800" b="0" kern="1200" dirty="0">
              <a:latin typeface="Open Sans" panose="020B0606030504020204" pitchFamily="34" charset="0"/>
              <a:ea typeface="Open Sans" panose="020B0606030504020204" pitchFamily="34" charset="0"/>
              <a:cs typeface="Open Sans" panose="020B0606030504020204" pitchFamily="34" charset="0"/>
            </a:rPr>
            <a:t>Supplier stocks, warehousing &amp; storage</a:t>
          </a:r>
          <a:endParaRPr lang="en-US" sz="1800" kern="1200" dirty="0">
            <a:solidFill>
              <a:srgbClr val="010000"/>
            </a:solidFill>
            <a:latin typeface="Open Sans" panose="020B0606030504020204" pitchFamily="34" charset="0"/>
            <a:ea typeface="Open Sans" panose="020B0606030504020204" pitchFamily="34" charset="0"/>
            <a:cs typeface="Open Sans" panose="020B0606030504020204" pitchFamily="34" charset="0"/>
          </a:endParaRPr>
        </a:p>
      </dsp:txBody>
      <dsp:txXfrm>
        <a:off x="59399" y="1338221"/>
        <a:ext cx="9722750" cy="1098002"/>
      </dsp:txXfrm>
    </dsp:sp>
    <dsp:sp modelId="{512AC384-B1C1-3144-AD34-858C6EE71BF6}">
      <dsp:nvSpPr>
        <dsp:cNvPr id="0" name=""/>
        <dsp:cNvSpPr/>
      </dsp:nvSpPr>
      <dsp:spPr>
        <a:xfrm>
          <a:off x="0" y="2568223"/>
          <a:ext cx="9841548" cy="1216800"/>
        </a:xfrm>
        <a:prstGeom prst="roundRect">
          <a:avLst/>
        </a:prstGeom>
        <a:solidFill>
          <a:srgbClr val="2D69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C5EAFF"/>
              </a:solidFill>
              <a:latin typeface="Open Sans" panose="020B0606030504020204" pitchFamily="34" charset="0"/>
              <a:ea typeface="Open Sans" panose="020B0606030504020204" pitchFamily="34" charset="0"/>
              <a:cs typeface="Open Sans" panose="020B0606030504020204" pitchFamily="34" charset="0"/>
            </a:rPr>
            <a:t>Workforce</a:t>
          </a:r>
          <a:br>
            <a:rPr lang="en-US" sz="2000" b="1" kern="1200" dirty="0">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br>
            <a:rPr lang="en-US" sz="800" kern="1200" dirty="0">
              <a:latin typeface="Open Sans" panose="020B0606030504020204" pitchFamily="34" charset="0"/>
              <a:ea typeface="Open Sans" panose="020B0606030504020204" pitchFamily="34" charset="0"/>
              <a:cs typeface="Open Sans" panose="020B0606030504020204" pitchFamily="34" charset="0"/>
            </a:rPr>
          </a:br>
          <a:r>
            <a:rPr lang="en-US" sz="1800" kern="1200" dirty="0">
              <a:latin typeface="Open Sans" panose="020B0606030504020204" pitchFamily="34" charset="0"/>
              <a:ea typeface="Open Sans" panose="020B0606030504020204" pitchFamily="34" charset="0"/>
              <a:cs typeface="Open Sans" panose="020B0606030504020204" pitchFamily="34" charset="0"/>
            </a:rPr>
            <a:t>Design, field, construction, project management, quality assurance</a:t>
          </a:r>
        </a:p>
      </dsp:txBody>
      <dsp:txXfrm>
        <a:off x="59399" y="2627622"/>
        <a:ext cx="972275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2D3D4-A85F-4AE1-8519-37A13E705766}">
      <dsp:nvSpPr>
        <dsp:cNvPr id="0" name=""/>
        <dsp:cNvSpPr/>
      </dsp:nvSpPr>
      <dsp:spPr>
        <a:xfrm>
          <a:off x="348746" y="132"/>
          <a:ext cx="2250931" cy="1216741"/>
        </a:xfrm>
        <a:prstGeom prst="rect">
          <a:avLst/>
        </a:prstGeom>
        <a:solidFill>
          <a:srgbClr val="2D69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Telecommunication providers</a:t>
          </a:r>
        </a:p>
      </dsp:txBody>
      <dsp:txXfrm>
        <a:off x="348746" y="132"/>
        <a:ext cx="2250931" cy="1216741"/>
      </dsp:txXfrm>
    </dsp:sp>
    <dsp:sp modelId="{5E944331-FCA7-47A2-87B3-6E89498FC467}">
      <dsp:nvSpPr>
        <dsp:cNvPr id="0" name=""/>
        <dsp:cNvSpPr/>
      </dsp:nvSpPr>
      <dsp:spPr>
        <a:xfrm>
          <a:off x="2802467" y="132"/>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Construction companies</a:t>
          </a:r>
        </a:p>
      </dsp:txBody>
      <dsp:txXfrm>
        <a:off x="2802467" y="132"/>
        <a:ext cx="2250931" cy="1216741"/>
      </dsp:txXfrm>
    </dsp:sp>
    <dsp:sp modelId="{5173A9CE-0865-4DAF-915B-A2BBCC783741}">
      <dsp:nvSpPr>
        <dsp:cNvPr id="0" name=""/>
        <dsp:cNvSpPr/>
      </dsp:nvSpPr>
      <dsp:spPr>
        <a:xfrm>
          <a:off x="5256189" y="132"/>
          <a:ext cx="2250931"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Industry associations</a:t>
          </a:r>
        </a:p>
      </dsp:txBody>
      <dsp:txXfrm>
        <a:off x="5256189" y="132"/>
        <a:ext cx="2250931" cy="1216741"/>
      </dsp:txXfrm>
    </dsp:sp>
    <dsp:sp modelId="{258EA22F-9E67-4CC1-AD50-0ECFF8954780}">
      <dsp:nvSpPr>
        <dsp:cNvPr id="0" name=""/>
        <dsp:cNvSpPr/>
      </dsp:nvSpPr>
      <dsp:spPr>
        <a:xfrm>
          <a:off x="7709910" y="132"/>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Trade groups</a:t>
          </a:r>
        </a:p>
      </dsp:txBody>
      <dsp:txXfrm>
        <a:off x="7709910" y="132"/>
        <a:ext cx="2250931" cy="1216741"/>
      </dsp:txXfrm>
    </dsp:sp>
    <dsp:sp modelId="{03D572D8-76D0-4940-8D53-12386B29D1AC}">
      <dsp:nvSpPr>
        <dsp:cNvPr id="0" name=""/>
        <dsp:cNvSpPr/>
      </dsp:nvSpPr>
      <dsp:spPr>
        <a:xfrm>
          <a:off x="348746" y="1419663"/>
          <a:ext cx="2250931"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Rural cooperatives</a:t>
          </a:r>
        </a:p>
      </dsp:txBody>
      <dsp:txXfrm>
        <a:off x="348746" y="1419663"/>
        <a:ext cx="2250931" cy="1216741"/>
      </dsp:txXfrm>
    </dsp:sp>
    <dsp:sp modelId="{DE1680CA-D499-424E-A8FC-80CAC8324F2D}">
      <dsp:nvSpPr>
        <dsp:cNvPr id="0" name=""/>
        <dsp:cNvSpPr/>
      </dsp:nvSpPr>
      <dsp:spPr>
        <a:xfrm>
          <a:off x="2802467" y="1419663"/>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Municipal associations</a:t>
          </a:r>
        </a:p>
      </dsp:txBody>
      <dsp:txXfrm>
        <a:off x="2802467" y="1419663"/>
        <a:ext cx="2250931" cy="1216741"/>
      </dsp:txXfrm>
    </dsp:sp>
    <dsp:sp modelId="{EB3CB2C1-0245-4D1D-A5F9-29B5C4082EA3}">
      <dsp:nvSpPr>
        <dsp:cNvPr id="0" name=""/>
        <dsp:cNvSpPr/>
      </dsp:nvSpPr>
      <dsp:spPr>
        <a:xfrm>
          <a:off x="5256189" y="1419663"/>
          <a:ext cx="2250931"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Vocational </a:t>
          </a:r>
          <a:br>
            <a:rPr lang="en-US" sz="1600" kern="1200">
              <a:latin typeface="Open Sans" panose="020B0606030504020204" pitchFamily="34" charset="0"/>
              <a:ea typeface="Open Sans" panose="020B0606030504020204" pitchFamily="34" charset="0"/>
              <a:cs typeface="Open Sans" panose="020B0606030504020204" pitchFamily="34" charset="0"/>
            </a:rPr>
          </a:br>
          <a:r>
            <a:rPr lang="en-US" sz="1600" kern="1200">
              <a:solidFill>
                <a:prstClr val="white"/>
              </a:solidFill>
              <a:latin typeface="Open Sans" panose="020B0606030504020204" pitchFamily="34" charset="0"/>
              <a:ea typeface="Open Sans" panose="020B0606030504020204" pitchFamily="34" charset="0"/>
              <a:cs typeface="Open Sans" panose="020B0606030504020204" pitchFamily="34" charset="0"/>
            </a:rPr>
            <a:t>non-profits</a:t>
          </a:r>
        </a:p>
      </dsp:txBody>
      <dsp:txXfrm>
        <a:off x="5256189" y="1419663"/>
        <a:ext cx="2250931" cy="1216741"/>
      </dsp:txXfrm>
    </dsp:sp>
    <dsp:sp modelId="{50E3DDBD-B0B6-48E1-AE77-EFD6AF06B0D5}">
      <dsp:nvSpPr>
        <dsp:cNvPr id="0" name=""/>
        <dsp:cNvSpPr/>
      </dsp:nvSpPr>
      <dsp:spPr>
        <a:xfrm>
          <a:off x="7709910" y="1419663"/>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Communications/ electric trade unions</a:t>
          </a:r>
        </a:p>
      </dsp:txBody>
      <dsp:txXfrm>
        <a:off x="7709910" y="1419663"/>
        <a:ext cx="2250931" cy="1216741"/>
      </dsp:txXfrm>
    </dsp:sp>
    <dsp:sp modelId="{D311E4A3-F41A-43C8-8091-C89D3205319C}">
      <dsp:nvSpPr>
        <dsp:cNvPr id="0" name=""/>
        <dsp:cNvSpPr/>
      </dsp:nvSpPr>
      <dsp:spPr>
        <a:xfrm>
          <a:off x="1798635" y="2839195"/>
          <a:ext cx="2250931" cy="1216741"/>
        </a:xfrm>
        <a:prstGeom prst="rect">
          <a:avLst/>
        </a:prstGeom>
        <a:solidFill>
          <a:srgbClr val="62C1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Community colleges with technical programs</a:t>
          </a:r>
        </a:p>
      </dsp:txBody>
      <dsp:txXfrm>
        <a:off x="1798635" y="2839195"/>
        <a:ext cx="2250931" cy="1216741"/>
      </dsp:txXfrm>
    </dsp:sp>
    <dsp:sp modelId="{E792531F-5688-4DB1-A9CF-A92B1FBEB950}">
      <dsp:nvSpPr>
        <dsp:cNvPr id="0" name=""/>
        <dsp:cNvSpPr/>
      </dsp:nvSpPr>
      <dsp:spPr>
        <a:xfrm>
          <a:off x="4282512" y="2839195"/>
          <a:ext cx="2027902" cy="1216741"/>
        </a:xfrm>
        <a:prstGeom prst="rect">
          <a:avLst/>
        </a:prstGeom>
        <a:solidFill>
          <a:srgbClr val="2D69B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State &amp; local workforce development agencies</a:t>
          </a:r>
        </a:p>
      </dsp:txBody>
      <dsp:txXfrm>
        <a:off x="4282512" y="2839195"/>
        <a:ext cx="2027902" cy="1216741"/>
      </dsp:txXfrm>
    </dsp:sp>
    <dsp:sp modelId="{4C269719-17E8-4CBA-B640-A2C5CF6345A7}">
      <dsp:nvSpPr>
        <dsp:cNvPr id="0" name=""/>
        <dsp:cNvSpPr/>
      </dsp:nvSpPr>
      <dsp:spPr>
        <a:xfrm>
          <a:off x="6513204" y="2839195"/>
          <a:ext cx="2027902" cy="1216741"/>
        </a:xfrm>
        <a:prstGeom prst="rect">
          <a:avLst/>
        </a:prstGeom>
        <a:solidFill>
          <a:srgbClr val="C5EAF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kern="1200">
              <a:solidFill>
                <a:schemeClr val="tx1"/>
              </a:solidFill>
              <a:latin typeface="Open Sans" panose="020B0606030504020204" pitchFamily="34" charset="0"/>
              <a:ea typeface="Open Sans" panose="020B0606030504020204" pitchFamily="34" charset="0"/>
              <a:cs typeface="Open Sans" panose="020B0606030504020204" pitchFamily="34" charset="0"/>
            </a:rPr>
            <a:t>Equipment manufacturers</a:t>
          </a:r>
        </a:p>
      </dsp:txBody>
      <dsp:txXfrm>
        <a:off x="6513204" y="2839195"/>
        <a:ext cx="2027902" cy="12167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0EA05-BE80-427D-8931-14408C00C144}"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D6481-7821-4299-9877-B09C64BEFBE9}" type="slidenum">
              <a:rPr lang="en-US" smtClean="0"/>
              <a:t>‹#›</a:t>
            </a:fld>
            <a:endParaRPr lang="en-US"/>
          </a:p>
        </p:txBody>
      </p:sp>
    </p:spTree>
    <p:extLst>
      <p:ext uri="{BB962C8B-B14F-4D97-AF65-F5344CB8AC3E}">
        <p14:creationId xmlns:p14="http://schemas.microsoft.com/office/powerpoint/2010/main" val="559601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ffordableconnectivity.gov/help/tools/#instruc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34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900"/>
              </a:spcAft>
              <a:buClrTx/>
              <a:buSzTx/>
              <a:buFontTx/>
              <a:buNone/>
              <a:tabLst/>
              <a:defRPr/>
            </a:pPr>
            <a:r>
              <a:rPr lang="en-US" sz="1200" dirty="0"/>
              <a:t>For State planning for broadband deployment &amp; digital capacity grant funds</a:t>
            </a:r>
          </a:p>
          <a:p>
            <a:pPr>
              <a:lnSpc>
                <a:spcPct val="100000"/>
              </a:lnSpc>
              <a:spcBef>
                <a:spcPts val="600"/>
              </a:spcBef>
              <a:spcAft>
                <a:spcPts val="900"/>
              </a:spcAft>
            </a:pPr>
            <a:endParaRPr lang="en-US" dirty="0"/>
          </a:p>
        </p:txBody>
      </p:sp>
      <p:sp>
        <p:nvSpPr>
          <p:cNvPr id="4" name="Header Placeholder 3"/>
          <p:cNvSpPr>
            <a:spLocks noGrp="1"/>
          </p:cNvSpPr>
          <p:nvPr>
            <p:ph type="hdr" sz="quarter"/>
          </p:nvPr>
        </p:nvSpPr>
        <p:spPr/>
        <p:txBody>
          <a:bodyPr/>
          <a:lstStyle/>
          <a:p>
            <a:r>
              <a:rPr lang="en-US"/>
              <a:t>Retype slide headline here</a:t>
            </a:r>
          </a:p>
        </p:txBody>
      </p:sp>
      <p:sp>
        <p:nvSpPr>
          <p:cNvPr id="5" name="Footer Placeholder 4"/>
          <p:cNvSpPr>
            <a:spLocks noGrp="1"/>
          </p:cNvSpPr>
          <p:nvPr>
            <p:ph type="ftr" sz="quarter" idx="4"/>
          </p:nvPr>
        </p:nvSpPr>
        <p:spPr/>
        <p:txBody>
          <a:bodyPr/>
          <a:lstStyle/>
          <a:p>
            <a:r>
              <a:rPr lang="en-US"/>
              <a:t>©</a:t>
            </a:r>
            <a:fld id="{29BD3017-3693-499D-8EFF-493A27E91C0D}" type="datetimeyyyy">
              <a:rPr lang="en-US" smtClean="0"/>
              <a:pPr/>
              <a:t>2023</a:t>
            </a:fld>
            <a:r>
              <a:rPr lang="en-US"/>
              <a:t> ctc technology &amp; energy</a:t>
            </a:r>
          </a:p>
        </p:txBody>
      </p:sp>
      <p:sp>
        <p:nvSpPr>
          <p:cNvPr id="6" name="Slide Number Placeholder 5"/>
          <p:cNvSpPr>
            <a:spLocks noGrp="1"/>
          </p:cNvSpPr>
          <p:nvPr>
            <p:ph type="sldNum" sz="quarter" idx="5"/>
          </p:nvPr>
        </p:nvSpPr>
        <p:spPr/>
        <p:txBody>
          <a:bodyPr/>
          <a:lstStyle/>
          <a:p>
            <a:fld id="{18145207-765A-44CD-A5D7-91C4DA4D8650}" type="slidenum">
              <a:rPr lang="en-US" smtClean="0"/>
              <a:pPr/>
              <a:t>18</a:t>
            </a:fld>
            <a:endParaRPr lang="en-US"/>
          </a:p>
        </p:txBody>
      </p:sp>
    </p:spTree>
    <p:extLst>
      <p:ext uri="{BB962C8B-B14F-4D97-AF65-F5344CB8AC3E}">
        <p14:creationId xmlns:p14="http://schemas.microsoft.com/office/powerpoint/2010/main" val="180028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a:defRPr/>
            </a:pPr>
            <a:r>
              <a:rPr lang="en-US" dirty="0"/>
              <a:t>Highlighting Questions 8-26 of the Agency Asset Questionnaire as these are generally applicable to all attendees that might have programmatic assets in addition to (or instead of) physical assets</a:t>
            </a:r>
          </a:p>
          <a:p>
            <a:pPr>
              <a:defRPr/>
            </a:pPr>
            <a:r>
              <a:rPr lang="en-US" dirty="0"/>
              <a:t>Data will assess the current capacity of the state’s digital equity &amp; inclusion programs, including affordability, &amp; analyze gaps in service for targeted populations.</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FA2F6BB-0550-493A-A00C-791A84A6D7F7}" type="slidenum">
              <a:rPr lang="en-US" smtClean="0"/>
              <a:t>19</a:t>
            </a:fld>
            <a:endParaRPr lang="en-US"/>
          </a:p>
        </p:txBody>
      </p:sp>
    </p:spTree>
    <p:extLst>
      <p:ext uri="{BB962C8B-B14F-4D97-AF65-F5344CB8AC3E}">
        <p14:creationId xmlns:p14="http://schemas.microsoft.com/office/powerpoint/2010/main" val="243716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20</a:t>
            </a:fld>
            <a:endParaRPr lang="en-US"/>
          </a:p>
        </p:txBody>
      </p:sp>
    </p:spTree>
    <p:extLst>
      <p:ext uri="{BB962C8B-B14F-4D97-AF65-F5344CB8AC3E}">
        <p14:creationId xmlns:p14="http://schemas.microsoft.com/office/powerpoint/2010/main" val="205472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Agencies can help support BB planning &amp; increased access to BB by promoting ACP</a:t>
            </a:r>
            <a:endParaRPr lang="en-US" dirty="0"/>
          </a:p>
          <a:p>
            <a:endParaRPr lang="en-US" dirty="0"/>
          </a:p>
          <a:p>
            <a:r>
              <a:rPr lang="en-US" dirty="0"/>
              <a:t>Instructions also in Spanish: </a:t>
            </a:r>
            <a:r>
              <a:rPr lang="en-US" sz="1800" u="sng" dirty="0">
                <a:solidFill>
                  <a:srgbClr val="0563C1"/>
                </a:solidFill>
                <a:effectLst/>
                <a:latin typeface="Calibri"/>
                <a:ea typeface="Calibri"/>
                <a:cs typeface="Calibri"/>
                <a:hlinkClick r:id="rId3"/>
              </a:rPr>
              <a:t>https://www.affordableconnectivity.gov/help/tools/#instructions</a:t>
            </a:r>
            <a:endParaRPr lang="en-US" sz="1800" u="sng" dirty="0">
              <a:solidFill>
                <a:srgbClr val="0563C1"/>
              </a:solidFill>
              <a:effectLst/>
              <a:latin typeface="Calibri"/>
              <a:ea typeface="Calibri"/>
              <a:cs typeface="Calibri"/>
            </a:endParaRPr>
          </a:p>
          <a:p>
            <a:endParaRPr lang="en-US" u="none" dirty="0">
              <a:solidFill>
                <a:srgbClr val="000000"/>
              </a:solidFill>
              <a:effectLst/>
              <a:latin typeface="Calibri" panose="020F0502020204030204" pitchFamily="34" charset="0"/>
              <a:cs typeface="Calibri"/>
            </a:endParaRPr>
          </a:p>
          <a:p>
            <a:r>
              <a:rPr lang="en-US" u="none" dirty="0">
                <a:solidFill>
                  <a:srgbClr val="000000"/>
                </a:solidFill>
                <a:effectLst/>
                <a:latin typeface="Calibri"/>
                <a:ea typeface="Calibri"/>
                <a:cs typeface="Calibri"/>
              </a:rPr>
              <a:t>Criteria:</a:t>
            </a:r>
          </a:p>
          <a:p>
            <a:pPr marL="742950" lvl="1" indent="-285750">
              <a:spcAft>
                <a:spcPts val="300"/>
              </a:spcAft>
              <a:buFont typeface="Arial"/>
              <a:buChar char="•"/>
            </a:pPr>
            <a:r>
              <a:rPr lang="en-US" sz="1800" dirty="0">
                <a:latin typeface="Open Sans"/>
                <a:ea typeface="Open Sans"/>
                <a:cs typeface="Open Sans"/>
              </a:rPr>
              <a:t>Household income ≤%200 of federal poverty level</a:t>
            </a:r>
          </a:p>
          <a:p>
            <a:pPr marL="742950" lvl="1" indent="-285750">
              <a:spcAft>
                <a:spcPts val="300"/>
              </a:spcAft>
              <a:buFont typeface="Arial"/>
              <a:buChar char="•"/>
            </a:pPr>
            <a:r>
              <a:rPr lang="en-US" sz="1800" dirty="0">
                <a:latin typeface="Open Sans"/>
                <a:ea typeface="Open Sans"/>
                <a:cs typeface="Open Sans"/>
              </a:rPr>
              <a:t>SNAP, Medicaid, WIC, supplemental security income, public assistance income, Pell grant recipiency, etc.</a:t>
            </a:r>
          </a:p>
          <a:p>
            <a:pPr marL="742950" lvl="1" indent="-285750">
              <a:spcAft>
                <a:spcPts val="300"/>
              </a:spcAft>
              <a:buFont typeface="Arial"/>
              <a:buChar char="•"/>
            </a:pPr>
            <a:r>
              <a:rPr lang="en-US" sz="1800" dirty="0">
                <a:latin typeface="Open Sans"/>
                <a:ea typeface="Open Sans"/>
                <a:cs typeface="Open Sans"/>
              </a:rPr>
              <a:t>Various tribal support programs</a:t>
            </a:r>
          </a:p>
          <a:p>
            <a:pPr marL="742950" lvl="1" indent="-285750">
              <a:spcAft>
                <a:spcPts val="300"/>
              </a:spcAft>
              <a:buFont typeface="Arial"/>
              <a:buChar char="•"/>
            </a:pPr>
            <a:r>
              <a:rPr lang="en-US" sz="1800" dirty="0">
                <a:latin typeface="Open Sans"/>
                <a:ea typeface="Open Sans"/>
                <a:cs typeface="Open Sans"/>
              </a:rPr>
              <a:t>Lifeline eligibility</a:t>
            </a:r>
            <a:endParaRPr lang="en-US" sz="1800" dirty="0">
              <a:latin typeface="Open Sans"/>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5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SemiBold"/>
                <a:ea typeface="Open Sans SemiBold"/>
                <a:cs typeface="Open Sans SemiBold"/>
              </a:rPr>
              <a:t>Agencies can help state BB planning by familiarizing themselves with the map &amp; understand BB access in the community</a:t>
            </a:r>
          </a:p>
          <a:p>
            <a:pPr marL="0" marR="0" lvl="0" indent="0" algn="l" defTabSz="914400">
              <a:lnSpc>
                <a:spcPct val="100000"/>
              </a:lnSpc>
              <a:spcBef>
                <a:spcPts val="0"/>
              </a:spcBef>
              <a:spcAft>
                <a:spcPts val="0"/>
              </a:spcAft>
              <a:buClrTx/>
              <a:buSzTx/>
              <a:buFontTx/>
              <a:buNone/>
              <a:tabLst/>
              <a:defRPr/>
            </a:pPr>
            <a:r>
              <a:rPr lang="en-US" sz="1200" dirty="0">
                <a:latin typeface="Open Sans SemiBold"/>
                <a:ea typeface="Open Sans SemiBold"/>
                <a:cs typeface="Open Sans SemiBold"/>
              </a:rPr>
              <a:t>Alabama map will align with upcoming FCC revisions to nationwide broadband map</a:t>
            </a:r>
            <a:endParaRPr lang="en-US" dirty="0"/>
          </a:p>
          <a:p>
            <a:endParaRPr lang="en-US" sz="1050" dirty="0"/>
          </a:p>
        </p:txBody>
      </p:sp>
      <p:sp>
        <p:nvSpPr>
          <p:cNvPr id="4" name="Slide Number Placeholder 3"/>
          <p:cNvSpPr>
            <a:spLocks noGrp="1"/>
          </p:cNvSpPr>
          <p:nvPr>
            <p:ph type="sldNum" sz="quarter" idx="5"/>
          </p:nvPr>
        </p:nvSpPr>
        <p:spPr/>
        <p:txBody>
          <a:bodyPr/>
          <a:lstStyle/>
          <a:p>
            <a:fld id="{866F8E85-4BC0-884F-BDA3-F0859C227A27}" type="slidenum">
              <a:rPr lang="en-US" smtClean="0"/>
              <a:t>22</a:t>
            </a:fld>
            <a:endParaRPr lang="en-US" dirty="0"/>
          </a:p>
        </p:txBody>
      </p:sp>
    </p:spTree>
    <p:extLst>
      <p:ext uri="{BB962C8B-B14F-4D97-AF65-F5344CB8AC3E}">
        <p14:creationId xmlns:p14="http://schemas.microsoft.com/office/powerpoint/2010/main" val="841074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an FCC portal that captures individual stories; share during meetings &amp; encourage this. It shows impact beyond the statistics.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16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6F8E85-4BC0-884F-BDA3-F0859C227A27}" type="slidenum">
              <a:rPr lang="en-US" smtClean="0"/>
              <a:t>24</a:t>
            </a:fld>
            <a:endParaRPr lang="en-US"/>
          </a:p>
        </p:txBody>
      </p:sp>
    </p:spTree>
    <p:extLst>
      <p:ext uri="{BB962C8B-B14F-4D97-AF65-F5344CB8AC3E}">
        <p14:creationId xmlns:p14="http://schemas.microsoft.com/office/powerpoint/2010/main" val="85574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Staking engineers &amp; technicians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Regular make-ready line workers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High voltage line workers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Outside Plant Fiber technicians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Inside Fiber technicians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Heavy equipment operators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Customer support technicians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Customer care representatives</a:t>
            </a:r>
          </a:p>
          <a:p>
            <a:pPr marL="285750" indent="-228600">
              <a:lnSpc>
                <a:spcPct val="90000"/>
              </a:lnSpc>
              <a:spcAft>
                <a:spcPts val="600"/>
              </a:spcAft>
              <a:buFont typeface="Arial" panose="020B0604020202020204" pitchFamily="34" charset="0"/>
              <a:buChar char="•"/>
            </a:pPr>
            <a:r>
              <a:rPr lang="en-US" sz="1200" dirty="0">
                <a:solidFill>
                  <a:srgbClr val="014136"/>
                </a:solidFill>
                <a:latin typeface="Open Sans" panose="020B0606030504020204" pitchFamily="34" charset="0"/>
                <a:ea typeface="Open Sans" panose="020B0606030504020204" pitchFamily="34" charset="0"/>
                <a:cs typeface="Open Sans" panose="020B0606030504020204" pitchFamily="34" charset="0"/>
              </a:rPr>
              <a:t>Trainers</a:t>
            </a:r>
          </a:p>
          <a:p>
            <a:endParaRPr lang="en-US" dirty="0"/>
          </a:p>
        </p:txBody>
      </p:sp>
      <p:sp>
        <p:nvSpPr>
          <p:cNvPr id="4" name="Slide Number Placeholder 3"/>
          <p:cNvSpPr>
            <a:spLocks noGrp="1"/>
          </p:cNvSpPr>
          <p:nvPr>
            <p:ph type="sldNum" sz="quarter" idx="5"/>
          </p:nvPr>
        </p:nvSpPr>
        <p:spPr/>
        <p:txBody>
          <a:bodyPr/>
          <a:lstStyle/>
          <a:p>
            <a:fld id="{D18D6481-7821-4299-9877-B09C64BEFBE9}" type="slidenum">
              <a:rPr lang="en-US" smtClean="0"/>
              <a:t>28</a:t>
            </a:fld>
            <a:endParaRPr lang="en-US"/>
          </a:p>
        </p:txBody>
      </p:sp>
    </p:spTree>
    <p:extLst>
      <p:ext uri="{BB962C8B-B14F-4D97-AF65-F5344CB8AC3E}">
        <p14:creationId xmlns:p14="http://schemas.microsoft.com/office/powerpoint/2010/main" val="375507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a:buNone/>
            </a:pPr>
            <a:r>
              <a:rPr lang="en-US" sz="1200" dirty="0">
                <a:solidFill>
                  <a:srgbClr val="014136"/>
                </a:solidFill>
                <a:latin typeface="Georgia"/>
              </a:rPr>
              <a:t>What workforce development considerations should be built into the grant design?</a:t>
            </a:r>
          </a:p>
          <a:p>
            <a:r>
              <a:rPr lang="en-US" dirty="0"/>
              <a:t>Based on your participation in other private/public efforts (ARPA) what feedback do you have that will make the BEAD grant program </a:t>
            </a:r>
          </a:p>
          <a:p>
            <a:endParaRPr lang="en-US" dirty="0"/>
          </a:p>
          <a:p>
            <a:r>
              <a:rPr lang="en-US" dirty="0"/>
              <a:t>Potential question from these considerations: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the biggest gaps &amp; needs you see regarding broadband deployment &amp; achieving universal connectivity?  </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the key barriers &amp; obstacles to broadband deployment &amp; digital opportunity? </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if any, publicly owned physical &amp; non-physical infrastructure assets would help your deployment efforts?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publicly owned physical &amp; non-physical infrastructure assets would help your deployment efforts?</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&amp;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workforce development considerations should be built into the grant design?</a:t>
            </a:r>
            <a:endParaRPr lang="en-US" sz="1200" dirty="0">
              <a:solidFill>
                <a:srgbClr val="000000"/>
              </a:solidFill>
              <a:latin typeface="Calibri" panose="020F0502020204030204"/>
              <a:cs typeface="Calibri" panose="020F0502020204030204"/>
            </a:endParaRPr>
          </a:p>
          <a:p>
            <a:pPr marR="0" lvl="0">
              <a:spcBef>
                <a:spcPts val="900"/>
              </a:spcBef>
              <a:spcAft>
                <a:spcPts val="900"/>
              </a:spcAft>
            </a:pPr>
            <a:endParaRPr lang="en-US" sz="1200" dirty="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dirty="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32</a:t>
            </a:fld>
            <a:endParaRPr lang="en-US"/>
          </a:p>
        </p:txBody>
      </p:sp>
    </p:spTree>
    <p:extLst>
      <p:ext uri="{BB962C8B-B14F-4D97-AF65-F5344CB8AC3E}">
        <p14:creationId xmlns:p14="http://schemas.microsoft.com/office/powerpoint/2010/main" val="2022102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r>
              <a:rPr lang="en-US" dirty="0"/>
              <a:t>Can de-emphasize discussion of outages and regulations- but all other elements here apply to Schools and Libraries</a:t>
            </a:r>
          </a:p>
        </p:txBody>
      </p:sp>
      <p:sp>
        <p:nvSpPr>
          <p:cNvPr id="4" name="Slide Number Placeholder 3"/>
          <p:cNvSpPr>
            <a:spLocks noGrp="1"/>
          </p:cNvSpPr>
          <p:nvPr>
            <p:ph type="sldNum" sz="quarter" idx="5"/>
          </p:nvPr>
        </p:nvSpPr>
        <p:spPr/>
        <p:txBody>
          <a:bodyPr/>
          <a:lstStyle/>
          <a:p>
            <a:fld id="{DFA2F6BB-0550-493A-A00C-791A84A6D7F7}" type="slidenum">
              <a:rPr lang="en-US" smtClean="0"/>
              <a:t>34</a:t>
            </a:fld>
            <a:endParaRPr lang="en-US"/>
          </a:p>
        </p:txBody>
      </p:sp>
    </p:spTree>
    <p:extLst>
      <p:ext uri="{BB962C8B-B14F-4D97-AF65-F5344CB8AC3E}">
        <p14:creationId xmlns:p14="http://schemas.microsoft.com/office/powerpoint/2010/main" val="379459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6F8E85-4BC0-884F-BDA3-F0859C227A27}" type="slidenum">
              <a:rPr lang="en-US" smtClean="0"/>
              <a:t>3</a:t>
            </a:fld>
            <a:endParaRPr lang="en-US"/>
          </a:p>
        </p:txBody>
      </p:sp>
    </p:spTree>
    <p:extLst>
      <p:ext uri="{BB962C8B-B14F-4D97-AF65-F5344CB8AC3E}">
        <p14:creationId xmlns:p14="http://schemas.microsoft.com/office/powerpoint/2010/main" val="15024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Open Sans" pitchFamily="2" charset="0"/>
                <a:ea typeface="Open Sans" pitchFamily="2" charset="0"/>
                <a:cs typeface="Open Sans" pitchFamily="2" charset="0"/>
              </a:rPr>
              <a:t>Direct schools, libraries and direct service providers to fill out questions 18-32 of the CAI Combined Inventory.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endParaRPr lang="en-US" dirty="0"/>
          </a:p>
        </p:txBody>
      </p:sp>
      <p:sp>
        <p:nvSpPr>
          <p:cNvPr id="4" name="Slide Number Placeholder 3"/>
          <p:cNvSpPr>
            <a:spLocks noGrp="1"/>
          </p:cNvSpPr>
          <p:nvPr>
            <p:ph type="sldNum" sz="quarter" idx="5"/>
          </p:nvPr>
        </p:nvSpPr>
        <p:spPr/>
        <p:txBody>
          <a:bodyPr/>
          <a:lstStyle/>
          <a:p>
            <a:fld id="{DFA2F6BB-0550-493A-A00C-791A84A6D7F7}" type="slidenum">
              <a:rPr lang="en-US" smtClean="0"/>
              <a:t>35</a:t>
            </a:fld>
            <a:endParaRPr lang="en-US"/>
          </a:p>
        </p:txBody>
      </p:sp>
    </p:spTree>
    <p:extLst>
      <p:ext uri="{BB962C8B-B14F-4D97-AF65-F5344CB8AC3E}">
        <p14:creationId xmlns:p14="http://schemas.microsoft.com/office/powerpoint/2010/main" val="286387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Community Anchor Institution Definition: 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a:t>
            </a:r>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36</a:t>
            </a:fld>
            <a:endParaRPr lang="en-US"/>
          </a:p>
        </p:txBody>
      </p:sp>
    </p:spTree>
    <p:extLst>
      <p:ext uri="{BB962C8B-B14F-4D97-AF65-F5344CB8AC3E}">
        <p14:creationId xmlns:p14="http://schemas.microsoft.com/office/powerpoint/2010/main" val="54127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a:buNone/>
            </a:pPr>
            <a:r>
              <a:rPr lang="en-US" sz="1200" dirty="0">
                <a:solidFill>
                  <a:srgbClr val="014136"/>
                </a:solidFill>
                <a:latin typeface="Georgia"/>
              </a:rPr>
              <a:t>What workforce development considerations should be built into the grant design?</a:t>
            </a:r>
          </a:p>
          <a:p>
            <a:r>
              <a:rPr lang="en-US" dirty="0"/>
              <a:t>Based on your participation in other private/public efforts (ARPA) what feedback do you have that will make the BEAD grant program </a:t>
            </a:r>
          </a:p>
          <a:p>
            <a:endParaRPr lang="en-US" dirty="0"/>
          </a:p>
          <a:p>
            <a:r>
              <a:rPr lang="en-US" dirty="0"/>
              <a:t>Potential question from these considerations: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the key barriers and obstacles to broadband deployment and </a:t>
            </a:r>
            <a:r>
              <a:rPr lang="en-US" sz="1200">
                <a:effectLst/>
                <a:latin typeface="Open Sans SemiBold" pitchFamily="2" charset="0"/>
                <a:ea typeface="Open Sans SemiBold" pitchFamily="2" charset="0"/>
                <a:cs typeface="Open Sans SemiBold" pitchFamily="2" charset="0"/>
              </a:rPr>
              <a:t>digital opportunity? </a:t>
            </a:r>
            <a:endParaRPr lang="en-US" sz="1200" dirty="0">
              <a:effectLst/>
              <a:latin typeface="Open Sans SemiBold" pitchFamily="2" charset="0"/>
              <a:ea typeface="Open Sans SemiBold" pitchFamily="2" charset="0"/>
              <a:cs typeface="Open Sans SemiBold" pitchFamily="2" charset="0"/>
            </a:endParaRP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workforce development considerations should be built into the grant design?</a:t>
            </a:r>
            <a:endParaRPr lang="en-US" sz="1200" dirty="0">
              <a:solidFill>
                <a:srgbClr val="000000"/>
              </a:solidFill>
              <a:latin typeface="Calibri" panose="020F0502020204030204"/>
              <a:cs typeface="Calibri" panose="020F0502020204030204"/>
            </a:endParaRPr>
          </a:p>
          <a:p>
            <a:pPr marR="0" lvl="0">
              <a:spcBef>
                <a:spcPts val="900"/>
              </a:spcBef>
              <a:spcAft>
                <a:spcPts val="900"/>
              </a:spcAft>
            </a:pPr>
            <a:endParaRPr lang="en-US" sz="1200" dirty="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dirty="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37</a:t>
            </a:fld>
            <a:endParaRPr lang="en-US"/>
          </a:p>
        </p:txBody>
      </p:sp>
    </p:spTree>
    <p:extLst>
      <p:ext uri="{BB962C8B-B14F-4D97-AF65-F5344CB8AC3E}">
        <p14:creationId xmlns:p14="http://schemas.microsoft.com/office/powerpoint/2010/main" val="1470778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the policies, programs and strategic plans and point out workforce here in case someone came to this breakout by mistake; probably de-emphasize physical assets, capital construction and outage issues.</a:t>
            </a:r>
          </a:p>
          <a:p>
            <a:endParaRPr lang="en-US" dirty="0"/>
          </a:p>
        </p:txBody>
      </p:sp>
      <p:sp>
        <p:nvSpPr>
          <p:cNvPr id="4" name="Slide Number Placeholder 3"/>
          <p:cNvSpPr>
            <a:spLocks noGrp="1"/>
          </p:cNvSpPr>
          <p:nvPr>
            <p:ph type="sldNum" sz="quarter" idx="5"/>
          </p:nvPr>
        </p:nvSpPr>
        <p:spPr/>
        <p:txBody>
          <a:bodyPr/>
          <a:lstStyle/>
          <a:p>
            <a:fld id="{DFA2F6BB-0550-493A-A00C-791A84A6D7F7}" type="slidenum">
              <a:rPr lang="en-US" smtClean="0"/>
              <a:t>39</a:t>
            </a:fld>
            <a:endParaRPr lang="en-US"/>
          </a:p>
        </p:txBody>
      </p:sp>
    </p:spTree>
    <p:extLst>
      <p:ext uri="{BB962C8B-B14F-4D97-AF65-F5344CB8AC3E}">
        <p14:creationId xmlns:p14="http://schemas.microsoft.com/office/powerpoint/2010/main" val="2313818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Open Sans" pitchFamily="2" charset="0"/>
                <a:ea typeface="Open Sans" pitchFamily="2" charset="0"/>
                <a:cs typeface="Open Sans" pitchFamily="2" charset="0"/>
              </a:rPr>
              <a:t>Direct schools, libraries and direct service providers to fill out questions 18-32 of the CAI Combined Inventory.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endParaRPr lang="en-US" dirty="0"/>
          </a:p>
        </p:txBody>
      </p:sp>
      <p:sp>
        <p:nvSpPr>
          <p:cNvPr id="4" name="Slide Number Placeholder 3"/>
          <p:cNvSpPr>
            <a:spLocks noGrp="1"/>
          </p:cNvSpPr>
          <p:nvPr>
            <p:ph type="sldNum" sz="quarter" idx="5"/>
          </p:nvPr>
        </p:nvSpPr>
        <p:spPr/>
        <p:txBody>
          <a:bodyPr/>
          <a:lstStyle/>
          <a:p>
            <a:fld id="{DFA2F6BB-0550-493A-A00C-791A84A6D7F7}" type="slidenum">
              <a:rPr lang="en-US" smtClean="0"/>
              <a:t>40</a:t>
            </a:fld>
            <a:endParaRPr lang="en-US"/>
          </a:p>
        </p:txBody>
      </p:sp>
    </p:spTree>
    <p:extLst>
      <p:ext uri="{BB962C8B-B14F-4D97-AF65-F5344CB8AC3E}">
        <p14:creationId xmlns:p14="http://schemas.microsoft.com/office/powerpoint/2010/main" val="4252818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Community Anchor Institution Definition: 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a:t>
            </a:r>
          </a:p>
          <a:p>
            <a:endParaRPr lang="en-US"/>
          </a:p>
        </p:txBody>
      </p:sp>
      <p:sp>
        <p:nvSpPr>
          <p:cNvPr id="4" name="Slide Number Placeholder 3"/>
          <p:cNvSpPr>
            <a:spLocks noGrp="1"/>
          </p:cNvSpPr>
          <p:nvPr>
            <p:ph type="sldNum" sz="quarter" idx="5"/>
          </p:nvPr>
        </p:nvSpPr>
        <p:spPr/>
        <p:txBody>
          <a:bodyPr/>
          <a:lstStyle/>
          <a:p>
            <a:fld id="{DFA2F6BB-0550-493A-A00C-791A84A6D7F7}" type="slidenum">
              <a:rPr lang="en-US" smtClean="0"/>
              <a:t>41</a:t>
            </a:fld>
            <a:endParaRPr lang="en-US"/>
          </a:p>
        </p:txBody>
      </p:sp>
    </p:spTree>
    <p:extLst>
      <p:ext uri="{BB962C8B-B14F-4D97-AF65-F5344CB8AC3E}">
        <p14:creationId xmlns:p14="http://schemas.microsoft.com/office/powerpoint/2010/main" val="378202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a:buNone/>
            </a:pPr>
            <a:r>
              <a:rPr lang="en-US" sz="1200" dirty="0">
                <a:solidFill>
                  <a:srgbClr val="014136"/>
                </a:solidFill>
                <a:latin typeface="Georgia"/>
              </a:rPr>
              <a:t>What workforce development considerations should be built into the grant design?</a:t>
            </a:r>
          </a:p>
          <a:p>
            <a:r>
              <a:rPr lang="en-US" dirty="0"/>
              <a:t>Based on your participation in other private/public efforts (ARPA) what feedback do you have that will make the BEAD grant program </a:t>
            </a:r>
          </a:p>
          <a:p>
            <a:endParaRPr lang="en-US" dirty="0"/>
          </a:p>
          <a:p>
            <a:r>
              <a:rPr lang="en-US" dirty="0"/>
              <a:t>Potential question from these considerations: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the key barriers and obstacles to broadband deployment and </a:t>
            </a:r>
            <a:r>
              <a:rPr lang="en-US" sz="1200">
                <a:effectLst/>
                <a:latin typeface="Open Sans SemiBold" pitchFamily="2" charset="0"/>
                <a:ea typeface="Open Sans SemiBold" pitchFamily="2" charset="0"/>
                <a:cs typeface="Open Sans SemiBold" pitchFamily="2" charset="0"/>
              </a:rPr>
              <a:t>digital opportunity? </a:t>
            </a:r>
            <a:endParaRPr lang="en-US" sz="1200" dirty="0">
              <a:effectLst/>
              <a:latin typeface="Open Sans SemiBold" pitchFamily="2" charset="0"/>
              <a:ea typeface="Open Sans SemiBold" pitchFamily="2" charset="0"/>
              <a:cs typeface="Open Sans SemiBold" pitchFamily="2" charset="0"/>
            </a:endParaRP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workforce development considerations should be built into the grant design?</a:t>
            </a:r>
            <a:endParaRPr lang="en-US" sz="1200" dirty="0">
              <a:solidFill>
                <a:srgbClr val="000000"/>
              </a:solidFill>
              <a:latin typeface="Calibri" panose="020F0502020204030204"/>
              <a:cs typeface="Calibri" panose="020F0502020204030204"/>
            </a:endParaRPr>
          </a:p>
          <a:p>
            <a:pPr marR="0" lvl="0">
              <a:spcBef>
                <a:spcPts val="900"/>
              </a:spcBef>
              <a:spcAft>
                <a:spcPts val="900"/>
              </a:spcAft>
            </a:pPr>
            <a:endParaRPr lang="en-US" sz="1200" dirty="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dirty="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42</a:t>
            </a:fld>
            <a:endParaRPr lang="en-US"/>
          </a:p>
        </p:txBody>
      </p:sp>
    </p:spTree>
    <p:extLst>
      <p:ext uri="{BB962C8B-B14F-4D97-AF65-F5344CB8AC3E}">
        <p14:creationId xmlns:p14="http://schemas.microsoft.com/office/powerpoint/2010/main" val="1152111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1143000"/>
            <a:ext cx="2921000" cy="1643063"/>
          </a:xfrm>
        </p:spPr>
      </p:sp>
      <p:sp>
        <p:nvSpPr>
          <p:cNvPr id="3" name="Notes Placeholder 2"/>
          <p:cNvSpPr>
            <a:spLocks noGrp="1"/>
          </p:cNvSpPr>
          <p:nvPr>
            <p:ph type="body" idx="1"/>
          </p:nvPr>
        </p:nvSpPr>
        <p:spPr/>
        <p:txBody>
          <a:bodyPr/>
          <a:lstStyle/>
          <a:p>
            <a:r>
              <a:rPr lang="en-US" dirty="0"/>
              <a:t>Can emphasize the physical asset discussion here and the synergies with future capital construction</a:t>
            </a:r>
          </a:p>
        </p:txBody>
      </p:sp>
      <p:sp>
        <p:nvSpPr>
          <p:cNvPr id="4" name="Slide Number Placeholder 3"/>
          <p:cNvSpPr>
            <a:spLocks noGrp="1"/>
          </p:cNvSpPr>
          <p:nvPr>
            <p:ph type="sldNum" sz="quarter" idx="5"/>
          </p:nvPr>
        </p:nvSpPr>
        <p:spPr/>
        <p:txBody>
          <a:bodyPr/>
          <a:lstStyle/>
          <a:p>
            <a:fld id="{DFA2F6BB-0550-493A-A00C-791A84A6D7F7}" type="slidenum">
              <a:rPr lang="en-US" smtClean="0"/>
              <a:t>44</a:t>
            </a:fld>
            <a:endParaRPr lang="en-US"/>
          </a:p>
        </p:txBody>
      </p:sp>
    </p:spTree>
    <p:extLst>
      <p:ext uri="{BB962C8B-B14F-4D97-AF65-F5344CB8AC3E}">
        <p14:creationId xmlns:p14="http://schemas.microsoft.com/office/powerpoint/2010/main" val="79246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a:buNone/>
            </a:pPr>
            <a:r>
              <a:rPr lang="en-US" sz="1200" dirty="0">
                <a:solidFill>
                  <a:srgbClr val="014136"/>
                </a:solidFill>
                <a:latin typeface="Georgia"/>
              </a:rPr>
              <a:t>What workforce development considerations should be built into the grant design?</a:t>
            </a:r>
          </a:p>
          <a:p>
            <a:r>
              <a:rPr lang="en-US" dirty="0"/>
              <a:t>Based on your participation in other private/public efforts (ARPA) what feedback do you have that will make the BEAD grant program </a:t>
            </a:r>
          </a:p>
          <a:p>
            <a:endParaRPr lang="en-US" dirty="0"/>
          </a:p>
          <a:p>
            <a:r>
              <a:rPr lang="en-US" dirty="0"/>
              <a:t>Potential question from these considerations: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the biggest gaps and needs you see regarding broadband deployment and achieving universal connectivity?  </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the key barriers and obstacles to broadband deployment and </a:t>
            </a:r>
            <a:r>
              <a:rPr lang="en-US" sz="1200">
                <a:effectLst/>
                <a:latin typeface="Open Sans SemiBold" pitchFamily="2" charset="0"/>
                <a:ea typeface="Open Sans SemiBold" pitchFamily="2" charset="0"/>
                <a:cs typeface="Open Sans SemiBold" pitchFamily="2" charset="0"/>
              </a:rPr>
              <a:t>digital opportunity? </a:t>
            </a:r>
            <a:endParaRPr lang="en-US" sz="1200" dirty="0">
              <a:effectLst/>
              <a:latin typeface="Open Sans SemiBold" pitchFamily="2" charset="0"/>
              <a:ea typeface="Open Sans SemiBold" pitchFamily="2" charset="0"/>
              <a:cs typeface="Open Sans SemiBold" pitchFamily="2" charset="0"/>
            </a:endParaRP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if any, publicly owned physical and non-physical infrastructure assets would help your deployment efforts?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are your goals for the future of broadband in the state?</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are your company’s top priorities?</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publicly owned physical and non-physical infrastructure assets would help your deployment efforts?</a:t>
            </a:r>
          </a:p>
          <a:p>
            <a:pPr marR="0" lvl="0">
              <a:spcBef>
                <a:spcPts val="900"/>
              </a:spcBef>
              <a:spcAft>
                <a:spcPts val="900"/>
              </a:spcAft>
            </a:pPr>
            <a:r>
              <a:rPr lang="en-US" sz="1200" dirty="0">
                <a:effectLst/>
                <a:latin typeface="Open Sans SemiBold" pitchFamily="2" charset="0"/>
                <a:ea typeface="Open Sans SemiBold" pitchFamily="2" charset="0"/>
                <a:cs typeface="Open Sans SemiBold" pitchFamily="2" charset="0"/>
              </a:rPr>
              <a:t>What programmatic assets such as subsidy programs do you have?</a:t>
            </a:r>
          </a:p>
          <a:p>
            <a:pPr marR="0" lvl="0">
              <a:spcBef>
                <a:spcPts val="900"/>
              </a:spcBef>
              <a:spcAft>
                <a:spcPts val="900"/>
              </a:spcAft>
            </a:pPr>
            <a:r>
              <a:rPr lang="en-US" sz="1200" dirty="0">
                <a:solidFill>
                  <a:schemeClr val="tx2"/>
                </a:solidFill>
                <a:effectLst/>
                <a:latin typeface="Open Sans SemiBold" pitchFamily="2" charset="0"/>
                <a:ea typeface="Open Sans SemiBold" pitchFamily="2" charset="0"/>
                <a:cs typeface="Open Sans SemiBold" pitchFamily="2" charset="0"/>
              </a:rPr>
              <a:t>What workforce resources would you need to fulfill broadband deployment and service expansion?</a:t>
            </a:r>
          </a:p>
          <a:p>
            <a:pPr marL="0" marR="0" lvl="0" indent="0" algn="l" defTabSz="914400" rtl="0" eaLnBrk="1" fontAlgn="auto" latinLnBrk="0" hangingPunct="1">
              <a:lnSpc>
                <a:spcPct val="100000"/>
              </a:lnSpc>
              <a:spcBef>
                <a:spcPts val="900"/>
              </a:spcBef>
              <a:spcAft>
                <a:spcPts val="900"/>
              </a:spcAft>
              <a:buClrTx/>
              <a:buSzTx/>
              <a:buFontTx/>
              <a:buNone/>
              <a:tabLst/>
              <a:defRPr/>
            </a:pPr>
            <a:r>
              <a:rPr lang="en-US" sz="1200" dirty="0">
                <a:solidFill>
                  <a:srgbClr val="014136"/>
                </a:solidFill>
                <a:latin typeface="Georgia"/>
              </a:rPr>
              <a:t>What workforce development considerations should be built into the grant design?</a:t>
            </a:r>
            <a:endParaRPr lang="en-US" sz="1200" dirty="0">
              <a:solidFill>
                <a:srgbClr val="000000"/>
              </a:solidFill>
              <a:latin typeface="Calibri" panose="020F0502020204030204"/>
              <a:cs typeface="Calibri" panose="020F0502020204030204"/>
            </a:endParaRPr>
          </a:p>
          <a:p>
            <a:pPr marR="0" lvl="0">
              <a:spcBef>
                <a:spcPts val="900"/>
              </a:spcBef>
              <a:spcAft>
                <a:spcPts val="900"/>
              </a:spcAft>
            </a:pPr>
            <a:endParaRPr lang="en-US" sz="1200" dirty="0">
              <a:solidFill>
                <a:schemeClr val="tx2"/>
              </a:solidFill>
              <a:effectLst/>
              <a:latin typeface="Open Sans SemiBold" pitchFamily="2" charset="0"/>
              <a:ea typeface="Open Sans SemiBold" pitchFamily="2" charset="0"/>
              <a:cs typeface="Open Sans SemiBold" pitchFamily="2" charset="0"/>
            </a:endParaRPr>
          </a:p>
          <a:p>
            <a:pPr marL="57150" indent="0">
              <a:lnSpc>
                <a:spcPct val="90000"/>
              </a:lnSpc>
              <a:spcAft>
                <a:spcPts val="600"/>
              </a:spcAft>
              <a:buFont typeface="Arial"/>
              <a:buNone/>
            </a:pPr>
            <a:endParaRPr lang="en-US" sz="1200" dirty="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88AC87E-7667-F84E-8935-E6F7D0DE2162}" type="slidenum">
              <a:rPr lang="en-US" smtClean="0"/>
              <a:t>45</a:t>
            </a:fld>
            <a:endParaRPr lang="en-US"/>
          </a:p>
        </p:txBody>
      </p:sp>
    </p:spTree>
    <p:extLst>
      <p:ext uri="{BB962C8B-B14F-4D97-AF65-F5344CB8AC3E}">
        <p14:creationId xmlns:p14="http://schemas.microsoft.com/office/powerpoint/2010/main" val="231122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15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D6481-7821-4299-9877-B09C64BEFBE9}" type="slidenum">
              <a:rPr lang="en-US" smtClean="0"/>
              <a:t>7</a:t>
            </a:fld>
            <a:endParaRPr lang="en-US"/>
          </a:p>
        </p:txBody>
      </p:sp>
    </p:spTree>
    <p:extLst>
      <p:ext uri="{BB962C8B-B14F-4D97-AF65-F5344CB8AC3E}">
        <p14:creationId xmlns:p14="http://schemas.microsoft.com/office/powerpoint/2010/main" val="247777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used for government, ISP, &amp; workforce facilitations</a:t>
            </a:r>
          </a:p>
        </p:txBody>
      </p:sp>
      <p:sp>
        <p:nvSpPr>
          <p:cNvPr id="4" name="Slide Number Placeholder 3"/>
          <p:cNvSpPr>
            <a:spLocks noGrp="1"/>
          </p:cNvSpPr>
          <p:nvPr>
            <p:ph type="sldNum" sz="quarter" idx="5"/>
          </p:nvPr>
        </p:nvSpPr>
        <p:spPr/>
        <p:txBody>
          <a:bodyPr/>
          <a:lstStyle/>
          <a:p>
            <a:fld id="{D18D6481-7821-4299-9877-B09C64BEFBE9}" type="slidenum">
              <a:rPr lang="en-US" smtClean="0"/>
              <a:t>8</a:t>
            </a:fld>
            <a:endParaRPr lang="en-US"/>
          </a:p>
        </p:txBody>
      </p:sp>
    </p:spTree>
    <p:extLst>
      <p:ext uri="{BB962C8B-B14F-4D97-AF65-F5344CB8AC3E}">
        <p14:creationId xmlns:p14="http://schemas.microsoft.com/office/powerpoint/2010/main" val="276816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8D6481-7821-4299-9877-B09C64BEFBE9}" type="slidenum">
              <a:rPr lang="en-US" smtClean="0"/>
              <a:t>11</a:t>
            </a:fld>
            <a:endParaRPr lang="en-US"/>
          </a:p>
        </p:txBody>
      </p:sp>
    </p:spTree>
    <p:extLst>
      <p:ext uri="{BB962C8B-B14F-4D97-AF65-F5344CB8AC3E}">
        <p14:creationId xmlns:p14="http://schemas.microsoft.com/office/powerpoint/2010/main" val="330882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tx2"/>
              </a:solidFill>
              <a:ea typeface="Open Sans SemiBold"/>
              <a:cs typeface="Open Sans Semi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ECF43-B82A-4392-A57B-6D5EC4A309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9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Competitive grants for digital equity (available to range of entities TBD) will open within one month of the Digital Capacity grants applications available to states</a:t>
            </a:r>
          </a:p>
        </p:txBody>
      </p:sp>
      <p:sp>
        <p:nvSpPr>
          <p:cNvPr id="4" name="Slide Number Placeholder 3"/>
          <p:cNvSpPr>
            <a:spLocks noGrp="1"/>
          </p:cNvSpPr>
          <p:nvPr>
            <p:ph type="sldNum" sz="quarter" idx="5"/>
          </p:nvPr>
        </p:nvSpPr>
        <p:spPr/>
        <p:txBody>
          <a:bodyPr/>
          <a:lstStyle/>
          <a:p>
            <a:fld id="{D18D6481-7821-4299-9877-B09C64BEFBE9}" type="slidenum">
              <a:rPr lang="en-US" smtClean="0"/>
              <a:t>14</a:t>
            </a:fld>
            <a:endParaRPr lang="en-US"/>
          </a:p>
        </p:txBody>
      </p:sp>
    </p:spTree>
    <p:extLst>
      <p:ext uri="{BB962C8B-B14F-4D97-AF65-F5344CB8AC3E}">
        <p14:creationId xmlns:p14="http://schemas.microsoft.com/office/powerpoint/2010/main" val="56063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4ECF43-B82A-4392-A57B-6D5EC4A309DD}" type="slidenum">
              <a:rPr lang="en-US" smtClean="0"/>
              <a:t>15</a:t>
            </a:fld>
            <a:endParaRPr lang="en-US"/>
          </a:p>
        </p:txBody>
      </p:sp>
    </p:spTree>
    <p:extLst>
      <p:ext uri="{BB962C8B-B14F-4D97-AF65-F5344CB8AC3E}">
        <p14:creationId xmlns:p14="http://schemas.microsoft.com/office/powerpoint/2010/main" val="62934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0563C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F8E85-4BC0-884F-BDA3-F0859C227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40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A029-5A4A-8FCB-2DEB-812B06169BCB}"/>
              </a:ext>
            </a:extLst>
          </p:cNvPr>
          <p:cNvSpPr>
            <a:spLocks noGrp="1"/>
          </p:cNvSpPr>
          <p:nvPr>
            <p:ph type="ctrTitle" hasCustomPrompt="1"/>
          </p:nvPr>
        </p:nvSpPr>
        <p:spPr>
          <a:xfrm>
            <a:off x="1612490" y="1122363"/>
            <a:ext cx="9055510" cy="2387600"/>
          </a:xfrm>
        </p:spPr>
        <p:txBody>
          <a:bodyPr lIns="0" tIns="0" rIns="0" bIns="0" anchor="ctr">
            <a:normAutofit/>
          </a:bodyPr>
          <a:lstStyle>
            <a:lvl1pPr marL="0" algn="l">
              <a:defRPr sz="4800" b="1" i="0" spc="300">
                <a:latin typeface="Expressway Xb" panose="020B0604020200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6DE9724-1D06-60FC-EA29-46DFD47D8AD7}"/>
              </a:ext>
            </a:extLst>
          </p:cNvPr>
          <p:cNvSpPr>
            <a:spLocks noGrp="1"/>
          </p:cNvSpPr>
          <p:nvPr>
            <p:ph type="subTitle" idx="1" hasCustomPrompt="1"/>
          </p:nvPr>
        </p:nvSpPr>
        <p:spPr>
          <a:xfrm>
            <a:off x="1612490" y="3602038"/>
            <a:ext cx="9055510" cy="1655762"/>
          </a:xfrm>
        </p:spPr>
        <p:txBody>
          <a:bodyPr lIns="0" tIns="274320" rIns="0" bIns="274320"/>
          <a:lstStyle>
            <a:lvl1pPr marL="0" indent="0" algn="l">
              <a:lnSpc>
                <a:spcPct val="114000"/>
              </a:lnSpc>
              <a:spcBef>
                <a:spcPts val="0"/>
              </a:spcBef>
              <a:buNone/>
              <a:defRPr sz="2400" b="0" i="0" spc="300">
                <a:solidFill>
                  <a:srgbClr val="3A3A3C"/>
                </a:solidFill>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5AACC5F-1F71-97EC-5355-918C123C814A}"/>
              </a:ext>
            </a:extLst>
          </p:cNvPr>
          <p:cNvSpPr>
            <a:spLocks noGrp="1"/>
          </p:cNvSpPr>
          <p:nvPr>
            <p:ph type="ftr" sz="quarter" idx="11"/>
          </p:nvPr>
        </p:nvSpPr>
        <p:spPr/>
        <p:txBody>
          <a:bodyPr/>
          <a:lstStyle/>
          <a:p>
            <a:r>
              <a:rPr lang="en-US"/>
              <a:t>&lt;SECTION NAME&gt;</a:t>
            </a:r>
          </a:p>
        </p:txBody>
      </p:sp>
      <p:sp>
        <p:nvSpPr>
          <p:cNvPr id="6" name="Slide Number Placeholder 5">
            <a:extLst>
              <a:ext uri="{FF2B5EF4-FFF2-40B4-BE49-F238E27FC236}">
                <a16:creationId xmlns:a16="http://schemas.microsoft.com/office/drawing/2014/main" id="{C6474267-48C1-7A21-54A5-31F475F3AF0F}"/>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71714EB1-08E1-AE3E-2AB5-3F3DCDD56C5D}"/>
              </a:ext>
            </a:extLst>
          </p:cNvPr>
          <p:cNvGrpSpPr/>
          <p:nvPr userDrawn="1"/>
        </p:nvGrpSpPr>
        <p:grpSpPr>
          <a:xfrm>
            <a:off x="1612490" y="3509963"/>
            <a:ext cx="9055510" cy="90331"/>
            <a:chOff x="838200" y="1033396"/>
            <a:chExt cx="9144000" cy="90331"/>
          </a:xfrm>
        </p:grpSpPr>
        <p:sp>
          <p:nvSpPr>
            <p:cNvPr id="8" name="Rectangle 7">
              <a:extLst>
                <a:ext uri="{FF2B5EF4-FFF2-40B4-BE49-F238E27FC236}">
                  <a16:creationId xmlns:a16="http://schemas.microsoft.com/office/drawing/2014/main" id="{4316764D-44C1-80EE-6E85-6371C9227E9A}"/>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986B1D-0555-8C6C-5435-4C2EA9FCB17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DA9BF8-D791-0818-F489-1A0C7134571E}"/>
                </a:ext>
              </a:extLst>
            </p:cNvPr>
            <p:cNvSpPr/>
            <p:nvPr userDrawn="1"/>
          </p:nvSpPr>
          <p:spPr>
            <a:xfrm>
              <a:off x="6236043" y="1033396"/>
              <a:ext cx="3746157"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580085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3BAC-95BD-19DA-8D08-B15395DF9664}"/>
              </a:ext>
            </a:extLst>
          </p:cNvPr>
          <p:cNvSpPr>
            <a:spLocks noGrp="1"/>
          </p:cNvSpPr>
          <p:nvPr>
            <p:ph type="title" hasCustomPrompt="1"/>
          </p:nvPr>
        </p:nvSpPr>
        <p:spPr>
          <a:xfrm>
            <a:off x="1508760" y="457200"/>
            <a:ext cx="3258185" cy="1600200"/>
          </a:xfrm>
        </p:spPr>
        <p:txBody>
          <a:bodyPr lIns="0" tIns="91440" rIns="0" bIns="182880" anchor="ctr">
            <a:normAutofit/>
          </a:bodyPr>
          <a:lstStyle>
            <a:lvl1pPr>
              <a:lnSpc>
                <a:spcPct val="125000"/>
              </a:lnSpc>
              <a:spcAft>
                <a:spcPts val="0"/>
              </a:spcAft>
              <a:defRPr sz="2400"/>
            </a:lvl1pPr>
          </a:lstStyle>
          <a:p>
            <a:r>
              <a:rPr lang="en-US"/>
              <a:t>CLICK TO EDIT MASTER TITLE STYLE</a:t>
            </a:r>
          </a:p>
        </p:txBody>
      </p:sp>
      <p:sp>
        <p:nvSpPr>
          <p:cNvPr id="3" name="Content Placeholder 2">
            <a:extLst>
              <a:ext uri="{FF2B5EF4-FFF2-40B4-BE49-F238E27FC236}">
                <a16:creationId xmlns:a16="http://schemas.microsoft.com/office/drawing/2014/main" id="{74E04DE2-E28E-66BE-C72E-175A31072CAE}"/>
              </a:ext>
            </a:extLst>
          </p:cNvPr>
          <p:cNvSpPr>
            <a:spLocks noGrp="1"/>
          </p:cNvSpPr>
          <p:nvPr>
            <p:ph idx="1"/>
          </p:nvPr>
        </p:nvSpPr>
        <p:spPr>
          <a:xfrm>
            <a:off x="5183188" y="457200"/>
            <a:ext cx="6172200" cy="5943599"/>
          </a:xfrm>
        </p:spPr>
        <p:txBody>
          <a:bodyPr/>
          <a:lstStyle>
            <a:lvl1pPr>
              <a:defRPr sz="3200">
                <a:solidFill>
                  <a:srgbClr val="62C1FF"/>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A00EF-3815-487B-D728-7550BB8F667A}"/>
              </a:ext>
            </a:extLst>
          </p:cNvPr>
          <p:cNvSpPr>
            <a:spLocks noGrp="1"/>
          </p:cNvSpPr>
          <p:nvPr>
            <p:ph type="body" sz="half" idx="2"/>
          </p:nvPr>
        </p:nvSpPr>
        <p:spPr>
          <a:xfrm>
            <a:off x="1508760" y="2147730"/>
            <a:ext cx="3258185" cy="4253069"/>
          </a:xfrm>
        </p:spPr>
        <p:txBody>
          <a:bodyPr lIns="0" tIns="365760"/>
          <a:lstStyle>
            <a:lvl1pPr marL="0" indent="0">
              <a:lnSpc>
                <a:spcPct val="114000"/>
              </a:lnSpc>
              <a:spcBef>
                <a:spcPts val="0"/>
              </a:spcBef>
              <a:buNone/>
              <a:defRPr sz="1600">
                <a:solidFill>
                  <a:srgbClr val="3A3A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F999A29-CA9B-8968-13D8-2E8D615CFCFC}"/>
              </a:ext>
            </a:extLst>
          </p:cNvPr>
          <p:cNvSpPr>
            <a:spLocks noGrp="1"/>
          </p:cNvSpPr>
          <p:nvPr>
            <p:ph type="ftr" sz="quarter" idx="11"/>
          </p:nvPr>
        </p:nvSpPr>
        <p:spPr/>
        <p:txBody>
          <a:bodyPr/>
          <a:lstStyle/>
          <a:p>
            <a:r>
              <a:rPr lang="en-US"/>
              <a:t>&lt;SECTION NAME&gt;</a:t>
            </a:r>
          </a:p>
        </p:txBody>
      </p:sp>
      <p:sp>
        <p:nvSpPr>
          <p:cNvPr id="7" name="Slide Number Placeholder 6">
            <a:extLst>
              <a:ext uri="{FF2B5EF4-FFF2-40B4-BE49-F238E27FC236}">
                <a16:creationId xmlns:a16="http://schemas.microsoft.com/office/drawing/2014/main" id="{D69CBF6B-6AA7-B6C3-EA7F-536E214F1F0E}"/>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8" name="Group 7">
            <a:extLst>
              <a:ext uri="{FF2B5EF4-FFF2-40B4-BE49-F238E27FC236}">
                <a16:creationId xmlns:a16="http://schemas.microsoft.com/office/drawing/2014/main" id="{8DB3DF44-CDA2-B92D-B8AA-1F680C1DC504}"/>
              </a:ext>
            </a:extLst>
          </p:cNvPr>
          <p:cNvGrpSpPr/>
          <p:nvPr userDrawn="1"/>
        </p:nvGrpSpPr>
        <p:grpSpPr>
          <a:xfrm>
            <a:off x="1511208" y="2057400"/>
            <a:ext cx="3260817" cy="90331"/>
            <a:chOff x="838200" y="1033396"/>
            <a:chExt cx="3935413" cy="90331"/>
          </a:xfrm>
        </p:grpSpPr>
        <p:sp>
          <p:nvSpPr>
            <p:cNvPr id="9" name="Rectangle 8">
              <a:extLst>
                <a:ext uri="{FF2B5EF4-FFF2-40B4-BE49-F238E27FC236}">
                  <a16:creationId xmlns:a16="http://schemas.microsoft.com/office/drawing/2014/main" id="{6C5A10B1-A660-DCB9-2DE8-7B677B4B0056}"/>
                </a:ext>
              </a:extLst>
            </p:cNvPr>
            <p:cNvSpPr/>
            <p:nvPr userDrawn="1"/>
          </p:nvSpPr>
          <p:spPr>
            <a:xfrm>
              <a:off x="838200" y="1033396"/>
              <a:ext cx="1848923"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46FC98-378E-64C7-98E7-1514D329DF8D}"/>
                </a:ext>
              </a:extLst>
            </p:cNvPr>
            <p:cNvSpPr/>
            <p:nvPr userDrawn="1"/>
          </p:nvSpPr>
          <p:spPr>
            <a:xfrm>
              <a:off x="2687124" y="1033396"/>
              <a:ext cx="2086489"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05178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40A7-22D2-C1E4-C762-FAAEBED8867C}"/>
              </a:ext>
            </a:extLst>
          </p:cNvPr>
          <p:cNvSpPr>
            <a:spLocks noGrp="1"/>
          </p:cNvSpPr>
          <p:nvPr>
            <p:ph type="title" hasCustomPrompt="1"/>
          </p:nvPr>
        </p:nvSpPr>
        <p:spPr>
          <a:xfrm>
            <a:off x="1513840" y="459332"/>
            <a:ext cx="3258185" cy="1598067"/>
          </a:xfrm>
        </p:spPr>
        <p:txBody>
          <a:bodyPr tIns="91440" bIns="182880" anchor="ctr">
            <a:normAutofit/>
          </a:bodyPr>
          <a:lstStyle>
            <a:lvl1pPr>
              <a:lnSpc>
                <a:spcPct val="125000"/>
              </a:lnSpc>
              <a:defRPr sz="2400"/>
            </a:lvl1pPr>
          </a:lstStyle>
          <a:p>
            <a:r>
              <a:rPr lang="en-US"/>
              <a:t>CLICK TO EDIT MASTER TITLE STYLE</a:t>
            </a:r>
          </a:p>
        </p:txBody>
      </p:sp>
      <p:sp>
        <p:nvSpPr>
          <p:cNvPr id="3" name="Picture Placeholder 2">
            <a:extLst>
              <a:ext uri="{FF2B5EF4-FFF2-40B4-BE49-F238E27FC236}">
                <a16:creationId xmlns:a16="http://schemas.microsoft.com/office/drawing/2014/main" id="{CB3AF79E-8E34-04A6-1303-9E3FD996C942}"/>
              </a:ext>
            </a:extLst>
          </p:cNvPr>
          <p:cNvSpPr>
            <a:spLocks noGrp="1"/>
          </p:cNvSpPr>
          <p:nvPr>
            <p:ph type="pic" idx="1"/>
          </p:nvPr>
        </p:nvSpPr>
        <p:spPr>
          <a:xfrm>
            <a:off x="5183188" y="457200"/>
            <a:ext cx="6172200" cy="59414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F5BE1E-0FAC-E848-3033-6A28B1B55CC0}"/>
              </a:ext>
            </a:extLst>
          </p:cNvPr>
          <p:cNvSpPr>
            <a:spLocks noGrp="1"/>
          </p:cNvSpPr>
          <p:nvPr>
            <p:ph type="body" sz="half" idx="2"/>
          </p:nvPr>
        </p:nvSpPr>
        <p:spPr>
          <a:xfrm>
            <a:off x="1513840" y="2147730"/>
            <a:ext cx="3258185" cy="4250937"/>
          </a:xfrm>
        </p:spPr>
        <p:txBody>
          <a:bodyPr lIns="0" tIns="365760" rIns="0"/>
          <a:lstStyle>
            <a:lvl1pPr marL="0" indent="0">
              <a:lnSpc>
                <a:spcPct val="114000"/>
              </a:lnSpc>
              <a:spcBef>
                <a:spcPts val="0"/>
              </a:spcBef>
              <a:buNone/>
              <a:defRPr sz="1600">
                <a:solidFill>
                  <a:srgbClr val="3A3A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EA1B2F1-2A17-98AC-1BAC-26F64E8E0764}"/>
              </a:ext>
            </a:extLst>
          </p:cNvPr>
          <p:cNvSpPr>
            <a:spLocks noGrp="1"/>
          </p:cNvSpPr>
          <p:nvPr>
            <p:ph type="ftr" sz="quarter" idx="11"/>
          </p:nvPr>
        </p:nvSpPr>
        <p:spPr/>
        <p:txBody>
          <a:bodyPr/>
          <a:lstStyle/>
          <a:p>
            <a:r>
              <a:rPr lang="en-US"/>
              <a:t>&lt;SECTION NAME&gt;</a:t>
            </a:r>
          </a:p>
        </p:txBody>
      </p:sp>
      <p:sp>
        <p:nvSpPr>
          <p:cNvPr id="7" name="Slide Number Placeholder 6">
            <a:extLst>
              <a:ext uri="{FF2B5EF4-FFF2-40B4-BE49-F238E27FC236}">
                <a16:creationId xmlns:a16="http://schemas.microsoft.com/office/drawing/2014/main" id="{79F32AE0-1C3C-F678-06E6-916D72344BE3}"/>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8" name="Group 7">
            <a:extLst>
              <a:ext uri="{FF2B5EF4-FFF2-40B4-BE49-F238E27FC236}">
                <a16:creationId xmlns:a16="http://schemas.microsoft.com/office/drawing/2014/main" id="{FCF4A4F9-A021-BC82-AB8A-3ADD73743B2D}"/>
              </a:ext>
            </a:extLst>
          </p:cNvPr>
          <p:cNvGrpSpPr/>
          <p:nvPr userDrawn="1"/>
        </p:nvGrpSpPr>
        <p:grpSpPr>
          <a:xfrm>
            <a:off x="1511208" y="2057400"/>
            <a:ext cx="3260817" cy="90331"/>
            <a:chOff x="838200" y="1033396"/>
            <a:chExt cx="3935413" cy="90331"/>
          </a:xfrm>
        </p:grpSpPr>
        <p:sp>
          <p:nvSpPr>
            <p:cNvPr id="9" name="Rectangle 8">
              <a:extLst>
                <a:ext uri="{FF2B5EF4-FFF2-40B4-BE49-F238E27FC236}">
                  <a16:creationId xmlns:a16="http://schemas.microsoft.com/office/drawing/2014/main" id="{A72A8A6A-386A-CAE5-8A4D-0721CF0E530D}"/>
                </a:ext>
              </a:extLst>
            </p:cNvPr>
            <p:cNvSpPr/>
            <p:nvPr userDrawn="1"/>
          </p:nvSpPr>
          <p:spPr>
            <a:xfrm>
              <a:off x="838200" y="1033396"/>
              <a:ext cx="1848923"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57F277-CBD5-7DA1-F758-D001D4C12B77}"/>
                </a:ext>
              </a:extLst>
            </p:cNvPr>
            <p:cNvSpPr/>
            <p:nvPr userDrawn="1"/>
          </p:nvSpPr>
          <p:spPr>
            <a:xfrm>
              <a:off x="2687124" y="1033396"/>
              <a:ext cx="2086489"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90428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70C6-8C08-D9F8-91A7-074D543964DC}"/>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BCD78A-CB19-94F2-B61D-54A2293CB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73DE604-CA98-708A-9284-F969E12BAC8E}"/>
              </a:ext>
            </a:extLst>
          </p:cNvPr>
          <p:cNvSpPr>
            <a:spLocks noGrp="1"/>
          </p:cNvSpPr>
          <p:nvPr>
            <p:ph type="ftr" sz="quarter" idx="11"/>
          </p:nvPr>
        </p:nvSpPr>
        <p:spPr/>
        <p:txBody>
          <a:bodyPr/>
          <a:lstStyle/>
          <a:p>
            <a:r>
              <a:rPr lang="en-US"/>
              <a:t>&lt;SECTION NAME&gt;</a:t>
            </a:r>
          </a:p>
        </p:txBody>
      </p:sp>
      <p:sp>
        <p:nvSpPr>
          <p:cNvPr id="6" name="Slide Number Placeholder 5">
            <a:extLst>
              <a:ext uri="{FF2B5EF4-FFF2-40B4-BE49-F238E27FC236}">
                <a16:creationId xmlns:a16="http://schemas.microsoft.com/office/drawing/2014/main" id="{FA081400-F451-F50D-E3FA-F7263A200F11}"/>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A196216A-93AC-2A34-8FA9-9EEF45FD8167}"/>
              </a:ext>
            </a:extLst>
          </p:cNvPr>
          <p:cNvGrpSpPr/>
          <p:nvPr userDrawn="1"/>
        </p:nvGrpSpPr>
        <p:grpSpPr>
          <a:xfrm>
            <a:off x="1507495" y="1033396"/>
            <a:ext cx="9842186" cy="94364"/>
            <a:chOff x="838200" y="1033396"/>
            <a:chExt cx="10511481" cy="90331"/>
          </a:xfrm>
        </p:grpSpPr>
        <p:sp>
          <p:nvSpPr>
            <p:cNvPr id="8" name="Rectangle 7">
              <a:extLst>
                <a:ext uri="{FF2B5EF4-FFF2-40B4-BE49-F238E27FC236}">
                  <a16:creationId xmlns:a16="http://schemas.microsoft.com/office/drawing/2014/main" id="{714F4A5C-405D-3433-D61A-6A0E4C412E3C}"/>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F2D457-F39E-A86B-D6E3-49135C0BEDB4}"/>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05BD2F-543E-EBA8-EBED-7737B1E7C025}"/>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25640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0A02E-C16C-4FA6-5848-6D80A6D3BBBD}"/>
              </a:ext>
            </a:extLst>
          </p:cNvPr>
          <p:cNvSpPr>
            <a:spLocks noGrp="1"/>
          </p:cNvSpPr>
          <p:nvPr>
            <p:ph type="title" orient="vert" hasCustomPrompt="1"/>
          </p:nvPr>
        </p:nvSpPr>
        <p:spPr>
          <a:xfrm>
            <a:off x="8724900" y="365125"/>
            <a:ext cx="2628900" cy="5811838"/>
          </a:xfrm>
        </p:spPr>
        <p:txBody>
          <a:bodyPr vert="eaVert" tIns="274320" bIns="274320"/>
          <a:lstStyle/>
          <a:p>
            <a:r>
              <a:rPr lang="en-US"/>
              <a:t>CLICK TO EDIT MASTER TITLE STYLE</a:t>
            </a:r>
          </a:p>
        </p:txBody>
      </p:sp>
      <p:sp>
        <p:nvSpPr>
          <p:cNvPr id="3" name="Vertical Text Placeholder 2">
            <a:extLst>
              <a:ext uri="{FF2B5EF4-FFF2-40B4-BE49-F238E27FC236}">
                <a16:creationId xmlns:a16="http://schemas.microsoft.com/office/drawing/2014/main" id="{9B78D3FC-E953-9CF1-D3A6-B569585074CD}"/>
              </a:ext>
            </a:extLst>
          </p:cNvPr>
          <p:cNvSpPr>
            <a:spLocks noGrp="1"/>
          </p:cNvSpPr>
          <p:nvPr>
            <p:ph type="body" orient="vert" idx="1"/>
          </p:nvPr>
        </p:nvSpPr>
        <p:spPr>
          <a:xfrm>
            <a:off x="1510749" y="365125"/>
            <a:ext cx="706175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8C1F5F-0E35-50D6-AB48-1E6B0875FEC1}"/>
              </a:ext>
            </a:extLst>
          </p:cNvPr>
          <p:cNvSpPr>
            <a:spLocks noGrp="1"/>
          </p:cNvSpPr>
          <p:nvPr>
            <p:ph type="ftr" sz="quarter" idx="11"/>
          </p:nvPr>
        </p:nvSpPr>
        <p:spPr/>
        <p:txBody>
          <a:bodyPr/>
          <a:lstStyle/>
          <a:p>
            <a:r>
              <a:rPr lang="en-US"/>
              <a:t>&lt;SECTION NAME&gt;</a:t>
            </a:r>
          </a:p>
        </p:txBody>
      </p:sp>
      <p:sp>
        <p:nvSpPr>
          <p:cNvPr id="6" name="Slide Number Placeholder 5">
            <a:extLst>
              <a:ext uri="{FF2B5EF4-FFF2-40B4-BE49-F238E27FC236}">
                <a16:creationId xmlns:a16="http://schemas.microsoft.com/office/drawing/2014/main" id="{F80F64F7-008B-FC25-97EF-CC87C11D3874}"/>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3014AACB-C518-16E9-D51E-8E0C489F1050}"/>
              </a:ext>
            </a:extLst>
          </p:cNvPr>
          <p:cNvGrpSpPr/>
          <p:nvPr userDrawn="1"/>
        </p:nvGrpSpPr>
        <p:grpSpPr>
          <a:xfrm rot="5400000">
            <a:off x="5767573" y="3240407"/>
            <a:ext cx="5842004" cy="91440"/>
            <a:chOff x="838200" y="1033396"/>
            <a:chExt cx="10511481" cy="90331"/>
          </a:xfrm>
        </p:grpSpPr>
        <p:sp>
          <p:nvSpPr>
            <p:cNvPr id="8" name="Rectangle 7">
              <a:extLst>
                <a:ext uri="{FF2B5EF4-FFF2-40B4-BE49-F238E27FC236}">
                  <a16:creationId xmlns:a16="http://schemas.microsoft.com/office/drawing/2014/main" id="{B0520E4F-F472-2D10-7441-17E8D913A165}"/>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B8C57A-EC99-4782-357D-CE77C83B11EA}"/>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EB82CC-A798-4BDD-9D79-03B4B893BC6A}"/>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15996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B61F-2298-4149-A6DB-A492F44FE9FD}"/>
              </a:ext>
            </a:extLst>
          </p:cNvPr>
          <p:cNvSpPr>
            <a:spLocks noGrp="1"/>
          </p:cNvSpPr>
          <p:nvPr>
            <p:ph type="title" hasCustomPrompt="1"/>
          </p:nvPr>
        </p:nvSpPr>
        <p:spPr/>
        <p:txBody>
          <a:bodyPr/>
          <a:lstStyle/>
          <a:p>
            <a:r>
              <a:rPr lang="en-US"/>
              <a:t>Type insightful headline in all caps – 1 line</a:t>
            </a:r>
          </a:p>
        </p:txBody>
      </p:sp>
      <p:sp>
        <p:nvSpPr>
          <p:cNvPr id="3" name="Date Placeholder 2">
            <a:extLst>
              <a:ext uri="{FF2B5EF4-FFF2-40B4-BE49-F238E27FC236}">
                <a16:creationId xmlns:a16="http://schemas.microsoft.com/office/drawing/2014/main" id="{F0987061-25FC-4B06-B942-3550BD00D435}"/>
              </a:ext>
            </a:extLst>
          </p:cNvPr>
          <p:cNvSpPr>
            <a:spLocks noGrp="1"/>
          </p:cNvSpPr>
          <p:nvPr>
            <p:ph type="dt" sz="half" idx="10"/>
          </p:nvPr>
        </p:nvSpPr>
        <p:spPr/>
        <p:txBody>
          <a:bodyPr/>
          <a:lstStyle/>
          <a:p>
            <a:fld id="{E17D2EF6-26A3-4382-B6CC-C88C5340F891}" type="datetime1">
              <a:rPr lang="en-US" smtClean="0"/>
              <a:t>5/16/2023</a:t>
            </a:fld>
            <a:endParaRPr lang="en-US"/>
          </a:p>
        </p:txBody>
      </p:sp>
      <p:sp>
        <p:nvSpPr>
          <p:cNvPr id="5" name="Slide Number Placeholder 4">
            <a:extLst>
              <a:ext uri="{FF2B5EF4-FFF2-40B4-BE49-F238E27FC236}">
                <a16:creationId xmlns:a16="http://schemas.microsoft.com/office/drawing/2014/main" id="{467307A0-503E-4C76-9729-E85C487F449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6" name="Text Placeholder 10">
            <a:extLst>
              <a:ext uri="{FF2B5EF4-FFF2-40B4-BE49-F238E27FC236}">
                <a16:creationId xmlns:a16="http://schemas.microsoft.com/office/drawing/2014/main" id="{04764F1C-D183-4CE7-A65D-56924573010D}"/>
              </a:ext>
            </a:extLst>
          </p:cNvPr>
          <p:cNvSpPr>
            <a:spLocks noGrp="1"/>
          </p:cNvSpPr>
          <p:nvPr>
            <p:ph type="body" sz="quarter" idx="13"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4209337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D41DA-A6AA-43C1-9DF8-9B17B660908C}"/>
              </a:ext>
            </a:extLst>
          </p:cNvPr>
          <p:cNvSpPr>
            <a:spLocks noGrp="1"/>
          </p:cNvSpPr>
          <p:nvPr>
            <p:ph type="dt" sz="half" idx="10"/>
          </p:nvPr>
        </p:nvSpPr>
        <p:spPr/>
        <p:txBody>
          <a:bodyPr/>
          <a:lstStyle/>
          <a:p>
            <a:fld id="{1E7B9A4F-D883-46A5-93BE-AEE116BA2B28}" type="datetime1">
              <a:rPr lang="en-US" smtClean="0"/>
              <a:t>5/16/2023</a:t>
            </a:fld>
            <a:endParaRPr lang="en-US"/>
          </a:p>
        </p:txBody>
      </p:sp>
      <p:sp>
        <p:nvSpPr>
          <p:cNvPr id="3" name="Footer Placeholder 2">
            <a:extLst>
              <a:ext uri="{FF2B5EF4-FFF2-40B4-BE49-F238E27FC236}">
                <a16:creationId xmlns:a16="http://schemas.microsoft.com/office/drawing/2014/main" id="{E38AD48E-CFDF-4BF2-B697-10A68BBE70CD}"/>
              </a:ext>
            </a:extLst>
          </p:cNvPr>
          <p:cNvSpPr>
            <a:spLocks noGrp="1"/>
          </p:cNvSpPr>
          <p:nvPr>
            <p:ph type="ftr" sz="quarter" idx="11"/>
          </p:nvPr>
        </p:nvSpPr>
        <p:spPr/>
        <p:txBody>
          <a:bodyPr/>
          <a:lstStyle/>
          <a:p>
            <a:r>
              <a:rPr lang="en-US"/>
              <a:t>©2021 CTC Technology &amp; Energy</a:t>
            </a:r>
          </a:p>
        </p:txBody>
      </p:sp>
      <p:sp>
        <p:nvSpPr>
          <p:cNvPr id="4" name="Slide Number Placeholder 3">
            <a:extLst>
              <a:ext uri="{FF2B5EF4-FFF2-40B4-BE49-F238E27FC236}">
                <a16:creationId xmlns:a16="http://schemas.microsoft.com/office/drawing/2014/main" id="{82CE42F0-7933-4FDD-8A24-BF20CE5740BC}"/>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5" name="Text Placeholder 10">
            <a:extLst>
              <a:ext uri="{FF2B5EF4-FFF2-40B4-BE49-F238E27FC236}">
                <a16:creationId xmlns:a16="http://schemas.microsoft.com/office/drawing/2014/main" id="{FCD89DF9-10EE-4BB1-9F4A-8D930A4F38A4}"/>
              </a:ext>
            </a:extLst>
          </p:cNvPr>
          <p:cNvSpPr>
            <a:spLocks noGrp="1"/>
          </p:cNvSpPr>
          <p:nvPr>
            <p:ph type="body" sz="quarter" idx="13"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131951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F41A-05FC-4F7A-817C-437F1466D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D4071-8411-43E1-B428-9E73F0F0107F}"/>
              </a:ext>
            </a:extLst>
          </p:cNvPr>
          <p:cNvSpPr>
            <a:spLocks noGrp="1"/>
          </p:cNvSpPr>
          <p:nvPr>
            <p:ph type="dt" sz="half" idx="10"/>
          </p:nvPr>
        </p:nvSpPr>
        <p:spPr/>
        <p:txBody>
          <a:bodyPr/>
          <a:lstStyle/>
          <a:p>
            <a:fld id="{4D48D876-A23B-4DC7-AB5B-A163C3FEB68D}" type="datetime1">
              <a:rPr lang="en-US" smtClean="0"/>
              <a:t>5/16/2023</a:t>
            </a:fld>
            <a:endParaRPr lang="en-US"/>
          </a:p>
        </p:txBody>
      </p:sp>
      <p:sp>
        <p:nvSpPr>
          <p:cNvPr id="5" name="Slide Number Placeholder 4">
            <a:extLst>
              <a:ext uri="{FF2B5EF4-FFF2-40B4-BE49-F238E27FC236}">
                <a16:creationId xmlns:a16="http://schemas.microsoft.com/office/drawing/2014/main" id="{3A77B08D-1D35-4003-A748-91ADFCB9955A}"/>
              </a:ext>
            </a:extLst>
          </p:cNvPr>
          <p:cNvSpPr>
            <a:spLocks noGrp="1"/>
          </p:cNvSpPr>
          <p:nvPr>
            <p:ph type="sldNum" sz="quarter" idx="12"/>
          </p:nvPr>
        </p:nvSpPr>
        <p:spPr/>
        <p:txBody>
          <a:bodyPr/>
          <a:lstStyle/>
          <a:p>
            <a:fld id="{439977F8-2985-45BE-B6DE-F2FB5D00CBAC}" type="slidenum">
              <a:rPr lang="en-US" smtClean="0"/>
              <a:t>‹#›</a:t>
            </a:fld>
            <a:endParaRPr lang="en-US"/>
          </a:p>
        </p:txBody>
      </p:sp>
      <p:sp>
        <p:nvSpPr>
          <p:cNvPr id="6" name="Rectangle 5">
            <a:extLst>
              <a:ext uri="{FF2B5EF4-FFF2-40B4-BE49-F238E27FC236}">
                <a16:creationId xmlns:a16="http://schemas.microsoft.com/office/drawing/2014/main" id="{7E99E7EB-43C3-4046-91CA-74E629DE12D5}"/>
              </a:ext>
            </a:extLst>
          </p:cNvPr>
          <p:cNvSpPr/>
          <p:nvPr userDrawn="1"/>
        </p:nvSpPr>
        <p:spPr>
          <a:xfrm>
            <a:off x="840999" y="6258129"/>
            <a:ext cx="339910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4C8CB1-FD7A-458B-A951-89C5267E51FA}"/>
              </a:ext>
            </a:extLst>
          </p:cNvPr>
          <p:cNvSpPr/>
          <p:nvPr userDrawn="1"/>
        </p:nvSpPr>
        <p:spPr>
          <a:xfrm>
            <a:off x="4397849" y="6258129"/>
            <a:ext cx="3399100" cy="4572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95AF2F-3AEF-4DD1-ACD4-A171FB4DB138}"/>
              </a:ext>
            </a:extLst>
          </p:cNvPr>
          <p:cNvSpPr/>
          <p:nvPr userDrawn="1"/>
        </p:nvSpPr>
        <p:spPr>
          <a:xfrm>
            <a:off x="7954700" y="6258129"/>
            <a:ext cx="339910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35ACC00-B1A5-49F1-B9C2-D7D73C7FC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3613" y="6330442"/>
            <a:ext cx="864773" cy="477942"/>
          </a:xfrm>
          <a:prstGeom prst="rect">
            <a:avLst/>
          </a:prstGeom>
        </p:spPr>
      </p:pic>
    </p:spTree>
    <p:extLst>
      <p:ext uri="{BB962C8B-B14F-4D97-AF65-F5344CB8AC3E}">
        <p14:creationId xmlns:p14="http://schemas.microsoft.com/office/powerpoint/2010/main" val="109159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4D6622F-C71C-4870-9C9A-D466AA96DB74}"/>
              </a:ext>
            </a:extLst>
          </p:cNvPr>
          <p:cNvPicPr>
            <a:picLocks noChangeAspect="1"/>
          </p:cNvPicPr>
          <p:nvPr userDrawn="1"/>
        </p:nvPicPr>
        <p:blipFill rotWithShape="1">
          <a:blip r:embed="rId2">
            <a:biLevel thresh="25000"/>
            <a:alphaModFix/>
          </a:blip>
          <a:srcRect l="32496"/>
          <a:stretch/>
        </p:blipFill>
        <p:spPr>
          <a:xfrm rot="10800000">
            <a:off x="10697375" y="38367"/>
            <a:ext cx="1483606" cy="6841666"/>
          </a:xfrm>
          <a:prstGeom prst="rect">
            <a:avLst/>
          </a:prstGeom>
        </p:spPr>
      </p:pic>
      <p:sp>
        <p:nvSpPr>
          <p:cNvPr id="4" name="Date Placeholder 3">
            <a:extLst>
              <a:ext uri="{FF2B5EF4-FFF2-40B4-BE49-F238E27FC236}">
                <a16:creationId xmlns:a16="http://schemas.microsoft.com/office/drawing/2014/main" id="{1F351725-D84F-4375-8CE6-A60A12BF769A}"/>
              </a:ext>
            </a:extLst>
          </p:cNvPr>
          <p:cNvSpPr>
            <a:spLocks noGrp="1"/>
          </p:cNvSpPr>
          <p:nvPr>
            <p:ph type="dt" sz="half" idx="10"/>
          </p:nvPr>
        </p:nvSpPr>
        <p:spPr/>
        <p:txBody>
          <a:bodyPr/>
          <a:lstStyle>
            <a:lvl1pPr>
              <a:defRPr>
                <a:solidFill>
                  <a:schemeClr val="tx1"/>
                </a:solidFill>
              </a:defRPr>
            </a:lvl1pPr>
          </a:lstStyle>
          <a:p>
            <a:fld id="{8F9DE22D-4CD6-4DC7-A442-F3DF76C0585C}" type="datetime1">
              <a:rPr lang="en-US" smtClean="0"/>
              <a:t>5/16/2023</a:t>
            </a:fld>
            <a:endParaRPr lang="en-US"/>
          </a:p>
        </p:txBody>
      </p:sp>
      <p:sp>
        <p:nvSpPr>
          <p:cNvPr id="6" name="Slide Number Placeholder 5">
            <a:extLst>
              <a:ext uri="{FF2B5EF4-FFF2-40B4-BE49-F238E27FC236}">
                <a16:creationId xmlns:a16="http://schemas.microsoft.com/office/drawing/2014/main" id="{D8992BCB-5662-413D-BD09-24B8B20E6B54}"/>
              </a:ext>
            </a:extLst>
          </p:cNvPr>
          <p:cNvSpPr>
            <a:spLocks noGrp="1"/>
          </p:cNvSpPr>
          <p:nvPr>
            <p:ph type="sldNum" sz="quarter" idx="12"/>
          </p:nvPr>
        </p:nvSpPr>
        <p:spPr/>
        <p:txBody>
          <a:bodyPr/>
          <a:lstStyle>
            <a:lvl1pPr>
              <a:defRPr>
                <a:solidFill>
                  <a:schemeClr val="tx1"/>
                </a:solidFill>
              </a:defRPr>
            </a:lvl1pPr>
          </a:lstStyle>
          <a:p>
            <a:fld id="{439977F8-2985-45BE-B6DE-F2FB5D00CBAC}" type="slidenum">
              <a:rPr lang="en-US" smtClean="0"/>
              <a:pPr/>
              <a:t>‹#›</a:t>
            </a:fld>
            <a:endParaRPr lang="en-US"/>
          </a:p>
        </p:txBody>
      </p:sp>
      <p:cxnSp>
        <p:nvCxnSpPr>
          <p:cNvPr id="24" name="Straight Connector 23">
            <a:extLst>
              <a:ext uri="{FF2B5EF4-FFF2-40B4-BE49-F238E27FC236}">
                <a16:creationId xmlns:a16="http://schemas.microsoft.com/office/drawing/2014/main" id="{866D4747-B0D2-4C36-A128-7EC28B5B600C}"/>
              </a:ext>
            </a:extLst>
          </p:cNvPr>
          <p:cNvCxnSpPr>
            <a:cxnSpLocks/>
          </p:cNvCxnSpPr>
          <p:nvPr userDrawn="1"/>
        </p:nvCxnSpPr>
        <p:spPr>
          <a:xfrm>
            <a:off x="3467119" y="6439237"/>
            <a:ext cx="4192437" cy="0"/>
          </a:xfrm>
          <a:prstGeom prst="line">
            <a:avLst/>
          </a:prstGeom>
          <a:ln w="34925" cap="rnd" cmpd="sng">
            <a:beve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32C347-D19D-4E4D-8487-DC2EDCCCA4BC}"/>
              </a:ext>
            </a:extLst>
          </p:cNvPr>
          <p:cNvCxnSpPr>
            <a:cxnSpLocks/>
          </p:cNvCxnSpPr>
          <p:nvPr userDrawn="1"/>
        </p:nvCxnSpPr>
        <p:spPr>
          <a:xfrm>
            <a:off x="4398509" y="6536061"/>
            <a:ext cx="4265106" cy="2848"/>
          </a:xfrm>
          <a:prstGeom prst="line">
            <a:avLst/>
          </a:prstGeom>
          <a:ln w="34925" cap="rnd" cmpd="sng">
            <a:solidFill>
              <a:srgbClr val="00B050"/>
            </a:solidFill>
            <a:beve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7A3E432-FCDB-461C-B19E-5D97B767F952}"/>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1752863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5/16/2023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4155146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D5A9-CCAE-75BF-D547-235EB4368D84}"/>
              </a:ext>
            </a:extLst>
          </p:cNvPr>
          <p:cNvSpPr>
            <a:spLocks noGrp="1"/>
          </p:cNvSpPr>
          <p:nvPr>
            <p:ph type="title" hasCustomPrompt="1"/>
          </p:nvPr>
        </p:nvSpPr>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9D3FF02F-7DF9-789B-C3A9-B133FC294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FF06BD-CE33-30A9-38D5-376164276FBB}"/>
              </a:ext>
            </a:extLst>
          </p:cNvPr>
          <p:cNvSpPr>
            <a:spLocks noGrp="1"/>
          </p:cNvSpPr>
          <p:nvPr>
            <p:ph type="ftr" sz="quarter" idx="11"/>
          </p:nvPr>
        </p:nvSpPr>
        <p:spPr/>
        <p:txBody>
          <a:bodyPr/>
          <a:lstStyle>
            <a:lvl1pPr>
              <a:defRPr spc="300"/>
            </a:lvl1pPr>
          </a:lstStyle>
          <a:p>
            <a:r>
              <a:rPr lang="en-US"/>
              <a:t>&lt;SECTION NAME&gt;</a:t>
            </a:r>
          </a:p>
        </p:txBody>
      </p:sp>
      <p:sp>
        <p:nvSpPr>
          <p:cNvPr id="6" name="Slide Number Placeholder 5">
            <a:extLst>
              <a:ext uri="{FF2B5EF4-FFF2-40B4-BE49-F238E27FC236}">
                <a16:creationId xmlns:a16="http://schemas.microsoft.com/office/drawing/2014/main" id="{453FB76D-4D57-6B2C-63A7-0721934257C0}"/>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7" name="Group 6">
            <a:extLst>
              <a:ext uri="{FF2B5EF4-FFF2-40B4-BE49-F238E27FC236}">
                <a16:creationId xmlns:a16="http://schemas.microsoft.com/office/drawing/2014/main" id="{75C98FCE-2BDF-D6E5-A537-74DDE97B3228}"/>
              </a:ext>
            </a:extLst>
          </p:cNvPr>
          <p:cNvGrpSpPr/>
          <p:nvPr userDrawn="1"/>
        </p:nvGrpSpPr>
        <p:grpSpPr>
          <a:xfrm>
            <a:off x="1507495" y="1039528"/>
            <a:ext cx="9842186" cy="84199"/>
            <a:chOff x="838200" y="1033396"/>
            <a:chExt cx="10511481" cy="90331"/>
          </a:xfrm>
        </p:grpSpPr>
        <p:sp>
          <p:nvSpPr>
            <p:cNvPr id="8" name="Rectangle 7">
              <a:extLst>
                <a:ext uri="{FF2B5EF4-FFF2-40B4-BE49-F238E27FC236}">
                  <a16:creationId xmlns:a16="http://schemas.microsoft.com/office/drawing/2014/main" id="{46A39CE8-60C6-E54E-53D6-B0D87FE8EDD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1D12B-0688-8A67-266F-A03B503A34A3}"/>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B414AA-9474-9448-36A8-4343C5E90B02}"/>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95502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47C1-F4EF-218F-3AED-2E41657F3CCC}"/>
              </a:ext>
            </a:extLst>
          </p:cNvPr>
          <p:cNvSpPr>
            <a:spLocks noGrp="1"/>
          </p:cNvSpPr>
          <p:nvPr>
            <p:ph type="title" hasCustomPrompt="1"/>
          </p:nvPr>
        </p:nvSpPr>
        <p:spPr>
          <a:xfrm>
            <a:off x="1609344" y="1709738"/>
            <a:ext cx="9738360" cy="2852737"/>
          </a:xfrm>
          <a:noFill/>
          <a:ln>
            <a:noFill/>
          </a:ln>
        </p:spPr>
        <p:txBody>
          <a:bodyPr lIns="0" anchor="ctr">
            <a:normAutofit/>
          </a:bodyPr>
          <a:lstStyle>
            <a:lvl1pPr>
              <a:defRPr sz="6600" b="1" i="0" spc="300">
                <a:solidFill>
                  <a:srgbClr val="31B2FF"/>
                </a:solidFill>
                <a:latin typeface="Expressway Xb" panose="020B0604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5ADF82-A09A-88E4-189D-FAF5035C9943}"/>
              </a:ext>
            </a:extLst>
          </p:cNvPr>
          <p:cNvSpPr>
            <a:spLocks noGrp="1"/>
          </p:cNvSpPr>
          <p:nvPr>
            <p:ph type="body" idx="1"/>
          </p:nvPr>
        </p:nvSpPr>
        <p:spPr>
          <a:xfrm>
            <a:off x="1609343" y="4831882"/>
            <a:ext cx="9738361" cy="1257768"/>
          </a:xfrm>
        </p:spPr>
        <p:txBody>
          <a:bodyPr lIns="0" rIns="0"/>
          <a:lstStyle>
            <a:lvl1pPr marL="0" indent="0">
              <a:lnSpc>
                <a:spcPct val="114000"/>
              </a:lnSpc>
              <a:spcBef>
                <a:spcPts val="0"/>
              </a:spcBef>
              <a:buNone/>
              <a:defRPr sz="2400" b="0" i="0">
                <a:solidFill>
                  <a:schemeClr val="bg1"/>
                </a:solidFill>
                <a:latin typeface="Expressway Rg" panose="020B0604020200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29C9F8-D394-890A-4B6C-C31641029C05}"/>
              </a:ext>
            </a:extLst>
          </p:cNvPr>
          <p:cNvSpPr>
            <a:spLocks noGrp="1"/>
          </p:cNvSpPr>
          <p:nvPr>
            <p:ph type="ftr" sz="quarter" idx="11"/>
          </p:nvPr>
        </p:nvSpPr>
        <p:spPr/>
        <p:txBody>
          <a:bodyPr/>
          <a:lstStyle>
            <a:lvl1pPr>
              <a:defRPr spc="300">
                <a:solidFill>
                  <a:srgbClr val="119DFF"/>
                </a:solidFill>
              </a:defRPr>
            </a:lvl1pPr>
          </a:lstStyle>
          <a:p>
            <a:r>
              <a:rPr lang="en-US"/>
              <a:t>&lt;SECTION NAME&gt;</a:t>
            </a:r>
          </a:p>
        </p:txBody>
      </p:sp>
      <p:sp>
        <p:nvSpPr>
          <p:cNvPr id="6" name="Slide Number Placeholder 5">
            <a:extLst>
              <a:ext uri="{FF2B5EF4-FFF2-40B4-BE49-F238E27FC236}">
                <a16:creationId xmlns:a16="http://schemas.microsoft.com/office/drawing/2014/main" id="{CFA4C092-7378-FCEC-C5B5-6755EE75AA30}"/>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a:p>
        </p:txBody>
      </p:sp>
      <p:grpSp>
        <p:nvGrpSpPr>
          <p:cNvPr id="8" name="Group 7">
            <a:extLst>
              <a:ext uri="{FF2B5EF4-FFF2-40B4-BE49-F238E27FC236}">
                <a16:creationId xmlns:a16="http://schemas.microsoft.com/office/drawing/2014/main" id="{E6D5FB04-A6FA-812A-E489-E281BDB9AC50}"/>
              </a:ext>
            </a:extLst>
          </p:cNvPr>
          <p:cNvGrpSpPr/>
          <p:nvPr userDrawn="1"/>
        </p:nvGrpSpPr>
        <p:grpSpPr>
          <a:xfrm rot="10800000">
            <a:off x="1609344" y="4562474"/>
            <a:ext cx="9738360" cy="88184"/>
            <a:chOff x="838200" y="1033396"/>
            <a:chExt cx="10511481" cy="90331"/>
          </a:xfrm>
        </p:grpSpPr>
        <p:sp>
          <p:nvSpPr>
            <p:cNvPr id="9" name="Rectangle 8">
              <a:extLst>
                <a:ext uri="{FF2B5EF4-FFF2-40B4-BE49-F238E27FC236}">
                  <a16:creationId xmlns:a16="http://schemas.microsoft.com/office/drawing/2014/main" id="{260F8E8E-68C4-3C9F-A750-4FF561D8E8EC}"/>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42A177-84ED-F3BC-2A3E-FB3469E08913}"/>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2428B-9CA6-B556-AB6D-AF8C7BE2140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14343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47C1-F4EF-218F-3AED-2E41657F3CCC}"/>
              </a:ext>
            </a:extLst>
          </p:cNvPr>
          <p:cNvSpPr>
            <a:spLocks noGrp="1"/>
          </p:cNvSpPr>
          <p:nvPr>
            <p:ph type="title" hasCustomPrompt="1"/>
          </p:nvPr>
        </p:nvSpPr>
        <p:spPr>
          <a:xfrm>
            <a:off x="1609344" y="699736"/>
            <a:ext cx="9738360" cy="2282694"/>
          </a:xfrm>
          <a:noFill/>
          <a:ln>
            <a:noFill/>
          </a:ln>
        </p:spPr>
        <p:txBody>
          <a:bodyPr lIns="274320" bIns="182880" anchor="b">
            <a:normAutofit/>
          </a:bodyPr>
          <a:lstStyle>
            <a:lvl1pPr>
              <a:defRPr sz="6600" b="1" i="0" spc="300">
                <a:solidFill>
                  <a:srgbClr val="31B2FF"/>
                </a:solidFill>
                <a:latin typeface="Expressway Xb" panose="020B0604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5ADF82-A09A-88E4-189D-FAF5035C9943}"/>
              </a:ext>
            </a:extLst>
          </p:cNvPr>
          <p:cNvSpPr>
            <a:spLocks noGrp="1"/>
          </p:cNvSpPr>
          <p:nvPr>
            <p:ph type="body" idx="1"/>
          </p:nvPr>
        </p:nvSpPr>
        <p:spPr>
          <a:xfrm>
            <a:off x="1609344" y="3260035"/>
            <a:ext cx="9738360" cy="2829615"/>
          </a:xfrm>
        </p:spPr>
        <p:txBody>
          <a:bodyPr lIns="274320" rIns="0"/>
          <a:lstStyle>
            <a:lvl1pPr marL="0" indent="0">
              <a:lnSpc>
                <a:spcPct val="114000"/>
              </a:lnSpc>
              <a:spcBef>
                <a:spcPts val="0"/>
              </a:spcBef>
              <a:buNone/>
              <a:defRPr sz="2400" b="0" i="0">
                <a:solidFill>
                  <a:schemeClr val="bg1"/>
                </a:solidFill>
                <a:latin typeface="Expressway Rg" panose="020B0604020200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29C9F8-D394-890A-4B6C-C31641029C05}"/>
              </a:ext>
            </a:extLst>
          </p:cNvPr>
          <p:cNvSpPr>
            <a:spLocks noGrp="1"/>
          </p:cNvSpPr>
          <p:nvPr>
            <p:ph type="ftr" sz="quarter" idx="11"/>
          </p:nvPr>
        </p:nvSpPr>
        <p:spPr/>
        <p:txBody>
          <a:bodyPr/>
          <a:lstStyle>
            <a:lvl1pPr>
              <a:defRPr spc="300">
                <a:solidFill>
                  <a:srgbClr val="119DFF"/>
                </a:solidFill>
              </a:defRPr>
            </a:lvl1pPr>
          </a:lstStyle>
          <a:p>
            <a:r>
              <a:rPr lang="en-US"/>
              <a:t>&lt;SECTION NAME&gt;</a:t>
            </a:r>
          </a:p>
        </p:txBody>
      </p:sp>
      <p:sp>
        <p:nvSpPr>
          <p:cNvPr id="6" name="Slide Number Placeholder 5">
            <a:extLst>
              <a:ext uri="{FF2B5EF4-FFF2-40B4-BE49-F238E27FC236}">
                <a16:creationId xmlns:a16="http://schemas.microsoft.com/office/drawing/2014/main" id="{CFA4C092-7378-FCEC-C5B5-6755EE75AA30}"/>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a:p>
        </p:txBody>
      </p:sp>
      <p:grpSp>
        <p:nvGrpSpPr>
          <p:cNvPr id="4" name="Group 3">
            <a:extLst>
              <a:ext uri="{FF2B5EF4-FFF2-40B4-BE49-F238E27FC236}">
                <a16:creationId xmlns:a16="http://schemas.microsoft.com/office/drawing/2014/main" id="{D10FAD77-4BDB-FDC2-1694-0993A30D1C43}"/>
              </a:ext>
            </a:extLst>
          </p:cNvPr>
          <p:cNvGrpSpPr/>
          <p:nvPr userDrawn="1"/>
        </p:nvGrpSpPr>
        <p:grpSpPr>
          <a:xfrm>
            <a:off x="1609344" y="2982429"/>
            <a:ext cx="9738360" cy="90805"/>
            <a:chOff x="1609344" y="2982429"/>
            <a:chExt cx="9738360" cy="90805"/>
          </a:xfrm>
        </p:grpSpPr>
        <p:sp>
          <p:nvSpPr>
            <p:cNvPr id="9" name="Rectangle 8">
              <a:extLst>
                <a:ext uri="{FF2B5EF4-FFF2-40B4-BE49-F238E27FC236}">
                  <a16:creationId xmlns:a16="http://schemas.microsoft.com/office/drawing/2014/main" id="{260F8E8E-68C4-3C9F-A750-4FF561D8E8EC}"/>
                </a:ext>
              </a:extLst>
            </p:cNvPr>
            <p:cNvSpPr/>
            <p:nvPr userDrawn="1"/>
          </p:nvSpPr>
          <p:spPr>
            <a:xfrm rot="10800000">
              <a:off x="8382694" y="2982429"/>
              <a:ext cx="2965010" cy="90805"/>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42A177-84ED-F3BC-2A3E-FB3469E08913}"/>
                </a:ext>
              </a:extLst>
            </p:cNvPr>
            <p:cNvSpPr/>
            <p:nvPr userDrawn="1"/>
          </p:nvSpPr>
          <p:spPr>
            <a:xfrm rot="10800000">
              <a:off x="6346873" y="2982429"/>
              <a:ext cx="2035821" cy="90805"/>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2428B-9CA6-B556-AB6D-AF8C7BE21409}"/>
                </a:ext>
              </a:extLst>
            </p:cNvPr>
            <p:cNvSpPr/>
            <p:nvPr userDrawn="1"/>
          </p:nvSpPr>
          <p:spPr>
            <a:xfrm rot="10800000">
              <a:off x="1609344" y="2982429"/>
              <a:ext cx="4737529" cy="90805"/>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30840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0935-1D46-F4FB-2BBB-8536C2BB5349}"/>
              </a:ext>
            </a:extLst>
          </p:cNvPr>
          <p:cNvSpPr>
            <a:spLocks noGrp="1"/>
          </p:cNvSpPr>
          <p:nvPr>
            <p:ph type="title" hasCustomPrompt="1"/>
          </p:nvPr>
        </p:nvSpPr>
        <p:spPr>
          <a:xfrm>
            <a:off x="1513840" y="365125"/>
            <a:ext cx="9839960" cy="684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5B2F769-AB46-ED5E-1B08-23162F31937F}"/>
              </a:ext>
            </a:extLst>
          </p:cNvPr>
          <p:cNvSpPr>
            <a:spLocks noGrp="1"/>
          </p:cNvSpPr>
          <p:nvPr>
            <p:ph sz="half" idx="1"/>
          </p:nvPr>
        </p:nvSpPr>
        <p:spPr>
          <a:xfrm>
            <a:off x="1513573" y="1222408"/>
            <a:ext cx="4846320" cy="4954555"/>
          </a:xfrm>
          <a:solidFill>
            <a:schemeClr val="tx1">
              <a:alpha val="2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B6177-11D4-BBEA-2F30-7433FD90036A}"/>
              </a:ext>
            </a:extLst>
          </p:cNvPr>
          <p:cNvSpPr>
            <a:spLocks noGrp="1"/>
          </p:cNvSpPr>
          <p:nvPr>
            <p:ph sz="half" idx="2"/>
          </p:nvPr>
        </p:nvSpPr>
        <p:spPr>
          <a:xfrm>
            <a:off x="6503361" y="1222408"/>
            <a:ext cx="4846320" cy="4954555"/>
          </a:xfrm>
          <a:solidFill>
            <a:schemeClr val="tx1">
              <a:alpha val="2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AA14152-082A-EEFB-41B7-6F5361E48D40}"/>
              </a:ext>
            </a:extLst>
          </p:cNvPr>
          <p:cNvSpPr>
            <a:spLocks noGrp="1"/>
          </p:cNvSpPr>
          <p:nvPr>
            <p:ph type="ftr" sz="quarter" idx="11"/>
          </p:nvPr>
        </p:nvSpPr>
        <p:spPr/>
        <p:txBody>
          <a:bodyPr/>
          <a:lstStyle/>
          <a:p>
            <a:r>
              <a:rPr lang="en-US"/>
              <a:t>&lt;SECTION NAME&gt;</a:t>
            </a:r>
          </a:p>
        </p:txBody>
      </p:sp>
      <p:sp>
        <p:nvSpPr>
          <p:cNvPr id="7" name="Slide Number Placeholder 6">
            <a:extLst>
              <a:ext uri="{FF2B5EF4-FFF2-40B4-BE49-F238E27FC236}">
                <a16:creationId xmlns:a16="http://schemas.microsoft.com/office/drawing/2014/main" id="{86BE8032-902B-0212-ED1E-52F561B47CFB}"/>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8" name="Group 7">
            <a:extLst>
              <a:ext uri="{FF2B5EF4-FFF2-40B4-BE49-F238E27FC236}">
                <a16:creationId xmlns:a16="http://schemas.microsoft.com/office/drawing/2014/main" id="{DC5D4F74-9E49-9429-7C12-F81ABE7766BD}"/>
              </a:ext>
            </a:extLst>
          </p:cNvPr>
          <p:cNvGrpSpPr/>
          <p:nvPr userDrawn="1"/>
        </p:nvGrpSpPr>
        <p:grpSpPr>
          <a:xfrm>
            <a:off x="1513575" y="1033396"/>
            <a:ext cx="9836106" cy="90331"/>
            <a:chOff x="838200" y="1033396"/>
            <a:chExt cx="10511481" cy="90331"/>
          </a:xfrm>
        </p:grpSpPr>
        <p:sp>
          <p:nvSpPr>
            <p:cNvPr id="9" name="Rectangle 8">
              <a:extLst>
                <a:ext uri="{FF2B5EF4-FFF2-40B4-BE49-F238E27FC236}">
                  <a16:creationId xmlns:a16="http://schemas.microsoft.com/office/drawing/2014/main" id="{A2475362-9EC3-4FFA-D903-162925A00D1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24F019-08DB-5986-D129-AE54E816A73A}"/>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DBAB02-8B81-7F5D-22D5-9B77D0453AB0}"/>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21856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F7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F00F-6235-32DD-D52B-DE505143493E}"/>
              </a:ext>
            </a:extLst>
          </p:cNvPr>
          <p:cNvSpPr>
            <a:spLocks noGrp="1"/>
          </p:cNvSpPr>
          <p:nvPr>
            <p:ph type="title" hasCustomPrompt="1"/>
          </p:nvPr>
        </p:nvSpPr>
        <p:spPr>
          <a:xfrm>
            <a:off x="1513840" y="365127"/>
            <a:ext cx="9841548" cy="684028"/>
          </a:xfrm>
          <a:noFill/>
          <a:ln>
            <a:noFill/>
          </a:ln>
        </p:spPr>
        <p:txBody>
          <a:bodyPr/>
          <a:lstStyle>
            <a:lvl1pPr algn="l">
              <a:defRPr>
                <a:solidFill>
                  <a:srgbClr val="62C1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C42FD66F-BAF7-3F13-CDC2-5DD48F5CB308}"/>
              </a:ext>
            </a:extLst>
          </p:cNvPr>
          <p:cNvSpPr>
            <a:spLocks noGrp="1"/>
          </p:cNvSpPr>
          <p:nvPr>
            <p:ph type="body" idx="1" hasCustomPrompt="1"/>
          </p:nvPr>
        </p:nvSpPr>
        <p:spPr>
          <a:xfrm>
            <a:off x="1511987" y="1290414"/>
            <a:ext cx="4846320" cy="474725"/>
          </a:xfrm>
          <a:solidFill>
            <a:srgbClr val="31B2FF"/>
          </a:solidFill>
        </p:spPr>
        <p:txBody>
          <a:bodyPr anchor="ctr">
            <a:noAutofit/>
          </a:bodyPr>
          <a:lstStyle>
            <a:lvl1pPr marL="0" indent="0" algn="ctr">
              <a:buNone/>
              <a:defRPr sz="1400" b="0" i="0" spc="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B37A6-6D00-D56C-AC50-4A48BAFE9966}"/>
              </a:ext>
            </a:extLst>
          </p:cNvPr>
          <p:cNvSpPr>
            <a:spLocks noGrp="1"/>
          </p:cNvSpPr>
          <p:nvPr>
            <p:ph sz="half" idx="2"/>
          </p:nvPr>
        </p:nvSpPr>
        <p:spPr>
          <a:xfrm>
            <a:off x="1511987" y="1931826"/>
            <a:ext cx="4846320" cy="4257837"/>
          </a:xfrm>
          <a:solidFill>
            <a:schemeClr val="bg1"/>
          </a:solidFill>
        </p:spPr>
        <p:txBody>
          <a:bodyPr lIns="274320" tIns="274320" rIns="274320" bIns="27432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5039B6-5092-C0C0-4586-6D32E4FE2074}"/>
              </a:ext>
            </a:extLst>
          </p:cNvPr>
          <p:cNvSpPr>
            <a:spLocks noGrp="1"/>
          </p:cNvSpPr>
          <p:nvPr>
            <p:ph type="body" sz="quarter" idx="3" hasCustomPrompt="1"/>
          </p:nvPr>
        </p:nvSpPr>
        <p:spPr>
          <a:xfrm>
            <a:off x="6503361" y="1290414"/>
            <a:ext cx="4846320" cy="474725"/>
          </a:xfrm>
          <a:solidFill>
            <a:srgbClr val="31B2FF"/>
          </a:solidFill>
        </p:spPr>
        <p:txBody>
          <a:bodyPr anchor="ctr">
            <a:noAutofit/>
          </a:bodyPr>
          <a:lstStyle>
            <a:lvl1pPr marL="0" indent="0" algn="ctr">
              <a:buNone/>
              <a:defRPr sz="1400" b="0" i="0" spc="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ADEBD-BBCB-75B4-AAFA-4BBB201D6C0F}"/>
              </a:ext>
            </a:extLst>
          </p:cNvPr>
          <p:cNvSpPr>
            <a:spLocks noGrp="1"/>
          </p:cNvSpPr>
          <p:nvPr>
            <p:ph sz="quarter" idx="4"/>
          </p:nvPr>
        </p:nvSpPr>
        <p:spPr>
          <a:xfrm>
            <a:off x="6503361" y="1931826"/>
            <a:ext cx="4846320" cy="4257837"/>
          </a:xfrm>
          <a:solidFill>
            <a:schemeClr val="bg1"/>
          </a:solidFill>
        </p:spPr>
        <p:txBody>
          <a:bodyPr lIns="274320" tIns="274320" rIns="274320" bIns="27432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8B96BC8-B40A-A57D-AAA8-8E402F057B2D}"/>
              </a:ext>
            </a:extLst>
          </p:cNvPr>
          <p:cNvSpPr>
            <a:spLocks noGrp="1"/>
          </p:cNvSpPr>
          <p:nvPr>
            <p:ph type="ftr" sz="quarter" idx="11"/>
          </p:nvPr>
        </p:nvSpPr>
        <p:spPr/>
        <p:txBody>
          <a:bodyPr/>
          <a:lstStyle>
            <a:lvl1pPr>
              <a:defRPr>
                <a:solidFill>
                  <a:srgbClr val="119DFF"/>
                </a:solidFill>
              </a:defRPr>
            </a:lvl1pPr>
          </a:lstStyle>
          <a:p>
            <a:r>
              <a:rPr lang="en-US"/>
              <a:t>&lt;SECTION NAME&gt;</a:t>
            </a:r>
          </a:p>
        </p:txBody>
      </p:sp>
      <p:sp>
        <p:nvSpPr>
          <p:cNvPr id="9" name="Slide Number Placeholder 8">
            <a:extLst>
              <a:ext uri="{FF2B5EF4-FFF2-40B4-BE49-F238E27FC236}">
                <a16:creationId xmlns:a16="http://schemas.microsoft.com/office/drawing/2014/main" id="{AE27DCBB-FB5A-D734-80FA-6EA33B1CAD09}"/>
              </a:ext>
            </a:extLst>
          </p:cNvPr>
          <p:cNvSpPr>
            <a:spLocks noGrp="1"/>
          </p:cNvSpPr>
          <p:nvPr>
            <p:ph type="sldNum" sz="quarter" idx="12"/>
          </p:nvPr>
        </p:nvSpPr>
        <p:spPr/>
        <p:txBody>
          <a:bodyPr/>
          <a:lstStyle>
            <a:lvl1pPr>
              <a:defRPr>
                <a:solidFill>
                  <a:srgbClr val="119DFF"/>
                </a:solidFill>
              </a:defRPr>
            </a:lvl1pPr>
          </a:lstStyle>
          <a:p>
            <a:fld id="{ACAAA2AA-9935-F447-A1F2-B7B18FC0B460}" type="slidenum">
              <a:rPr lang="en-US" smtClean="0"/>
              <a:pPr/>
              <a:t>‹#›</a:t>
            </a:fld>
            <a:endParaRPr lang="en-US"/>
          </a:p>
        </p:txBody>
      </p:sp>
      <p:grpSp>
        <p:nvGrpSpPr>
          <p:cNvPr id="11" name="Group 10">
            <a:extLst>
              <a:ext uri="{FF2B5EF4-FFF2-40B4-BE49-F238E27FC236}">
                <a16:creationId xmlns:a16="http://schemas.microsoft.com/office/drawing/2014/main" id="{EF4F9F71-0029-EABA-8877-EABE8BD0503D}"/>
              </a:ext>
            </a:extLst>
          </p:cNvPr>
          <p:cNvGrpSpPr/>
          <p:nvPr userDrawn="1"/>
        </p:nvGrpSpPr>
        <p:grpSpPr>
          <a:xfrm>
            <a:off x="1511988" y="1033396"/>
            <a:ext cx="9837693" cy="90331"/>
            <a:chOff x="838200" y="1033396"/>
            <a:chExt cx="10511481" cy="90331"/>
          </a:xfrm>
        </p:grpSpPr>
        <p:sp>
          <p:nvSpPr>
            <p:cNvPr id="12" name="Rectangle 11">
              <a:extLst>
                <a:ext uri="{FF2B5EF4-FFF2-40B4-BE49-F238E27FC236}">
                  <a16:creationId xmlns:a16="http://schemas.microsoft.com/office/drawing/2014/main" id="{A9522451-A810-0C0E-A29E-6E4DBE1AA07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51B692-5F5A-79A4-1519-3D9E45761B36}"/>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443388-4715-56AF-ED99-4CE9B1F5A39B}"/>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24374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784C-B65D-5EB0-2094-6E87B7873654}"/>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AE4A7CB-08FB-91C7-55A8-C04E1E538DCC}"/>
              </a:ext>
            </a:extLst>
          </p:cNvPr>
          <p:cNvSpPr>
            <a:spLocks noGrp="1"/>
          </p:cNvSpPr>
          <p:nvPr>
            <p:ph type="ftr" sz="quarter" idx="11"/>
          </p:nvPr>
        </p:nvSpPr>
        <p:spPr/>
        <p:txBody>
          <a:bodyPr/>
          <a:lstStyle/>
          <a:p>
            <a:r>
              <a:rPr lang="en-US"/>
              <a:t>&lt;SECTION NAME&gt;</a:t>
            </a:r>
          </a:p>
        </p:txBody>
      </p:sp>
      <p:sp>
        <p:nvSpPr>
          <p:cNvPr id="5" name="Slide Number Placeholder 4">
            <a:extLst>
              <a:ext uri="{FF2B5EF4-FFF2-40B4-BE49-F238E27FC236}">
                <a16:creationId xmlns:a16="http://schemas.microsoft.com/office/drawing/2014/main" id="{2F722BF9-675A-CFD7-6389-07E8224477B3}"/>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6" name="Group 5">
            <a:extLst>
              <a:ext uri="{FF2B5EF4-FFF2-40B4-BE49-F238E27FC236}">
                <a16:creationId xmlns:a16="http://schemas.microsoft.com/office/drawing/2014/main" id="{B34F5BB8-4523-DDB3-39D5-96B25B1828E2}"/>
              </a:ext>
            </a:extLst>
          </p:cNvPr>
          <p:cNvGrpSpPr/>
          <p:nvPr userDrawn="1"/>
        </p:nvGrpSpPr>
        <p:grpSpPr>
          <a:xfrm>
            <a:off x="1507495" y="1033396"/>
            <a:ext cx="9842186" cy="94364"/>
            <a:chOff x="838200" y="1033396"/>
            <a:chExt cx="10511481" cy="90331"/>
          </a:xfrm>
        </p:grpSpPr>
        <p:sp>
          <p:nvSpPr>
            <p:cNvPr id="7" name="Rectangle 6">
              <a:extLst>
                <a:ext uri="{FF2B5EF4-FFF2-40B4-BE49-F238E27FC236}">
                  <a16:creationId xmlns:a16="http://schemas.microsoft.com/office/drawing/2014/main" id="{7A2DEC11-F099-7CFD-A26C-6501B6D9F8B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80527C-5347-3CCA-6DA1-27798582035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614303-F3ED-9582-9302-87A3E05C4B8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65757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784C-B65D-5EB0-2094-6E87B7873654}"/>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AE4A7CB-08FB-91C7-55A8-C04E1E538DCC}"/>
              </a:ext>
            </a:extLst>
          </p:cNvPr>
          <p:cNvSpPr>
            <a:spLocks noGrp="1"/>
          </p:cNvSpPr>
          <p:nvPr>
            <p:ph type="ftr" sz="quarter" idx="11"/>
          </p:nvPr>
        </p:nvSpPr>
        <p:spPr/>
        <p:txBody>
          <a:bodyPr/>
          <a:lstStyle/>
          <a:p>
            <a:r>
              <a:rPr lang="en-US"/>
              <a:t>&lt;SECTION NAME&gt;</a:t>
            </a:r>
          </a:p>
        </p:txBody>
      </p:sp>
      <p:sp>
        <p:nvSpPr>
          <p:cNvPr id="5" name="Slide Number Placeholder 4">
            <a:extLst>
              <a:ext uri="{FF2B5EF4-FFF2-40B4-BE49-F238E27FC236}">
                <a16:creationId xmlns:a16="http://schemas.microsoft.com/office/drawing/2014/main" id="{2F722BF9-675A-CFD7-6389-07E8224477B3}"/>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6" name="Group 5">
            <a:extLst>
              <a:ext uri="{FF2B5EF4-FFF2-40B4-BE49-F238E27FC236}">
                <a16:creationId xmlns:a16="http://schemas.microsoft.com/office/drawing/2014/main" id="{B34F5BB8-4523-DDB3-39D5-96B25B1828E2}"/>
              </a:ext>
            </a:extLst>
          </p:cNvPr>
          <p:cNvGrpSpPr/>
          <p:nvPr userDrawn="1"/>
        </p:nvGrpSpPr>
        <p:grpSpPr>
          <a:xfrm>
            <a:off x="1507495" y="1033396"/>
            <a:ext cx="9842186" cy="94364"/>
            <a:chOff x="838200" y="1033396"/>
            <a:chExt cx="10511481" cy="90331"/>
          </a:xfrm>
        </p:grpSpPr>
        <p:sp>
          <p:nvSpPr>
            <p:cNvPr id="7" name="Rectangle 6">
              <a:extLst>
                <a:ext uri="{FF2B5EF4-FFF2-40B4-BE49-F238E27FC236}">
                  <a16:creationId xmlns:a16="http://schemas.microsoft.com/office/drawing/2014/main" id="{7A2DEC11-F099-7CFD-A26C-6501B6D9F8BF}"/>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80527C-5347-3CCA-6DA1-277985820358}"/>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614303-F3ED-9582-9302-87A3E05C4B89}"/>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8E13AC30-8A49-6CAC-FBCB-AC7975C0F967}"/>
              </a:ext>
            </a:extLst>
          </p:cNvPr>
          <p:cNvSpPr/>
          <p:nvPr userDrawn="1"/>
        </p:nvSpPr>
        <p:spPr>
          <a:xfrm>
            <a:off x="1511614" y="1113183"/>
            <a:ext cx="9842186" cy="5379692"/>
          </a:xfrm>
          <a:prstGeom prst="rect">
            <a:avLst/>
          </a:prstGeom>
          <a:solidFill>
            <a:schemeClr val="tx1">
              <a:alpha val="18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50173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4E2E02-4011-1B8A-2196-31C9626E54A8}"/>
              </a:ext>
            </a:extLst>
          </p:cNvPr>
          <p:cNvSpPr>
            <a:spLocks noGrp="1"/>
          </p:cNvSpPr>
          <p:nvPr>
            <p:ph type="ftr" sz="quarter" idx="11"/>
          </p:nvPr>
        </p:nvSpPr>
        <p:spPr/>
        <p:txBody>
          <a:bodyPr/>
          <a:lstStyle/>
          <a:p>
            <a:r>
              <a:rPr lang="en-US"/>
              <a:t>&lt;SECTION NAME&gt;</a:t>
            </a:r>
          </a:p>
        </p:txBody>
      </p:sp>
      <p:sp>
        <p:nvSpPr>
          <p:cNvPr id="4" name="Slide Number Placeholder 3">
            <a:extLst>
              <a:ext uri="{FF2B5EF4-FFF2-40B4-BE49-F238E27FC236}">
                <a16:creationId xmlns:a16="http://schemas.microsoft.com/office/drawing/2014/main" id="{2A0BD47F-1D02-0D1C-A338-B12697F57C8F}"/>
              </a:ext>
            </a:extLst>
          </p:cNvPr>
          <p:cNvSpPr>
            <a:spLocks noGrp="1"/>
          </p:cNvSpPr>
          <p:nvPr>
            <p:ph type="sldNum" sz="quarter" idx="12"/>
          </p:nvPr>
        </p:nvSpPr>
        <p:spPr/>
        <p:txBody>
          <a:bodyPr/>
          <a:lstStyle/>
          <a:p>
            <a:fld id="{ACAAA2AA-9935-F447-A1F2-B7B18FC0B460}" type="slidenum">
              <a:rPr lang="en-US" smtClean="0"/>
              <a:t>‹#›</a:t>
            </a:fld>
            <a:endParaRPr lang="en-US"/>
          </a:p>
        </p:txBody>
      </p:sp>
      <p:grpSp>
        <p:nvGrpSpPr>
          <p:cNvPr id="5" name="Group 4">
            <a:extLst>
              <a:ext uri="{FF2B5EF4-FFF2-40B4-BE49-F238E27FC236}">
                <a16:creationId xmlns:a16="http://schemas.microsoft.com/office/drawing/2014/main" id="{0F49BCA4-F802-9C2F-9BBC-823FDEDE7722}"/>
              </a:ext>
            </a:extLst>
          </p:cNvPr>
          <p:cNvGrpSpPr/>
          <p:nvPr userDrawn="1"/>
        </p:nvGrpSpPr>
        <p:grpSpPr>
          <a:xfrm>
            <a:off x="1517904" y="6400800"/>
            <a:ext cx="9835841" cy="94116"/>
            <a:chOff x="838200" y="1033396"/>
            <a:chExt cx="10511481" cy="90331"/>
          </a:xfrm>
        </p:grpSpPr>
        <p:sp>
          <p:nvSpPr>
            <p:cNvPr id="6" name="Rectangle 5">
              <a:extLst>
                <a:ext uri="{FF2B5EF4-FFF2-40B4-BE49-F238E27FC236}">
                  <a16:creationId xmlns:a16="http://schemas.microsoft.com/office/drawing/2014/main" id="{354929D9-817E-757E-5536-7D816AB3E786}"/>
                </a:ext>
              </a:extLst>
            </p:cNvPr>
            <p:cNvSpPr/>
            <p:nvPr userDrawn="1"/>
          </p:nvSpPr>
          <p:spPr>
            <a:xfrm>
              <a:off x="838200" y="1033396"/>
              <a:ext cx="3200400" cy="90331"/>
            </a:xfrm>
            <a:prstGeom prst="rect">
              <a:avLst/>
            </a:prstGeom>
            <a:solidFill>
              <a:srgbClr val="119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6CB30E-5B43-005A-97E9-BC5D32CAA27F}"/>
                </a:ext>
              </a:extLst>
            </p:cNvPr>
            <p:cNvSpPr/>
            <p:nvPr userDrawn="1"/>
          </p:nvSpPr>
          <p:spPr>
            <a:xfrm>
              <a:off x="4038600" y="1033396"/>
              <a:ext cx="2197443" cy="90331"/>
            </a:xfrm>
            <a:prstGeom prst="rect">
              <a:avLst/>
            </a:prstGeom>
            <a:solidFill>
              <a:srgbClr val="31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E798A6-12BA-7D48-6AFA-807BBBE713EB}"/>
                </a:ext>
              </a:extLst>
            </p:cNvPr>
            <p:cNvSpPr/>
            <p:nvPr userDrawn="1"/>
          </p:nvSpPr>
          <p:spPr>
            <a:xfrm>
              <a:off x="6236043" y="1033396"/>
              <a:ext cx="5113638" cy="90331"/>
            </a:xfrm>
            <a:prstGeom prst="rect">
              <a:avLst/>
            </a:prstGeom>
            <a:solidFill>
              <a:srgbClr val="62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9541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D99D4-BA0C-55AD-FAFC-D9940C4315E3}"/>
              </a:ext>
            </a:extLst>
          </p:cNvPr>
          <p:cNvSpPr>
            <a:spLocks noGrp="1"/>
          </p:cNvSpPr>
          <p:nvPr>
            <p:ph type="title"/>
          </p:nvPr>
        </p:nvSpPr>
        <p:spPr>
          <a:xfrm>
            <a:off x="1511614" y="365125"/>
            <a:ext cx="9842186" cy="674403"/>
          </a:xfrm>
          <a:prstGeom prst="rect">
            <a:avLst/>
          </a:prstGeom>
          <a:noFill/>
        </p:spPr>
        <p:txBody>
          <a:bodyPr vert="horz" lIns="0" tIns="4572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06D555-77A0-16C3-BBFB-10FD94269288}"/>
              </a:ext>
            </a:extLst>
          </p:cNvPr>
          <p:cNvSpPr>
            <a:spLocks noGrp="1"/>
          </p:cNvSpPr>
          <p:nvPr>
            <p:ph type="body" idx="1"/>
          </p:nvPr>
        </p:nvSpPr>
        <p:spPr>
          <a:xfrm>
            <a:off x="1511614" y="1212783"/>
            <a:ext cx="9842186" cy="4964180"/>
          </a:xfrm>
          <a:prstGeom prst="rect">
            <a:avLst/>
          </a:prstGeom>
        </p:spPr>
        <p:txBody>
          <a:bodyPr vert="horz" lIns="274320" tIns="274320" rIns="274320" bIns="2743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E3B4863-5A04-0B5C-F956-44ECA83B6595}"/>
              </a:ext>
            </a:extLst>
          </p:cNvPr>
          <p:cNvSpPr>
            <a:spLocks noGrp="1"/>
          </p:cNvSpPr>
          <p:nvPr>
            <p:ph type="ftr" sz="quarter" idx="3"/>
          </p:nvPr>
        </p:nvSpPr>
        <p:spPr>
          <a:xfrm rot="16200000">
            <a:off x="-2210733" y="3608721"/>
            <a:ext cx="5503514" cy="365125"/>
          </a:xfrm>
          <a:prstGeom prst="rect">
            <a:avLst/>
          </a:prstGeom>
        </p:spPr>
        <p:txBody>
          <a:bodyPr vert="horz" lIns="91440" tIns="45720" rIns="91440" bIns="45720" rtlCol="0" anchor="ctr"/>
          <a:lstStyle>
            <a:lvl1pPr algn="l">
              <a:defRPr sz="1200" b="0" i="0" spc="300">
                <a:solidFill>
                  <a:schemeClr val="bg1">
                    <a:lumMod val="75000"/>
                  </a:schemeClr>
                </a:solidFill>
                <a:latin typeface="Expressway Rg" panose="020B0604020200020204" pitchFamily="34" charset="0"/>
              </a:defRPr>
            </a:lvl1pPr>
          </a:lstStyle>
          <a:p>
            <a:r>
              <a:rPr lang="en-US"/>
              <a:t>&lt;SECTION NAME&gt;</a:t>
            </a:r>
          </a:p>
        </p:txBody>
      </p:sp>
      <p:sp>
        <p:nvSpPr>
          <p:cNvPr id="6" name="Slide Number Placeholder 5">
            <a:extLst>
              <a:ext uri="{FF2B5EF4-FFF2-40B4-BE49-F238E27FC236}">
                <a16:creationId xmlns:a16="http://schemas.microsoft.com/office/drawing/2014/main" id="{5C97A400-EAED-4343-FA82-A54BACB357A1}"/>
              </a:ext>
            </a:extLst>
          </p:cNvPr>
          <p:cNvSpPr>
            <a:spLocks noGrp="1"/>
          </p:cNvSpPr>
          <p:nvPr>
            <p:ph type="sldNum" sz="quarter" idx="4"/>
          </p:nvPr>
        </p:nvSpPr>
        <p:spPr>
          <a:xfrm>
            <a:off x="243840" y="518476"/>
            <a:ext cx="594360" cy="365125"/>
          </a:xfrm>
          <a:prstGeom prst="rect">
            <a:avLst/>
          </a:prstGeom>
        </p:spPr>
        <p:txBody>
          <a:bodyPr vert="horz" lIns="91440" tIns="45720" rIns="91440" bIns="45720" rtlCol="0" anchor="ctr"/>
          <a:lstStyle>
            <a:lvl1pPr algn="ctr">
              <a:defRPr sz="1200" b="1" i="0">
                <a:solidFill>
                  <a:schemeClr val="bg1">
                    <a:lumMod val="75000"/>
                  </a:schemeClr>
                </a:solidFill>
                <a:latin typeface="Expressway Xb" panose="020B0604020200020204" pitchFamily="34" charset="0"/>
              </a:defRPr>
            </a:lvl1pPr>
          </a:lstStyle>
          <a:p>
            <a:fld id="{ACAAA2AA-9935-F447-A1F2-B7B18FC0B460}" type="slidenum">
              <a:rPr lang="en-US" smtClean="0"/>
              <a:pPr/>
              <a:t>‹#›</a:t>
            </a:fld>
            <a:endParaRPr lang="en-US"/>
          </a:p>
        </p:txBody>
      </p:sp>
      <p:cxnSp>
        <p:nvCxnSpPr>
          <p:cNvPr id="12" name="Straight Connector 11">
            <a:extLst>
              <a:ext uri="{FF2B5EF4-FFF2-40B4-BE49-F238E27FC236}">
                <a16:creationId xmlns:a16="http://schemas.microsoft.com/office/drawing/2014/main" id="{A9F798D2-D4DB-0C20-AE7E-9E5E9FB2E7B1}"/>
              </a:ext>
            </a:extLst>
          </p:cNvPr>
          <p:cNvCxnSpPr>
            <a:cxnSpLocks/>
          </p:cNvCxnSpPr>
          <p:nvPr userDrawn="1"/>
        </p:nvCxnSpPr>
        <p:spPr>
          <a:xfrm flipV="1">
            <a:off x="1117600" y="701039"/>
            <a:ext cx="0" cy="61569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328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8" r:id="rId15"/>
    <p:sldLayoutId id="2147483679" r:id="rId16"/>
    <p:sldLayoutId id="2147483680" r:id="rId17"/>
    <p:sldLayoutId id="2147483681" r:id="rId18"/>
  </p:sldLayoutIdLst>
  <p:transition>
    <p:fade/>
  </p:transition>
  <p:hf hdr="0" dt="0"/>
  <p:txStyles>
    <p:title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p:titleStyle>
    <p:body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hyperlink" Target="https://www.surveymonkey.com/r/ADECA_communityorgbarriers" TargetMode="External"/><Relationship Id="rId7"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hyperlink" Target="https://www.surveymonkey.com/r/ADECA_ISPengagement" TargetMode="External"/><Relationship Id="rId4" Type="http://schemas.openxmlformats.org/officeDocument/2006/relationships/hyperlink" Target="https://www.surveymonkey.com/r/ADECA_agencyassetprogram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ffordableconnectivity.gov/"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broadband.alabama.gov/broadband-maps/"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help.bdc.fcc.gov/hc/en-us/articles/10475216120475-How-to-Submit-a-Location-Challeng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fcc.gov/news-events/events/2022/09/broadband-serviceable-location-fabric-bulk-challenge-process-webina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www.surveymonkey.com/r/ADECA_agencyassetprograms"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www.surveymonkey.com/r/ADECA_agencyassetprograms" TargetMode="External"/><Relationship Id="rId2" Type="http://schemas.openxmlformats.org/officeDocument/2006/relationships/hyperlink" Target="https://www.surveymonkey.com/r/ADECA_communityorgbarrier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emf"/><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1.svg"/></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40.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surveymonkey.com/r/ADECA_agencyassetprograms" TargetMode="External"/><Relationship Id="rId2" Type="http://schemas.openxmlformats.org/officeDocument/2006/relationships/hyperlink" Target="https://www.surveymonkey.com/r/ADECA_communityorgbarriers"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emf"/><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hyperlink" Target="https://www.surveymonkey.com/r/ADECA_agencyassetprograms"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emf"/><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mailto:BROADBAND.FUND@ADECA.ALABAMA.GOV"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6817-55FB-37E8-7E6B-3965A819617B}"/>
              </a:ext>
            </a:extLst>
          </p:cNvPr>
          <p:cNvSpPr>
            <a:spLocks noGrp="1"/>
          </p:cNvSpPr>
          <p:nvPr>
            <p:ph type="title"/>
          </p:nvPr>
        </p:nvSpPr>
        <p:spPr/>
        <p:txBody>
          <a:bodyPr/>
          <a:lstStyle/>
          <a:p>
            <a:pPr algn="ctr"/>
            <a:r>
              <a:rPr lang="en-US" dirty="0"/>
              <a:t>WELCOME! THANK YOU FOR ATTENDING</a:t>
            </a:r>
          </a:p>
        </p:txBody>
      </p:sp>
      <p:sp>
        <p:nvSpPr>
          <p:cNvPr id="4" name="Slide Number Placeholder 3">
            <a:extLst>
              <a:ext uri="{FF2B5EF4-FFF2-40B4-BE49-F238E27FC236}">
                <a16:creationId xmlns:a16="http://schemas.microsoft.com/office/drawing/2014/main" id="{048DC78E-07E6-69CD-1F58-834BD255E968}"/>
              </a:ext>
            </a:extLst>
          </p:cNvPr>
          <p:cNvSpPr>
            <a:spLocks noGrp="1"/>
          </p:cNvSpPr>
          <p:nvPr>
            <p:ph type="sldNum" sz="quarter" idx="12"/>
          </p:nvPr>
        </p:nvSpPr>
        <p:spPr/>
        <p:txBody>
          <a:bodyPr/>
          <a:lstStyle/>
          <a:p>
            <a:fld id="{ACAAA2AA-9935-F447-A1F2-B7B18FC0B460}" type="slidenum">
              <a:rPr lang="en-US" smtClean="0"/>
              <a:t>1</a:t>
            </a:fld>
            <a:endParaRPr lang="en-US"/>
          </a:p>
        </p:txBody>
      </p:sp>
      <p:grpSp>
        <p:nvGrpSpPr>
          <p:cNvPr id="6" name="Group 5">
            <a:extLst>
              <a:ext uri="{FF2B5EF4-FFF2-40B4-BE49-F238E27FC236}">
                <a16:creationId xmlns:a16="http://schemas.microsoft.com/office/drawing/2014/main" id="{0FB37703-F2D0-0CC7-9A20-803674A93395}"/>
              </a:ext>
            </a:extLst>
          </p:cNvPr>
          <p:cNvGrpSpPr/>
          <p:nvPr/>
        </p:nvGrpSpPr>
        <p:grpSpPr>
          <a:xfrm>
            <a:off x="1303654" y="1422932"/>
            <a:ext cx="10529885" cy="756094"/>
            <a:chOff x="516197" y="1897265"/>
            <a:chExt cx="10523979" cy="756094"/>
          </a:xfrm>
        </p:grpSpPr>
        <p:sp>
          <p:nvSpPr>
            <p:cNvPr id="7" name="Google Shape;265;p33">
              <a:extLst>
                <a:ext uri="{FF2B5EF4-FFF2-40B4-BE49-F238E27FC236}">
                  <a16:creationId xmlns:a16="http://schemas.microsoft.com/office/drawing/2014/main" id="{7A64BE7D-715A-7511-8A17-5DE57550A1D7}"/>
                </a:ext>
              </a:extLst>
            </p:cNvPr>
            <p:cNvSpPr/>
            <p:nvPr/>
          </p:nvSpPr>
          <p:spPr>
            <a:xfrm>
              <a:off x="516197" y="1897265"/>
              <a:ext cx="10523979" cy="756094"/>
            </a:xfrm>
            <a:prstGeom prst="roundRect">
              <a:avLst>
                <a:gd name="adj" fmla="val 1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8;p33">
              <a:extLst>
                <a:ext uri="{FF2B5EF4-FFF2-40B4-BE49-F238E27FC236}">
                  <a16:creationId xmlns:a16="http://schemas.microsoft.com/office/drawing/2014/main" id="{63D4C1F5-0A81-D8DE-1DF6-14CC7E157743}"/>
                </a:ext>
              </a:extLst>
            </p:cNvPr>
            <p:cNvSpPr txBox="1"/>
            <p:nvPr/>
          </p:nvSpPr>
          <p:spPr>
            <a:xfrm>
              <a:off x="1940342" y="1897265"/>
              <a:ext cx="9099833" cy="756094"/>
            </a:xfrm>
            <a:prstGeom prst="rect">
              <a:avLst/>
            </a:prstGeom>
            <a:noFill/>
            <a:ln>
              <a:noFill/>
            </a:ln>
          </p:spPr>
          <p:txBody>
            <a:bodyPr spcFirstLastPara="1" wrap="square" lIns="80000" tIns="80000" rIns="80000" bIns="800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Montserrat"/>
                  <a:ea typeface="Montserrat"/>
                  <a:cs typeface="Montserrat"/>
                  <a:sym typeface="Montserrat"/>
                </a:rPr>
                <a:t>This session will be recorded &amp; closed captioning is available.</a:t>
              </a:r>
              <a:endParaRPr sz="2200" b="1" i="0" u="none" strike="noStrike" cap="none" dirty="0">
                <a:solidFill>
                  <a:srgbClr val="000000"/>
                </a:solidFill>
                <a:latin typeface="Montserrat"/>
                <a:ea typeface="Montserrat"/>
                <a:cs typeface="Montserrat"/>
                <a:sym typeface="Montserrat"/>
              </a:endParaRPr>
            </a:p>
          </p:txBody>
        </p:sp>
        <p:grpSp>
          <p:nvGrpSpPr>
            <p:cNvPr id="9" name="Group 8">
              <a:extLst>
                <a:ext uri="{FF2B5EF4-FFF2-40B4-BE49-F238E27FC236}">
                  <a16:creationId xmlns:a16="http://schemas.microsoft.com/office/drawing/2014/main" id="{064B776E-4FAF-52A8-2D5F-390B0D2AA1C7}"/>
                </a:ext>
              </a:extLst>
            </p:cNvPr>
            <p:cNvGrpSpPr/>
            <p:nvPr/>
          </p:nvGrpSpPr>
          <p:grpSpPr>
            <a:xfrm>
              <a:off x="943543" y="2026263"/>
              <a:ext cx="510212" cy="510212"/>
              <a:chOff x="943543" y="2441894"/>
              <a:chExt cx="510212" cy="510212"/>
            </a:xfrm>
          </p:grpSpPr>
          <p:sp>
            <p:nvSpPr>
              <p:cNvPr id="10" name="Rectangle 9">
                <a:extLst>
                  <a:ext uri="{FF2B5EF4-FFF2-40B4-BE49-F238E27FC236}">
                    <a16:creationId xmlns:a16="http://schemas.microsoft.com/office/drawing/2014/main" id="{53B7C7D9-4003-0682-90FB-CB029C866B06}"/>
                  </a:ext>
                </a:extLst>
              </p:cNvPr>
              <p:cNvSpPr/>
              <p:nvPr/>
            </p:nvSpPr>
            <p:spPr>
              <a:xfrm>
                <a:off x="943543" y="2441894"/>
                <a:ext cx="510212" cy="510212"/>
              </a:xfrm>
              <a:prstGeom prst="rect">
                <a:avLst/>
              </a:prstGeom>
              <a:no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 with solid fill">
                <a:extLst>
                  <a:ext uri="{FF2B5EF4-FFF2-40B4-BE49-F238E27FC236}">
                    <a16:creationId xmlns:a16="http://schemas.microsoft.com/office/drawing/2014/main" id="{1BF8E4FA-7E63-A26D-5093-B4819F4147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168" y="2456948"/>
                <a:ext cx="486587" cy="486587"/>
              </a:xfrm>
              <a:prstGeom prst="rect">
                <a:avLst/>
              </a:prstGeom>
            </p:spPr>
          </p:pic>
        </p:grpSp>
      </p:grpSp>
      <p:grpSp>
        <p:nvGrpSpPr>
          <p:cNvPr id="18" name="Group 17">
            <a:extLst>
              <a:ext uri="{FF2B5EF4-FFF2-40B4-BE49-F238E27FC236}">
                <a16:creationId xmlns:a16="http://schemas.microsoft.com/office/drawing/2014/main" id="{CD12A3A1-7C52-3D9D-269A-30E4C40ECDBD}"/>
              </a:ext>
            </a:extLst>
          </p:cNvPr>
          <p:cNvGrpSpPr/>
          <p:nvPr/>
        </p:nvGrpSpPr>
        <p:grpSpPr>
          <a:xfrm>
            <a:off x="1303654" y="3644278"/>
            <a:ext cx="10523979" cy="756094"/>
            <a:chOff x="516197" y="3916808"/>
            <a:chExt cx="10523979" cy="756094"/>
          </a:xfrm>
          <a:solidFill>
            <a:schemeClr val="accent3">
              <a:lumMod val="40000"/>
              <a:lumOff val="60000"/>
            </a:schemeClr>
          </a:solidFill>
        </p:grpSpPr>
        <p:sp>
          <p:nvSpPr>
            <p:cNvPr id="19" name="Google Shape;273;p33">
              <a:extLst>
                <a:ext uri="{FF2B5EF4-FFF2-40B4-BE49-F238E27FC236}">
                  <a16:creationId xmlns:a16="http://schemas.microsoft.com/office/drawing/2014/main" id="{6CC3AE47-396E-80AC-F74D-B3CC0DE43DAF}"/>
                </a:ext>
              </a:extLst>
            </p:cNvPr>
            <p:cNvSpPr/>
            <p:nvPr/>
          </p:nvSpPr>
          <p:spPr>
            <a:xfrm>
              <a:off x="516197" y="3916808"/>
              <a:ext cx="10523979" cy="756094"/>
            </a:xfrm>
            <a:prstGeom prst="roundRect">
              <a:avLst>
                <a:gd name="adj" fmla="val 1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6;p33">
              <a:extLst>
                <a:ext uri="{FF2B5EF4-FFF2-40B4-BE49-F238E27FC236}">
                  <a16:creationId xmlns:a16="http://schemas.microsoft.com/office/drawing/2014/main" id="{8E659F7E-732F-4B03-4B8F-773CE05ABB30}"/>
                </a:ext>
              </a:extLst>
            </p:cNvPr>
            <p:cNvSpPr txBox="1"/>
            <p:nvPr/>
          </p:nvSpPr>
          <p:spPr>
            <a:xfrm>
              <a:off x="1940342" y="3916808"/>
              <a:ext cx="9099833" cy="756094"/>
            </a:xfrm>
            <a:prstGeom prst="rect">
              <a:avLst/>
            </a:prstGeom>
            <a:grpFill/>
            <a:ln>
              <a:noFill/>
            </a:ln>
          </p:spPr>
          <p:txBody>
            <a:bodyPr spcFirstLastPara="1" wrap="square" lIns="80000" tIns="80000" rIns="80000" bIns="80000"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lang="en-US" sz="2200" b="1" i="0" u="none" strike="noStrike" cap="none" dirty="0">
                <a:solidFill>
                  <a:srgbClr val="000000"/>
                </a:solidFill>
                <a:latin typeface="Montserrat"/>
                <a:ea typeface="Montserrat"/>
                <a:cs typeface="Montserrat"/>
              </a:endParaRPr>
            </a:p>
          </p:txBody>
        </p:sp>
        <p:sp>
          <p:nvSpPr>
            <p:cNvPr id="22" name="Rectangle 21">
              <a:extLst>
                <a:ext uri="{FF2B5EF4-FFF2-40B4-BE49-F238E27FC236}">
                  <a16:creationId xmlns:a16="http://schemas.microsoft.com/office/drawing/2014/main" id="{D7F002CF-8687-73F0-F1B6-2CF938771A20}"/>
                </a:ext>
              </a:extLst>
            </p:cNvPr>
            <p:cNvSpPr/>
            <p:nvPr/>
          </p:nvSpPr>
          <p:spPr>
            <a:xfrm>
              <a:off x="967421" y="4039749"/>
              <a:ext cx="510212" cy="510212"/>
            </a:xfrm>
            <a:prstGeom prst="rect">
              <a:avLst/>
            </a:prstGeom>
            <a:grp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0AB87BC-27D7-D9AE-D264-D9F86F46BA87}"/>
              </a:ext>
            </a:extLst>
          </p:cNvPr>
          <p:cNvGrpSpPr/>
          <p:nvPr/>
        </p:nvGrpSpPr>
        <p:grpSpPr>
          <a:xfrm>
            <a:off x="1303654" y="3664635"/>
            <a:ext cx="10523979" cy="1778001"/>
            <a:chOff x="516197" y="4698992"/>
            <a:chExt cx="10523979" cy="1778001"/>
          </a:xfrm>
        </p:grpSpPr>
        <p:sp>
          <p:nvSpPr>
            <p:cNvPr id="25" name="Google Shape;277;p33">
              <a:extLst>
                <a:ext uri="{FF2B5EF4-FFF2-40B4-BE49-F238E27FC236}">
                  <a16:creationId xmlns:a16="http://schemas.microsoft.com/office/drawing/2014/main" id="{0ED6E3BD-CEA4-97BA-09E4-D9BAB981AB48}"/>
                </a:ext>
              </a:extLst>
            </p:cNvPr>
            <p:cNvSpPr/>
            <p:nvPr/>
          </p:nvSpPr>
          <p:spPr>
            <a:xfrm>
              <a:off x="516197" y="5720899"/>
              <a:ext cx="10523979" cy="756094"/>
            </a:xfrm>
            <a:prstGeom prst="roundRect">
              <a:avLst>
                <a:gd name="adj" fmla="val 1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0;p33">
              <a:extLst>
                <a:ext uri="{FF2B5EF4-FFF2-40B4-BE49-F238E27FC236}">
                  <a16:creationId xmlns:a16="http://schemas.microsoft.com/office/drawing/2014/main" id="{03CA650D-EC46-C2BE-F4FF-861B9E01F01B}"/>
                </a:ext>
              </a:extLst>
            </p:cNvPr>
            <p:cNvSpPr txBox="1"/>
            <p:nvPr/>
          </p:nvSpPr>
          <p:spPr>
            <a:xfrm>
              <a:off x="1887179" y="4698992"/>
              <a:ext cx="9099833" cy="756094"/>
            </a:xfrm>
            <a:prstGeom prst="rect">
              <a:avLst/>
            </a:prstGeom>
            <a:noFill/>
            <a:ln>
              <a:noFill/>
            </a:ln>
          </p:spPr>
          <p:txBody>
            <a:bodyPr spcFirstLastPara="1" wrap="square" lIns="80000" tIns="80000" rIns="80000" bIns="80000" anchor="ctr" anchorCtr="0">
              <a:noAutofit/>
            </a:bodyPr>
            <a:lstStyle/>
            <a:p>
              <a:pPr>
                <a:buSzPts val="2200"/>
              </a:pPr>
              <a:r>
                <a:rPr lang="en-US" sz="2200" b="1" dirty="0">
                  <a:latin typeface="Montserrat"/>
                  <a:ea typeface="Montserrat"/>
                  <a:cs typeface="Montserrat"/>
                  <a:sym typeface="Montserrat"/>
                </a:rPr>
                <a:t>Use the </a:t>
              </a:r>
              <a:r>
                <a:rPr lang="en-US" sz="2200" b="1" u="sng" dirty="0">
                  <a:latin typeface="Montserrat"/>
                  <a:ea typeface="Montserrat"/>
                  <a:cs typeface="Montserrat"/>
                  <a:sym typeface="Montserrat"/>
                </a:rPr>
                <a:t>raise hand </a:t>
              </a:r>
              <a:r>
                <a:rPr lang="en-US" sz="2200" b="1" dirty="0">
                  <a:latin typeface="Montserrat"/>
                  <a:ea typeface="Montserrat"/>
                  <a:cs typeface="Montserrat"/>
                  <a:sym typeface="Montserrat"/>
                </a:rPr>
                <a:t>feature to be unmuted when speaking to the group.</a:t>
              </a:r>
              <a:endParaRPr lang="en-US" sz="2200" b="1" i="0" u="none" strike="noStrike" cap="none" dirty="0">
                <a:solidFill>
                  <a:srgbClr val="000000"/>
                </a:solidFill>
                <a:latin typeface="Montserrat"/>
                <a:ea typeface="Montserrat"/>
                <a:cs typeface="Montserrat"/>
                <a:sym typeface="Montserrat"/>
              </a:endParaRPr>
            </a:p>
          </p:txBody>
        </p:sp>
        <p:grpSp>
          <p:nvGrpSpPr>
            <p:cNvPr id="27" name="Group 26">
              <a:extLst>
                <a:ext uri="{FF2B5EF4-FFF2-40B4-BE49-F238E27FC236}">
                  <a16:creationId xmlns:a16="http://schemas.microsoft.com/office/drawing/2014/main" id="{E5B61E65-23E6-29F8-5D10-6011A112554E}"/>
                </a:ext>
              </a:extLst>
            </p:cNvPr>
            <p:cNvGrpSpPr/>
            <p:nvPr/>
          </p:nvGrpSpPr>
          <p:grpSpPr>
            <a:xfrm>
              <a:off x="943543" y="4810249"/>
              <a:ext cx="521728" cy="1570838"/>
              <a:chOff x="970497" y="3265447"/>
              <a:chExt cx="521728" cy="1570838"/>
            </a:xfrm>
          </p:grpSpPr>
          <p:sp>
            <p:nvSpPr>
              <p:cNvPr id="28" name="Rectangle 27">
                <a:extLst>
                  <a:ext uri="{FF2B5EF4-FFF2-40B4-BE49-F238E27FC236}">
                    <a16:creationId xmlns:a16="http://schemas.microsoft.com/office/drawing/2014/main" id="{F7043772-CF65-40B7-4DF2-BCB2B84B9B79}"/>
                  </a:ext>
                </a:extLst>
              </p:cNvPr>
              <p:cNvSpPr/>
              <p:nvPr/>
            </p:nvSpPr>
            <p:spPr>
              <a:xfrm>
                <a:off x="970497" y="4326073"/>
                <a:ext cx="510212" cy="510212"/>
              </a:xfrm>
              <a:prstGeom prst="rect">
                <a:avLst/>
              </a:prstGeom>
              <a:no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Raised hand with solid fill">
                <a:extLst>
                  <a:ext uri="{FF2B5EF4-FFF2-40B4-BE49-F238E27FC236}">
                    <a16:creationId xmlns:a16="http://schemas.microsoft.com/office/drawing/2014/main" id="{83A5DF66-39B9-CF6C-AFAF-4C1327105D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027" y="3265447"/>
                <a:ext cx="457198" cy="457198"/>
              </a:xfrm>
              <a:prstGeom prst="rect">
                <a:avLst/>
              </a:prstGeom>
            </p:spPr>
          </p:pic>
        </p:grpSp>
      </p:grpSp>
      <p:grpSp>
        <p:nvGrpSpPr>
          <p:cNvPr id="30" name="Group 29">
            <a:extLst>
              <a:ext uri="{FF2B5EF4-FFF2-40B4-BE49-F238E27FC236}">
                <a16:creationId xmlns:a16="http://schemas.microsoft.com/office/drawing/2014/main" id="{05CB0D3F-E8D4-5E7C-90F0-2ED58D04444E}"/>
              </a:ext>
            </a:extLst>
          </p:cNvPr>
          <p:cNvGrpSpPr/>
          <p:nvPr/>
        </p:nvGrpSpPr>
        <p:grpSpPr>
          <a:xfrm>
            <a:off x="1317164" y="4846191"/>
            <a:ext cx="10523979" cy="1638709"/>
            <a:chOff x="529707" y="3936238"/>
            <a:chExt cx="10523979" cy="1638709"/>
          </a:xfrm>
        </p:grpSpPr>
        <p:sp>
          <p:nvSpPr>
            <p:cNvPr id="31" name="Google Shape;269;p33">
              <a:extLst>
                <a:ext uri="{FF2B5EF4-FFF2-40B4-BE49-F238E27FC236}">
                  <a16:creationId xmlns:a16="http://schemas.microsoft.com/office/drawing/2014/main" id="{84B8221D-37EF-BAE3-DC9B-EA0946F43326}"/>
                </a:ext>
              </a:extLst>
            </p:cNvPr>
            <p:cNvSpPr/>
            <p:nvPr/>
          </p:nvSpPr>
          <p:spPr>
            <a:xfrm>
              <a:off x="529707" y="4818853"/>
              <a:ext cx="10523979" cy="756094"/>
            </a:xfrm>
            <a:prstGeom prst="roundRect">
              <a:avLst>
                <a:gd name="adj" fmla="val 1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p33">
              <a:extLst>
                <a:ext uri="{FF2B5EF4-FFF2-40B4-BE49-F238E27FC236}">
                  <a16:creationId xmlns:a16="http://schemas.microsoft.com/office/drawing/2014/main" id="{65D9D642-367E-A196-9A9B-9DF8A02DCAD9}"/>
                </a:ext>
              </a:extLst>
            </p:cNvPr>
            <p:cNvSpPr txBox="1"/>
            <p:nvPr/>
          </p:nvSpPr>
          <p:spPr>
            <a:xfrm>
              <a:off x="1940342" y="4818853"/>
              <a:ext cx="9099833" cy="756094"/>
            </a:xfrm>
            <a:prstGeom prst="rect">
              <a:avLst/>
            </a:prstGeom>
            <a:noFill/>
            <a:ln>
              <a:noFill/>
            </a:ln>
          </p:spPr>
          <p:txBody>
            <a:bodyPr spcFirstLastPara="1" wrap="square" lIns="80000" tIns="80000" rIns="80000" bIns="80000" anchor="ctr" anchorCtr="0">
              <a:noAutofit/>
            </a:bodyPr>
            <a:lstStyle/>
            <a:p>
              <a:pPr>
                <a:buClr>
                  <a:srgbClr val="000000"/>
                </a:buClr>
                <a:buSzPts val="2200"/>
              </a:pPr>
              <a:r>
                <a:rPr lang="en-US" sz="2200" b="1" dirty="0">
                  <a:latin typeface="Montserrat"/>
                  <a:ea typeface="Montserrat"/>
                  <a:cs typeface="Montserrat"/>
                  <a:sym typeface="Montserrat"/>
                </a:rPr>
                <a:t>Time for Q&amp;A will be part of the breakout sessions.  </a:t>
              </a:r>
              <a:endParaRPr lang="en-US" sz="2200" b="1" i="0" u="none" strike="noStrike" cap="none" dirty="0">
                <a:solidFill>
                  <a:srgbClr val="000000"/>
                </a:solidFill>
                <a:latin typeface="Montserrat"/>
                <a:ea typeface="Montserrat"/>
                <a:cs typeface="Montserrat"/>
                <a:sym typeface="Montserrat"/>
              </a:endParaRPr>
            </a:p>
          </p:txBody>
        </p:sp>
        <p:grpSp>
          <p:nvGrpSpPr>
            <p:cNvPr id="33" name="Group 32">
              <a:extLst>
                <a:ext uri="{FF2B5EF4-FFF2-40B4-BE49-F238E27FC236}">
                  <a16:creationId xmlns:a16="http://schemas.microsoft.com/office/drawing/2014/main" id="{680DB55F-936D-CA6B-702D-AAD01DECD903}"/>
                </a:ext>
              </a:extLst>
            </p:cNvPr>
            <p:cNvGrpSpPr/>
            <p:nvPr/>
          </p:nvGrpSpPr>
          <p:grpSpPr>
            <a:xfrm>
              <a:off x="946588" y="3936238"/>
              <a:ext cx="510212" cy="1542803"/>
              <a:chOff x="973259" y="2348364"/>
              <a:chExt cx="510212" cy="1542803"/>
            </a:xfrm>
          </p:grpSpPr>
          <p:pic>
            <p:nvPicPr>
              <p:cNvPr id="34" name="Graphic 33" descr="Meeting with solid fill">
                <a:extLst>
                  <a:ext uri="{FF2B5EF4-FFF2-40B4-BE49-F238E27FC236}">
                    <a16:creationId xmlns:a16="http://schemas.microsoft.com/office/drawing/2014/main" id="{0F5B85C1-25EB-FF10-1B8C-837B17990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370" y="2348364"/>
                <a:ext cx="450984" cy="450984"/>
              </a:xfrm>
              <a:prstGeom prst="rect">
                <a:avLst/>
              </a:prstGeom>
            </p:spPr>
          </p:pic>
          <p:sp>
            <p:nvSpPr>
              <p:cNvPr id="35" name="Rectangle 34">
                <a:extLst>
                  <a:ext uri="{FF2B5EF4-FFF2-40B4-BE49-F238E27FC236}">
                    <a16:creationId xmlns:a16="http://schemas.microsoft.com/office/drawing/2014/main" id="{02B53A98-93DD-F153-EEEC-819CA8FE1E8B}"/>
                  </a:ext>
                </a:extLst>
              </p:cNvPr>
              <p:cNvSpPr/>
              <p:nvPr/>
            </p:nvSpPr>
            <p:spPr>
              <a:xfrm>
                <a:off x="973259" y="3380955"/>
                <a:ext cx="510212" cy="510212"/>
              </a:xfrm>
              <a:prstGeom prst="rect">
                <a:avLst/>
              </a:prstGeom>
              <a:no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A98CCF88-C263-688D-EC9D-9252F87362E3}"/>
              </a:ext>
            </a:extLst>
          </p:cNvPr>
          <p:cNvGrpSpPr/>
          <p:nvPr/>
        </p:nvGrpSpPr>
        <p:grpSpPr>
          <a:xfrm>
            <a:off x="1303654" y="2562419"/>
            <a:ext cx="10523979" cy="756094"/>
            <a:chOff x="516197" y="2885545"/>
            <a:chExt cx="10523979" cy="756094"/>
          </a:xfrm>
          <a:solidFill>
            <a:schemeClr val="accent3">
              <a:lumMod val="40000"/>
              <a:lumOff val="60000"/>
            </a:schemeClr>
          </a:solidFill>
        </p:grpSpPr>
        <p:sp>
          <p:nvSpPr>
            <p:cNvPr id="13" name="Google Shape;265;p33">
              <a:extLst>
                <a:ext uri="{FF2B5EF4-FFF2-40B4-BE49-F238E27FC236}">
                  <a16:creationId xmlns:a16="http://schemas.microsoft.com/office/drawing/2014/main" id="{96B55674-9A11-6DB1-92C7-209C030367CF}"/>
                </a:ext>
              </a:extLst>
            </p:cNvPr>
            <p:cNvSpPr/>
            <p:nvPr/>
          </p:nvSpPr>
          <p:spPr>
            <a:xfrm>
              <a:off x="516197" y="2885545"/>
              <a:ext cx="10523979" cy="756094"/>
            </a:xfrm>
            <a:prstGeom prst="roundRect">
              <a:avLst>
                <a:gd name="adj" fmla="val 1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8;p33">
              <a:extLst>
                <a:ext uri="{FF2B5EF4-FFF2-40B4-BE49-F238E27FC236}">
                  <a16:creationId xmlns:a16="http://schemas.microsoft.com/office/drawing/2014/main" id="{76FA4C92-A262-A8E2-AF38-117800CC6FB4}"/>
                </a:ext>
              </a:extLst>
            </p:cNvPr>
            <p:cNvSpPr txBox="1"/>
            <p:nvPr/>
          </p:nvSpPr>
          <p:spPr>
            <a:xfrm>
              <a:off x="1940342" y="2885545"/>
              <a:ext cx="9099833" cy="756094"/>
            </a:xfrm>
            <a:prstGeom prst="rect">
              <a:avLst/>
            </a:prstGeom>
            <a:grpFill/>
            <a:ln>
              <a:noFill/>
            </a:ln>
          </p:spPr>
          <p:txBody>
            <a:bodyPr spcFirstLastPara="1" wrap="square" lIns="80000" tIns="80000" rIns="80000" bIns="800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Montserrat"/>
                  <a:ea typeface="Montserrat"/>
                  <a:cs typeface="Montserrat"/>
                  <a:sym typeface="Montserrat"/>
                </a:rPr>
                <a:t>Use the </a:t>
              </a:r>
              <a:r>
                <a:rPr lang="en-US" sz="2200" b="1" i="0" u="sng" strike="noStrike" cap="none" dirty="0">
                  <a:solidFill>
                    <a:srgbClr val="000000"/>
                  </a:solidFill>
                  <a:latin typeface="Montserrat"/>
                  <a:ea typeface="Montserrat"/>
                  <a:cs typeface="Montserrat"/>
                  <a:sym typeface="Montserrat"/>
                </a:rPr>
                <a:t>chat</a:t>
              </a:r>
              <a:r>
                <a:rPr lang="en-US" sz="2200" b="1" i="0" u="none" strike="noStrike" cap="none" dirty="0">
                  <a:solidFill>
                    <a:srgbClr val="000000"/>
                  </a:solidFill>
                  <a:latin typeface="Montserrat"/>
                  <a:ea typeface="Montserrat"/>
                  <a:cs typeface="Montserrat"/>
                  <a:sym typeface="Montserrat"/>
                </a:rPr>
                <a:t> to share your thoughts with the group throughout the session.</a:t>
              </a:r>
              <a:endParaRPr sz="2200" b="1" i="0" u="none" strike="noStrike" cap="none" dirty="0">
                <a:solidFill>
                  <a:srgbClr val="000000"/>
                </a:solidFill>
                <a:latin typeface="Montserrat"/>
                <a:ea typeface="Montserrat"/>
                <a:cs typeface="Montserrat"/>
                <a:sym typeface="Montserrat"/>
              </a:endParaRPr>
            </a:p>
          </p:txBody>
        </p:sp>
        <p:sp>
          <p:nvSpPr>
            <p:cNvPr id="16" name="Rectangle 15">
              <a:extLst>
                <a:ext uri="{FF2B5EF4-FFF2-40B4-BE49-F238E27FC236}">
                  <a16:creationId xmlns:a16="http://schemas.microsoft.com/office/drawing/2014/main" id="{6781FEE0-F17C-B274-032D-6A3F5C8B7DA0}"/>
                </a:ext>
              </a:extLst>
            </p:cNvPr>
            <p:cNvSpPr/>
            <p:nvPr/>
          </p:nvSpPr>
          <p:spPr>
            <a:xfrm>
              <a:off x="943543" y="3014543"/>
              <a:ext cx="510212" cy="510212"/>
            </a:xfrm>
            <a:prstGeom prst="rect">
              <a:avLst/>
            </a:prstGeom>
            <a:grp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Graphic 35" descr="Head with gears with solid fill">
            <a:extLst>
              <a:ext uri="{FF2B5EF4-FFF2-40B4-BE49-F238E27FC236}">
                <a16:creationId xmlns:a16="http://schemas.microsoft.com/office/drawing/2014/main" id="{9729DCFD-FB86-C74B-082B-C54AC2FB00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96387" y="2735576"/>
            <a:ext cx="427586" cy="427586"/>
          </a:xfrm>
          <a:prstGeom prst="rect">
            <a:avLst/>
          </a:prstGeom>
        </p:spPr>
      </p:pic>
      <p:sp>
        <p:nvSpPr>
          <p:cNvPr id="5" name="Google Shape;280;p33">
            <a:extLst>
              <a:ext uri="{FF2B5EF4-FFF2-40B4-BE49-F238E27FC236}">
                <a16:creationId xmlns:a16="http://schemas.microsoft.com/office/drawing/2014/main" id="{F275A1B8-F636-DACE-9AB1-D2155560876D}"/>
              </a:ext>
            </a:extLst>
          </p:cNvPr>
          <p:cNvSpPr txBox="1"/>
          <p:nvPr/>
        </p:nvSpPr>
        <p:spPr>
          <a:xfrm>
            <a:off x="2712017" y="4722809"/>
            <a:ext cx="9142965" cy="655453"/>
          </a:xfrm>
          <a:prstGeom prst="rect">
            <a:avLst/>
          </a:prstGeom>
          <a:noFill/>
          <a:ln>
            <a:noFill/>
          </a:ln>
        </p:spPr>
        <p:txBody>
          <a:bodyPr spcFirstLastPara="1" wrap="square" lIns="80000" tIns="80000" rIns="80000" bIns="80000" anchor="ctr" anchorCtr="0">
            <a:noAutofit/>
          </a:bodyPr>
          <a:lstStyle/>
          <a:p>
            <a:pPr>
              <a:buSzPts val="2200"/>
            </a:pPr>
            <a:r>
              <a:rPr lang="en-US" sz="2200" b="1" dirty="0">
                <a:latin typeface="Montserrat"/>
                <a:ea typeface="Montserrat"/>
                <a:cs typeface="Montserrat"/>
                <a:sym typeface="Montserrat"/>
              </a:rPr>
              <a:t>You will be instructed how to join the breakout sessions.</a:t>
            </a:r>
            <a:endParaRPr lang="en-US" sz="2200" b="1" i="0" u="none" strike="noStrike" cap="none" dirty="0">
              <a:solidFill>
                <a:srgbClr val="000000"/>
              </a:solidFill>
              <a:latin typeface="Montserrat"/>
              <a:ea typeface="Montserrat"/>
              <a:cs typeface="Montserrat"/>
              <a:sym typeface="Montserrat"/>
            </a:endParaRPr>
          </a:p>
        </p:txBody>
      </p:sp>
      <p:pic>
        <p:nvPicPr>
          <p:cNvPr id="3" name="Graphic 1" descr="Question Mark with solid fill">
            <a:extLst>
              <a:ext uri="{FF2B5EF4-FFF2-40B4-BE49-F238E27FC236}">
                <a16:creationId xmlns:a16="http://schemas.microsoft.com/office/drawing/2014/main" id="{A37724E5-86D0-D76A-8367-00667D47E9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34888" y="5954297"/>
            <a:ext cx="323519" cy="323519"/>
          </a:xfrm>
          <a:prstGeom prst="rect">
            <a:avLst/>
          </a:prstGeom>
        </p:spPr>
      </p:pic>
    </p:spTree>
    <p:extLst>
      <p:ext uri="{BB962C8B-B14F-4D97-AF65-F5344CB8AC3E}">
        <p14:creationId xmlns:p14="http://schemas.microsoft.com/office/powerpoint/2010/main" val="4631619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F1B93-56C3-A279-3672-DE89CCA2D2AB}"/>
              </a:ext>
            </a:extLst>
          </p:cNvPr>
          <p:cNvSpPr/>
          <p:nvPr/>
        </p:nvSpPr>
        <p:spPr>
          <a:xfrm>
            <a:off x="0" y="0"/>
            <a:ext cx="3776870" cy="6858000"/>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B84A192-78C8-CDFC-FE9E-60121B9A9E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11" name="TextBox 10">
            <a:extLst>
              <a:ext uri="{FF2B5EF4-FFF2-40B4-BE49-F238E27FC236}">
                <a16:creationId xmlns:a16="http://schemas.microsoft.com/office/drawing/2014/main" id="{462F2721-114F-735A-7F0B-32019F3A2F69}"/>
              </a:ext>
            </a:extLst>
          </p:cNvPr>
          <p:cNvSpPr txBox="1"/>
          <p:nvPr/>
        </p:nvSpPr>
        <p:spPr>
          <a:xfrm>
            <a:off x="69446" y="929984"/>
            <a:ext cx="3637974" cy="1754326"/>
          </a:xfrm>
          <a:prstGeom prst="rect">
            <a:avLst/>
          </a:prstGeom>
          <a:noFill/>
        </p:spPr>
        <p:txBody>
          <a:bodyPr wrap="square" rtlCol="0">
            <a:spAutoFit/>
          </a:bodyP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“Digital Opportunity”?</a:t>
            </a:r>
          </a:p>
        </p:txBody>
      </p:sp>
      <p:sp>
        <p:nvSpPr>
          <p:cNvPr id="12" name="TextBox 11">
            <a:extLst>
              <a:ext uri="{FF2B5EF4-FFF2-40B4-BE49-F238E27FC236}">
                <a16:creationId xmlns:a16="http://schemas.microsoft.com/office/drawing/2014/main" id="{16459E29-CF5A-5C78-22C7-B623E87AC6DE}"/>
              </a:ext>
            </a:extLst>
          </p:cNvPr>
          <p:cNvSpPr txBox="1"/>
          <p:nvPr/>
        </p:nvSpPr>
        <p:spPr>
          <a:xfrm>
            <a:off x="795621" y="2904139"/>
            <a:ext cx="2630199" cy="1889813"/>
          </a:xfrm>
          <a:prstGeom prst="rect">
            <a:avLst/>
          </a:prstGeom>
          <a:noFill/>
        </p:spPr>
        <p:txBody>
          <a:bodyPr wrap="square" rtlCol="0">
            <a:spAutoFit/>
          </a:bodyPr>
          <a:lstStyle/>
          <a:p>
            <a:pPr>
              <a:lnSpc>
                <a:spcPct val="150000"/>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Generally, experts have identified five elements of digital opportunity/equity</a:t>
            </a:r>
          </a:p>
        </p:txBody>
      </p:sp>
      <p:grpSp>
        <p:nvGrpSpPr>
          <p:cNvPr id="13" name="Group 12">
            <a:extLst>
              <a:ext uri="{FF2B5EF4-FFF2-40B4-BE49-F238E27FC236}">
                <a16:creationId xmlns:a16="http://schemas.microsoft.com/office/drawing/2014/main" id="{F56EF466-700C-9571-B923-7F6781E5E3FD}"/>
              </a:ext>
            </a:extLst>
          </p:cNvPr>
          <p:cNvGrpSpPr/>
          <p:nvPr/>
        </p:nvGrpSpPr>
        <p:grpSpPr>
          <a:xfrm>
            <a:off x="3939159" y="605365"/>
            <a:ext cx="8080015" cy="5327735"/>
            <a:chOff x="4149280" y="772262"/>
            <a:chExt cx="3281865" cy="2226835"/>
          </a:xfrm>
        </p:grpSpPr>
        <p:sp>
          <p:nvSpPr>
            <p:cNvPr id="14" name="Freeform 7">
              <a:extLst>
                <a:ext uri="{FF2B5EF4-FFF2-40B4-BE49-F238E27FC236}">
                  <a16:creationId xmlns:a16="http://schemas.microsoft.com/office/drawing/2014/main" id="{45FB732C-AF9A-9BD4-070F-4D8000DBC063}"/>
                </a:ext>
              </a:extLst>
            </p:cNvPr>
            <p:cNvSpPr/>
            <p:nvPr/>
          </p:nvSpPr>
          <p:spPr>
            <a:xfrm>
              <a:off x="5803776" y="772263"/>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579FD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lvl="0" algn="ctr">
                <a:lnSpc>
                  <a:spcPct val="114000"/>
                </a:lnSpc>
                <a:buFont typeface="Arial" panose="020B0604020202020204" pitchFamily="34" charset="0"/>
                <a:buNone/>
              </a:pPr>
              <a:endParaRPr lang="en-US" b="1" i="0" dirty="0">
                <a:solidFill>
                  <a:srgbClr val="08473D"/>
                </a:solidFill>
                <a:ea typeface="Open Sans" panose="020B0606030504020204" pitchFamily="34" charset="0"/>
                <a:cs typeface="Open Sans" panose="020B0606030504020204" pitchFamily="34" charset="0"/>
              </a:endParaRPr>
            </a:p>
            <a:p>
              <a:pPr lvl="0" algn="ctr">
                <a:lnSpc>
                  <a:spcPct val="114000"/>
                </a:lnSpc>
                <a:buFont typeface="Arial" panose="020B0604020202020204" pitchFamily="34" charset="0"/>
                <a:buNone/>
              </a:pPr>
              <a:endParaRPr lang="en-US" b="1" dirty="0">
                <a:solidFill>
                  <a:schemeClr val="bg1"/>
                </a:solidFill>
                <a:ea typeface="Open Sans" panose="020B0606030504020204" pitchFamily="34" charset="0"/>
                <a:cs typeface="Open Sans" panose="020B0606030504020204" pitchFamily="34" charset="0"/>
              </a:endParaRPr>
            </a:p>
            <a:p>
              <a:pPr lvl="0" algn="ctr">
                <a:lnSpc>
                  <a:spcPct val="114000"/>
                </a:lnSpc>
                <a:buFont typeface="Arial" panose="020B0604020202020204" pitchFamily="34" charset="0"/>
                <a:buNone/>
              </a:pPr>
              <a:r>
                <a:rPr lang="en-US"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Accessible &amp; Inclusive Content:</a:t>
              </a:r>
            </a:p>
            <a:p>
              <a:pPr lvl="0" algn="ctr">
                <a:lnSpc>
                  <a:spcPct val="114000"/>
                </a:lnSpc>
                <a:buFont typeface="Arial" panose="020B0604020202020204" pitchFamily="34" charset="0"/>
                <a:buNone/>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online content is inclusive &amp; accessible by all individuals</a:t>
              </a:r>
              <a:endParaRPr lang="en-US" sz="14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9">
              <a:extLst>
                <a:ext uri="{FF2B5EF4-FFF2-40B4-BE49-F238E27FC236}">
                  <a16:creationId xmlns:a16="http://schemas.microsoft.com/office/drawing/2014/main" id="{33F3B79F-6768-E76F-830D-66553CD919BC}"/>
                </a:ext>
              </a:extLst>
            </p:cNvPr>
            <p:cNvSpPr/>
            <p:nvPr/>
          </p:nvSpPr>
          <p:spPr>
            <a:xfrm>
              <a:off x="4702227" y="772262"/>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371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099" tIns="192068" rIns="167100" bIns="192067" numCol="1" spcCol="1270" anchor="ctr" anchorCtr="0">
              <a:noAutofit/>
            </a:bodyPr>
            <a:lstStyle/>
            <a:p>
              <a:pPr lvl="0" algn="ctr">
                <a:lnSpc>
                  <a:spcPct val="114000"/>
                </a:lnSpc>
              </a:pPr>
              <a:endParaRPr lang="en-US" b="1" i="0" dirty="0">
                <a:solidFill>
                  <a:schemeClr val="bg1">
                    <a:lumMod val="95000"/>
                  </a:schemeClr>
                </a:solidFill>
                <a:ea typeface="Open Sans" panose="020B0606030504020204" pitchFamily="34" charset="0"/>
                <a:cs typeface="Open Sans" panose="020B0606030504020204" pitchFamily="34" charset="0"/>
              </a:endParaRPr>
            </a:p>
            <a:p>
              <a:pPr lvl="0" algn="ctr">
                <a:lnSpc>
                  <a:spcPct val="114000"/>
                </a:lnSpc>
              </a:pPr>
              <a:endParaRPr lang="en-US" b="1" i="0" dirty="0">
                <a:solidFill>
                  <a:schemeClr val="bg1">
                    <a:lumMod val="95000"/>
                  </a:schemeClr>
                </a:solidFill>
                <a:ea typeface="Open Sans" panose="020B0606030504020204" pitchFamily="34" charset="0"/>
                <a:cs typeface="Open Sans" panose="020B0606030504020204" pitchFamily="34" charset="0"/>
              </a:endParaRPr>
            </a:p>
            <a:p>
              <a:pPr lvl="0" algn="ctr">
                <a:lnSpc>
                  <a:spcPct val="114000"/>
                </a:lnSpc>
              </a:pPr>
              <a:r>
                <a:rPr lang="en-US"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Broadband Access:</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Affordable, accessible, &amp; reliable high-speed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home internet service is available for all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individuals</a:t>
              </a:r>
              <a:endParaRPr lang="en-US" sz="14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10">
              <a:extLst>
                <a:ext uri="{FF2B5EF4-FFF2-40B4-BE49-F238E27FC236}">
                  <a16:creationId xmlns:a16="http://schemas.microsoft.com/office/drawing/2014/main" id="{E39F37ED-DF06-BEB5-6B73-560007006C6D}"/>
                </a:ext>
              </a:extLst>
            </p:cNvPr>
            <p:cNvSpPr/>
            <p:nvPr/>
          </p:nvSpPr>
          <p:spPr>
            <a:xfrm>
              <a:off x="5252957"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00508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lvl="0">
                <a:lnSpc>
                  <a:spcPct val="114000"/>
                </a:lnSpc>
              </a:pPr>
              <a:endParaRPr lang="en-US" b="1" i="0" dirty="0">
                <a:solidFill>
                  <a:srgbClr val="B5DEBA"/>
                </a:solidFill>
                <a:ea typeface="Open Sans" panose="020B0606030504020204" pitchFamily="34" charset="0"/>
                <a:cs typeface="Open Sans" panose="020B0606030504020204" pitchFamily="34" charset="0"/>
              </a:endParaRPr>
            </a:p>
            <a:p>
              <a:pPr lvl="0">
                <a:lnSpc>
                  <a:spcPct val="114000"/>
                </a:lnSpc>
              </a:pPr>
              <a:endParaRPr lang="en-US" b="1" dirty="0">
                <a:solidFill>
                  <a:srgbClr val="B5DEBA"/>
                </a:solidFill>
                <a:ea typeface="Open Sans" panose="020B0606030504020204" pitchFamily="34" charset="0"/>
                <a:cs typeface="Open Sans" panose="020B0606030504020204" pitchFamily="34" charset="0"/>
              </a:endParaRPr>
            </a:p>
            <a:p>
              <a:pPr lvl="0" algn="ctr">
                <a:lnSpc>
                  <a:spcPct val="114000"/>
                </a:lnSpc>
              </a:pPr>
              <a:endParaRPr lang="en-US" b="1" i="0" dirty="0">
                <a:solidFill>
                  <a:srgbClr val="C0E6FF"/>
                </a:solidFill>
                <a:latin typeface="Open Sans" panose="020B0606030504020204" pitchFamily="34" charset="0"/>
                <a:ea typeface="Open Sans" panose="020B0606030504020204" pitchFamily="34" charset="0"/>
                <a:cs typeface="Open Sans" panose="020B0606030504020204" pitchFamily="34" charset="0"/>
              </a:endParaRPr>
            </a:p>
            <a:p>
              <a:pPr lvl="0" algn="ctr">
                <a:lnSpc>
                  <a:spcPct val="114000"/>
                </a:lnSpc>
              </a:pPr>
              <a:r>
                <a:rPr lang="en-US" b="1" i="0" dirty="0">
                  <a:solidFill>
                    <a:srgbClr val="C0E6FF"/>
                  </a:solidFill>
                  <a:latin typeface="Open Sans" panose="020B0606030504020204" pitchFamily="34" charset="0"/>
                  <a:ea typeface="Open Sans" panose="020B0606030504020204" pitchFamily="34" charset="0"/>
                  <a:cs typeface="Open Sans" panose="020B0606030504020204" pitchFamily="34" charset="0"/>
                </a:rPr>
                <a:t>Privacy &amp; Security:</a:t>
              </a:r>
            </a:p>
            <a:p>
              <a:pPr lvl="0" algn="ctr">
                <a:lnSpc>
                  <a:spcPct val="114000"/>
                </a:lnSpc>
              </a:pPr>
              <a:r>
                <a:rPr lang="en-US" sz="1400" b="0" i="0" dirty="0">
                  <a:solidFill>
                    <a:srgbClr val="C0E6FF"/>
                  </a:solidFill>
                  <a:latin typeface="Open Sans" panose="020B0606030504020204" pitchFamily="34" charset="0"/>
                  <a:ea typeface="Open Sans" panose="020B0606030504020204" pitchFamily="34" charset="0"/>
                  <a:cs typeface="Open Sans" panose="020B0606030504020204" pitchFamily="34" charset="0"/>
                </a:rPr>
                <a:t>Individuals can protect their data privacy &amp; online security</a:t>
              </a:r>
              <a:br>
                <a:rPr lang="en-US" sz="1400" b="0" i="0" dirty="0">
                  <a:solidFill>
                    <a:srgbClr val="B5DEBA"/>
                  </a:solidFill>
                  <a:latin typeface="Open Sans" panose="020B0606030504020204" pitchFamily="34" charset="0"/>
                  <a:ea typeface="Open Sans" panose="020B0606030504020204" pitchFamily="34" charset="0"/>
                  <a:cs typeface="Open Sans" panose="020B0606030504020204" pitchFamily="34" charset="0"/>
                </a:rPr>
              </a:br>
              <a:endParaRPr lang="en-US" sz="1400" b="0" i="0" dirty="0">
                <a:solidFill>
                  <a:srgbClr val="B5DEB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12">
              <a:extLst>
                <a:ext uri="{FF2B5EF4-FFF2-40B4-BE49-F238E27FC236}">
                  <a16:creationId xmlns:a16="http://schemas.microsoft.com/office/drawing/2014/main" id="{1E91B420-1375-984C-2989-3F4F4A9AEC4F}"/>
                </a:ext>
              </a:extLst>
            </p:cNvPr>
            <p:cNvSpPr/>
            <p:nvPr/>
          </p:nvSpPr>
          <p:spPr>
            <a:xfrm>
              <a:off x="6358854" y="1766579"/>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66D0F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099" tIns="192068" rIns="167100" bIns="192067" numCol="1" spcCol="1270" anchor="ctr" anchorCtr="0">
              <a:noAutofit/>
            </a:bodyPr>
            <a:lstStyle/>
            <a:p>
              <a:pPr lvl="0" algn="ctr">
                <a:buFont typeface="Arial" panose="020B0604020202020204" pitchFamily="34" charset="0"/>
                <a:buNone/>
              </a:pPr>
              <a:endParaRPr lang="en-US" b="1" i="0" kern="1200">
                <a:solidFill>
                  <a:srgbClr val="08473D"/>
                </a:solidFill>
                <a:ea typeface="Open Sans" panose="020B0606030504020204" pitchFamily="34" charset="0"/>
                <a:cs typeface="Open Sans" panose="020B0606030504020204" pitchFamily="34" charset="0"/>
              </a:endParaRPr>
            </a:p>
            <a:p>
              <a:pPr lvl="0" algn="ctr">
                <a:buFont typeface="Arial" panose="020B0604020202020204" pitchFamily="34" charset="0"/>
                <a:buNone/>
              </a:pPr>
              <a:endParaRPr lang="en-US" b="1">
                <a:solidFill>
                  <a:srgbClr val="08473D"/>
                </a:solidFill>
                <a:ea typeface="Open Sans" panose="020B0606030504020204" pitchFamily="34" charset="0"/>
                <a:cs typeface="Open Sans" panose="020B0606030504020204" pitchFamily="34" charset="0"/>
              </a:endParaRPr>
            </a:p>
            <a:p>
              <a:pPr lvl="0" algn="ctr">
                <a:buFont typeface="Arial" panose="020B0604020202020204" pitchFamily="34" charset="0"/>
                <a:buNone/>
              </a:pPr>
              <a:endParaRPr lang="en-US" b="1">
                <a:solidFill>
                  <a:schemeClr val="tx1">
                    <a:lumMod val="75000"/>
                    <a:lumOff val="25000"/>
                  </a:schemeClr>
                </a:solidFill>
                <a:ea typeface="Open Sans" panose="020B0606030504020204" pitchFamily="34" charset="0"/>
                <a:cs typeface="Open Sans" panose="020B0606030504020204" pitchFamily="34" charset="0"/>
              </a:endParaRPr>
            </a:p>
            <a:p>
              <a:pPr lvl="0" algn="ctr">
                <a:buFont typeface="Arial" panose="020B0604020202020204" pitchFamily="34" charset="0"/>
                <a:buNone/>
              </a:pPr>
              <a:r>
                <a:rPr lang="en-US"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Digital Literacy </a:t>
              </a:r>
            </a:p>
            <a:p>
              <a:pPr lvl="0" algn="ctr">
                <a:buFont typeface="Arial" panose="020B0604020202020204" pitchFamily="34" charset="0"/>
                <a:buNone/>
              </a:pPr>
              <a:r>
                <a:rPr lang="en-US"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 Skills:</a:t>
              </a:r>
            </a:p>
            <a:p>
              <a:pPr lvl="0" algn="ctr">
                <a:buFont typeface="Arial" panose="020B0604020202020204" pitchFamily="34" charset="0"/>
                <a:buNone/>
              </a:pPr>
              <a:r>
                <a:rPr lang="en-US" sz="14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Individuals have digital skills to meaningfully use the internet in their</a:t>
              </a:r>
            </a:p>
            <a:p>
              <a:pPr lvl="0" algn="ctr">
                <a:buFont typeface="Arial" panose="020B0604020202020204" pitchFamily="34" charset="0"/>
                <a:buNone/>
              </a:pPr>
              <a:r>
                <a:rPr lang="en-US" sz="1400" b="0"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daily lives</a:t>
              </a:r>
              <a:endParaRPr lang="en-US" sz="1400"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13">
              <a:extLst>
                <a:ext uri="{FF2B5EF4-FFF2-40B4-BE49-F238E27FC236}">
                  <a16:creationId xmlns:a16="http://schemas.microsoft.com/office/drawing/2014/main" id="{E1BA0527-1C20-EB45-C10D-D0A51A9FA5EC}"/>
                </a:ext>
              </a:extLst>
            </p:cNvPr>
            <p:cNvSpPr/>
            <p:nvPr/>
          </p:nvSpPr>
          <p:spPr>
            <a:xfrm>
              <a:off x="4149280" y="1761866"/>
              <a:ext cx="1072291" cy="1232518"/>
            </a:xfrm>
            <a:custGeom>
              <a:avLst/>
              <a:gdLst>
                <a:gd name="connsiteX0" fmla="*/ 0 w 1232517"/>
                <a:gd name="connsiteY0" fmla="*/ 536145 h 1072290"/>
                <a:gd name="connsiteX1" fmla="*/ 268073 w 1232517"/>
                <a:gd name="connsiteY1" fmla="*/ 0 h 1072290"/>
                <a:gd name="connsiteX2" fmla="*/ 964445 w 1232517"/>
                <a:gd name="connsiteY2" fmla="*/ 0 h 1072290"/>
                <a:gd name="connsiteX3" fmla="*/ 1232517 w 1232517"/>
                <a:gd name="connsiteY3" fmla="*/ 536145 h 1072290"/>
                <a:gd name="connsiteX4" fmla="*/ 964445 w 1232517"/>
                <a:gd name="connsiteY4" fmla="*/ 1072290 h 1072290"/>
                <a:gd name="connsiteX5" fmla="*/ 268073 w 1232517"/>
                <a:gd name="connsiteY5" fmla="*/ 1072290 h 1072290"/>
                <a:gd name="connsiteX6" fmla="*/ 0 w 1232517"/>
                <a:gd name="connsiteY6" fmla="*/ 536145 h 107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517" h="1072290">
                  <a:moveTo>
                    <a:pt x="616259" y="0"/>
                  </a:moveTo>
                  <a:lnTo>
                    <a:pt x="1232516" y="233224"/>
                  </a:lnTo>
                  <a:lnTo>
                    <a:pt x="1232516" y="839067"/>
                  </a:lnTo>
                  <a:lnTo>
                    <a:pt x="616259" y="1072290"/>
                  </a:lnTo>
                  <a:lnTo>
                    <a:pt x="1" y="839067"/>
                  </a:lnTo>
                  <a:lnTo>
                    <a:pt x="1" y="233224"/>
                  </a:lnTo>
                  <a:lnTo>
                    <a:pt x="616259" y="0"/>
                  </a:lnTo>
                  <a:close/>
                </a:path>
              </a:pathLst>
            </a:custGeom>
            <a:solidFill>
              <a:srgbClr val="4F97C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89" tIns="226358" rIns="201390" bIns="226357" numCol="1" spcCol="1270" anchor="ctr" anchorCtr="0">
              <a:noAutofit/>
            </a:bodyPr>
            <a:lstStyle/>
            <a:p>
              <a:pPr lvl="0" algn="ctr">
                <a:lnSpc>
                  <a:spcPct val="114000"/>
                </a:lnSpc>
              </a:pPr>
              <a:endParaRPr lang="en-US" b="1" i="0" dirty="0">
                <a:solidFill>
                  <a:srgbClr val="08473D"/>
                </a:solidFill>
                <a:ea typeface="Open Sans" panose="020B0606030504020204" pitchFamily="34" charset="0"/>
                <a:cs typeface="Open Sans" panose="020B0606030504020204" pitchFamily="34" charset="0"/>
              </a:endParaRPr>
            </a:p>
            <a:p>
              <a:pPr lvl="0" algn="ctr">
                <a:lnSpc>
                  <a:spcPct val="114000"/>
                </a:lnSpc>
              </a:pPr>
              <a:endParaRPr lang="en-US" b="1" i="0" dirty="0">
                <a:solidFill>
                  <a:srgbClr val="08473D"/>
                </a:solidFill>
                <a:ea typeface="Open Sans" panose="020B0606030504020204" pitchFamily="34" charset="0"/>
                <a:cs typeface="Open Sans" panose="020B0606030504020204" pitchFamily="34" charset="0"/>
              </a:endParaRPr>
            </a:p>
            <a:p>
              <a:pPr lvl="0" algn="ctr"/>
              <a:r>
                <a:rPr lang="en-US"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Devices &amp; Tech Support:</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Individuals have access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to a computer or tablet </a:t>
              </a:r>
            </a:p>
            <a:p>
              <a:pPr lvl="0" algn="ctr">
                <a:lnSpc>
                  <a:spcPct val="114000"/>
                </a:lnSpc>
              </a:pPr>
              <a:r>
                <a:rPr lang="en-US" sz="1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and technical support</a:t>
              </a:r>
            </a:p>
          </p:txBody>
        </p:sp>
      </p:grpSp>
      <p:pic>
        <p:nvPicPr>
          <p:cNvPr id="26" name="Graphic 25">
            <a:extLst>
              <a:ext uri="{FF2B5EF4-FFF2-40B4-BE49-F238E27FC236}">
                <a16:creationId xmlns:a16="http://schemas.microsoft.com/office/drawing/2014/main" id="{0538E51F-B246-53EC-EAA3-F8DB702EF2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8499" y="3196744"/>
            <a:ext cx="612857" cy="822857"/>
          </a:xfrm>
          <a:prstGeom prst="rect">
            <a:avLst/>
          </a:prstGeom>
        </p:spPr>
      </p:pic>
      <p:pic>
        <p:nvPicPr>
          <p:cNvPr id="28" name="Graphic 27">
            <a:extLst>
              <a:ext uri="{FF2B5EF4-FFF2-40B4-BE49-F238E27FC236}">
                <a16:creationId xmlns:a16="http://schemas.microsoft.com/office/drawing/2014/main" id="{853D0A62-F2CF-1107-DE91-1A0A9D8C4C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8082" y="802578"/>
            <a:ext cx="815729" cy="1107244"/>
          </a:xfrm>
          <a:prstGeom prst="rect">
            <a:avLst/>
          </a:prstGeom>
        </p:spPr>
      </p:pic>
      <p:pic>
        <p:nvPicPr>
          <p:cNvPr id="30" name="Graphic 29">
            <a:extLst>
              <a:ext uri="{FF2B5EF4-FFF2-40B4-BE49-F238E27FC236}">
                <a16:creationId xmlns:a16="http://schemas.microsoft.com/office/drawing/2014/main" id="{1708777E-7991-B12C-8F7F-AF5E5FFA97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041" y="701038"/>
            <a:ext cx="1009037" cy="1522180"/>
          </a:xfrm>
          <a:prstGeom prst="rect">
            <a:avLst/>
          </a:prstGeom>
        </p:spPr>
      </p:pic>
      <p:pic>
        <p:nvPicPr>
          <p:cNvPr id="32" name="Graphic 31">
            <a:extLst>
              <a:ext uri="{FF2B5EF4-FFF2-40B4-BE49-F238E27FC236}">
                <a16:creationId xmlns:a16="http://schemas.microsoft.com/office/drawing/2014/main" id="{8684FA4F-B4B2-D62E-B6FB-A44B4E5484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06848" y="3103136"/>
            <a:ext cx="914580" cy="1344279"/>
          </a:xfrm>
          <a:prstGeom prst="rect">
            <a:avLst/>
          </a:prstGeom>
        </p:spPr>
      </p:pic>
      <p:pic>
        <p:nvPicPr>
          <p:cNvPr id="34" name="Graphic 33">
            <a:extLst>
              <a:ext uri="{FF2B5EF4-FFF2-40B4-BE49-F238E27FC236}">
                <a16:creationId xmlns:a16="http://schemas.microsoft.com/office/drawing/2014/main" id="{48FCDBAF-E035-4172-F2B1-54E54B572E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2446" y="3161666"/>
            <a:ext cx="933454" cy="982217"/>
          </a:xfrm>
          <a:prstGeom prst="rect">
            <a:avLst/>
          </a:prstGeom>
        </p:spPr>
      </p:pic>
      <p:pic>
        <p:nvPicPr>
          <p:cNvPr id="36" name="Graphic 35">
            <a:extLst>
              <a:ext uri="{FF2B5EF4-FFF2-40B4-BE49-F238E27FC236}">
                <a16:creationId xmlns:a16="http://schemas.microsoft.com/office/drawing/2014/main" id="{86FC6E0B-AF2B-5C2C-5047-79C5B8227E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35120" y="3268798"/>
            <a:ext cx="493080" cy="672381"/>
          </a:xfrm>
          <a:prstGeom prst="rect">
            <a:avLst/>
          </a:prstGeom>
        </p:spPr>
      </p:pic>
    </p:spTree>
    <p:extLst>
      <p:ext uri="{BB962C8B-B14F-4D97-AF65-F5344CB8AC3E}">
        <p14:creationId xmlns:p14="http://schemas.microsoft.com/office/powerpoint/2010/main" val="1825646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3C87-982E-AD69-B3AF-BB996869D613}"/>
              </a:ext>
            </a:extLst>
          </p:cNvPr>
          <p:cNvSpPr>
            <a:spLocks noGrp="1"/>
          </p:cNvSpPr>
          <p:nvPr>
            <p:ph type="title"/>
          </p:nvPr>
        </p:nvSpPr>
        <p:spPr/>
        <p:txBody>
          <a:bodyPr/>
          <a:lstStyle/>
          <a:p>
            <a:pPr algn="ctr"/>
            <a:r>
              <a:rPr lang="en-US" dirty="0"/>
              <a:t>DIGITAL OPPORTUNITY FUNDING PRIORITIES</a:t>
            </a:r>
          </a:p>
        </p:txBody>
      </p:sp>
      <p:sp>
        <p:nvSpPr>
          <p:cNvPr id="3" name="Footer Placeholder 2">
            <a:extLst>
              <a:ext uri="{FF2B5EF4-FFF2-40B4-BE49-F238E27FC236}">
                <a16:creationId xmlns:a16="http://schemas.microsoft.com/office/drawing/2014/main" id="{7EA7F5ED-6B3B-C464-C554-81C563550D20}"/>
              </a:ext>
            </a:extLst>
          </p:cNvPr>
          <p:cNvSpPr>
            <a:spLocks noGrp="1"/>
          </p:cNvSpPr>
          <p:nvPr>
            <p:ph type="ftr" sz="quarter" idx="11"/>
          </p:nvPr>
        </p:nvSpPr>
        <p:spPr/>
        <p:txBody>
          <a:bodyPr/>
          <a:lstStyle/>
          <a:p>
            <a:r>
              <a:rPr lang="en-US"/>
              <a:t>FUNDING OPPORTUNITIES</a:t>
            </a:r>
          </a:p>
        </p:txBody>
      </p:sp>
      <p:sp>
        <p:nvSpPr>
          <p:cNvPr id="4" name="Slide Number Placeholder 3">
            <a:extLst>
              <a:ext uri="{FF2B5EF4-FFF2-40B4-BE49-F238E27FC236}">
                <a16:creationId xmlns:a16="http://schemas.microsoft.com/office/drawing/2014/main" id="{986C6B8C-162F-CA6A-1A20-FF5F9A2952A9}"/>
              </a:ext>
            </a:extLst>
          </p:cNvPr>
          <p:cNvSpPr>
            <a:spLocks noGrp="1"/>
          </p:cNvSpPr>
          <p:nvPr>
            <p:ph type="sldNum" sz="quarter" idx="12"/>
          </p:nvPr>
        </p:nvSpPr>
        <p:spPr/>
        <p:txBody>
          <a:bodyPr/>
          <a:lstStyle/>
          <a:p>
            <a:fld id="{ACAAA2AA-9935-F447-A1F2-B7B18FC0B460}" type="slidenum">
              <a:rPr lang="en-US" smtClean="0"/>
              <a:t>11</a:t>
            </a:fld>
            <a:endParaRPr lang="en-US"/>
          </a:p>
        </p:txBody>
      </p:sp>
      <p:sp>
        <p:nvSpPr>
          <p:cNvPr id="5" name="TextBox 4">
            <a:extLst>
              <a:ext uri="{FF2B5EF4-FFF2-40B4-BE49-F238E27FC236}">
                <a16:creationId xmlns:a16="http://schemas.microsoft.com/office/drawing/2014/main" id="{F3029E8F-6AEF-B0BC-BEE2-8EE69F0BE0B6}"/>
              </a:ext>
            </a:extLst>
          </p:cNvPr>
          <p:cNvSpPr txBox="1"/>
          <p:nvPr/>
        </p:nvSpPr>
        <p:spPr>
          <a:xfrm>
            <a:off x="1508133" y="1272209"/>
            <a:ext cx="9841548" cy="646331"/>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rPr>
              <a:t>Alabama’s statewide plan will identify needs &amp; barriers &amp; advance goals with federal funding for capacity grants, training, &amp; outreach to covered populations</a:t>
            </a:r>
            <a:endParaRPr kumimoji="0" lang="fr-FR"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endParaRPr>
          </a:p>
        </p:txBody>
      </p:sp>
      <p:sp>
        <p:nvSpPr>
          <p:cNvPr id="12" name="Rectangle 11">
            <a:extLst>
              <a:ext uri="{FF2B5EF4-FFF2-40B4-BE49-F238E27FC236}">
                <a16:creationId xmlns:a16="http://schemas.microsoft.com/office/drawing/2014/main" id="{3F509537-824F-9028-8E13-BB8D6A71B774}"/>
              </a:ext>
            </a:extLst>
          </p:cNvPr>
          <p:cNvSpPr/>
          <p:nvPr/>
        </p:nvSpPr>
        <p:spPr>
          <a:xfrm>
            <a:off x="1159500" y="2149310"/>
            <a:ext cx="6872140" cy="4393731"/>
          </a:xfrm>
          <a:prstGeom prst="rect">
            <a:avLst/>
          </a:prstGeom>
          <a:solidFill>
            <a:srgbClr val="005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B97EF2C-157F-A8A4-2E90-0A73C881D667}"/>
              </a:ext>
            </a:extLst>
          </p:cNvPr>
          <p:cNvSpPr/>
          <p:nvPr/>
        </p:nvSpPr>
        <p:spPr>
          <a:xfrm>
            <a:off x="7645138" y="2401273"/>
            <a:ext cx="4125965" cy="3765280"/>
          </a:xfrm>
          <a:prstGeom prst="roundRect">
            <a:avLst>
              <a:gd name="adj" fmla="val 0"/>
            </a:avLst>
          </a:prstGeom>
          <a:solidFill>
            <a:schemeClr val="accent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Content Placeholder 7">
            <a:extLst>
              <a:ext uri="{FF2B5EF4-FFF2-40B4-BE49-F238E27FC236}">
                <a16:creationId xmlns:a16="http://schemas.microsoft.com/office/drawing/2014/main" id="{E69C2C35-F348-196F-8D47-6122FB7D7424}"/>
              </a:ext>
            </a:extLst>
          </p:cNvPr>
          <p:cNvSpPr txBox="1">
            <a:spLocks/>
          </p:cNvSpPr>
          <p:nvPr/>
        </p:nvSpPr>
        <p:spPr>
          <a:xfrm>
            <a:off x="1366890" y="2343397"/>
            <a:ext cx="6318982" cy="402265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9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Program areas:</a:t>
            </a:r>
          </a:p>
          <a:p>
            <a:pPr marL="0" indent="0">
              <a:spcBef>
                <a:spcPts val="600"/>
              </a:spcBef>
              <a:buFont typeface="Arial" panose="020B0604020202020204" pitchFamily="34" charset="0"/>
              <a:buNone/>
            </a:pPr>
            <a:endParaRPr lang="en-US" sz="6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Broadband Access</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 Individuals have more affordable, accessible, &amp; reliable high-speed home internet service </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Devices &amp; Tech Support: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Individuals have access to a computer or tablet &amp; technical support</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Digital Literacy &amp; Skills: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Individuals have digital skills to meaningfully use the internet in their daily lives</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Accessible &amp; Inclusive Content: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Public online content is inclusive &amp; accessible by all individuals</a:t>
            </a:r>
          </a:p>
          <a:p>
            <a:pPr>
              <a:lnSpc>
                <a:spcPct val="110000"/>
              </a:lnSpc>
              <a:spcBef>
                <a:spcPts val="0"/>
              </a:spcBef>
            </a:pPr>
            <a:endParaRPr lang="en-US" sz="400"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17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Privacy &amp; Security:  </a:t>
            </a: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Individuals can protect their data </a:t>
            </a:r>
          </a:p>
          <a:p>
            <a:pPr marL="0" indent="0">
              <a:lnSpc>
                <a:spcPct val="110000"/>
              </a:lnSpc>
              <a:spcBef>
                <a:spcPts val="0"/>
              </a:spcBef>
              <a:buNone/>
            </a:pPr>
            <a:r>
              <a:rPr lang="en-US" sz="1700" dirty="0">
                <a:solidFill>
                  <a:srgbClr val="E6F6FF"/>
                </a:solidFill>
                <a:latin typeface="Open Sans" panose="020B0606030504020204" pitchFamily="34" charset="0"/>
                <a:ea typeface="Open Sans" panose="020B0606030504020204" pitchFamily="34" charset="0"/>
                <a:cs typeface="Open Sans" panose="020B0606030504020204" pitchFamily="34" charset="0"/>
              </a:rPr>
              <a:t>     privacy &amp; online security</a:t>
            </a:r>
          </a:p>
        </p:txBody>
      </p:sp>
      <p:sp>
        <p:nvSpPr>
          <p:cNvPr id="15" name="Content Placeholder 7">
            <a:extLst>
              <a:ext uri="{FF2B5EF4-FFF2-40B4-BE49-F238E27FC236}">
                <a16:creationId xmlns:a16="http://schemas.microsoft.com/office/drawing/2014/main" id="{14F68A0E-E37C-44C6-93BD-491F6024DCDF}"/>
              </a:ext>
            </a:extLst>
          </p:cNvPr>
          <p:cNvSpPr txBox="1">
            <a:spLocks/>
          </p:cNvSpPr>
          <p:nvPr/>
        </p:nvSpPr>
        <p:spPr>
          <a:xfrm>
            <a:off x="8078771" y="2824224"/>
            <a:ext cx="3692332" cy="357244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spcAft>
                <a:spcPts val="1000"/>
              </a:spcAft>
              <a:buFont typeface="Arial" panose="020B0604020202020204" pitchFamily="34" charset="0"/>
              <a:buNone/>
            </a:pPr>
            <a:r>
              <a:rPr lang="en-US" sz="1800" b="1" dirty="0">
                <a:solidFill>
                  <a:srgbClr val="0C64A0"/>
                </a:solidFill>
                <a:latin typeface="Open Sans" panose="020B0606030504020204" pitchFamily="34" charset="0"/>
                <a:ea typeface="Open Sans" panose="020B0606030504020204" pitchFamily="34" charset="0"/>
                <a:cs typeface="Open Sans" panose="020B0606030504020204" pitchFamily="34" charset="0"/>
              </a:rPr>
              <a:t>Covered Populations: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Rural residents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Low-income individuals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Veterans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Seniors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Individuals with disabilities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Individuals with low literacy</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English learners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Racial &amp; ethnic minorities</a:t>
            </a:r>
          </a:p>
          <a:p>
            <a:pPr lvl="1">
              <a:lnSpc>
                <a:spcPct val="100000"/>
              </a:lnSpc>
              <a:spcBef>
                <a:spcPts val="0"/>
              </a:spcBef>
              <a:spcAft>
                <a:spcPts val="600"/>
              </a:spcAft>
            </a:pPr>
            <a:r>
              <a:rPr lang="en-US" sz="1600" dirty="0">
                <a:solidFill>
                  <a:srgbClr val="0C64A0"/>
                </a:solidFill>
                <a:latin typeface="Open Sans" panose="020B0606030504020204" pitchFamily="34" charset="0"/>
                <a:ea typeface="Open Sans" panose="020B0606030504020204" pitchFamily="34" charset="0"/>
                <a:cs typeface="Open Sans" panose="020B0606030504020204" pitchFamily="34" charset="0"/>
              </a:rPr>
              <a:t>Incarcerated individuals</a:t>
            </a:r>
          </a:p>
        </p:txBody>
      </p:sp>
    </p:spTree>
    <p:extLst>
      <p:ext uri="{BB962C8B-B14F-4D97-AF65-F5344CB8AC3E}">
        <p14:creationId xmlns:p14="http://schemas.microsoft.com/office/powerpoint/2010/main" val="21208297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EA9830-5A5A-AF6F-BB2B-9B9CBF41093A}"/>
              </a:ext>
            </a:extLst>
          </p:cNvPr>
          <p:cNvSpPr>
            <a:spLocks noGrp="1"/>
          </p:cNvSpPr>
          <p:nvPr>
            <p:ph type="title"/>
          </p:nvPr>
        </p:nvSpPr>
        <p:spPr/>
        <p:txBody>
          <a:bodyPr>
            <a:normAutofit fontScale="90000"/>
          </a:bodyPr>
          <a:lstStyle/>
          <a:p>
            <a:pPr algn="ctr"/>
            <a:r>
              <a:rPr lang="en-US" dirty="0"/>
              <a:t>DIGITAL OPPORTUNITY/EQUITY FUNDING OPPORTUNITIES</a:t>
            </a:r>
          </a:p>
        </p:txBody>
      </p:sp>
      <p:sp>
        <p:nvSpPr>
          <p:cNvPr id="4" name="Slide Number Placeholder 3">
            <a:extLst>
              <a:ext uri="{FF2B5EF4-FFF2-40B4-BE49-F238E27FC236}">
                <a16:creationId xmlns:a16="http://schemas.microsoft.com/office/drawing/2014/main" id="{C0D1A7E6-1860-4A28-9FDA-25B65CA26C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77F8-2985-45BE-B6DE-F2FB5D00C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AE22DA8D-EEE5-77FB-6DC4-F821CD25B8B6}"/>
              </a:ext>
            </a:extLst>
          </p:cNvPr>
          <p:cNvGraphicFramePr/>
          <p:nvPr>
            <p:extLst>
              <p:ext uri="{D42A27DB-BD31-4B8C-83A1-F6EECF244321}">
                <p14:modId xmlns:p14="http://schemas.microsoft.com/office/powerpoint/2010/main" val="4192497008"/>
              </p:ext>
            </p:extLst>
          </p:nvPr>
        </p:nvGraphicFramePr>
        <p:xfrm>
          <a:off x="1191492" y="1392169"/>
          <a:ext cx="10852726" cy="5100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2">
            <a:extLst>
              <a:ext uri="{FF2B5EF4-FFF2-40B4-BE49-F238E27FC236}">
                <a16:creationId xmlns:a16="http://schemas.microsoft.com/office/drawing/2014/main" id="{CAEAF5AC-0311-5E1D-DC1B-D1C81120B5FD}"/>
              </a:ext>
            </a:extLst>
          </p:cNvPr>
          <p:cNvSpPr>
            <a:spLocks noGrp="1"/>
          </p:cNvSpPr>
          <p:nvPr>
            <p:ph type="ftr" sz="quarter" idx="11"/>
          </p:nvPr>
        </p:nvSpPr>
        <p:spPr>
          <a:xfrm rot="16200000">
            <a:off x="-2210733" y="3608721"/>
            <a:ext cx="5503514" cy="365125"/>
          </a:xfrm>
        </p:spPr>
        <p:txBody>
          <a:bodyPr/>
          <a:lstStyle/>
          <a:p>
            <a:r>
              <a:rPr lang="en-US"/>
              <a:t>FUNDING OPPORTUNITIES</a:t>
            </a:r>
          </a:p>
        </p:txBody>
      </p:sp>
    </p:spTree>
    <p:extLst>
      <p:ext uri="{BB962C8B-B14F-4D97-AF65-F5344CB8AC3E}">
        <p14:creationId xmlns:p14="http://schemas.microsoft.com/office/powerpoint/2010/main" val="35354855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17BDCC5-09AE-7103-2D18-18D6C0418154}"/>
              </a:ext>
            </a:extLst>
          </p:cNvPr>
          <p:cNvSpPr/>
          <p:nvPr/>
        </p:nvSpPr>
        <p:spPr>
          <a:xfrm>
            <a:off x="4731014" y="1995850"/>
            <a:ext cx="1813877" cy="45408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56A960-EACE-8780-3466-34513F987660}"/>
              </a:ext>
            </a:extLst>
          </p:cNvPr>
          <p:cNvSpPr/>
          <p:nvPr/>
        </p:nvSpPr>
        <p:spPr>
          <a:xfrm>
            <a:off x="8279801" y="1995849"/>
            <a:ext cx="1813877" cy="4540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6AFF6F-2FC6-8A68-853B-1008621BBED8}"/>
              </a:ext>
            </a:extLst>
          </p:cNvPr>
          <p:cNvSpPr/>
          <p:nvPr/>
        </p:nvSpPr>
        <p:spPr>
          <a:xfrm>
            <a:off x="12017859" y="1995849"/>
            <a:ext cx="86861" cy="4540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77BA87-7BE0-DA02-A991-8C4892ACEA8B}"/>
              </a:ext>
            </a:extLst>
          </p:cNvPr>
          <p:cNvSpPr/>
          <p:nvPr/>
        </p:nvSpPr>
        <p:spPr>
          <a:xfrm>
            <a:off x="1133588" y="1995851"/>
            <a:ext cx="1813877" cy="4540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FFEAE9-EEA0-EEF0-D986-89126FB9696D}"/>
              </a:ext>
            </a:extLst>
          </p:cNvPr>
          <p:cNvSpPr txBox="1"/>
          <p:nvPr/>
        </p:nvSpPr>
        <p:spPr bwMode="gray">
          <a:xfrm>
            <a:off x="8279801" y="3009909"/>
            <a:ext cx="1813877" cy="14003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Digital Equity Organizations &amp; Representatives of Covered Populations</a:t>
            </a:r>
          </a:p>
        </p:txBody>
      </p:sp>
      <p:sp>
        <p:nvSpPr>
          <p:cNvPr id="4" name="TextBox 3">
            <a:extLst>
              <a:ext uri="{FF2B5EF4-FFF2-40B4-BE49-F238E27FC236}">
                <a16:creationId xmlns:a16="http://schemas.microsoft.com/office/drawing/2014/main" id="{893C1F02-D601-7B5E-8DD0-13B1FDC71AAE}"/>
              </a:ext>
            </a:extLst>
          </p:cNvPr>
          <p:cNvSpPr txBox="1"/>
          <p:nvPr/>
        </p:nvSpPr>
        <p:spPr bwMode="gray">
          <a:xfrm>
            <a:off x="10093679" y="3009909"/>
            <a:ext cx="1924180"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Business &amp; Economic Development</a:t>
            </a:r>
          </a:p>
        </p:txBody>
      </p:sp>
      <p:sp>
        <p:nvSpPr>
          <p:cNvPr id="5" name="TextBox 4">
            <a:extLst>
              <a:ext uri="{FF2B5EF4-FFF2-40B4-BE49-F238E27FC236}">
                <a16:creationId xmlns:a16="http://schemas.microsoft.com/office/drawing/2014/main" id="{F18789BD-B2D1-17C0-966E-92543A1AB6B4}"/>
              </a:ext>
            </a:extLst>
          </p:cNvPr>
          <p:cNvSpPr txBox="1"/>
          <p:nvPr/>
        </p:nvSpPr>
        <p:spPr bwMode="gray">
          <a:xfrm>
            <a:off x="2943145" y="3009910"/>
            <a:ext cx="1783549"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Internet Service Providers</a:t>
            </a:r>
          </a:p>
        </p:txBody>
      </p:sp>
      <p:sp>
        <p:nvSpPr>
          <p:cNvPr id="6" name="TextBox 5">
            <a:extLst>
              <a:ext uri="{FF2B5EF4-FFF2-40B4-BE49-F238E27FC236}">
                <a16:creationId xmlns:a16="http://schemas.microsoft.com/office/drawing/2014/main" id="{6027A554-97F0-D82B-499A-714B0296E0A2}"/>
              </a:ext>
            </a:extLst>
          </p:cNvPr>
          <p:cNvSpPr txBox="1"/>
          <p:nvPr/>
        </p:nvSpPr>
        <p:spPr bwMode="gray">
          <a:xfrm>
            <a:off x="1133588" y="3016691"/>
            <a:ext cx="1809557" cy="11541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Local, Regional, &amp; State Governments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67127D-1266-AF15-E5C5-01B709AD54D4}"/>
              </a:ext>
            </a:extLst>
          </p:cNvPr>
          <p:cNvSpPr txBox="1"/>
          <p:nvPr/>
        </p:nvSpPr>
        <p:spPr bwMode="gray">
          <a:xfrm>
            <a:off x="4751413" y="3019977"/>
            <a:ext cx="1784837"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Community Anchor Institutions</a:t>
            </a:r>
          </a:p>
        </p:txBody>
      </p:sp>
      <p:sp>
        <p:nvSpPr>
          <p:cNvPr id="8" name="TextBox 7">
            <a:extLst>
              <a:ext uri="{FF2B5EF4-FFF2-40B4-BE49-F238E27FC236}">
                <a16:creationId xmlns:a16="http://schemas.microsoft.com/office/drawing/2014/main" id="{EB6847F1-B32B-AECC-0CF2-E28813354AFF}"/>
              </a:ext>
            </a:extLst>
          </p:cNvPr>
          <p:cNvSpPr txBox="1"/>
          <p:nvPr/>
        </p:nvSpPr>
        <p:spPr bwMode="gray">
          <a:xfrm>
            <a:off x="6544892" y="3009910"/>
            <a:ext cx="1720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panose="020B0604020202020204" pitchFamily="34" charset="0"/>
                <a:ea typeface="Calibri Light" panose="020F0302020204030204" pitchFamily="34" charset="0"/>
                <a:cs typeface="Arial" panose="020B0604020202020204" pitchFamily="34" charset="0"/>
              </a:rPr>
              <a:t>Workforce Development</a:t>
            </a:r>
          </a:p>
        </p:txBody>
      </p:sp>
      <p:sp>
        <p:nvSpPr>
          <p:cNvPr id="9" name="TextBox 8">
            <a:extLst>
              <a:ext uri="{FF2B5EF4-FFF2-40B4-BE49-F238E27FC236}">
                <a16:creationId xmlns:a16="http://schemas.microsoft.com/office/drawing/2014/main" id="{53F41E9F-F995-32FD-BC4F-C561BBB9AC54}"/>
              </a:ext>
            </a:extLst>
          </p:cNvPr>
          <p:cNvSpPr txBox="1"/>
          <p:nvPr/>
        </p:nvSpPr>
        <p:spPr bwMode="gray">
          <a:xfrm>
            <a:off x="1256009" y="4447279"/>
            <a:ext cx="1579480" cy="20082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Infrastructure-related assets, planning, &amp; programs that may help facilitate or reduce the cost of broadband deployment in the state</a:t>
            </a:r>
          </a:p>
        </p:txBody>
      </p:sp>
      <p:sp>
        <p:nvSpPr>
          <p:cNvPr id="10" name="TextBox 9">
            <a:extLst>
              <a:ext uri="{FF2B5EF4-FFF2-40B4-BE49-F238E27FC236}">
                <a16:creationId xmlns:a16="http://schemas.microsoft.com/office/drawing/2014/main" id="{E29FA8EF-FB5A-9A53-A75D-294373A75FB5}"/>
              </a:ext>
            </a:extLst>
          </p:cNvPr>
          <p:cNvSpPr txBox="1"/>
          <p:nvPr/>
        </p:nvSpPr>
        <p:spPr bwMode="gray">
          <a:xfrm>
            <a:off x="8473264" y="4447279"/>
            <a:ext cx="1554246" cy="20082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Organization roles in advocating &amp; supporting digital equity &amp; opportunity, programs &amp; methods for measuring success </a:t>
            </a:r>
          </a:p>
        </p:txBody>
      </p:sp>
      <p:sp>
        <p:nvSpPr>
          <p:cNvPr id="11" name="TextBox 10">
            <a:extLst>
              <a:ext uri="{FF2B5EF4-FFF2-40B4-BE49-F238E27FC236}">
                <a16:creationId xmlns:a16="http://schemas.microsoft.com/office/drawing/2014/main" id="{3B3EFE0A-C983-D4ED-E5D3-A96DCE332B26}"/>
              </a:ext>
            </a:extLst>
          </p:cNvPr>
          <p:cNvSpPr txBox="1"/>
          <p:nvPr/>
        </p:nvSpPr>
        <p:spPr bwMode="gray">
          <a:xfrm>
            <a:off x="3232726" y="4447279"/>
            <a:ext cx="1489307"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ISP roles in providing affordable, reliable broadband, public safety, &amp;  workforce development </a:t>
            </a:r>
          </a:p>
        </p:txBody>
      </p:sp>
      <p:sp>
        <p:nvSpPr>
          <p:cNvPr id="12" name="TextBox 11">
            <a:extLst>
              <a:ext uri="{FF2B5EF4-FFF2-40B4-BE49-F238E27FC236}">
                <a16:creationId xmlns:a16="http://schemas.microsoft.com/office/drawing/2014/main" id="{1C9C1656-1498-E6D3-BA02-AF3425510829}"/>
              </a:ext>
            </a:extLst>
          </p:cNvPr>
          <p:cNvSpPr txBox="1"/>
          <p:nvPr/>
        </p:nvSpPr>
        <p:spPr bwMode="gray">
          <a:xfrm>
            <a:off x="4915494" y="4447279"/>
            <a:ext cx="1654515" cy="15619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Tools to address barriers &amp; obstacles for clients, facility access, &amp; criticality of internet to mission &amp; program capacity</a:t>
            </a:r>
          </a:p>
        </p:txBody>
      </p:sp>
      <p:sp>
        <p:nvSpPr>
          <p:cNvPr id="13" name="TextBox 12">
            <a:extLst>
              <a:ext uri="{FF2B5EF4-FFF2-40B4-BE49-F238E27FC236}">
                <a16:creationId xmlns:a16="http://schemas.microsoft.com/office/drawing/2014/main" id="{F73AB0FE-2B81-75AD-587C-46793CED2ACB}"/>
              </a:ext>
            </a:extLst>
          </p:cNvPr>
          <p:cNvSpPr txBox="1"/>
          <p:nvPr/>
        </p:nvSpPr>
        <p:spPr bwMode="gray">
          <a:xfrm>
            <a:off x="6763470" y="4447279"/>
            <a:ext cx="1529129" cy="20082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i="1" dirty="0">
                <a:solidFill>
                  <a:srgbClr val="2D508F"/>
                </a:solidFill>
                <a:latin typeface="Arial" panose="020B0604020202020204" pitchFamily="34" charset="0"/>
                <a:cs typeface="Arial" panose="020B0604020202020204" pitchFamily="34" charset="0"/>
              </a:rPr>
              <a:t>Collaborative p</a:t>
            </a:r>
            <a:r>
              <a:rPr kumimoji="0" lang="en-US" sz="1450" b="0" i="1" u="none" strike="noStrike" kern="1200" cap="none" spc="0" normalizeH="0" baseline="0" noProof="0" dirty="0" err="1">
                <a:ln>
                  <a:noFill/>
                </a:ln>
                <a:solidFill>
                  <a:srgbClr val="2D508F"/>
                </a:solidFill>
                <a:effectLst/>
                <a:uLnTx/>
                <a:uFillTx/>
                <a:latin typeface="Arial" panose="020B0604020202020204" pitchFamily="34" charset="0"/>
                <a:ea typeface="+mn-ea"/>
                <a:cs typeface="Arial" panose="020B0604020202020204" pitchFamily="34" charset="0"/>
              </a:rPr>
              <a:t>rograms</a:t>
            </a: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 to address bottlenecks in broadband deployment &amp; digital training for a diverse &amp; skilled workforce</a:t>
            </a:r>
          </a:p>
        </p:txBody>
      </p:sp>
      <p:sp>
        <p:nvSpPr>
          <p:cNvPr id="14" name="TextBox 13">
            <a:extLst>
              <a:ext uri="{FF2B5EF4-FFF2-40B4-BE49-F238E27FC236}">
                <a16:creationId xmlns:a16="http://schemas.microsoft.com/office/drawing/2014/main" id="{0BFF4BD5-150E-9F8A-E26C-5A62F15C9DAC}"/>
              </a:ext>
            </a:extLst>
          </p:cNvPr>
          <p:cNvSpPr txBox="1"/>
          <p:nvPr/>
        </p:nvSpPr>
        <p:spPr bwMode="gray">
          <a:xfrm>
            <a:off x="10390909" y="4447279"/>
            <a:ext cx="1496426" cy="15619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dirty="0">
                <a:ln>
                  <a:noFill/>
                </a:ln>
                <a:solidFill>
                  <a:srgbClr val="2D508F"/>
                </a:solidFill>
                <a:effectLst/>
                <a:uLnTx/>
                <a:uFillTx/>
                <a:latin typeface="Arial" panose="020B0604020202020204" pitchFamily="34" charset="0"/>
                <a:ea typeface="+mn-ea"/>
                <a:cs typeface="Arial" panose="020B0604020202020204" pitchFamily="34" charset="0"/>
              </a:rPr>
              <a:t>Industry &amp; economic development organizations’ use of broadband to foster growth in communities</a:t>
            </a:r>
          </a:p>
        </p:txBody>
      </p:sp>
      <p:pic>
        <p:nvPicPr>
          <p:cNvPr id="17" name="Graphic 16">
            <a:extLst>
              <a:ext uri="{FF2B5EF4-FFF2-40B4-BE49-F238E27FC236}">
                <a16:creationId xmlns:a16="http://schemas.microsoft.com/office/drawing/2014/main" id="{AA09A845-7672-89CF-E6B6-45E4C0EA61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8518" y="2130825"/>
            <a:ext cx="796441" cy="796441"/>
          </a:xfrm>
          <a:prstGeom prst="rect">
            <a:avLst/>
          </a:prstGeom>
        </p:spPr>
      </p:pic>
      <p:pic>
        <p:nvPicPr>
          <p:cNvPr id="19" name="Graphic 18">
            <a:extLst>
              <a:ext uri="{FF2B5EF4-FFF2-40B4-BE49-F238E27FC236}">
                <a16:creationId xmlns:a16="http://schemas.microsoft.com/office/drawing/2014/main" id="{3A11D220-1FDA-66D3-01AB-169E5144A2E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7606" y="2060503"/>
            <a:ext cx="789480" cy="843963"/>
          </a:xfrm>
          <a:prstGeom prst="rect">
            <a:avLst/>
          </a:prstGeom>
        </p:spPr>
      </p:pic>
      <p:pic>
        <p:nvPicPr>
          <p:cNvPr id="20" name="Picture 19">
            <a:extLst>
              <a:ext uri="{FF2B5EF4-FFF2-40B4-BE49-F238E27FC236}">
                <a16:creationId xmlns:a16="http://schemas.microsoft.com/office/drawing/2014/main" id="{E3D54343-C0A3-3D14-0FD8-6776420786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94335" y="2211066"/>
            <a:ext cx="695837" cy="743857"/>
          </a:xfrm>
          <a:prstGeom prst="rect">
            <a:avLst/>
          </a:prstGeom>
          <a:ln>
            <a:noFill/>
          </a:ln>
        </p:spPr>
      </p:pic>
      <p:pic>
        <p:nvPicPr>
          <p:cNvPr id="43" name="Graphic 42">
            <a:extLst>
              <a:ext uri="{FF2B5EF4-FFF2-40B4-BE49-F238E27FC236}">
                <a16:creationId xmlns:a16="http://schemas.microsoft.com/office/drawing/2014/main" id="{C5FB2E1F-63E9-2B17-7F19-127FF5DE4F21}"/>
              </a:ext>
              <a:ext uri="{C183D7F6-B498-43B3-948B-1728B52AA6E4}">
                <adec:decorative xmlns:adec="http://schemas.microsoft.com/office/drawing/2017/decorative" val="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62466"/>
          <a:stretch/>
        </p:blipFill>
        <p:spPr>
          <a:xfrm>
            <a:off x="1672117" y="2142156"/>
            <a:ext cx="945319" cy="753735"/>
          </a:xfrm>
          <a:prstGeom prst="rect">
            <a:avLst/>
          </a:prstGeom>
        </p:spPr>
      </p:pic>
      <p:sp>
        <p:nvSpPr>
          <p:cNvPr id="15" name="Title 14">
            <a:extLst>
              <a:ext uri="{FF2B5EF4-FFF2-40B4-BE49-F238E27FC236}">
                <a16:creationId xmlns:a16="http://schemas.microsoft.com/office/drawing/2014/main" id="{BB2D0D96-15D0-2402-1094-BB95F288866D}"/>
              </a:ext>
            </a:extLst>
          </p:cNvPr>
          <p:cNvSpPr>
            <a:spLocks noGrp="1"/>
          </p:cNvSpPr>
          <p:nvPr>
            <p:ph type="title"/>
          </p:nvPr>
        </p:nvSpPr>
        <p:spPr/>
        <p:txBody>
          <a:bodyPr>
            <a:normAutofit fontScale="90000"/>
          </a:bodyPr>
          <a:lstStyle/>
          <a:p>
            <a:pPr algn="ctr"/>
            <a:r>
              <a:rPr lang="en-US" dirty="0"/>
              <a:t>PARTNERS FOR BROADBAND &amp; </a:t>
            </a:r>
            <a:br>
              <a:rPr lang="en-US" dirty="0"/>
            </a:br>
            <a:r>
              <a:rPr lang="en-US" dirty="0"/>
              <a:t>DIGITAL OPPORTUNITY PLANNING</a:t>
            </a:r>
          </a:p>
        </p:txBody>
      </p:sp>
      <p:sp>
        <p:nvSpPr>
          <p:cNvPr id="2" name="Slide Number Placeholder 3">
            <a:extLst>
              <a:ext uri="{FF2B5EF4-FFF2-40B4-BE49-F238E27FC236}">
                <a16:creationId xmlns:a16="http://schemas.microsoft.com/office/drawing/2014/main" id="{F37A4DFD-969D-5F5A-5970-86BBE52C8594}"/>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ACAAA2AA-9935-F447-A1F2-B7B18FC0B460}" type="slidenum">
              <a:rPr kumimoji="0" lang="en-US" b="1" i="0" u="none" strike="noStrike" cap="none" spc="0" normalizeH="0" baseline="0" noProof="0" smtClean="0">
                <a:ln>
                  <a:noFill/>
                </a:ln>
                <a:solidFill>
                  <a:schemeClr val="tx1">
                    <a:tint val="75000"/>
                  </a:schemeClr>
                </a:solidFill>
                <a:effectLst/>
                <a:uLnTx/>
                <a:uFillTx/>
                <a:latin typeface="Arial" panose="020B0604020202020204" pitchFamily="34" charset="0"/>
                <a:cs typeface="Arial" panose="020B0604020202020204" pitchFamily="34" charset="0"/>
              </a:rPr>
              <a:pPr marR="0" lvl="0" indent="0" fontAlgn="auto">
                <a:spcBef>
                  <a:spcPts val="0"/>
                </a:spcBef>
                <a:spcAft>
                  <a:spcPts val="600"/>
                </a:spcAft>
                <a:buClrTx/>
                <a:buSzTx/>
                <a:buFontTx/>
                <a:buNone/>
                <a:tabLst/>
                <a:defRPr/>
              </a:pPr>
              <a:t>13</a:t>
            </a:fld>
            <a:endParaRPr kumimoji="0" lang="en-US" b="1" i="0" u="none" strike="noStrike" cap="none" spc="0" normalizeH="0" baseline="0" noProof="0">
              <a:ln>
                <a:noFill/>
              </a:ln>
              <a:solidFill>
                <a:schemeClr val="tx1">
                  <a:tint val="75000"/>
                </a:schemeClr>
              </a:solidFill>
              <a:effectLst/>
              <a:uLnTx/>
              <a:uFillTx/>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A3A417AB-1D1E-759D-2994-B1DDE0364B85}"/>
              </a:ext>
              <a:ext uri="{C183D7F6-B498-43B3-948B-1728B52AA6E4}">
                <adec:decorative xmlns:adec="http://schemas.microsoft.com/office/drawing/2017/decorative" val="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4561"/>
          <a:stretch/>
        </p:blipFill>
        <p:spPr>
          <a:xfrm>
            <a:off x="5093425" y="2163510"/>
            <a:ext cx="892550" cy="753735"/>
          </a:xfrm>
          <a:prstGeom prst="rect">
            <a:avLst/>
          </a:prstGeom>
        </p:spPr>
      </p:pic>
      <p:pic>
        <p:nvPicPr>
          <p:cNvPr id="18" name="Graphic 17" descr="Connections with solid fill">
            <a:extLst>
              <a:ext uri="{FF2B5EF4-FFF2-40B4-BE49-F238E27FC236}">
                <a16:creationId xmlns:a16="http://schemas.microsoft.com/office/drawing/2014/main" id="{1D9037EC-0D48-49D8-8C01-E9EF3843D2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73783" y="2142156"/>
            <a:ext cx="907649" cy="1006157"/>
          </a:xfrm>
          <a:prstGeom prst="rect">
            <a:avLst/>
          </a:prstGeom>
        </p:spPr>
      </p:pic>
      <p:sp>
        <p:nvSpPr>
          <p:cNvPr id="22" name="Footer Placeholder 2">
            <a:extLst>
              <a:ext uri="{FF2B5EF4-FFF2-40B4-BE49-F238E27FC236}">
                <a16:creationId xmlns:a16="http://schemas.microsoft.com/office/drawing/2014/main" id="{1AC6D9E7-CE30-B2BA-644B-A4FC56FD06D5}"/>
              </a:ext>
            </a:extLst>
          </p:cNvPr>
          <p:cNvSpPr>
            <a:spLocks noGrp="1"/>
          </p:cNvSpPr>
          <p:nvPr>
            <p:ph type="ftr" sz="quarter" idx="11"/>
          </p:nvPr>
        </p:nvSpPr>
        <p:spPr>
          <a:xfrm rot="16200000">
            <a:off x="-2210737" y="3608723"/>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Tree>
    <p:extLst>
      <p:ext uri="{BB962C8B-B14F-4D97-AF65-F5344CB8AC3E}">
        <p14:creationId xmlns:p14="http://schemas.microsoft.com/office/powerpoint/2010/main" val="2579116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5597-6700-7A69-54E2-632746E79CA9}"/>
              </a:ext>
            </a:extLst>
          </p:cNvPr>
          <p:cNvSpPr>
            <a:spLocks noGrp="1"/>
          </p:cNvSpPr>
          <p:nvPr>
            <p:ph type="title"/>
          </p:nvPr>
        </p:nvSpPr>
        <p:spPr/>
        <p:txBody>
          <a:bodyPr>
            <a:normAutofit fontScale="90000"/>
          </a:bodyPr>
          <a:lstStyle/>
          <a:p>
            <a:pPr algn="ctr"/>
            <a:r>
              <a:rPr lang="en-US" dirty="0">
                <a:cs typeface="Calibri" panose="020F0502020204030204" pitchFamily="34" charset="0"/>
              </a:rPr>
              <a:t>BROADBAND &amp; DIGITAL OPPORTUNITY PROGRAMS TIMELINE</a:t>
            </a:r>
            <a:endParaRPr lang="en-US" dirty="0"/>
          </a:p>
        </p:txBody>
      </p:sp>
      <p:sp>
        <p:nvSpPr>
          <p:cNvPr id="3" name="Footer Placeholder 2">
            <a:extLst>
              <a:ext uri="{FF2B5EF4-FFF2-40B4-BE49-F238E27FC236}">
                <a16:creationId xmlns:a16="http://schemas.microsoft.com/office/drawing/2014/main" id="{1462766A-5230-A46B-B2F1-B799E690006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
        <p:nvSpPr>
          <p:cNvPr id="4" name="Slide Number Placeholder 3">
            <a:extLst>
              <a:ext uri="{FF2B5EF4-FFF2-40B4-BE49-F238E27FC236}">
                <a16:creationId xmlns:a16="http://schemas.microsoft.com/office/drawing/2014/main" id="{E6985F78-7363-43D8-CDCD-2EB159B00A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36" name="Content Placeholder 1">
            <a:extLst>
              <a:ext uri="{FF2B5EF4-FFF2-40B4-BE49-F238E27FC236}">
                <a16:creationId xmlns:a16="http://schemas.microsoft.com/office/drawing/2014/main" id="{4BE0C9D8-803B-D2C8-817A-ED21F3A60163}"/>
              </a:ext>
            </a:extLst>
          </p:cNvPr>
          <p:cNvSpPr txBox="1">
            <a:spLocks/>
          </p:cNvSpPr>
          <p:nvPr/>
        </p:nvSpPr>
        <p:spPr>
          <a:xfrm>
            <a:off x="1864660" y="3125813"/>
            <a:ext cx="2731465" cy="479535"/>
          </a:xfrm>
          <a:prstGeom prst="rect">
            <a:avLst/>
          </a:prstGeom>
        </p:spPr>
        <p:txBody>
          <a:bodyPr vert="horz" lIns="91440" tIns="45720" rIns="91440" bIns="45720" rtlCol="0" anchor="ctr">
            <a:norm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Content Placeholder 1">
            <a:extLst>
              <a:ext uri="{FF2B5EF4-FFF2-40B4-BE49-F238E27FC236}">
                <a16:creationId xmlns:a16="http://schemas.microsoft.com/office/drawing/2014/main" id="{9BD43D34-7B03-9642-F7E3-DC4EE8471D42}"/>
              </a:ext>
            </a:extLst>
          </p:cNvPr>
          <p:cNvSpPr txBox="1">
            <a:spLocks/>
          </p:cNvSpPr>
          <p:nvPr/>
        </p:nvSpPr>
        <p:spPr>
          <a:xfrm>
            <a:off x="1869869" y="5360585"/>
            <a:ext cx="2731465" cy="488639"/>
          </a:xfrm>
          <a:prstGeom prst="rect">
            <a:avLst/>
          </a:prstGeom>
        </p:spPr>
        <p:txBody>
          <a:bodyPr vert="horz" lIns="91440" tIns="45720" rIns="91440" bIns="45720" rtlCol="0" anchor="ctr">
            <a:normAutofit/>
          </a:bodyPr>
          <a:lstStyle>
            <a:lvl1pPr marL="228600" marR="0" indent="-2286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8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6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84A139C5-DB33-DC17-BEC9-C8887BD638B6}"/>
              </a:ext>
            </a:extLst>
          </p:cNvPr>
          <p:cNvSpPr/>
          <p:nvPr/>
        </p:nvSpPr>
        <p:spPr>
          <a:xfrm>
            <a:off x="1121789" y="3505860"/>
            <a:ext cx="11070211" cy="888833"/>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7081C8-72D0-F215-C271-0449833DBD0A}"/>
              </a:ext>
            </a:extLst>
          </p:cNvPr>
          <p:cNvSpPr/>
          <p:nvPr/>
        </p:nvSpPr>
        <p:spPr>
          <a:xfrm>
            <a:off x="1121789" y="5288021"/>
            <a:ext cx="11070211" cy="888833"/>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555C65-9F17-41BE-A674-DA73E0C302D2}"/>
              </a:ext>
            </a:extLst>
          </p:cNvPr>
          <p:cNvSpPr/>
          <p:nvPr/>
        </p:nvSpPr>
        <p:spPr>
          <a:xfrm>
            <a:off x="1121790" y="1715470"/>
            <a:ext cx="11070210" cy="888833"/>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9B82E310-EEEC-00CC-7D70-B38641A923F3}"/>
              </a:ext>
            </a:extLst>
          </p:cNvPr>
          <p:cNvGraphicFramePr>
            <a:graphicFrameLocks noGrp="1"/>
          </p:cNvGraphicFramePr>
          <p:nvPr/>
        </p:nvGraphicFramePr>
        <p:xfrm>
          <a:off x="3048889" y="1376217"/>
          <a:ext cx="8199590" cy="5166824"/>
        </p:xfrm>
        <a:graphic>
          <a:graphicData uri="http://schemas.openxmlformats.org/drawingml/2006/table">
            <a:tbl>
              <a:tblPr firstRow="1" bandRow="1">
                <a:tableStyleId>{5C22544A-7EE6-4342-B048-85BDC9FD1C3A}</a:tableStyleId>
              </a:tblPr>
              <a:tblGrid>
                <a:gridCol w="1639918">
                  <a:extLst>
                    <a:ext uri="{9D8B030D-6E8A-4147-A177-3AD203B41FA5}">
                      <a16:colId xmlns:a16="http://schemas.microsoft.com/office/drawing/2014/main" val="20000"/>
                    </a:ext>
                  </a:extLst>
                </a:gridCol>
                <a:gridCol w="1639918">
                  <a:extLst>
                    <a:ext uri="{9D8B030D-6E8A-4147-A177-3AD203B41FA5}">
                      <a16:colId xmlns:a16="http://schemas.microsoft.com/office/drawing/2014/main" val="3685982675"/>
                    </a:ext>
                  </a:extLst>
                </a:gridCol>
                <a:gridCol w="1639918">
                  <a:extLst>
                    <a:ext uri="{9D8B030D-6E8A-4147-A177-3AD203B41FA5}">
                      <a16:colId xmlns:a16="http://schemas.microsoft.com/office/drawing/2014/main" val="1468540129"/>
                    </a:ext>
                  </a:extLst>
                </a:gridCol>
                <a:gridCol w="1639918">
                  <a:extLst>
                    <a:ext uri="{9D8B030D-6E8A-4147-A177-3AD203B41FA5}">
                      <a16:colId xmlns:a16="http://schemas.microsoft.com/office/drawing/2014/main" val="1456586864"/>
                    </a:ext>
                  </a:extLst>
                </a:gridCol>
                <a:gridCol w="1639918">
                  <a:extLst>
                    <a:ext uri="{9D8B030D-6E8A-4147-A177-3AD203B41FA5}">
                      <a16:colId xmlns:a16="http://schemas.microsoft.com/office/drawing/2014/main" val="256893465"/>
                    </a:ext>
                  </a:extLst>
                </a:gridCol>
              </a:tblGrid>
              <a:tr h="2583412">
                <a:tc>
                  <a:txBody>
                    <a:bodyPr/>
                    <a:lstStyle/>
                    <a:p>
                      <a:pPr algn="ctr"/>
                      <a:r>
                        <a:rPr lang="en-US" sz="1200" b="0" i="1">
                          <a:solidFill>
                            <a:srgbClr val="08473D"/>
                          </a:solidFill>
                          <a:latin typeface="Proxima Nova Light" charset="0"/>
                          <a:ea typeface="Proxima Nova Light" charset="0"/>
                          <a:cs typeface="Proxima Nova Light" charset="0"/>
                        </a:rPr>
                        <a:t>2023 Q1-2</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2023 Q3-4</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2024 Q1-2</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2024 Q3-4</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2025+</a:t>
                      </a:r>
                    </a:p>
                    <a:p>
                      <a:pPr algn="ctr"/>
                      <a:endParaRPr lang="en-US" sz="1200" b="0" i="1">
                        <a:solidFill>
                          <a:srgbClr val="08473D"/>
                        </a:solidFill>
                        <a:latin typeface="Proxima Nova Light" charset="0"/>
                        <a:ea typeface="Proxima Nova Light" charset="0"/>
                        <a:cs typeface="Proxima Nova Light"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83412">
                <a:tc>
                  <a:txBody>
                    <a:bodyPr/>
                    <a:lstStyle/>
                    <a:p>
                      <a:pPr algn="ctr"/>
                      <a:r>
                        <a:rPr lang="en-US" sz="1200" b="0" i="1" dirty="0">
                          <a:solidFill>
                            <a:srgbClr val="08473D"/>
                          </a:solidFill>
                          <a:latin typeface="Proxima Nova Light" charset="0"/>
                          <a:ea typeface="Proxima Nova Light" charset="0"/>
                          <a:cs typeface="Proxima Nova Light" charset="0"/>
                        </a:rPr>
                        <a:t>2023 Q1-2</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2023 Q3-4</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dirty="0">
                          <a:solidFill>
                            <a:srgbClr val="08473D"/>
                          </a:solidFill>
                          <a:latin typeface="Proxima Nova Light" charset="0"/>
                          <a:ea typeface="Proxima Nova Light" charset="0"/>
                          <a:cs typeface="Proxima Nova Light" charset="0"/>
                        </a:rPr>
                        <a:t>2024 Q1-2</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a:solidFill>
                            <a:srgbClr val="08473D"/>
                          </a:solidFill>
                          <a:latin typeface="Proxima Nova Light" charset="0"/>
                          <a:ea typeface="Proxima Nova Light" charset="0"/>
                          <a:cs typeface="Proxima Nova Light" charset="0"/>
                        </a:rPr>
                        <a:t>2024 Q3-4</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i="1" dirty="0">
                          <a:solidFill>
                            <a:srgbClr val="08473D"/>
                          </a:solidFill>
                          <a:latin typeface="Proxima Nova Light" charset="0"/>
                          <a:ea typeface="Proxima Nova Light" charset="0"/>
                          <a:cs typeface="Proxima Nova Light" charset="0"/>
                        </a:rPr>
                        <a:t>2025+</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5514311"/>
                  </a:ext>
                </a:extLst>
              </a:tr>
            </a:tbl>
          </a:graphicData>
        </a:graphic>
      </p:graphicFrame>
      <p:sp>
        <p:nvSpPr>
          <p:cNvPr id="13" name="Arrow: Right 12">
            <a:extLst>
              <a:ext uri="{FF2B5EF4-FFF2-40B4-BE49-F238E27FC236}">
                <a16:creationId xmlns:a16="http://schemas.microsoft.com/office/drawing/2014/main" id="{A48E8AC2-9F05-72A4-8DF2-2524DE8818ED}"/>
              </a:ext>
            </a:extLst>
          </p:cNvPr>
          <p:cNvSpPr/>
          <p:nvPr/>
        </p:nvSpPr>
        <p:spPr>
          <a:xfrm>
            <a:off x="6420239" y="5287188"/>
            <a:ext cx="3188586" cy="865473"/>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8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 of Funds for Priority Areas</a:t>
            </a:r>
          </a:p>
        </p:txBody>
      </p:sp>
      <p:sp>
        <p:nvSpPr>
          <p:cNvPr id="14" name="Oval 13">
            <a:extLst>
              <a:ext uri="{FF2B5EF4-FFF2-40B4-BE49-F238E27FC236}">
                <a16:creationId xmlns:a16="http://schemas.microsoft.com/office/drawing/2014/main" id="{C6AC3E30-D97E-BA1C-0B28-8D1C98C0C0A9}"/>
              </a:ext>
            </a:extLst>
          </p:cNvPr>
          <p:cNvSpPr/>
          <p:nvPr/>
        </p:nvSpPr>
        <p:spPr>
          <a:xfrm>
            <a:off x="1260196" y="1934371"/>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5" name="Oval 14">
            <a:extLst>
              <a:ext uri="{FF2B5EF4-FFF2-40B4-BE49-F238E27FC236}">
                <a16:creationId xmlns:a16="http://schemas.microsoft.com/office/drawing/2014/main" id="{2E0C417B-313E-35E3-BF3A-B2F655DC694C}"/>
              </a:ext>
            </a:extLst>
          </p:cNvPr>
          <p:cNvSpPr/>
          <p:nvPr/>
        </p:nvSpPr>
        <p:spPr>
          <a:xfrm>
            <a:off x="1260195" y="2818194"/>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6" name="Oval 15">
            <a:extLst>
              <a:ext uri="{FF2B5EF4-FFF2-40B4-BE49-F238E27FC236}">
                <a16:creationId xmlns:a16="http://schemas.microsoft.com/office/drawing/2014/main" id="{031AC5D9-91FC-D0B0-6329-DE47A1A7B4E7}"/>
              </a:ext>
            </a:extLst>
          </p:cNvPr>
          <p:cNvSpPr/>
          <p:nvPr/>
        </p:nvSpPr>
        <p:spPr>
          <a:xfrm>
            <a:off x="1265310" y="3743034"/>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7" name="Oval 16">
            <a:extLst>
              <a:ext uri="{FF2B5EF4-FFF2-40B4-BE49-F238E27FC236}">
                <a16:creationId xmlns:a16="http://schemas.microsoft.com/office/drawing/2014/main" id="{328AFD5F-6C7B-BB12-2A39-F083946777D3}"/>
              </a:ext>
            </a:extLst>
          </p:cNvPr>
          <p:cNvSpPr/>
          <p:nvPr/>
        </p:nvSpPr>
        <p:spPr>
          <a:xfrm>
            <a:off x="1272091" y="4665155"/>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panose="020F0502020204030204"/>
              </a:rPr>
              <a:t>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D7263A3-D1F2-605A-6129-95727EF59563}"/>
              </a:ext>
            </a:extLst>
          </p:cNvPr>
          <p:cNvSpPr/>
          <p:nvPr/>
        </p:nvSpPr>
        <p:spPr>
          <a:xfrm>
            <a:off x="1260195" y="5531203"/>
            <a:ext cx="266007" cy="272650"/>
          </a:xfrm>
          <a:prstGeom prst="ellips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19" name="Content Placeholder 1">
            <a:extLst>
              <a:ext uri="{FF2B5EF4-FFF2-40B4-BE49-F238E27FC236}">
                <a16:creationId xmlns:a16="http://schemas.microsoft.com/office/drawing/2014/main" id="{A88E6A82-BCDA-1E88-89C6-680A2B03E891}"/>
              </a:ext>
            </a:extLst>
          </p:cNvPr>
          <p:cNvSpPr txBox="1">
            <a:spLocks/>
          </p:cNvSpPr>
          <p:nvPr/>
        </p:nvSpPr>
        <p:spPr>
          <a:xfrm>
            <a:off x="1584077" y="1887235"/>
            <a:ext cx="1533283" cy="470549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400" dirty="0">
                <a:latin typeface="Open Sans" panose="020B0606030504020204" pitchFamily="34" charset="0"/>
                <a:ea typeface="Open Sans" panose="020B0606030504020204" pitchFamily="34" charset="0"/>
                <a:cs typeface="Open Sans" panose="020B0606030504020204" pitchFamily="34" charset="0"/>
              </a:rPr>
              <a:t>Community Engagement</a:t>
            </a:r>
          </a:p>
          <a:p>
            <a:pPr marL="0" indent="0">
              <a:spcBef>
                <a:spcPts val="0"/>
              </a:spcBef>
              <a:buFont typeface="Arial"/>
              <a:buNone/>
            </a:pPr>
            <a:endParaRPr lang="en-US" sz="25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Digital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Opportunity Planning &amp; Programs</a:t>
            </a:r>
            <a:endParaRPr lang="en-US" sz="13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4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Infrastructure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Planning</a:t>
            </a:r>
          </a:p>
          <a:p>
            <a:pPr marL="0" indent="0">
              <a:spcBef>
                <a:spcPts val="0"/>
              </a:spcBef>
              <a:buFont typeface="Arial"/>
              <a:buNone/>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Infrastructure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Grant Program</a:t>
            </a:r>
          </a:p>
          <a:p>
            <a:pPr marL="0" indent="0">
              <a:spcBef>
                <a:spcPts val="0"/>
              </a:spcBef>
              <a:buFont typeface="Arial"/>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Infrastructure </a:t>
            </a:r>
          </a:p>
          <a:p>
            <a:pPr marL="0" indent="0">
              <a:spcBef>
                <a:spcPts val="0"/>
              </a:spcBef>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Deployment</a:t>
            </a:r>
          </a:p>
        </p:txBody>
      </p:sp>
      <p:sp>
        <p:nvSpPr>
          <p:cNvPr id="20" name="Arrow: Right 19">
            <a:extLst>
              <a:ext uri="{FF2B5EF4-FFF2-40B4-BE49-F238E27FC236}">
                <a16:creationId xmlns:a16="http://schemas.microsoft.com/office/drawing/2014/main" id="{91FB4734-1B97-C020-B8F8-D935B8C71FFB}"/>
              </a:ext>
            </a:extLst>
          </p:cNvPr>
          <p:cNvSpPr/>
          <p:nvPr/>
        </p:nvSpPr>
        <p:spPr>
          <a:xfrm>
            <a:off x="9603070" y="5288756"/>
            <a:ext cx="1645659" cy="865473"/>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100</a:t>
            </a:r>
            <a:r>
              <a:rPr kumimoji="0" lang="en-US" sz="13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of Funds</a:t>
            </a:r>
          </a:p>
        </p:txBody>
      </p:sp>
      <p:sp>
        <p:nvSpPr>
          <p:cNvPr id="21" name="Arrow: Right 20">
            <a:extLst>
              <a:ext uri="{FF2B5EF4-FFF2-40B4-BE49-F238E27FC236}">
                <a16:creationId xmlns:a16="http://schemas.microsoft.com/office/drawing/2014/main" id="{24D85DC0-A58A-CC16-5AFC-98BC7ED0533B}"/>
              </a:ext>
            </a:extLst>
          </p:cNvPr>
          <p:cNvSpPr/>
          <p:nvPr/>
        </p:nvSpPr>
        <p:spPr>
          <a:xfrm>
            <a:off x="7961679" y="3490603"/>
            <a:ext cx="1645659" cy="881775"/>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Final Proposal</a:t>
            </a:r>
            <a:endParaRPr kumimoji="0" lang="en-US" sz="14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Arrow: Right 21">
            <a:extLst>
              <a:ext uri="{FF2B5EF4-FFF2-40B4-BE49-F238E27FC236}">
                <a16:creationId xmlns:a16="http://schemas.microsoft.com/office/drawing/2014/main" id="{98BD8D58-3255-4AB9-956A-DEE11984719C}"/>
              </a:ext>
            </a:extLst>
          </p:cNvPr>
          <p:cNvSpPr/>
          <p:nvPr/>
        </p:nvSpPr>
        <p:spPr>
          <a:xfrm>
            <a:off x="6425767" y="4407911"/>
            <a:ext cx="3184999" cy="876242"/>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BEAD Grants (Provisional)</a:t>
            </a:r>
          </a:p>
        </p:txBody>
      </p:sp>
      <p:sp>
        <p:nvSpPr>
          <p:cNvPr id="9" name="Arrow: Right 8">
            <a:extLst>
              <a:ext uri="{FF2B5EF4-FFF2-40B4-BE49-F238E27FC236}">
                <a16:creationId xmlns:a16="http://schemas.microsoft.com/office/drawing/2014/main" id="{B83B9FD1-8D85-004F-231C-6E465F47B6CD}"/>
              </a:ext>
            </a:extLst>
          </p:cNvPr>
          <p:cNvSpPr/>
          <p:nvPr/>
        </p:nvSpPr>
        <p:spPr>
          <a:xfrm>
            <a:off x="3054644" y="3505860"/>
            <a:ext cx="3288605" cy="897459"/>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5-Year Plan &amp; Initial Proposal</a:t>
            </a:r>
          </a:p>
        </p:txBody>
      </p:sp>
      <p:sp>
        <p:nvSpPr>
          <p:cNvPr id="26" name="Arrow: Right 25">
            <a:extLst>
              <a:ext uri="{FF2B5EF4-FFF2-40B4-BE49-F238E27FC236}">
                <a16:creationId xmlns:a16="http://schemas.microsoft.com/office/drawing/2014/main" id="{869CDB60-13A4-B16E-E33B-B7B9FF83B934}"/>
              </a:ext>
            </a:extLst>
          </p:cNvPr>
          <p:cNvSpPr/>
          <p:nvPr/>
        </p:nvSpPr>
        <p:spPr>
          <a:xfrm>
            <a:off x="6333451" y="3048577"/>
            <a:ext cx="4920361" cy="475029"/>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a:solidFill>
                  <a:schemeClr val="bg1"/>
                </a:solidFill>
                <a:latin typeface="Open Sans"/>
                <a:ea typeface="Open Sans"/>
                <a:cs typeface="Open Sans"/>
              </a:rPr>
              <a:t>Capacity</a:t>
            </a:r>
            <a:r>
              <a:rPr kumimoji="0" lang="en-US" sz="1400" b="1" u="none" strike="noStrike" kern="1200" cap="none" normalizeH="0" baseline="0" noProof="0">
                <a:ln>
                  <a:noFill/>
                </a:ln>
                <a:solidFill>
                  <a:schemeClr val="bg1"/>
                </a:solidFill>
                <a:effectLst/>
                <a:uLnTx/>
                <a:uFillTx/>
                <a:latin typeface="Open Sans"/>
                <a:ea typeface="Open Sans"/>
                <a:cs typeface="Open Sans"/>
              </a:rPr>
              <a:t> Grants</a:t>
            </a:r>
          </a:p>
        </p:txBody>
      </p:sp>
      <p:sp>
        <p:nvSpPr>
          <p:cNvPr id="27" name="Arrow: Right 26">
            <a:extLst>
              <a:ext uri="{FF2B5EF4-FFF2-40B4-BE49-F238E27FC236}">
                <a16:creationId xmlns:a16="http://schemas.microsoft.com/office/drawing/2014/main" id="{F5037B00-DAB5-B134-2488-7312BA167A5D}"/>
              </a:ext>
            </a:extLst>
          </p:cNvPr>
          <p:cNvSpPr/>
          <p:nvPr/>
        </p:nvSpPr>
        <p:spPr>
          <a:xfrm>
            <a:off x="9605712" y="2599598"/>
            <a:ext cx="1648295" cy="498377"/>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1400" b="1" dirty="0">
                <a:solidFill>
                  <a:schemeClr val="bg1"/>
                </a:solidFill>
                <a:latin typeface="Open Sans"/>
                <a:ea typeface="Open Sans"/>
                <a:cs typeface="Open Sans"/>
              </a:rPr>
              <a:t>Federal Grants</a:t>
            </a:r>
            <a:endParaRPr kumimoji="0" lang="en-US" sz="1400" b="1" u="none" strike="noStrike" kern="1200" cap="none" normalizeH="0" baseline="0" noProof="0" dirty="0">
              <a:ln>
                <a:noFill/>
              </a:ln>
              <a:solidFill>
                <a:schemeClr val="bg1"/>
              </a:solidFill>
              <a:effectLst/>
              <a:uLnTx/>
              <a:uFillTx/>
              <a:latin typeface="Open Sans"/>
              <a:ea typeface="Open Sans"/>
              <a:cs typeface="Open Sans"/>
            </a:endParaRPr>
          </a:p>
        </p:txBody>
      </p:sp>
      <p:sp>
        <p:nvSpPr>
          <p:cNvPr id="28" name="Arrow: Right 27">
            <a:extLst>
              <a:ext uri="{FF2B5EF4-FFF2-40B4-BE49-F238E27FC236}">
                <a16:creationId xmlns:a16="http://schemas.microsoft.com/office/drawing/2014/main" id="{BBBF4977-38EC-43D2-175F-F1C41F9B9832}"/>
              </a:ext>
            </a:extLst>
          </p:cNvPr>
          <p:cNvSpPr/>
          <p:nvPr/>
        </p:nvSpPr>
        <p:spPr>
          <a:xfrm>
            <a:off x="3046948" y="2597633"/>
            <a:ext cx="2622807" cy="925576"/>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kumimoji="0" lang="en-US" sz="1400" b="1" u="none" strike="noStrike" kern="1200" cap="none" normalizeH="0" baseline="0" noProof="0" dirty="0">
                <a:ln>
                  <a:noFill/>
                </a:ln>
                <a:solidFill>
                  <a:schemeClr val="bg1"/>
                </a:solidFill>
                <a:effectLst/>
                <a:uLnTx/>
                <a:uFillTx/>
                <a:latin typeface="Open Sans"/>
                <a:ea typeface="Open Sans"/>
                <a:cs typeface="Open Sans"/>
              </a:rPr>
              <a:t>Planning Process</a:t>
            </a:r>
            <a:r>
              <a:rPr lang="en-US" sz="1400" b="1" dirty="0">
                <a:solidFill>
                  <a:schemeClr val="bg1"/>
                </a:solidFill>
                <a:latin typeface="Open Sans"/>
                <a:ea typeface="Open Sans"/>
                <a:cs typeface="Open Sans"/>
              </a:rPr>
              <a:t> &amp; Plan Submission</a:t>
            </a:r>
            <a:endParaRPr lang="en-US" sz="14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Arrow: Right 28">
            <a:extLst>
              <a:ext uri="{FF2B5EF4-FFF2-40B4-BE49-F238E27FC236}">
                <a16:creationId xmlns:a16="http://schemas.microsoft.com/office/drawing/2014/main" id="{F91AD3FA-32E5-8394-59FD-06006401C4FD}"/>
              </a:ext>
            </a:extLst>
          </p:cNvPr>
          <p:cNvSpPr/>
          <p:nvPr/>
        </p:nvSpPr>
        <p:spPr>
          <a:xfrm>
            <a:off x="4390074" y="1717086"/>
            <a:ext cx="6561780" cy="874343"/>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Continues Throughout Planning &amp; Execution Cycles</a:t>
            </a:r>
          </a:p>
        </p:txBody>
      </p:sp>
      <p:sp>
        <p:nvSpPr>
          <p:cNvPr id="11" name="Arrow: Right 10">
            <a:extLst>
              <a:ext uri="{FF2B5EF4-FFF2-40B4-BE49-F238E27FC236}">
                <a16:creationId xmlns:a16="http://schemas.microsoft.com/office/drawing/2014/main" id="{5AA14741-7D09-54B8-7F9D-98B96A05A5D1}"/>
              </a:ext>
            </a:extLst>
          </p:cNvPr>
          <p:cNvSpPr/>
          <p:nvPr/>
        </p:nvSpPr>
        <p:spPr>
          <a:xfrm>
            <a:off x="3056758" y="1720400"/>
            <a:ext cx="1404523" cy="879393"/>
          </a:xfrm>
          <a:prstGeom prst="rightArrow">
            <a:avLst/>
          </a:prstGeom>
          <a:solidFill>
            <a:srgbClr val="5CB1E4"/>
          </a:solidFill>
          <a:ln w="9525">
            <a:solidFill>
              <a:schemeClr val="tx2">
                <a:lumMod val="75000"/>
              </a:schemeClr>
            </a:solid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County Profiles</a:t>
            </a:r>
          </a:p>
        </p:txBody>
      </p:sp>
      <p:sp>
        <p:nvSpPr>
          <p:cNvPr id="12" name="Arrow: Right 11">
            <a:extLst>
              <a:ext uri="{FF2B5EF4-FFF2-40B4-BE49-F238E27FC236}">
                <a16:creationId xmlns:a16="http://schemas.microsoft.com/office/drawing/2014/main" id="{7DF93B4F-33F7-EB1E-DC77-44960D7E3282}"/>
              </a:ext>
            </a:extLst>
          </p:cNvPr>
          <p:cNvSpPr/>
          <p:nvPr/>
        </p:nvSpPr>
        <p:spPr>
          <a:xfrm>
            <a:off x="3082247" y="4611061"/>
            <a:ext cx="3299383" cy="475029"/>
          </a:xfrm>
          <a:prstGeom prst="rightArrow">
            <a:avLst/>
          </a:prstGeom>
          <a:solidFill>
            <a:srgbClr val="005087"/>
          </a:solidFill>
          <a:ln w="9525">
            <a:noFill/>
          </a:ln>
          <a:effectLst>
            <a:outerShdw blurRad="76200" dist="12700" dir="2700000" sy="-23000" kx="-800400" algn="bl" rotWithShape="0">
              <a:schemeClr val="bg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1400" b="1" dirty="0">
                <a:solidFill>
                  <a:schemeClr val="bg1"/>
                </a:solidFill>
                <a:latin typeface="Open Sans"/>
                <a:ea typeface="Open Sans"/>
                <a:cs typeface="Open Sans"/>
              </a:rPr>
              <a:t>State Broadband Grants</a:t>
            </a:r>
            <a:endParaRPr kumimoji="0" lang="en-US" sz="1400" b="1" u="none" strike="noStrike" kern="1200" cap="none" normalizeH="0" baseline="0" noProof="0" dirty="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19077212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72FC6E-4FB5-4826-6D88-E7EBB09E69AF}"/>
              </a:ext>
            </a:extLst>
          </p:cNvPr>
          <p:cNvSpPr>
            <a:spLocks noGrp="1"/>
          </p:cNvSpPr>
          <p:nvPr>
            <p:ph type="sldNum" sz="quarter" idx="12"/>
          </p:nvPr>
        </p:nvSpPr>
        <p:spPr/>
        <p:txBody>
          <a:bodyPr/>
          <a:lstStyle/>
          <a:p>
            <a:fld id="{2116183F-75B3-45E6-9DB4-FA4EB6AEDA4B}" type="slidenum">
              <a:rPr lang="en-US" smtClean="0"/>
              <a:t>15</a:t>
            </a:fld>
            <a:endParaRPr lang="en-US"/>
          </a:p>
        </p:txBody>
      </p:sp>
      <p:sp>
        <p:nvSpPr>
          <p:cNvPr id="2" name="Footer Placeholder 2">
            <a:extLst>
              <a:ext uri="{FF2B5EF4-FFF2-40B4-BE49-F238E27FC236}">
                <a16:creationId xmlns:a16="http://schemas.microsoft.com/office/drawing/2014/main" id="{3E623F50-EE9D-EC94-9B73-33A599B751E3}"/>
              </a:ext>
            </a:extLst>
          </p:cNvPr>
          <p:cNvSpPr>
            <a:spLocks noGrp="1"/>
          </p:cNvSpPr>
          <p:nvPr>
            <p:ph type="ftr" sz="quarter" idx="11"/>
          </p:nvPr>
        </p:nvSpPr>
        <p:spPr>
          <a:xfrm rot="16200000">
            <a:off x="-2210733" y="3608721"/>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lumMod val="75000"/>
                  </a:srgbClr>
                </a:solidFill>
                <a:effectLst/>
                <a:uLnTx/>
                <a:uFillTx/>
                <a:latin typeface="Expressway Rg" panose="020B0604020200020204" pitchFamily="34" charset="0"/>
                <a:ea typeface="+mn-ea"/>
                <a:cs typeface="+mn-cs"/>
              </a:rPr>
              <a:t>FUNDING OPPORTUNITIES</a:t>
            </a:r>
          </a:p>
        </p:txBody>
      </p:sp>
      <p:graphicFrame>
        <p:nvGraphicFramePr>
          <p:cNvPr id="5" name="Table 4">
            <a:extLst>
              <a:ext uri="{FF2B5EF4-FFF2-40B4-BE49-F238E27FC236}">
                <a16:creationId xmlns:a16="http://schemas.microsoft.com/office/drawing/2014/main" id="{C9041280-3EC0-3A1D-F23C-97C77C6253DA}"/>
              </a:ext>
            </a:extLst>
          </p:cNvPr>
          <p:cNvGraphicFramePr>
            <a:graphicFrameLocks noGrp="1"/>
          </p:cNvGraphicFramePr>
          <p:nvPr/>
        </p:nvGraphicFramePr>
        <p:xfrm>
          <a:off x="1121474" y="849454"/>
          <a:ext cx="10257725" cy="5335946"/>
        </p:xfrm>
        <a:graphic>
          <a:graphicData uri="http://schemas.openxmlformats.org/drawingml/2006/table">
            <a:tbl>
              <a:tblPr>
                <a:tableStyleId>{9D7B26C5-4107-4FEC-AEDC-1716B250A1EF}</a:tableStyleId>
              </a:tblPr>
              <a:tblGrid>
                <a:gridCol w="173370">
                  <a:extLst>
                    <a:ext uri="{9D8B030D-6E8A-4147-A177-3AD203B41FA5}">
                      <a16:colId xmlns:a16="http://schemas.microsoft.com/office/drawing/2014/main" val="2490021612"/>
                    </a:ext>
                  </a:extLst>
                </a:gridCol>
                <a:gridCol w="3001449">
                  <a:extLst>
                    <a:ext uri="{9D8B030D-6E8A-4147-A177-3AD203B41FA5}">
                      <a16:colId xmlns:a16="http://schemas.microsoft.com/office/drawing/2014/main" val="913879024"/>
                    </a:ext>
                  </a:extLst>
                </a:gridCol>
                <a:gridCol w="1464106">
                  <a:extLst>
                    <a:ext uri="{9D8B030D-6E8A-4147-A177-3AD203B41FA5}">
                      <a16:colId xmlns:a16="http://schemas.microsoft.com/office/drawing/2014/main" val="2750978235"/>
                    </a:ext>
                  </a:extLst>
                </a:gridCol>
                <a:gridCol w="1405189">
                  <a:extLst>
                    <a:ext uri="{9D8B030D-6E8A-4147-A177-3AD203B41FA5}">
                      <a16:colId xmlns:a16="http://schemas.microsoft.com/office/drawing/2014/main" val="2994273165"/>
                    </a:ext>
                  </a:extLst>
                </a:gridCol>
                <a:gridCol w="1387173">
                  <a:extLst>
                    <a:ext uri="{9D8B030D-6E8A-4147-A177-3AD203B41FA5}">
                      <a16:colId xmlns:a16="http://schemas.microsoft.com/office/drawing/2014/main" val="1226389472"/>
                    </a:ext>
                  </a:extLst>
                </a:gridCol>
                <a:gridCol w="1423203">
                  <a:extLst>
                    <a:ext uri="{9D8B030D-6E8A-4147-A177-3AD203B41FA5}">
                      <a16:colId xmlns:a16="http://schemas.microsoft.com/office/drawing/2014/main" val="1590373602"/>
                    </a:ext>
                  </a:extLst>
                </a:gridCol>
                <a:gridCol w="1403235">
                  <a:extLst>
                    <a:ext uri="{9D8B030D-6E8A-4147-A177-3AD203B41FA5}">
                      <a16:colId xmlns:a16="http://schemas.microsoft.com/office/drawing/2014/main" val="3380355405"/>
                    </a:ext>
                  </a:extLst>
                </a:gridCol>
              </a:tblGrid>
              <a:tr h="497569">
                <a:tc>
                  <a:txBody>
                    <a:bodyPr/>
                    <a:lstStyle/>
                    <a:p>
                      <a:pPr algn="r" fontAlgn="b"/>
                      <a:r>
                        <a:rPr lang="en-US" sz="1400" u="none" strike="noStrike" dirty="0">
                          <a:effectLst/>
                        </a:rPr>
                        <a:t> </a:t>
                      </a:r>
                      <a:endParaRPr lang="en-US" sz="1400" b="0" i="0" u="none" strike="noStrike" dirty="0">
                        <a:solidFill>
                          <a:srgbClr val="FFFFFF"/>
                        </a:solidFill>
                        <a:effectLst/>
                        <a:latin typeface="Tw Cen MT" panose="020B0602020104020603" pitchFamily="34" charset="0"/>
                      </a:endParaRPr>
                    </a:p>
                  </a:txBody>
                  <a:tcPr marL="4302" marR="4302" marT="4302" marB="0" anchor="ctr">
                    <a:lnR w="12700" cap="flat" cmpd="sng" algn="ctr">
                      <a:solidFill>
                        <a:schemeClr val="bg1"/>
                      </a:solidFill>
                      <a:prstDash val="solid"/>
                      <a:round/>
                      <a:headEnd type="none" w="med" len="med"/>
                      <a:tailEnd type="none" w="med" len="med"/>
                    </a:lnR>
                  </a:tcPr>
                </a:tc>
                <a:tc>
                  <a:txBody>
                    <a:bodyPr/>
                    <a:lstStyle/>
                    <a:p>
                      <a:pPr algn="r" fontAlgn="b"/>
                      <a:endParaRPr lang="en-US" sz="1400" b="0" i="0" u="none" strike="noStrike" dirty="0">
                        <a:solidFill>
                          <a:srgbClr val="FFFFFF"/>
                        </a:solidFill>
                        <a:effectLst/>
                        <a:latin typeface="Tw Cen MT" panose="020B0602020104020603"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fontAlgn="b"/>
                      <a:r>
                        <a:rPr lang="en-US" sz="1600" b="1" u="none" strike="noStrike">
                          <a:effectLst/>
                          <a:latin typeface="+mn-lt"/>
                        </a:rPr>
                        <a:t>February</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fontAlgn="b"/>
                      <a:r>
                        <a:rPr lang="en-US" sz="1600" b="1" u="none" strike="noStrike">
                          <a:effectLst/>
                          <a:latin typeface="+mn-lt"/>
                        </a:rPr>
                        <a:t>March</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fontAlgn="b"/>
                      <a:r>
                        <a:rPr lang="en-US" sz="1600" b="1" u="none" strike="noStrike">
                          <a:effectLst/>
                          <a:latin typeface="+mn-lt"/>
                        </a:rPr>
                        <a:t>April </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fontAlgn="b"/>
                      <a:r>
                        <a:rPr lang="en-US" sz="1600" b="1" u="none" strike="noStrike">
                          <a:effectLst/>
                          <a:latin typeface="+mn-lt"/>
                        </a:rPr>
                        <a:t>May</a:t>
                      </a:r>
                      <a:endParaRPr lang="en-US" sz="1600" b="1" i="0" u="none" strike="noStrike">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fontAlgn="b"/>
                      <a:r>
                        <a:rPr lang="en-US" sz="1600" b="1" u="none" strike="noStrike" dirty="0">
                          <a:effectLst/>
                          <a:latin typeface="+mn-lt"/>
                        </a:rPr>
                        <a:t>June - Aug</a:t>
                      </a:r>
                      <a:endParaRPr lang="en-US" sz="1600" b="1" i="0" u="none" strike="noStrike" dirty="0">
                        <a:solidFill>
                          <a:srgbClr val="FFFFFF"/>
                        </a:solidFill>
                        <a:effectLst/>
                        <a:latin typeface="+mn-lt"/>
                      </a:endParaRPr>
                    </a:p>
                  </a:txBody>
                  <a:tcPr marL="4302" marR="4302" marT="4302"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1621693"/>
                  </a:ext>
                </a:extLst>
              </a:tr>
              <a:tr h="760475">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County-level partner meetings </a:t>
                      </a:r>
                    </a:p>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(in-person)</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lumMod val="40000"/>
                        <a:lumOff val="60000"/>
                      </a:schemeClr>
                    </a:solidFill>
                  </a:tcPr>
                </a:tc>
                <a:tc>
                  <a:txBody>
                    <a:bodyPr/>
                    <a:lstStyle/>
                    <a:p>
                      <a:pPr algn="l" fontAlgn="b"/>
                      <a:endParaRPr lang="en-US" sz="1400" b="0" i="0" u="none" strike="noStrike" dirty="0">
                        <a:solidFill>
                          <a:schemeClr val="accent3">
                            <a:lumMod val="50000"/>
                          </a:schemeClr>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965614381"/>
                  </a:ext>
                </a:extLst>
              </a:tr>
              <a:tr h="760475">
                <a:tc>
                  <a:txBody>
                    <a:bodyPr/>
                    <a:lstStyle/>
                    <a:p>
                      <a:pPr lvl="0" algn="l" fontAlgn="b"/>
                      <a:endParaRPr lang="en-US" sz="1400" b="0" i="0" u="none" strike="sng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Residential survey (phone)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chemeClr val="bg1"/>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noFill/>
                  </a:tcPr>
                </a:tc>
                <a:extLst>
                  <a:ext uri="{0D108BD9-81ED-4DB2-BD59-A6C34878D82A}">
                    <a16:rowId xmlns:a16="http://schemas.microsoft.com/office/drawing/2014/main" val="1952451050"/>
                  </a:ext>
                </a:extLst>
              </a:tr>
              <a:tr h="838440">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Statewide virtual meetings for </a:t>
                      </a:r>
                    </a:p>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overview presentations &amp; questionnaire release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lvl="0" algn="l" fontAlgn="b"/>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noFill/>
                  </a:tcPr>
                </a:tc>
                <a:extLst>
                  <a:ext uri="{0D108BD9-81ED-4DB2-BD59-A6C34878D82A}">
                    <a16:rowId xmlns:a16="http://schemas.microsoft.com/office/drawing/2014/main" val="2239524526"/>
                  </a:ext>
                </a:extLst>
              </a:tr>
              <a:tr h="802588">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Agency, anchor, &amp; ISP outreach &amp; infrastructure asset inventory </a:t>
                      </a:r>
                    </a:p>
                    <a:p>
                      <a:pPr lvl="0" algn="l" fontAlgn="b"/>
                      <a:r>
                        <a:rPr lang="en-US" sz="1400" b="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(online questionnaire)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1757204472"/>
                  </a:ext>
                </a:extLst>
              </a:tr>
              <a:tr h="889976">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Covered Population outreach &amp; Digital Opportunity Program Inventory </a:t>
                      </a:r>
                    </a:p>
                    <a:p>
                      <a:pPr lvl="0" algn="l" fontAlgn="b"/>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(online questionnaire)</a:t>
                      </a:r>
                      <a:endParaRPr lang="en-US" sz="1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solidFill>
                      <a:schemeClr val="accent3">
                        <a:lumMod val="40000"/>
                        <a:lumOff val="60000"/>
                      </a:schemeClr>
                    </a:solid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3234735056"/>
                  </a:ext>
                </a:extLst>
              </a:tr>
              <a:tr h="767121">
                <a:tc>
                  <a:txBody>
                    <a:bodyPr/>
                    <a:lstStyle/>
                    <a:p>
                      <a:pPr lvl="0" algn="l" fontAlgn="b"/>
                      <a:endPar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302" marR="4302" marT="4302" marB="0" anchor="ctr">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Release BEAD &amp; Digital Opportunity Plans for public comment </a:t>
                      </a:r>
                    </a:p>
                  </a:txBody>
                  <a:tcPr marL="4302" marR="4302" marT="4302" marB="0" anchor="ctr">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algn="l" fontAlgn="b"/>
                      <a:endParaRPr lang="en-US" sz="1400" b="0" i="0" u="none" strike="noStrike">
                        <a:solidFill>
                          <a:srgbClr val="000000"/>
                        </a:solidFill>
                        <a:effectLst/>
                        <a:latin typeface="Tw Cen MT"/>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algn="l" fontAlgn="b"/>
                      <a:endParaRPr lang="en-US" sz="1400" b="0" i="0" u="none" strike="noStrike" dirty="0">
                        <a:solidFill>
                          <a:srgbClr val="000000"/>
                        </a:solidFill>
                        <a:effectLst/>
                        <a:latin typeface="Tw Cen MT"/>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noFill/>
                  </a:tcPr>
                </a:tc>
                <a:tc>
                  <a:txBody>
                    <a:bodyPr/>
                    <a:lstStyle/>
                    <a:p>
                      <a:pPr algn="l" fontAlgn="b"/>
                      <a:endParaRPr lang="en-US" sz="1400" b="0" i="0" u="none" strike="noStrike" dirty="0">
                        <a:solidFill>
                          <a:srgbClr val="000000"/>
                        </a:solidFill>
                        <a:effectLst/>
                        <a:latin typeface="Tw Cen MT" panose="020B0602020104020603" pitchFamily="34" charset="0"/>
                      </a:endParaRPr>
                    </a:p>
                  </a:txBody>
                  <a:tcPr marL="4302" marR="4302" marT="4302" marB="0" anchor="ctr">
                    <a:lnL w="12700" cap="flat" cmpd="sng" algn="ctr">
                      <a:solidFill>
                        <a:schemeClr val="bg2">
                          <a:lumMod val="90000"/>
                        </a:schemeClr>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694266992"/>
                  </a:ext>
                </a:extLst>
              </a:tr>
            </a:tbl>
          </a:graphicData>
        </a:graphic>
      </p:graphicFrame>
      <p:sp>
        <p:nvSpPr>
          <p:cNvPr id="7" name="Title 7">
            <a:extLst>
              <a:ext uri="{FF2B5EF4-FFF2-40B4-BE49-F238E27FC236}">
                <a16:creationId xmlns:a16="http://schemas.microsoft.com/office/drawing/2014/main" id="{6FEE8266-2C4F-A541-7BA5-D7116A32E5D4}"/>
              </a:ext>
            </a:extLst>
          </p:cNvPr>
          <p:cNvSpPr txBox="1">
            <a:spLocks/>
          </p:cNvSpPr>
          <p:nvPr/>
        </p:nvSpPr>
        <p:spPr>
          <a:xfrm>
            <a:off x="1228340" y="188193"/>
            <a:ext cx="9842186" cy="674403"/>
          </a:xfrm>
          <a:prstGeom prst="rect">
            <a:avLst/>
          </a:prstGeom>
        </p:spPr>
        <p:txBody>
          <a:bodyPr lIns="91440" tIns="45720" rIns="91440" bIns="45720" anchor="t">
            <a:normAutofit/>
          </a:bodyPr>
          <a:lst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a:lstStyle>
          <a:p>
            <a:pPr algn="ctr"/>
            <a:r>
              <a:rPr lang="en-US" dirty="0">
                <a:latin typeface="Expressway Rg"/>
              </a:rPr>
              <a:t>OUTREACH &amp; ENGAGEMENT OPPORTUNITIES</a:t>
            </a:r>
          </a:p>
        </p:txBody>
      </p:sp>
    </p:spTree>
    <p:extLst>
      <p:ext uri="{BB962C8B-B14F-4D97-AF65-F5344CB8AC3E}">
        <p14:creationId xmlns:p14="http://schemas.microsoft.com/office/powerpoint/2010/main" val="4028849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latin typeface="Expressway Xb"/>
              </a:rPr>
              <a:t>PARTNER CONTRIBUTIONS &amp; DATA COLLECTION</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dirty="0">
                <a:latin typeface="Open Sans" panose="020B0606030504020204" pitchFamily="34" charset="0"/>
              </a:rPr>
              <a:t>Data collection &amp; collaboration</a:t>
            </a: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16</a:t>
            </a:fld>
            <a:endParaRPr lang="en-US"/>
          </a:p>
        </p:txBody>
      </p:sp>
    </p:spTree>
    <p:extLst>
      <p:ext uri="{BB962C8B-B14F-4D97-AF65-F5344CB8AC3E}">
        <p14:creationId xmlns:p14="http://schemas.microsoft.com/office/powerpoint/2010/main" val="38606747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7C0E16-CAF2-4D3E-9382-42B7C18BFE7D}"/>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ACAAA2AA-9935-F447-A1F2-B7B18FC0B460}" type="slidenum">
              <a:rPr kumimoji="0" lang="en-US" b="1" i="0" u="none" strike="noStrike" cap="none" spc="0" normalizeH="0" baseline="0" noProof="0" smtClean="0">
                <a:ln>
                  <a:noFill/>
                </a:ln>
                <a:solidFill>
                  <a:schemeClr val="tx1">
                    <a:tint val="75000"/>
                  </a:schemeClr>
                </a:solidFill>
                <a:effectLst/>
                <a:uLnTx/>
                <a:uFillTx/>
                <a:latin typeface="Arial" panose="020B0604020202020204" pitchFamily="34" charset="0"/>
                <a:cs typeface="Arial" panose="020B0604020202020204" pitchFamily="34" charset="0"/>
              </a:rPr>
              <a:pPr marR="0" lvl="0" indent="0" fontAlgn="auto">
                <a:spcBef>
                  <a:spcPts val="0"/>
                </a:spcBef>
                <a:spcAft>
                  <a:spcPts val="600"/>
                </a:spcAft>
                <a:buClrTx/>
                <a:buSzTx/>
                <a:buFontTx/>
                <a:buNone/>
                <a:tabLst/>
                <a:defRPr/>
              </a:pPr>
              <a:t>17</a:t>
            </a:fld>
            <a:endParaRPr kumimoji="0" lang="en-US" b="1" i="0" u="none" strike="noStrike" cap="none" spc="0" normalizeH="0" baseline="0" noProof="0">
              <a:ln>
                <a:noFill/>
              </a:ln>
              <a:solidFill>
                <a:schemeClr val="tx1">
                  <a:tint val="75000"/>
                </a:schemeClr>
              </a:solidFill>
              <a:effectLst/>
              <a:uLnTx/>
              <a:uFillTx/>
              <a:latin typeface="Arial" panose="020B0604020202020204" pitchFamily="34" charset="0"/>
              <a:cs typeface="Arial" panose="020B0604020202020204" pitchFamily="34" charset="0"/>
            </a:endParaRPr>
          </a:p>
        </p:txBody>
      </p:sp>
      <p:graphicFrame>
        <p:nvGraphicFramePr>
          <p:cNvPr id="12" name="Diagram 11">
            <a:extLst>
              <a:ext uri="{FF2B5EF4-FFF2-40B4-BE49-F238E27FC236}">
                <a16:creationId xmlns:a16="http://schemas.microsoft.com/office/drawing/2014/main" id="{8844AE97-203F-FA38-790C-A8B51845D1FC}"/>
              </a:ext>
            </a:extLst>
          </p:cNvPr>
          <p:cNvGraphicFramePr/>
          <p:nvPr>
            <p:extLst>
              <p:ext uri="{D42A27DB-BD31-4B8C-83A1-F6EECF244321}">
                <p14:modId xmlns:p14="http://schemas.microsoft.com/office/powerpoint/2010/main" val="2950248699"/>
              </p:ext>
            </p:extLst>
          </p:nvPr>
        </p:nvGraphicFramePr>
        <p:xfrm>
          <a:off x="1174907" y="1653743"/>
          <a:ext cx="10515600" cy="4504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C5554544-421C-7613-02F0-23E00634D06D}"/>
              </a:ext>
            </a:extLst>
          </p:cNvPr>
          <p:cNvSpPr>
            <a:spLocks noGrp="1"/>
          </p:cNvSpPr>
          <p:nvPr>
            <p:ph type="title"/>
          </p:nvPr>
        </p:nvSpPr>
        <p:spPr/>
        <p:txBody>
          <a:bodyPr/>
          <a:lstStyle/>
          <a:p>
            <a:pPr algn="ctr"/>
            <a:r>
              <a:rPr lang="en-US"/>
              <a:t>STATEWIDE RESIDENTIAL SURVEY</a:t>
            </a:r>
          </a:p>
        </p:txBody>
      </p:sp>
      <p:sp>
        <p:nvSpPr>
          <p:cNvPr id="20" name="Footer Placeholder 2">
            <a:extLst>
              <a:ext uri="{FF2B5EF4-FFF2-40B4-BE49-F238E27FC236}">
                <a16:creationId xmlns:a16="http://schemas.microsoft.com/office/drawing/2014/main" id="{A070ED05-14F8-D12E-C69D-70BB9E61BDB1}"/>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PARTNER CONTRIBUTION</a:t>
            </a:r>
          </a:p>
        </p:txBody>
      </p:sp>
    </p:spTree>
    <p:extLst>
      <p:ext uri="{BB962C8B-B14F-4D97-AF65-F5344CB8AC3E}">
        <p14:creationId xmlns:p14="http://schemas.microsoft.com/office/powerpoint/2010/main" val="12837195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983D-0E20-11B1-9373-6404A980CA7E}"/>
              </a:ext>
            </a:extLst>
          </p:cNvPr>
          <p:cNvSpPr>
            <a:spLocks noGrp="1"/>
          </p:cNvSpPr>
          <p:nvPr>
            <p:ph type="title"/>
          </p:nvPr>
        </p:nvSpPr>
        <p:spPr>
          <a:xfrm>
            <a:off x="1248508" y="391177"/>
            <a:ext cx="10515600" cy="574726"/>
          </a:xfrm>
        </p:spPr>
        <p:txBody>
          <a:bodyPr>
            <a:normAutofit/>
          </a:bodyPr>
          <a:lstStyle/>
          <a:p>
            <a:r>
              <a:rPr lang="en-US"/>
              <a:t>PARTNER QUESTIONNAIRES</a:t>
            </a:r>
          </a:p>
        </p:txBody>
      </p:sp>
      <p:sp>
        <p:nvSpPr>
          <p:cNvPr id="4" name="Slide Number Placeholder 3">
            <a:extLst>
              <a:ext uri="{FF2B5EF4-FFF2-40B4-BE49-F238E27FC236}">
                <a16:creationId xmlns:a16="http://schemas.microsoft.com/office/drawing/2014/main" id="{FEFCF24A-42C3-86EF-1A23-A01496FDC8B7}"/>
              </a:ext>
            </a:extLst>
          </p:cNvPr>
          <p:cNvSpPr>
            <a:spLocks noGrp="1"/>
          </p:cNvSpPr>
          <p:nvPr>
            <p:ph type="sldNum" sz="quarter" idx="12"/>
          </p:nvPr>
        </p:nvSpPr>
        <p:spPr/>
        <p:txBody>
          <a:bodyPr/>
          <a:lstStyle/>
          <a:p>
            <a:fld id="{2116183F-75B3-45E6-9DB4-FA4EB6AEDA4B}" type="slidenum">
              <a:rPr lang="en-US" smtClean="0"/>
              <a:t>18</a:t>
            </a:fld>
            <a:endParaRPr lang="en-US"/>
          </a:p>
        </p:txBody>
      </p:sp>
      <p:sp>
        <p:nvSpPr>
          <p:cNvPr id="14" name="TextBox 13">
            <a:extLst>
              <a:ext uri="{FF2B5EF4-FFF2-40B4-BE49-F238E27FC236}">
                <a16:creationId xmlns:a16="http://schemas.microsoft.com/office/drawing/2014/main" id="{610E0D5F-C9F2-8F23-D131-8EFBB82811AE}"/>
              </a:ext>
            </a:extLst>
          </p:cNvPr>
          <p:cNvSpPr txBox="1"/>
          <p:nvPr/>
        </p:nvSpPr>
        <p:spPr bwMode="gray">
          <a:xfrm>
            <a:off x="5304215" y="2277832"/>
            <a:ext cx="1743090" cy="1200329"/>
          </a:xfrm>
          <a:prstGeom prst="rect">
            <a:avLst/>
          </a:prstGeom>
          <a:noFill/>
        </p:spPr>
        <p:txBody>
          <a:bodyPr wrap="square">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hlinkClick r:id="rId3"/>
              </a:rPr>
              <a:t>Community Anchor Programs &amp;  Connectivity</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3EAC1CF9-3349-7CED-F1AD-C36CC609680C}"/>
              </a:ext>
            </a:extLst>
          </p:cNvPr>
          <p:cNvSpPr txBox="1"/>
          <p:nvPr/>
        </p:nvSpPr>
        <p:spPr bwMode="gray">
          <a:xfrm>
            <a:off x="2827930" y="2413124"/>
            <a:ext cx="1802043" cy="923330"/>
          </a:xfrm>
          <a:prstGeom prst="rect">
            <a:avLst/>
          </a:prstGeom>
          <a:noFill/>
        </p:spPr>
        <p:txBody>
          <a:bodyPr wrap="square" lIns="91440" tIns="45720" rIns="91440" bIns="45720" anchor="t">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hlinkClick r:id="rId4"/>
              </a:rPr>
              <a:t>Government &amp; Digital Equity Asset Inventory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ACD2D92D-17FB-C32A-2E64-6D87FC8CF072}"/>
              </a:ext>
            </a:extLst>
          </p:cNvPr>
          <p:cNvSpPr txBox="1"/>
          <p:nvPr/>
        </p:nvSpPr>
        <p:spPr bwMode="gray">
          <a:xfrm>
            <a:off x="7552234" y="2412317"/>
            <a:ext cx="1516570" cy="923330"/>
          </a:xfrm>
          <a:prstGeom prst="rect">
            <a:avLst/>
          </a:prstGeom>
          <a:noFill/>
        </p:spPr>
        <p:txBody>
          <a:bodyPr wrap="square">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hlinkClick r:id="rId5"/>
              </a:rPr>
              <a:t>Internet Service Providers</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C14466DF-4D06-99A7-02B5-71BE20032B35}"/>
              </a:ext>
            </a:extLst>
          </p:cNvPr>
          <p:cNvSpPr txBox="1"/>
          <p:nvPr/>
        </p:nvSpPr>
        <p:spPr bwMode="gray">
          <a:xfrm>
            <a:off x="2824755" y="3538218"/>
            <a:ext cx="1916156" cy="1723549"/>
          </a:xfrm>
          <a:prstGeom prst="rect">
            <a:avLst/>
          </a:prstGeom>
          <a:noFill/>
        </p:spPr>
        <p:txBody>
          <a:bodyPr wrap="square" lIns="0" tIns="0" rIns="0" bIns="0" rtlCol="0">
            <a:spAutoFit/>
          </a:bodyPr>
          <a:lstStyle/>
          <a:p>
            <a:pPr algn="l"/>
            <a:r>
              <a:rPr lang="en-US" sz="1600" i="1" dirty="0">
                <a:solidFill>
                  <a:srgbClr val="4672C4"/>
                </a:solidFill>
              </a:rPr>
              <a:t>Infrastructure-related assets, workforce programs, strategic planning, emergency communications, broadband program offerings &amp; metrics</a:t>
            </a:r>
          </a:p>
        </p:txBody>
      </p:sp>
      <p:sp>
        <p:nvSpPr>
          <p:cNvPr id="3" name="TextBox 2">
            <a:extLst>
              <a:ext uri="{FF2B5EF4-FFF2-40B4-BE49-F238E27FC236}">
                <a16:creationId xmlns:a16="http://schemas.microsoft.com/office/drawing/2014/main" id="{632CBEE6-2DCF-7F0A-FC7B-FFCBE5BA9045}"/>
              </a:ext>
            </a:extLst>
          </p:cNvPr>
          <p:cNvSpPr txBox="1"/>
          <p:nvPr/>
        </p:nvSpPr>
        <p:spPr bwMode="gray">
          <a:xfrm>
            <a:off x="5455655" y="3538219"/>
            <a:ext cx="1801493" cy="1969770"/>
          </a:xfrm>
          <a:prstGeom prst="rect">
            <a:avLst/>
          </a:prstGeom>
          <a:noFill/>
        </p:spPr>
        <p:txBody>
          <a:bodyPr wrap="square" lIns="0" tIns="0" rIns="0" bIns="0" rtlCol="0">
            <a:spAutoFit/>
          </a:bodyPr>
          <a:lstStyle/>
          <a:p>
            <a:pPr algn="l"/>
            <a:r>
              <a:rPr lang="en-US" sz="1600" i="1" dirty="0">
                <a:solidFill>
                  <a:srgbClr val="4672C4"/>
                </a:solidFill>
              </a:rPr>
              <a:t>Barriers &amp; obstacles to clients, facility access to broadband, criticality of internet to mission, workforce &amp; broadband program offerings &amp; metrics </a:t>
            </a:r>
          </a:p>
        </p:txBody>
      </p:sp>
      <p:sp>
        <p:nvSpPr>
          <p:cNvPr id="7" name="TextBox 6">
            <a:extLst>
              <a:ext uri="{FF2B5EF4-FFF2-40B4-BE49-F238E27FC236}">
                <a16:creationId xmlns:a16="http://schemas.microsoft.com/office/drawing/2014/main" id="{72EE9D53-161C-B17D-34D9-64AD4FD73AB1}"/>
              </a:ext>
            </a:extLst>
          </p:cNvPr>
          <p:cNvSpPr txBox="1"/>
          <p:nvPr/>
        </p:nvSpPr>
        <p:spPr bwMode="gray">
          <a:xfrm>
            <a:off x="7726427" y="3531890"/>
            <a:ext cx="1802983" cy="2215991"/>
          </a:xfrm>
          <a:prstGeom prst="rect">
            <a:avLst/>
          </a:prstGeom>
          <a:noFill/>
        </p:spPr>
        <p:txBody>
          <a:bodyPr wrap="square" lIns="0" tIns="0" rIns="0" bIns="0" rtlCol="0">
            <a:spAutoFit/>
          </a:bodyPr>
          <a:lstStyle/>
          <a:p>
            <a:pPr algn="l"/>
            <a:r>
              <a:rPr lang="en-US" sz="1600" i="1" dirty="0">
                <a:solidFill>
                  <a:srgbClr val="4672C4"/>
                </a:solidFill>
              </a:rPr>
              <a:t>Sources for hiring, workforce programs, ACP, internet skills &amp; adoption, collaboration in community, deployment approaches, disaster recovery plans   </a:t>
            </a:r>
          </a:p>
        </p:txBody>
      </p:sp>
      <p:pic>
        <p:nvPicPr>
          <p:cNvPr id="13" name="Picture 12">
            <a:extLst>
              <a:ext uri="{FF2B5EF4-FFF2-40B4-BE49-F238E27FC236}">
                <a16:creationId xmlns:a16="http://schemas.microsoft.com/office/drawing/2014/main" id="{E77DE5F0-C24F-3A01-EE4A-AF1D773BDA66}"/>
              </a:ext>
            </a:extLst>
          </p:cNvPr>
          <p:cNvPicPr>
            <a:picLocks noChangeAspect="1"/>
          </p:cNvPicPr>
          <p:nvPr/>
        </p:nvPicPr>
        <p:blipFill>
          <a:blip r:embed="rId6"/>
          <a:stretch>
            <a:fillRect/>
          </a:stretch>
        </p:blipFill>
        <p:spPr>
          <a:xfrm>
            <a:off x="5773933" y="1578425"/>
            <a:ext cx="747899" cy="646332"/>
          </a:xfrm>
          <a:prstGeom prst="rect">
            <a:avLst/>
          </a:prstGeom>
        </p:spPr>
      </p:pic>
      <p:pic>
        <p:nvPicPr>
          <p:cNvPr id="15" name="Picture 14">
            <a:extLst>
              <a:ext uri="{FF2B5EF4-FFF2-40B4-BE49-F238E27FC236}">
                <a16:creationId xmlns:a16="http://schemas.microsoft.com/office/drawing/2014/main" id="{2A351644-471D-AFD6-AFBD-83B5131A6AF5}"/>
              </a:ext>
            </a:extLst>
          </p:cNvPr>
          <p:cNvPicPr>
            <a:picLocks noChangeAspect="1"/>
          </p:cNvPicPr>
          <p:nvPr/>
        </p:nvPicPr>
        <p:blipFill>
          <a:blip r:embed="rId7"/>
          <a:stretch>
            <a:fillRect/>
          </a:stretch>
        </p:blipFill>
        <p:spPr>
          <a:xfrm>
            <a:off x="3335852" y="1569132"/>
            <a:ext cx="701339" cy="646332"/>
          </a:xfrm>
          <a:prstGeom prst="rect">
            <a:avLst/>
          </a:prstGeom>
        </p:spPr>
      </p:pic>
      <p:pic>
        <p:nvPicPr>
          <p:cNvPr id="28" name="Picture 27">
            <a:extLst>
              <a:ext uri="{FF2B5EF4-FFF2-40B4-BE49-F238E27FC236}">
                <a16:creationId xmlns:a16="http://schemas.microsoft.com/office/drawing/2014/main" id="{EB7C1768-9A35-AA48-B56B-BD14E29DD331}"/>
              </a:ext>
            </a:extLst>
          </p:cNvPr>
          <p:cNvPicPr>
            <a:picLocks noChangeAspect="1"/>
          </p:cNvPicPr>
          <p:nvPr/>
        </p:nvPicPr>
        <p:blipFill>
          <a:blip r:embed="rId8"/>
          <a:stretch>
            <a:fillRect/>
          </a:stretch>
        </p:blipFill>
        <p:spPr>
          <a:xfrm>
            <a:off x="8020997" y="1590513"/>
            <a:ext cx="579044" cy="619004"/>
          </a:xfrm>
          <a:prstGeom prst="rect">
            <a:avLst/>
          </a:prstGeom>
          <a:ln>
            <a:noFill/>
          </a:ln>
        </p:spPr>
      </p:pic>
      <p:sp>
        <p:nvSpPr>
          <p:cNvPr id="30" name="TextBox 29">
            <a:extLst>
              <a:ext uri="{FF2B5EF4-FFF2-40B4-BE49-F238E27FC236}">
                <a16:creationId xmlns:a16="http://schemas.microsoft.com/office/drawing/2014/main" id="{118FDF3E-9808-63CD-3861-C2963B0B8A89}"/>
              </a:ext>
            </a:extLst>
          </p:cNvPr>
          <p:cNvSpPr txBox="1"/>
          <p:nvPr/>
        </p:nvSpPr>
        <p:spPr bwMode="gray">
          <a:xfrm>
            <a:off x="1248508" y="1002366"/>
            <a:ext cx="9842186" cy="276999"/>
          </a:xfrm>
          <a:prstGeom prst="rect">
            <a:avLst/>
          </a:prstGeom>
          <a:noFill/>
        </p:spPr>
        <p:txBody>
          <a:bodyPr wrap="square" lIns="0" tIns="0" rIns="0" bIns="0" rtlCol="0">
            <a:spAutoFit/>
          </a:bodyPr>
          <a:lstStyle/>
          <a:p>
            <a:r>
              <a:rPr lang="en-US" dirty="0">
                <a:solidFill>
                  <a:schemeClr val="accent1"/>
                </a:solidFill>
                <a:latin typeface="Open Sans SemiBold" pitchFamily="2" charset="0"/>
                <a:ea typeface="Open Sans SemiBold" pitchFamily="2" charset="0"/>
                <a:cs typeface="Open Sans SemiBold" pitchFamily="2" charset="0"/>
              </a:rPr>
              <a:t>For State planning for broadband deployment &amp; digital capacity grant funds</a:t>
            </a:r>
          </a:p>
        </p:txBody>
      </p:sp>
      <p:sp>
        <p:nvSpPr>
          <p:cNvPr id="32" name="Footer Placeholder 2">
            <a:extLst>
              <a:ext uri="{FF2B5EF4-FFF2-40B4-BE49-F238E27FC236}">
                <a16:creationId xmlns:a16="http://schemas.microsoft.com/office/drawing/2014/main" id="{E7D9D918-50C5-144D-1789-79BC5574612A}"/>
              </a:ext>
            </a:extLst>
          </p:cNvPr>
          <p:cNvSpPr txBox="1">
            <a:spLocks/>
          </p:cNvSpPr>
          <p:nvPr/>
        </p:nvSpPr>
        <p:spPr>
          <a:xfrm rot="16200000">
            <a:off x="-2210733" y="3608721"/>
            <a:ext cx="5503514"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chemeClr val="bg2"/>
                </a:solidFill>
                <a:latin typeface="Expressway Rg"/>
              </a:rPr>
              <a:t>PARTNER CONTRIBUTION</a:t>
            </a:r>
          </a:p>
        </p:txBody>
      </p:sp>
    </p:spTree>
    <p:extLst>
      <p:ext uri="{BB962C8B-B14F-4D97-AF65-F5344CB8AC3E}">
        <p14:creationId xmlns:p14="http://schemas.microsoft.com/office/powerpoint/2010/main" val="391538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319017" y="1319211"/>
            <a:ext cx="8372256" cy="5173664"/>
          </a:xfrm>
        </p:spPr>
        <p:txBody>
          <a:bodyPr>
            <a:noAutofit/>
          </a:bodyPr>
          <a:lstStyle/>
          <a:p>
            <a:pPr>
              <a:lnSpc>
                <a:spcPct val="100000"/>
              </a:lnSpc>
              <a:spcBef>
                <a:spcPts val="0"/>
              </a:spcBef>
              <a:spcAft>
                <a:spcPts val="0"/>
              </a:spcAft>
            </a:pPr>
            <a:r>
              <a:rPr lang="en-US" sz="1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Agency Asset Inventory focuses on access &amp; inclusion programs</a:t>
            </a:r>
          </a:p>
          <a:p>
            <a:pPr>
              <a:lnSpc>
                <a:spcPct val="100000"/>
              </a:lnSpc>
              <a:spcBef>
                <a:spcPts val="0"/>
              </a:spcBef>
              <a:spcAft>
                <a:spcPts val="0"/>
              </a:spcAft>
            </a:pPr>
            <a:endParaRPr lang="en-US" sz="180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Profile:  </a:t>
            </a:r>
            <a:r>
              <a:rPr lang="en-US" sz="1800" b="0" dirty="0">
                <a:solidFill>
                  <a:schemeClr val="tx1"/>
                </a:solidFill>
                <a:latin typeface="Open Sans" pitchFamily="2" charset="0"/>
                <a:ea typeface="Open Sans" pitchFamily="2" charset="0"/>
                <a:cs typeface="Open Sans" pitchFamily="2" charset="0"/>
              </a:rPr>
              <a:t>Groups your agency serves &amp; types of programs offered</a:t>
            </a:r>
          </a:p>
          <a:p>
            <a:pPr>
              <a:lnSpc>
                <a:spcPct val="100000"/>
              </a:lnSpc>
              <a:spcBef>
                <a:spcPts val="0"/>
              </a:spcBef>
              <a:spcAft>
                <a:spcPts val="0"/>
              </a:spcAft>
            </a:pPr>
            <a:endParaRPr lang="en-US" sz="18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endParaRPr lang="en-US" sz="4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Existing programs:  </a:t>
            </a:r>
            <a:r>
              <a:rPr lang="en-US" sz="1800" b="0" dirty="0">
                <a:solidFill>
                  <a:schemeClr val="tx1"/>
                </a:solidFill>
                <a:latin typeface="Open Sans" pitchFamily="2" charset="0"/>
                <a:ea typeface="Open Sans" pitchFamily="2" charset="0"/>
                <a:cs typeface="Open Sans" pitchFamily="2" charset="0"/>
              </a:rPr>
              <a:t>Details on programs or services you offer, aspects of digital needs addressed, populations served, length of program activity, budget range, scope, &amp; scale </a:t>
            </a:r>
          </a:p>
          <a:p>
            <a:pPr>
              <a:lnSpc>
                <a:spcPct val="100000"/>
              </a:lnSpc>
              <a:spcBef>
                <a:spcPts val="0"/>
              </a:spcBef>
              <a:spcAft>
                <a:spcPts val="0"/>
              </a:spcAft>
            </a:pPr>
            <a:endParaRPr lang="en-US" sz="18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Planned programs:  </a:t>
            </a:r>
            <a:r>
              <a:rPr lang="en-US" sz="1800" b="0" dirty="0">
                <a:solidFill>
                  <a:schemeClr val="tx1"/>
                </a:solidFill>
                <a:latin typeface="Open Sans" pitchFamily="2" charset="0"/>
                <a:ea typeface="Open Sans" pitchFamily="2" charset="0"/>
                <a:cs typeface="Open Sans" pitchFamily="2" charset="0"/>
              </a:rPr>
              <a:t>New programs you may be developing or capacity that you may have &amp; how you can collaborate with others</a:t>
            </a:r>
          </a:p>
          <a:p>
            <a:pPr>
              <a:lnSpc>
                <a:spcPct val="100000"/>
              </a:lnSpc>
              <a:spcBef>
                <a:spcPts val="0"/>
              </a:spcBef>
              <a:spcAft>
                <a:spcPts val="0"/>
              </a:spcAft>
            </a:pPr>
            <a:endParaRPr lang="en-US" sz="1800" b="0" dirty="0">
              <a:solidFill>
                <a:schemeClr val="tx1"/>
              </a:solidFill>
              <a:latin typeface="Open Sans" pitchFamily="2" charset="0"/>
              <a:ea typeface="Open Sans" pitchFamily="2" charset="0"/>
              <a:cs typeface="Open Sans" pitchFamily="2" charset="0"/>
            </a:endParaRPr>
          </a:p>
          <a:p>
            <a:pPr>
              <a:lnSpc>
                <a:spcPct val="100000"/>
              </a:lnSpc>
              <a:spcBef>
                <a:spcPts val="0"/>
              </a:spcBef>
              <a:spcAft>
                <a:spcPts val="0"/>
              </a:spcAft>
            </a:pPr>
            <a:r>
              <a:rPr lang="en-US" sz="1800" dirty="0">
                <a:solidFill>
                  <a:schemeClr val="tx1"/>
                </a:solidFill>
                <a:latin typeface="Open Sans" pitchFamily="2" charset="0"/>
                <a:ea typeface="Open Sans" pitchFamily="2" charset="0"/>
                <a:cs typeface="Open Sans" pitchFamily="2" charset="0"/>
              </a:rPr>
              <a:t>Programmatic impacts:</a:t>
            </a:r>
            <a:r>
              <a:rPr lang="en-US" sz="1800" b="0" dirty="0">
                <a:solidFill>
                  <a:schemeClr val="tx1"/>
                </a:solidFill>
                <a:latin typeface="Open Sans" pitchFamily="2" charset="0"/>
                <a:ea typeface="Open Sans" pitchFamily="2" charset="0"/>
                <a:cs typeface="Open Sans" pitchFamily="2" charset="0"/>
              </a:rPr>
              <a:t>  Impact of access to broadband by communities you serve &amp; metrics used to measure impact on the communities &amp; on related goals of  economic &amp; workforce development, education, health, &amp; civic &amp; social engagement outcomes</a:t>
            </a:r>
          </a:p>
          <a:p>
            <a:pPr>
              <a:lnSpc>
                <a:spcPct val="120000"/>
              </a:lnSpc>
            </a:pPr>
            <a:endParaRPr lang="en-US" sz="1600" dirty="0">
              <a:solidFill>
                <a:schemeClr val="tx2"/>
              </a:solidFill>
            </a:endParaRPr>
          </a:p>
        </p:txBody>
      </p:sp>
      <p:pic>
        <p:nvPicPr>
          <p:cNvPr id="5" name="Graphic 4" descr="Group of men with solid fill">
            <a:extLst>
              <a:ext uri="{FF2B5EF4-FFF2-40B4-BE49-F238E27FC236}">
                <a16:creationId xmlns:a16="http://schemas.microsoft.com/office/drawing/2014/main" id="{224CBF7D-1D9D-36C6-663D-A81C97E988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5851" y="1559491"/>
            <a:ext cx="1165859" cy="1165859"/>
          </a:xfrm>
          <a:prstGeom prst="rect">
            <a:avLst/>
          </a:prstGeom>
        </p:spPr>
      </p:pic>
      <p:pic>
        <p:nvPicPr>
          <p:cNvPr id="4" name="Graphic 3" descr="Remote work with solid fill">
            <a:extLst>
              <a:ext uri="{FF2B5EF4-FFF2-40B4-BE49-F238E27FC236}">
                <a16:creationId xmlns:a16="http://schemas.microsoft.com/office/drawing/2014/main" id="{6AEF8E07-65D1-AD41-992C-1655C58AB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0359" y="4325746"/>
            <a:ext cx="1330036" cy="1330036"/>
          </a:xfrm>
          <a:prstGeom prst="rect">
            <a:avLst/>
          </a:prstGeom>
        </p:spPr>
      </p:pic>
      <p:sp>
        <p:nvSpPr>
          <p:cNvPr id="7" name="Rectangle 6">
            <a:extLst>
              <a:ext uri="{FF2B5EF4-FFF2-40B4-BE49-F238E27FC236}">
                <a16:creationId xmlns:a16="http://schemas.microsoft.com/office/drawing/2014/main" id="{B3E3927F-215C-0A79-9A35-B94BF7AD1C8C}"/>
              </a:ext>
            </a:extLst>
          </p:cNvPr>
          <p:cNvSpPr/>
          <p:nvPr/>
        </p:nvSpPr>
        <p:spPr>
          <a:xfrm>
            <a:off x="9872665" y="2621252"/>
            <a:ext cx="1052232" cy="1736164"/>
          </a:xfrm>
          <a:prstGeom prst="rect">
            <a:avLst/>
          </a:prstGeom>
          <a:blipFill dpi="0"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5000" b="15000"/>
            </a:stretch>
          </a:blipFill>
          <a:effectLst/>
        </p:spPr>
        <p:style>
          <a:lnRef idx="0">
            <a:schemeClr val="lt1">
              <a:hueOff val="0"/>
              <a:satOff val="0"/>
              <a:lumOff val="0"/>
              <a:alphaOff val="0"/>
            </a:schemeClr>
          </a:lnRef>
          <a:fillRef idx="1">
            <a:scrgbClr r="0" g="0" b="0"/>
          </a:fillRef>
          <a:effectRef idx="3">
            <a:scrgbClr r="0" g="0" b="0"/>
          </a:effectRef>
          <a:fontRef idx="minor">
            <a:schemeClr val="lt1">
              <a:hueOff val="0"/>
              <a:satOff val="0"/>
              <a:lumOff val="0"/>
              <a:alphaOff val="0"/>
            </a:schemeClr>
          </a:fontRef>
        </p:style>
      </p:sp>
      <p:sp>
        <p:nvSpPr>
          <p:cNvPr id="8" name="Footer Placeholder 2">
            <a:extLst>
              <a:ext uri="{FF2B5EF4-FFF2-40B4-BE49-F238E27FC236}">
                <a16:creationId xmlns:a16="http://schemas.microsoft.com/office/drawing/2014/main" id="{47F8A04E-E4E9-F74A-8613-CB2322AA3D0B}"/>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PARTNER CONTRIBUTION</a:t>
            </a:r>
          </a:p>
        </p:txBody>
      </p:sp>
      <p:sp>
        <p:nvSpPr>
          <p:cNvPr id="9" name="Title 8">
            <a:extLst>
              <a:ext uri="{FF2B5EF4-FFF2-40B4-BE49-F238E27FC236}">
                <a16:creationId xmlns:a16="http://schemas.microsoft.com/office/drawing/2014/main" id="{71F90BD8-AF47-4CFE-3615-EA9F89A8B709}"/>
              </a:ext>
            </a:extLst>
          </p:cNvPr>
          <p:cNvSpPr>
            <a:spLocks noGrp="1"/>
          </p:cNvSpPr>
          <p:nvPr>
            <p:ph type="title"/>
          </p:nvPr>
        </p:nvSpPr>
        <p:spPr>
          <a:xfrm>
            <a:off x="1365738" y="365125"/>
            <a:ext cx="9988062" cy="674403"/>
          </a:xfrm>
        </p:spPr>
        <p:txBody>
          <a:bodyPr>
            <a:normAutofit/>
          </a:bodyPr>
          <a:lstStyle/>
          <a:p>
            <a:pPr algn="ctr"/>
            <a:r>
              <a:rPr lang="en-US" dirty="0"/>
              <a:t>ASSET INVENTORY- DIGITAL OPPORTUNITY PROGRAMS</a:t>
            </a:r>
          </a:p>
        </p:txBody>
      </p:sp>
    </p:spTree>
    <p:extLst>
      <p:ext uri="{BB962C8B-B14F-4D97-AF65-F5344CB8AC3E}">
        <p14:creationId xmlns:p14="http://schemas.microsoft.com/office/powerpoint/2010/main" val="10036164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16E-E3A1-D3D4-0D74-EAF6A2896BAC}"/>
              </a:ext>
            </a:extLst>
          </p:cNvPr>
          <p:cNvSpPr>
            <a:spLocks noGrp="1"/>
          </p:cNvSpPr>
          <p:nvPr>
            <p:ph type="ctrTitle"/>
          </p:nvPr>
        </p:nvSpPr>
        <p:spPr/>
        <p:txBody>
          <a:bodyPr tIns="274320" bIns="274320" anchor="b">
            <a:noAutofit/>
          </a:bodyPr>
          <a:lstStyle/>
          <a:p>
            <a:r>
              <a:rPr lang="en-US" sz="3400" dirty="0">
                <a:solidFill>
                  <a:schemeClr val="accent2"/>
                </a:solidFill>
              </a:rPr>
              <a:t>Facilitated Session for Government Agencies &amp; Community Anchor Institutions on Broadband Access</a:t>
            </a:r>
          </a:p>
        </p:txBody>
      </p:sp>
      <p:sp>
        <p:nvSpPr>
          <p:cNvPr id="3" name="Subtitle 2">
            <a:extLst>
              <a:ext uri="{FF2B5EF4-FFF2-40B4-BE49-F238E27FC236}">
                <a16:creationId xmlns:a16="http://schemas.microsoft.com/office/drawing/2014/main" id="{1996BB57-6A2E-78D8-56C2-AA89260D3E4F}"/>
              </a:ext>
            </a:extLst>
          </p:cNvPr>
          <p:cNvSpPr>
            <a:spLocks noGrp="1"/>
          </p:cNvSpPr>
          <p:nvPr>
            <p:ph type="subTitle" idx="1"/>
          </p:nvPr>
        </p:nvSpPr>
        <p:spPr/>
        <p:txBody>
          <a:bodyPr vert="horz" lIns="0" tIns="274320" rIns="0" bIns="274320" rtlCol="0" anchor="t">
            <a:normAutofit/>
          </a:bodyPr>
          <a:lstStyle/>
          <a:p>
            <a:r>
              <a:rPr lang="en-US" sz="1800" dirty="0"/>
              <a:t>May 2023</a:t>
            </a:r>
            <a:endParaRPr lang="en-US" sz="1800" b="1" dirty="0"/>
          </a:p>
        </p:txBody>
      </p:sp>
      <p:pic>
        <p:nvPicPr>
          <p:cNvPr id="5" name="Picture 4">
            <a:extLst>
              <a:ext uri="{FF2B5EF4-FFF2-40B4-BE49-F238E27FC236}">
                <a16:creationId xmlns:a16="http://schemas.microsoft.com/office/drawing/2014/main" id="{D706F578-C7E2-91F6-47A8-44118472D6EE}"/>
              </a:ext>
            </a:extLst>
          </p:cNvPr>
          <p:cNvPicPr>
            <a:picLocks noChangeAspect="1"/>
          </p:cNvPicPr>
          <p:nvPr/>
        </p:nvPicPr>
        <p:blipFill>
          <a:blip r:embed="rId3"/>
          <a:stretch>
            <a:fillRect/>
          </a:stretch>
        </p:blipFill>
        <p:spPr>
          <a:xfrm>
            <a:off x="4786815" y="4831706"/>
            <a:ext cx="2706859" cy="944962"/>
          </a:xfrm>
          <a:prstGeom prst="rect">
            <a:avLst/>
          </a:prstGeom>
        </p:spPr>
      </p:pic>
    </p:spTree>
    <p:extLst>
      <p:ext uri="{BB962C8B-B14F-4D97-AF65-F5344CB8AC3E}">
        <p14:creationId xmlns:p14="http://schemas.microsoft.com/office/powerpoint/2010/main" val="4245660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483658" y="212059"/>
            <a:ext cx="9932895" cy="809917"/>
          </a:xfrm>
        </p:spPr>
        <p:txBody>
          <a:bodyPr>
            <a:normAutofit fontScale="90000"/>
          </a:bodyPr>
          <a:lstStyle/>
          <a:p>
            <a:pPr algn="ctr"/>
            <a:r>
              <a:rPr lang="en-US" dirty="0">
                <a:latin typeface="Expressway Rg"/>
              </a:rPr>
              <a:t>HOW DIGITAL OPPORTUNITY IMPACTS ARE RELATED TO STATE OUTCOMES</a:t>
            </a:r>
          </a:p>
        </p:txBody>
      </p:sp>
      <p:sp>
        <p:nvSpPr>
          <p:cNvPr id="14" name="Footer Placeholder 2">
            <a:extLst>
              <a:ext uri="{FF2B5EF4-FFF2-40B4-BE49-F238E27FC236}">
                <a16:creationId xmlns:a16="http://schemas.microsoft.com/office/drawing/2014/main" id="{87DE313F-9C4C-70F4-B275-BA7AA582D078}"/>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PARTNER CONTRIBUTION</a:t>
            </a:r>
          </a:p>
        </p:txBody>
      </p:sp>
      <p:sp>
        <p:nvSpPr>
          <p:cNvPr id="6" name="Rectangle 5">
            <a:extLst>
              <a:ext uri="{FF2B5EF4-FFF2-40B4-BE49-F238E27FC236}">
                <a16:creationId xmlns:a16="http://schemas.microsoft.com/office/drawing/2014/main" id="{E613B1FA-CF0B-7A8B-1285-54ABDEAA0651}"/>
              </a:ext>
            </a:extLst>
          </p:cNvPr>
          <p:cNvSpPr/>
          <p:nvPr/>
        </p:nvSpPr>
        <p:spPr>
          <a:xfrm>
            <a:off x="1745480" y="2008908"/>
            <a:ext cx="3722447" cy="900546"/>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65AF44-A07F-85D9-2508-7D33497B7EF6}"/>
              </a:ext>
            </a:extLst>
          </p:cNvPr>
          <p:cNvSpPr/>
          <p:nvPr/>
        </p:nvSpPr>
        <p:spPr>
          <a:xfrm>
            <a:off x="1745480" y="2970426"/>
            <a:ext cx="3722447" cy="2783827"/>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8" name="Rectangle 7">
            <a:extLst>
              <a:ext uri="{FF2B5EF4-FFF2-40B4-BE49-F238E27FC236}">
                <a16:creationId xmlns:a16="http://schemas.microsoft.com/office/drawing/2014/main" id="{B5852C92-A3D6-4EDA-29F3-EF6C0115670B}"/>
              </a:ext>
            </a:extLst>
          </p:cNvPr>
          <p:cNvSpPr/>
          <p:nvPr/>
        </p:nvSpPr>
        <p:spPr>
          <a:xfrm>
            <a:off x="7245735" y="2008908"/>
            <a:ext cx="3722447" cy="900546"/>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5667D0-95B4-6324-9344-F4F517665232}"/>
              </a:ext>
            </a:extLst>
          </p:cNvPr>
          <p:cNvSpPr/>
          <p:nvPr/>
        </p:nvSpPr>
        <p:spPr>
          <a:xfrm>
            <a:off x="7245734" y="2970425"/>
            <a:ext cx="3722447" cy="2783827"/>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11" name="Arrow: Right 10">
            <a:extLst>
              <a:ext uri="{FF2B5EF4-FFF2-40B4-BE49-F238E27FC236}">
                <a16:creationId xmlns:a16="http://schemas.microsoft.com/office/drawing/2014/main" id="{9D150814-A73F-EB35-24F7-BEDD1F439753}"/>
              </a:ext>
            </a:extLst>
          </p:cNvPr>
          <p:cNvSpPr/>
          <p:nvPr/>
        </p:nvSpPr>
        <p:spPr>
          <a:xfrm>
            <a:off x="5595865" y="2207398"/>
            <a:ext cx="1607128" cy="2349132"/>
          </a:xfrm>
          <a:prstGeom prst="rightArrow">
            <a:avLst>
              <a:gd name="adj1" fmla="val 50000"/>
              <a:gd name="adj2" fmla="val 48692"/>
            </a:avLst>
          </a:prstGeom>
          <a:solidFill>
            <a:srgbClr val="5CB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194936-790D-04AF-44DF-677D0CBC4881}"/>
              </a:ext>
            </a:extLst>
          </p:cNvPr>
          <p:cNvSpPr txBox="1"/>
          <p:nvPr/>
        </p:nvSpPr>
        <p:spPr>
          <a:xfrm>
            <a:off x="1916448" y="2043682"/>
            <a:ext cx="3380509" cy="830997"/>
          </a:xfrm>
          <a:prstGeom prst="rect">
            <a:avLst/>
          </a:prstGeom>
          <a:noFill/>
        </p:spPr>
        <p:txBody>
          <a:bodyPr wrap="square" lIns="91440" tIns="45720" rIns="91440" bIns="45720" rtlCol="0" anchor="t">
            <a:spAutoFit/>
          </a:bodyPr>
          <a:lstStyle/>
          <a:p>
            <a:pPr algn="ctr"/>
            <a:r>
              <a:rPr lang="en-US" sz="2400" b="1" dirty="0">
                <a:solidFill>
                  <a:srgbClr val="C5EAFF"/>
                </a:solidFill>
                <a:latin typeface="Open Sans"/>
                <a:ea typeface="Open Sans"/>
                <a:cs typeface="Open Sans"/>
              </a:rPr>
              <a:t>Federal grant program objectives</a:t>
            </a:r>
          </a:p>
        </p:txBody>
      </p:sp>
      <p:sp>
        <p:nvSpPr>
          <p:cNvPr id="13" name="TextBox 12">
            <a:extLst>
              <a:ext uri="{FF2B5EF4-FFF2-40B4-BE49-F238E27FC236}">
                <a16:creationId xmlns:a16="http://schemas.microsoft.com/office/drawing/2014/main" id="{EF24F70E-9AC5-9B38-9C53-1C62634E5FB7}"/>
              </a:ext>
            </a:extLst>
          </p:cNvPr>
          <p:cNvSpPr txBox="1"/>
          <p:nvPr/>
        </p:nvSpPr>
        <p:spPr>
          <a:xfrm>
            <a:off x="7245734" y="2043682"/>
            <a:ext cx="3722447" cy="830997"/>
          </a:xfrm>
          <a:prstGeom prst="rect">
            <a:avLst/>
          </a:prstGeom>
          <a:noFill/>
        </p:spPr>
        <p:txBody>
          <a:bodyPr wrap="square" rtlCol="0">
            <a:spAutoFit/>
          </a:bodyPr>
          <a:lstStyle/>
          <a:p>
            <a:pPr algn="ctr"/>
            <a:r>
              <a:rPr lang="en-US" sz="2400" b="1">
                <a:solidFill>
                  <a:srgbClr val="C5EAFF"/>
                </a:solidFill>
                <a:latin typeface="Open Sans" panose="020B0606030504020204" pitchFamily="34" charset="0"/>
                <a:ea typeface="Open Sans" panose="020B0606030504020204" pitchFamily="34" charset="0"/>
                <a:cs typeface="Open Sans" panose="020B0606030504020204" pitchFamily="34" charset="0"/>
              </a:rPr>
              <a:t>State </a:t>
            </a:r>
          </a:p>
          <a:p>
            <a:pPr algn="ctr"/>
            <a:r>
              <a:rPr lang="en-US" sz="2400" b="1">
                <a:solidFill>
                  <a:srgbClr val="C5EAFF"/>
                </a:solidFill>
                <a:latin typeface="Open Sans" panose="020B0606030504020204" pitchFamily="34" charset="0"/>
                <a:ea typeface="Open Sans" panose="020B0606030504020204" pitchFamily="34" charset="0"/>
                <a:cs typeface="Open Sans" panose="020B0606030504020204" pitchFamily="34" charset="0"/>
              </a:rPr>
              <a:t>outcomes</a:t>
            </a:r>
          </a:p>
        </p:txBody>
      </p:sp>
      <p:sp>
        <p:nvSpPr>
          <p:cNvPr id="15" name="TextBox 14">
            <a:extLst>
              <a:ext uri="{FF2B5EF4-FFF2-40B4-BE49-F238E27FC236}">
                <a16:creationId xmlns:a16="http://schemas.microsoft.com/office/drawing/2014/main" id="{42086654-4E6E-A505-1399-C68C29EA4055}"/>
              </a:ext>
            </a:extLst>
          </p:cNvPr>
          <p:cNvSpPr txBox="1"/>
          <p:nvPr/>
        </p:nvSpPr>
        <p:spPr>
          <a:xfrm>
            <a:off x="1830962" y="3168929"/>
            <a:ext cx="3551479" cy="2585323"/>
          </a:xfrm>
          <a:prstGeom prst="rect">
            <a:avLst/>
          </a:prstGeom>
          <a:noFill/>
        </p:spPr>
        <p:txBody>
          <a:bodyPr wrap="square" rtlCol="0">
            <a:spAutoFit/>
          </a:bodyPr>
          <a:lstStyle/>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Broadband Access</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Digital Literacy &amp; Skills</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Privacy &amp; Security</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Devices &amp; Technical Support</a:t>
            </a:r>
          </a:p>
          <a:p>
            <a:pPr marL="285750" lvl="0" indent="-285750">
              <a:buFont typeface="Arial" panose="020B0604020202020204" pitchFamily="34" charset="0"/>
              <a:buChar char="•"/>
            </a:pPr>
            <a:endParaRPr lang="en-US" sz="16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Accessible &amp; Inclusive Content</a:t>
            </a:r>
          </a:p>
          <a:p>
            <a:endParaRPr lang="en-US">
              <a:solidFill>
                <a:schemeClr val="bg1"/>
              </a:solidFill>
            </a:endParaRPr>
          </a:p>
        </p:txBody>
      </p:sp>
      <p:sp>
        <p:nvSpPr>
          <p:cNvPr id="16" name="TextBox 15">
            <a:extLst>
              <a:ext uri="{FF2B5EF4-FFF2-40B4-BE49-F238E27FC236}">
                <a16:creationId xmlns:a16="http://schemas.microsoft.com/office/drawing/2014/main" id="{67D43E0A-8CBA-9BF2-8AEA-8E4322D5CE58}"/>
              </a:ext>
            </a:extLst>
          </p:cNvPr>
          <p:cNvSpPr txBox="1"/>
          <p:nvPr/>
        </p:nvSpPr>
        <p:spPr>
          <a:xfrm>
            <a:off x="7331217" y="3033766"/>
            <a:ext cx="3551479" cy="243143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a:latin typeface="Open Sans"/>
                <a:ea typeface="Open Sans"/>
                <a:cs typeface="Open Sans"/>
              </a:rPr>
              <a:t>Economic &amp; Workforce Development</a:t>
            </a: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Education</a:t>
            </a: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Health</a:t>
            </a: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Social &amp; Civic Engagement</a:t>
            </a:r>
          </a:p>
          <a:p>
            <a:pPr marL="285750" lvl="0" indent="-285750">
              <a:buFont typeface="Arial" panose="020B0604020202020204" pitchFamily="34" charset="0"/>
              <a:buChar char="•"/>
            </a:pPr>
            <a:endParaRPr lang="en-US" sz="1400" b="1">
              <a:latin typeface="Open Sans" pitchFamily="2" charset="0"/>
              <a:ea typeface="Open Sans" pitchFamily="2" charset="0"/>
              <a:cs typeface="Open Sans" pitchFamily="2" charset="0"/>
            </a:endParaRPr>
          </a:p>
          <a:p>
            <a:pPr marL="285750" lvl="0" indent="-285750">
              <a:buFont typeface="Arial" panose="020B0604020202020204" pitchFamily="34" charset="0"/>
              <a:buChar char="•"/>
            </a:pPr>
            <a:r>
              <a:rPr lang="en-US" sz="1600" b="1">
                <a:latin typeface="Open Sans" pitchFamily="2" charset="0"/>
                <a:ea typeface="Open Sans" pitchFamily="2" charset="0"/>
                <a:cs typeface="Open Sans" pitchFamily="2" charset="0"/>
              </a:rPr>
              <a:t>Delivery of Essential Services</a:t>
            </a:r>
            <a:endParaRPr lang="en-US">
              <a:solidFill>
                <a:schemeClr val="bg1"/>
              </a:solidFill>
            </a:endParaRPr>
          </a:p>
        </p:txBody>
      </p:sp>
      <p:sp>
        <p:nvSpPr>
          <p:cNvPr id="17" name="TextBox 16">
            <a:extLst>
              <a:ext uri="{FF2B5EF4-FFF2-40B4-BE49-F238E27FC236}">
                <a16:creationId xmlns:a16="http://schemas.microsoft.com/office/drawing/2014/main" id="{96F9537A-5D23-9FE9-1ACD-F0AD1BF50A38}"/>
              </a:ext>
            </a:extLst>
          </p:cNvPr>
          <p:cNvSpPr txBox="1"/>
          <p:nvPr/>
        </p:nvSpPr>
        <p:spPr>
          <a:xfrm>
            <a:off x="5537006" y="2720245"/>
            <a:ext cx="14630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latin typeface="Open Sans SemiBold" pitchFamily="2" charset="0"/>
                <a:ea typeface="Open Sans SemiBold" pitchFamily="2" charset="0"/>
                <a:cs typeface="Open Sans SemiBold" pitchFamily="2" charset="0"/>
              </a:rPr>
              <a:t>Assess impact of program on these state outcomes</a:t>
            </a:r>
          </a:p>
        </p:txBody>
      </p:sp>
    </p:spTree>
    <p:extLst>
      <p:ext uri="{BB962C8B-B14F-4D97-AF65-F5344CB8AC3E}">
        <p14:creationId xmlns:p14="http://schemas.microsoft.com/office/powerpoint/2010/main" val="306375220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098F0F-B580-17CB-C248-586D87A466C6}"/>
              </a:ext>
            </a:extLst>
          </p:cNvPr>
          <p:cNvSpPr/>
          <p:nvPr/>
        </p:nvSpPr>
        <p:spPr>
          <a:xfrm>
            <a:off x="1117334" y="4641448"/>
            <a:ext cx="11074665" cy="2002420"/>
          </a:xfrm>
          <a:prstGeom prst="roundRect">
            <a:avLst>
              <a:gd name="adj" fmla="val 0"/>
            </a:avLst>
          </a:prstGeom>
          <a:solidFill>
            <a:srgbClr val="C5EAFF">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4FD0CEE-2DBB-9BAF-F72C-350D88ECF5A4}"/>
              </a:ext>
            </a:extLst>
          </p:cNvPr>
          <p:cNvSpPr/>
          <p:nvPr/>
        </p:nvSpPr>
        <p:spPr>
          <a:xfrm>
            <a:off x="0" y="0"/>
            <a:ext cx="3867793" cy="6858000"/>
          </a:xfrm>
          <a:prstGeom prst="roundRect">
            <a:avLst>
              <a:gd name="adj" fmla="val 0"/>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97C0E16-CAF2-4D3E-9382-42B7C18BFE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2" name="Title 1">
            <a:extLst>
              <a:ext uri="{FF2B5EF4-FFF2-40B4-BE49-F238E27FC236}">
                <a16:creationId xmlns:a16="http://schemas.microsoft.com/office/drawing/2014/main" id="{07D3E250-AC7D-BCBE-1C3F-DD7A4CF041BF}"/>
              </a:ext>
            </a:extLst>
          </p:cNvPr>
          <p:cNvSpPr>
            <a:spLocks noGrp="1"/>
          </p:cNvSpPr>
          <p:nvPr>
            <p:ph type="title" idx="4294967295"/>
          </p:nvPr>
        </p:nvSpPr>
        <p:spPr>
          <a:xfrm>
            <a:off x="224063" y="972458"/>
            <a:ext cx="3594679" cy="2219257"/>
          </a:xfrm>
        </p:spPr>
        <p:txBody>
          <a:bodyPr>
            <a:normAutofit/>
          </a:bodyPr>
          <a:lstStyle/>
          <a:p>
            <a:r>
              <a:rPr lang="en-US" sz="3600" spc="0">
                <a:solidFill>
                  <a:srgbClr val="E6F6FF"/>
                </a:solidFill>
              </a:rPr>
              <a:t>AFFORDABLE CONNECTIVITY PROGRAM </a:t>
            </a:r>
            <a:br>
              <a:rPr lang="en-US" sz="3600" spc="0">
                <a:solidFill>
                  <a:srgbClr val="E6F6FF"/>
                </a:solidFill>
              </a:rPr>
            </a:br>
            <a:r>
              <a:rPr lang="en-US" sz="3600" spc="0">
                <a:solidFill>
                  <a:srgbClr val="E6F6FF"/>
                </a:solidFill>
              </a:rPr>
              <a:t>(ACP) </a:t>
            </a:r>
            <a:r>
              <a:rPr lang="en-US">
                <a:solidFill>
                  <a:schemeClr val="bg1"/>
                </a:solidFill>
              </a:rPr>
              <a:t> </a:t>
            </a:r>
            <a:endParaRPr lang="en-US" sz="1600" spc="0">
              <a:solidFill>
                <a:schemeClr val="bg1"/>
              </a:solidFill>
              <a:latin typeface="+mn-lt"/>
            </a:endParaRPr>
          </a:p>
        </p:txBody>
      </p:sp>
      <p:sp>
        <p:nvSpPr>
          <p:cNvPr id="5" name="TextBox 4">
            <a:extLst>
              <a:ext uri="{FF2B5EF4-FFF2-40B4-BE49-F238E27FC236}">
                <a16:creationId xmlns:a16="http://schemas.microsoft.com/office/drawing/2014/main" id="{C34ECB06-61D0-291B-F0FE-CE5F4F2D5C0F}"/>
              </a:ext>
            </a:extLst>
          </p:cNvPr>
          <p:cNvSpPr txBox="1"/>
          <p:nvPr/>
        </p:nvSpPr>
        <p:spPr>
          <a:xfrm>
            <a:off x="4282633" y="743649"/>
            <a:ext cx="7430947" cy="3370153"/>
          </a:xfrm>
          <a:prstGeom prst="rect">
            <a:avLst/>
          </a:prstGeom>
          <a:noFill/>
        </p:spPr>
        <p:txBody>
          <a:bodyPr wrap="square" lIns="91440" tIns="45720" rIns="91440" bIns="45720" rtlCol="0" anchor="t">
            <a:spAutoFit/>
          </a:bodyPr>
          <a:lstStyle/>
          <a:p>
            <a:pPr algn="ctr">
              <a:spcBef>
                <a:spcPts val="1200"/>
              </a:spcBef>
              <a:spcAft>
                <a:spcPts val="1200"/>
              </a:spcAft>
              <a:defRPr/>
            </a:pPr>
            <a:r>
              <a:rPr lang="en-US" sz="2000" b="1" dirty="0">
                <a:solidFill>
                  <a:srgbClr val="0C64A0"/>
                </a:solidFill>
                <a:latin typeface="Open Sans"/>
                <a:ea typeface="Open Sans"/>
                <a:cs typeface="Open Sans"/>
              </a:rPr>
              <a:t>Agencies can educate &amp; enroll clients in this important program</a:t>
            </a:r>
          </a:p>
          <a:p>
            <a:pPr marR="0" lvl="0" algn="l" defTabSz="914400" rtl="0" eaLnBrk="1" fontAlgn="auto" latinLnBrk="0" hangingPunct="1">
              <a:lnSpc>
                <a:spcPct val="100000"/>
              </a:lnSpc>
              <a:spcBef>
                <a:spcPts val="1200"/>
              </a:spcBef>
              <a:spcAft>
                <a:spcPts val="1200"/>
              </a:spcAft>
              <a:buClrTx/>
              <a:buSzTx/>
              <a:tabLst/>
              <a:defRPr/>
            </a:pPr>
            <a:r>
              <a:rPr kumimoji="0" lang="en-US" b="1" i="0" u="none" strike="noStrike" kern="1200" cap="none" spc="0" normalizeH="0" baseline="0" noProof="0" dirty="0">
                <a:ln>
                  <a:noFill/>
                </a:ln>
                <a:solidFill>
                  <a:srgbClr val="0F75BC"/>
                </a:solidFill>
                <a:effectLst/>
                <a:uLnTx/>
                <a:uFillTx/>
                <a:latin typeface="Open Sans"/>
                <a:ea typeface="Open Sans"/>
                <a:cs typeface="Open Sans"/>
              </a:rPr>
              <a:t>Benefits for eligible </a:t>
            </a:r>
            <a:r>
              <a:rPr lang="en-US" b="1" dirty="0">
                <a:solidFill>
                  <a:srgbClr val="0F75BC"/>
                </a:solidFill>
                <a:latin typeface="Open Sans"/>
                <a:ea typeface="Open Sans"/>
                <a:cs typeface="Open Sans"/>
              </a:rPr>
              <a:t>households:</a:t>
            </a: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en-US" sz="1600" dirty="0">
                <a:solidFill>
                  <a:srgbClr val="000000"/>
                </a:solidFill>
                <a:latin typeface="Open Sans"/>
                <a:ea typeface="Open Sans"/>
                <a:cs typeface="Open Sans"/>
              </a:rPr>
              <a:t>Up to </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$30/month internet service </a:t>
            </a:r>
            <a:r>
              <a:rPr lang="en-US" sz="1600" dirty="0">
                <a:solidFill>
                  <a:srgbClr val="000000"/>
                </a:solidFill>
                <a:latin typeface="Open Sans"/>
                <a:ea typeface="Open Sans"/>
                <a:cs typeface="Open Sans"/>
              </a:rPr>
              <a:t>discount</a:t>
            </a: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Up to $75/month internet service </a:t>
            </a:r>
            <a:r>
              <a:rPr lang="en-US" sz="1600" dirty="0">
                <a:solidFill>
                  <a:srgbClr val="000000"/>
                </a:solidFill>
                <a:latin typeface="Open Sans"/>
                <a:ea typeface="Open Sans"/>
                <a:cs typeface="Open Sans"/>
              </a:rPr>
              <a:t>discount on qualifying </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Tribal lands</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One-time discount up to $100 for a device</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r>
              <a:rPr lang="en-US" sz="1600" dirty="0">
                <a:solidFill>
                  <a:srgbClr val="000000"/>
                </a:solidFill>
                <a:latin typeface="Open Sans"/>
                <a:ea typeface="Open Sans"/>
                <a:cs typeface="Open Sans"/>
              </a:rPr>
              <a:t>Can combine with other discount programs to further subsidize the rate</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600"/>
              </a:spcBef>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Open Sans"/>
              <a:ea typeface="Open Sans"/>
              <a:cs typeface="Open Sans"/>
            </a:endParaRPr>
          </a:p>
          <a:p>
            <a:pPr marR="0" lvl="0" algn="l" defTabSz="914400" rtl="0" eaLnBrk="1" fontAlgn="auto" latinLnBrk="0" hangingPunct="1">
              <a:lnSpc>
                <a:spcPct val="100000"/>
              </a:lnSpc>
              <a:spcBef>
                <a:spcPts val="1200"/>
              </a:spcBef>
              <a:spcAft>
                <a:spcPts val="1200"/>
              </a:spcAft>
              <a:buClrTx/>
              <a:buSzTx/>
              <a:tabLst/>
              <a:defRPr/>
            </a:pPr>
            <a:r>
              <a:rPr kumimoji="0" lang="en-US" sz="1600" b="0" i="0" u="none" strike="noStrike" kern="1200" cap="none" spc="0" normalizeH="0" baseline="0" noProof="0" dirty="0">
                <a:ln>
                  <a:noFill/>
                </a:ln>
                <a:solidFill>
                  <a:srgbClr val="0F75BC"/>
                </a:solidFill>
                <a:effectLst/>
                <a:uLnTx/>
                <a:uFillTx/>
                <a:latin typeface="Open Sans SemiBold"/>
                <a:ea typeface="Open Sans SemiBold"/>
                <a:cs typeface="Open Sans SemiBold"/>
              </a:rPr>
              <a:t>Household income &amp; federal assistance programs determine eligibility*</a:t>
            </a:r>
            <a:endParaRPr lang="en-US" sz="1600" b="0" i="0" u="none" strike="noStrike" kern="1200" cap="none" spc="0" normalizeH="0" baseline="0" noProof="0" dirty="0">
              <a:ln>
                <a:noFill/>
              </a:ln>
              <a:solidFill>
                <a:srgbClr val="0F75BC"/>
              </a:solidFill>
              <a:effectLst/>
              <a:uLnTx/>
              <a:uFillTx/>
              <a:latin typeface="Open Sans SemiBold"/>
              <a:ea typeface="Open Sans SemiBold"/>
              <a:cs typeface="Open Sans SemiBold"/>
            </a:endParaRPr>
          </a:p>
        </p:txBody>
      </p:sp>
      <p:sp>
        <p:nvSpPr>
          <p:cNvPr id="6" name="TextBox 5">
            <a:extLst>
              <a:ext uri="{FF2B5EF4-FFF2-40B4-BE49-F238E27FC236}">
                <a16:creationId xmlns:a16="http://schemas.microsoft.com/office/drawing/2014/main" id="{55097368-4A78-43D2-F2AC-BEF9EC7FF968}"/>
              </a:ext>
            </a:extLst>
          </p:cNvPr>
          <p:cNvSpPr txBox="1"/>
          <p:nvPr/>
        </p:nvSpPr>
        <p:spPr>
          <a:xfrm>
            <a:off x="4282633" y="6056087"/>
            <a:ext cx="74309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F75BC"/>
                </a:solidFill>
                <a:effectLst/>
                <a:uLnTx/>
                <a:uFillTx/>
                <a:latin typeface="Calibri" panose="020F0502020204030204"/>
                <a:ea typeface="+mn-ea"/>
                <a:cs typeface="+mn-cs"/>
              </a:rPr>
              <a:t>* See all eligibility criteria at </a:t>
            </a:r>
            <a:r>
              <a:rPr kumimoji="0" lang="en-US" sz="1600" b="0" i="0" u="none" strike="noStrike" kern="1200" cap="none" spc="0" normalizeH="0" baseline="0" noProof="0">
                <a:ln>
                  <a:noFill/>
                </a:ln>
                <a:solidFill>
                  <a:srgbClr val="000000"/>
                </a:solidFill>
                <a:effectLst/>
                <a:uLnTx/>
                <a:uFillTx/>
                <a:ea typeface="+mn-ea"/>
                <a:cs typeface="+mn-cs"/>
                <a:hlinkClick r:id="rId3"/>
              </a:rPr>
              <a:t>affordableconnectivity.gov</a:t>
            </a:r>
            <a:endParaRPr kumimoji="0" lang="en-US" sz="1600" b="0" i="0" u="sng" strike="noStrike" kern="1200" cap="none" spc="0" normalizeH="0" baseline="0" noProof="0">
              <a:ln>
                <a:noFill/>
              </a:ln>
              <a:solidFill>
                <a:srgbClr val="0563C1"/>
              </a:solidFill>
              <a:effectLst/>
              <a:uLnTx/>
              <a:uFillTx/>
              <a:latin typeface="Calibri" panose="020F0502020204030204" pitchFamily="34" charset="0"/>
              <a:ea typeface="+mn-ea"/>
              <a:cs typeface="Calibri"/>
            </a:endParaRPr>
          </a:p>
        </p:txBody>
      </p:sp>
      <p:sp>
        <p:nvSpPr>
          <p:cNvPr id="10" name="TextBox 9">
            <a:extLst>
              <a:ext uri="{FF2B5EF4-FFF2-40B4-BE49-F238E27FC236}">
                <a16:creationId xmlns:a16="http://schemas.microsoft.com/office/drawing/2014/main" id="{43867230-859A-BE58-6D67-DAD63DBA8EC9}"/>
              </a:ext>
            </a:extLst>
          </p:cNvPr>
          <p:cNvSpPr txBox="1"/>
          <p:nvPr/>
        </p:nvSpPr>
        <p:spPr>
          <a:xfrm>
            <a:off x="4282633" y="4798055"/>
            <a:ext cx="7430947" cy="1384995"/>
          </a:xfrm>
          <a:prstGeom prst="rect">
            <a:avLst/>
          </a:prstGeom>
          <a:noFill/>
        </p:spPr>
        <p:txBody>
          <a:bodyPr wrap="square" rtlCol="0">
            <a:spAutoFit/>
          </a:bodyPr>
          <a:lstStyle/>
          <a:p>
            <a:pPr algn="ctr">
              <a:spcBef>
                <a:spcPts val="1200"/>
              </a:spcBef>
              <a:spcAft>
                <a:spcPts val="1200"/>
              </a:spcAft>
              <a:defRPr/>
            </a:pPr>
            <a:r>
              <a:rPr lang="en-US" sz="1800">
                <a:solidFill>
                  <a:srgbClr val="0F75BC"/>
                </a:solidFill>
                <a:latin typeface="Open Sans SemiBold"/>
                <a:ea typeface="Open Sans SemiBold"/>
                <a:cs typeface="Open Sans SemiBold"/>
              </a:rPr>
              <a:t>Apply for ACP: </a:t>
            </a:r>
            <a:r>
              <a:rPr kumimoji="0" lang="en-US" sz="1800" b="0" i="0" u="none" strike="noStrike" kern="1200" cap="none" spc="0" normalizeH="0" baseline="0" noProof="0">
                <a:ln>
                  <a:noFill/>
                </a:ln>
                <a:solidFill>
                  <a:srgbClr val="000000"/>
                </a:solidFill>
                <a:effectLst/>
                <a:uLnTx/>
                <a:uFillTx/>
                <a:ea typeface="+mn-ea"/>
                <a:cs typeface="+mn-cs"/>
                <a:hlinkClick r:id="rId3"/>
              </a:rPr>
              <a:t>affordableconnectivity.gov</a:t>
            </a:r>
            <a:endParaRPr lang="en-US" sz="1800">
              <a:solidFill>
                <a:srgbClr val="0F75BC"/>
              </a:solidFill>
              <a:ea typeface="Open Sans SemiBold"/>
              <a:cs typeface="Open Sans SemiBold"/>
            </a:endParaRPr>
          </a:p>
          <a:p>
            <a:pPr algn="ctr">
              <a:spcBef>
                <a:spcPts val="1200"/>
              </a:spcBef>
              <a:spcAft>
                <a:spcPts val="1200"/>
              </a:spcAft>
              <a:defRPr/>
            </a:pPr>
            <a:r>
              <a:rPr lang="en-US" sz="1800" b="1">
                <a:solidFill>
                  <a:srgbClr val="0F75BC"/>
                </a:solidFill>
                <a:latin typeface="Open Sans SemiBold"/>
                <a:ea typeface="Open Sans SemiBold"/>
                <a:cs typeface="Open Sans SemiBold"/>
              </a:rPr>
              <a:t>ACP Enrollment Support: </a:t>
            </a:r>
            <a:r>
              <a:rPr lang="en-US" sz="1800">
                <a:solidFill>
                  <a:srgbClr val="0F75BC"/>
                </a:solidFill>
                <a:latin typeface="Open Sans SemiBold"/>
                <a:ea typeface="Open Sans SemiBold"/>
                <a:cs typeface="Open Sans SemiBold"/>
              </a:rPr>
              <a:t>(877) 384-2575 </a:t>
            </a:r>
          </a:p>
          <a:p>
            <a:endParaRPr lang="en-US"/>
          </a:p>
        </p:txBody>
      </p:sp>
      <p:sp>
        <p:nvSpPr>
          <p:cNvPr id="11" name="TextBox 10">
            <a:extLst>
              <a:ext uri="{FF2B5EF4-FFF2-40B4-BE49-F238E27FC236}">
                <a16:creationId xmlns:a16="http://schemas.microsoft.com/office/drawing/2014/main" id="{03333595-9B09-8ADE-D2BE-298725A20043}"/>
              </a:ext>
            </a:extLst>
          </p:cNvPr>
          <p:cNvSpPr txBox="1"/>
          <p:nvPr/>
        </p:nvSpPr>
        <p:spPr>
          <a:xfrm>
            <a:off x="616163" y="3330997"/>
            <a:ext cx="2071869" cy="2246769"/>
          </a:xfrm>
          <a:prstGeom prst="rect">
            <a:avLst/>
          </a:prstGeom>
          <a:noFill/>
        </p:spPr>
        <p:txBody>
          <a:bodyPr wrap="square" rtlCol="0">
            <a:spAutoFit/>
          </a:bodyPr>
          <a:lstStyle/>
          <a:p>
            <a:r>
              <a:rPr lang="en-US" sz="2000" spc="0" dirty="0">
                <a:solidFill>
                  <a:srgbClr val="E6F6FF"/>
                </a:solidFill>
                <a:latin typeface="+mn-lt"/>
                <a:ea typeface="Georgia Pro" charset="0"/>
                <a:cs typeface="Georgia Pro" charset="0"/>
              </a:rPr>
              <a:t>Agencies can leverage this FCC subsidy program </a:t>
            </a:r>
            <a:r>
              <a:rPr lang="en-US" sz="2000" dirty="0">
                <a:solidFill>
                  <a:srgbClr val="E6F6FF"/>
                </a:solidFill>
                <a:ea typeface="Georgia Pro" charset="0"/>
                <a:cs typeface="Georgia Pro" charset="0"/>
              </a:rPr>
              <a:t>to help</a:t>
            </a:r>
            <a:r>
              <a:rPr lang="en-US" sz="2000" spc="0" dirty="0">
                <a:solidFill>
                  <a:srgbClr val="E6F6FF"/>
                </a:solidFill>
                <a:latin typeface="+mn-lt"/>
                <a:ea typeface="Georgia Pro" charset="0"/>
                <a:cs typeface="Georgia Pro" charset="0"/>
              </a:rPr>
              <a:t> households better afford internet services &amp; devices</a:t>
            </a:r>
            <a:endParaRPr lang="en-US" sz="2000" dirty="0">
              <a:solidFill>
                <a:srgbClr val="E6F6FF"/>
              </a:solidFill>
            </a:endParaRPr>
          </a:p>
        </p:txBody>
      </p:sp>
    </p:spTree>
    <p:extLst>
      <p:ext uri="{BB962C8B-B14F-4D97-AF65-F5344CB8AC3E}">
        <p14:creationId xmlns:p14="http://schemas.microsoft.com/office/powerpoint/2010/main" val="2667505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91B9-4F35-D74C-67A8-F6CBA44A93D8}"/>
              </a:ext>
            </a:extLst>
          </p:cNvPr>
          <p:cNvSpPr>
            <a:spLocks noGrp="1"/>
          </p:cNvSpPr>
          <p:nvPr>
            <p:ph type="title"/>
          </p:nvPr>
        </p:nvSpPr>
        <p:spPr>
          <a:xfrm>
            <a:off x="1386093" y="322224"/>
            <a:ext cx="3258185" cy="757627"/>
          </a:xfrm>
        </p:spPr>
        <p:txBody>
          <a:bodyPr>
            <a:normAutofit fontScale="90000"/>
          </a:bodyPr>
          <a:lstStyle/>
          <a:p>
            <a:r>
              <a:rPr lang="en-US" dirty="0">
                <a:latin typeface="Expressway Rg"/>
              </a:rPr>
              <a:t>ALABAMA STATE BROADBAND MAP</a:t>
            </a:r>
          </a:p>
        </p:txBody>
      </p:sp>
      <p:sp>
        <p:nvSpPr>
          <p:cNvPr id="4" name="Text Placeholder 3">
            <a:extLst>
              <a:ext uri="{FF2B5EF4-FFF2-40B4-BE49-F238E27FC236}">
                <a16:creationId xmlns:a16="http://schemas.microsoft.com/office/drawing/2014/main" id="{DB309E5E-0467-831F-3709-90E65BFA8274}"/>
              </a:ext>
            </a:extLst>
          </p:cNvPr>
          <p:cNvSpPr>
            <a:spLocks noGrp="1"/>
          </p:cNvSpPr>
          <p:nvPr>
            <p:ph type="body" sz="half" idx="2"/>
          </p:nvPr>
        </p:nvSpPr>
        <p:spPr>
          <a:xfrm>
            <a:off x="1423876" y="2182546"/>
            <a:ext cx="3258185" cy="4109820"/>
          </a:xfrm>
        </p:spPr>
        <p:txBody>
          <a:bodyPr vert="horz" lIns="0" tIns="365760" rIns="0" bIns="274320" rtlCol="0" anchor="t">
            <a:normAutofit fontScale="92500" lnSpcReduction="10000"/>
          </a:bodyPr>
          <a:lstStyle/>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ADECA invested in building a more accurate statewide broadband map</a:t>
            </a:r>
          </a:p>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The map illustrates coverage areas for various speeds, ISPs, &amp; technologies</a:t>
            </a:r>
          </a:p>
          <a:p>
            <a:pPr marL="285750" indent="-285750">
              <a:lnSpc>
                <a:spcPct val="113999"/>
              </a:lnSpc>
              <a:spcAft>
                <a:spcPts val="600"/>
              </a:spcAft>
              <a:buChar char="•"/>
            </a:pPr>
            <a:r>
              <a:rPr lang="en-US" b="0" dirty="0">
                <a:latin typeface="Open Sans" panose="020B0606030504020204" pitchFamily="34" charset="0"/>
                <a:ea typeface="Open Sans" panose="020B0606030504020204" pitchFamily="34" charset="0"/>
                <a:cs typeface="Open Sans" panose="020B0606030504020204" pitchFamily="34" charset="0"/>
              </a:rPr>
              <a:t>Percentages refer to the portion of households covered within a census block</a:t>
            </a:r>
          </a:p>
          <a:p>
            <a:pPr marL="285750" indent="-285750">
              <a:spcAft>
                <a:spcPts val="600"/>
              </a:spcAft>
              <a:buChar char="•"/>
            </a:pP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rPr>
              <a:t>Map version 2.0 has been released</a:t>
            </a:r>
          </a:p>
          <a:p>
            <a:pPr marL="285750" indent="-285750">
              <a:spcAft>
                <a:spcPts val="600"/>
              </a:spcAft>
              <a:buFont typeface="Arial" panose="020B0604020202020204" pitchFamily="34" charset="0"/>
              <a:buChar char="•"/>
            </a:pP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https://broadband.alabama.gov/broadband-maps/</a:t>
            </a:r>
            <a:r>
              <a:rPr lang="en-US" b="0" dirty="0">
                <a:solidFill>
                  <a:srgbClr val="3A3A3C"/>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 name="Footer Placeholder 4">
            <a:extLst>
              <a:ext uri="{FF2B5EF4-FFF2-40B4-BE49-F238E27FC236}">
                <a16:creationId xmlns:a16="http://schemas.microsoft.com/office/drawing/2014/main" id="{1E36024A-6A42-A6B8-7254-8966B43A064B}"/>
              </a:ext>
            </a:extLst>
          </p:cNvPr>
          <p:cNvSpPr>
            <a:spLocks noGrp="1"/>
          </p:cNvSpPr>
          <p:nvPr>
            <p:ph type="ftr" sz="quarter" idx="11"/>
          </p:nvPr>
        </p:nvSpPr>
        <p:spPr/>
        <p:txBody>
          <a:bodyPr/>
          <a:lstStyle/>
          <a:p>
            <a:r>
              <a:rPr lang="en-US" dirty="0"/>
              <a:t>PARTNER CONTRIBUTION</a:t>
            </a:r>
          </a:p>
        </p:txBody>
      </p:sp>
      <p:sp>
        <p:nvSpPr>
          <p:cNvPr id="6" name="Slide Number Placeholder 5">
            <a:extLst>
              <a:ext uri="{FF2B5EF4-FFF2-40B4-BE49-F238E27FC236}">
                <a16:creationId xmlns:a16="http://schemas.microsoft.com/office/drawing/2014/main" id="{80C1E8D7-FDB5-4DA7-83E8-CBF7C412CABC}"/>
              </a:ext>
            </a:extLst>
          </p:cNvPr>
          <p:cNvSpPr>
            <a:spLocks noGrp="1"/>
          </p:cNvSpPr>
          <p:nvPr>
            <p:ph type="sldNum" sz="quarter" idx="12"/>
          </p:nvPr>
        </p:nvSpPr>
        <p:spPr/>
        <p:txBody>
          <a:bodyPr/>
          <a:lstStyle/>
          <a:p>
            <a:fld id="{ACAAA2AA-9935-F447-A1F2-B7B18FC0B460}" type="slidenum">
              <a:rPr lang="en-US" smtClean="0"/>
              <a:t>22</a:t>
            </a:fld>
            <a:endParaRPr lang="en-US" dirty="0"/>
          </a:p>
        </p:txBody>
      </p:sp>
      <p:sp>
        <p:nvSpPr>
          <p:cNvPr id="15" name="TextBox 14">
            <a:extLst>
              <a:ext uri="{FF2B5EF4-FFF2-40B4-BE49-F238E27FC236}">
                <a16:creationId xmlns:a16="http://schemas.microsoft.com/office/drawing/2014/main" id="{88183260-05D5-F290-4D6D-D5131D73AE36}"/>
              </a:ext>
            </a:extLst>
          </p:cNvPr>
          <p:cNvSpPr txBox="1"/>
          <p:nvPr/>
        </p:nvSpPr>
        <p:spPr>
          <a:xfrm>
            <a:off x="1513840" y="6398667"/>
            <a:ext cx="3258185" cy="230832"/>
          </a:xfrm>
          <a:prstGeom prst="rect">
            <a:avLst/>
          </a:prstGeom>
          <a:noFill/>
        </p:spPr>
        <p:txBody>
          <a:bodyPr wrap="square" lIns="0" rtlCol="0" anchor="b">
            <a:spAutoFit/>
          </a:bodyPr>
          <a:lstStyle/>
          <a:p>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https://broadband.alabama.gov/broadband-maps/</a:t>
            </a:r>
          </a:p>
        </p:txBody>
      </p:sp>
      <p:pic>
        <p:nvPicPr>
          <p:cNvPr id="3" name="Picture 2">
            <a:extLst>
              <a:ext uri="{FF2B5EF4-FFF2-40B4-BE49-F238E27FC236}">
                <a16:creationId xmlns:a16="http://schemas.microsoft.com/office/drawing/2014/main" id="{24AD117E-A32D-C05A-B7BE-DC2D12393BD7}"/>
              </a:ext>
            </a:extLst>
          </p:cNvPr>
          <p:cNvPicPr>
            <a:picLocks noChangeAspect="1"/>
          </p:cNvPicPr>
          <p:nvPr/>
        </p:nvPicPr>
        <p:blipFill rotWithShape="1">
          <a:blip r:embed="rId4"/>
          <a:srcRect t="408" b="408"/>
          <a:stretch/>
        </p:blipFill>
        <p:spPr>
          <a:xfrm>
            <a:off x="6736740" y="460453"/>
            <a:ext cx="4625494" cy="5937094"/>
          </a:xfrm>
          <a:prstGeom prst="rect">
            <a:avLst/>
          </a:prstGeom>
        </p:spPr>
      </p:pic>
      <p:sp>
        <p:nvSpPr>
          <p:cNvPr id="8" name="TextBox 7">
            <a:extLst>
              <a:ext uri="{FF2B5EF4-FFF2-40B4-BE49-F238E27FC236}">
                <a16:creationId xmlns:a16="http://schemas.microsoft.com/office/drawing/2014/main" id="{1AD35A2B-B2FA-B10D-FF4F-CD99221884CC}"/>
              </a:ext>
            </a:extLst>
          </p:cNvPr>
          <p:cNvSpPr txBox="1"/>
          <p:nvPr/>
        </p:nvSpPr>
        <p:spPr>
          <a:xfrm>
            <a:off x="1224026" y="1148679"/>
            <a:ext cx="4184514" cy="830997"/>
          </a:xfrm>
          <a:prstGeom prst="rect">
            <a:avLst/>
          </a:prstGeom>
          <a:noFill/>
        </p:spPr>
        <p:txBody>
          <a:bodyPr wrap="square">
            <a:spAutoFit/>
          </a:bodyPr>
          <a:lstStyle/>
          <a:p>
            <a:pPr marL="0" indent="0">
              <a:buNone/>
            </a:pPr>
            <a:r>
              <a:rPr lang="en-US" sz="1600" dirty="0">
                <a:solidFill>
                  <a:schemeClr val="tx1"/>
                </a:solidFill>
              </a:rPr>
              <a:t>Advocate &amp; support meaningful broadband projects with knowledge of the needs &amp; gaps in broadband access in your community</a:t>
            </a:r>
          </a:p>
        </p:txBody>
      </p:sp>
    </p:spTree>
    <p:extLst>
      <p:ext uri="{BB962C8B-B14F-4D97-AF65-F5344CB8AC3E}">
        <p14:creationId xmlns:p14="http://schemas.microsoft.com/office/powerpoint/2010/main" val="30890268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7AF0265-FCC2-3EF9-6553-BFC77CA5AF7C}"/>
              </a:ext>
            </a:extLst>
          </p:cNvPr>
          <p:cNvSpPr/>
          <p:nvPr/>
        </p:nvSpPr>
        <p:spPr>
          <a:xfrm>
            <a:off x="0" y="5734878"/>
            <a:ext cx="12192000" cy="1123122"/>
          </a:xfrm>
          <a:prstGeom prst="roundRect">
            <a:avLst>
              <a:gd name="adj" fmla="val 0"/>
            </a:avLst>
          </a:prstGeom>
          <a:solidFill>
            <a:srgbClr val="F0F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0A565-0C0A-D947-EF74-7FE91A32B86D}"/>
              </a:ext>
            </a:extLst>
          </p:cNvPr>
          <p:cNvSpPr>
            <a:spLocks noGrp="1"/>
          </p:cNvSpPr>
          <p:nvPr>
            <p:ph type="title"/>
          </p:nvPr>
        </p:nvSpPr>
        <p:spPr/>
        <p:txBody>
          <a:bodyPr/>
          <a:lstStyle/>
          <a:p>
            <a:r>
              <a:rPr lang="en-US" dirty="0">
                <a:latin typeface="Expressway Rg"/>
              </a:rPr>
              <a:t>SUBMITTING AN FCC MAPPING CHALLENGE</a:t>
            </a:r>
          </a:p>
        </p:txBody>
      </p:sp>
      <p:sp>
        <p:nvSpPr>
          <p:cNvPr id="3" name="Footer Placeholder 2">
            <a:extLst>
              <a:ext uri="{FF2B5EF4-FFF2-40B4-BE49-F238E27FC236}">
                <a16:creationId xmlns:a16="http://schemas.microsoft.com/office/drawing/2014/main" id="{439AF2D3-82C5-3B45-A570-8A57CC461DE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
        <p:nvSpPr>
          <p:cNvPr id="4" name="Slide Number Placeholder 3">
            <a:extLst>
              <a:ext uri="{FF2B5EF4-FFF2-40B4-BE49-F238E27FC236}">
                <a16:creationId xmlns:a16="http://schemas.microsoft.com/office/drawing/2014/main" id="{371A01F0-8C00-6AB6-970A-E9CC55576A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AAA2AA-9935-F447-A1F2-B7B18FC0B460}" type="slidenum">
              <a:rPr kumimoji="0" lang="en-US" sz="1200" b="1" i="0" u="none" strike="noStrike" kern="1200" cap="none" spc="0" normalizeH="0" baseline="0" noProof="0" smtClean="0">
                <a:ln>
                  <a:noFill/>
                </a:ln>
                <a:solidFill>
                  <a:srgbClr val="FFFFFF">
                    <a:lumMod val="75000"/>
                  </a:srgbClr>
                </a:solidFill>
                <a:effectLst/>
                <a:uLnTx/>
                <a:uFillTx/>
                <a:latin typeface="Expressway Xb" panose="020B0604020200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FFFFFF">
                  <a:lumMod val="75000"/>
                </a:srgbClr>
              </a:solidFill>
              <a:effectLst/>
              <a:uLnTx/>
              <a:uFillTx/>
              <a:latin typeface="Expressway Xb" panose="020B0604020200020204" pitchFamily="34" charset="0"/>
              <a:ea typeface="+mn-ea"/>
              <a:cs typeface="+mn-cs"/>
            </a:endParaRPr>
          </a:p>
        </p:txBody>
      </p:sp>
      <p:sp>
        <p:nvSpPr>
          <p:cNvPr id="6" name="TextBox 5">
            <a:extLst>
              <a:ext uri="{FF2B5EF4-FFF2-40B4-BE49-F238E27FC236}">
                <a16:creationId xmlns:a16="http://schemas.microsoft.com/office/drawing/2014/main" id="{5C5F4ED8-3D45-44C4-698E-FC68FF82CB03}"/>
              </a:ext>
            </a:extLst>
          </p:cNvPr>
          <p:cNvSpPr txBox="1"/>
          <p:nvPr/>
        </p:nvSpPr>
        <p:spPr>
          <a:xfrm>
            <a:off x="1254888" y="6027003"/>
            <a:ext cx="105229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https://help.bdc.fcc.gov/hc/en-us/articles/10475216120475-How-to-Submit-a-Location-Challenge-</a:t>
            </a:r>
            <a:r>
              <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F79C1"/>
                </a:solidFill>
                <a:effectLst/>
                <a:uLnTx/>
                <a:uFillTx/>
                <a:latin typeface="Calibri"/>
                <a:ea typeface="+mn-ea"/>
                <a:cs typeface="Calibri"/>
              </a:rPr>
              <a:t>** </a:t>
            </a:r>
            <a:r>
              <a:rPr kumimoji="0" lang="en-US" sz="1400" b="0" i="0" u="none" strike="noStrike" kern="1200" cap="none" spc="0" normalizeH="0" baseline="0" noProof="0">
                <a:ln>
                  <a:noFill/>
                </a:ln>
                <a:solidFill>
                  <a:srgbClr val="0F79C1"/>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https://www.fcc.gov/news-events/events/2022/09/broadband-serviceable-location-fabric-bulk-challenge-process-webinar </a:t>
            </a:r>
            <a:endParaRPr kumimoji="0" lang="en-US" sz="1400" b="0" i="0" u="none" strike="noStrike" kern="1200" cap="none" spc="0" normalizeH="0" baseline="0" noProof="0">
              <a:ln>
                <a:noFill/>
              </a:ln>
              <a:solidFill>
                <a:srgbClr val="0F79C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E6FF139-7EB9-E458-8470-C2A3D001D161}"/>
              </a:ext>
            </a:extLst>
          </p:cNvPr>
          <p:cNvSpPr/>
          <p:nvPr/>
        </p:nvSpPr>
        <p:spPr>
          <a:xfrm>
            <a:off x="1254888" y="1638082"/>
            <a:ext cx="5184916" cy="1790918"/>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6A3D8B-3926-7506-390D-E8DF7660A09A}"/>
              </a:ext>
            </a:extLst>
          </p:cNvPr>
          <p:cNvSpPr txBox="1"/>
          <p:nvPr/>
        </p:nvSpPr>
        <p:spPr>
          <a:xfrm>
            <a:off x="1280341" y="1856590"/>
            <a:ext cx="5084855" cy="1354217"/>
          </a:xfrm>
          <a:prstGeom prst="rect">
            <a:avLst/>
          </a:prstGeom>
          <a:noFill/>
        </p:spPr>
        <p:txBody>
          <a:bodyPr wrap="square" rtlCol="0">
            <a:spAutoFit/>
          </a:bodyPr>
          <a:lstStyle/>
          <a:p>
            <a:pPr algn="ct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Upcoming federal funding allocations will be determined by FCC’s new map</a:t>
            </a:r>
          </a:p>
          <a:p>
            <a:pPr algn="ctr"/>
            <a:endParaRPr lang="en-US" sz="10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800" dirty="0">
                <a:solidFill>
                  <a:srgbClr val="E6F6FF"/>
                </a:solidFill>
                <a:latin typeface="Open Sans" panose="020B0606030504020204" pitchFamily="34" charset="0"/>
                <a:ea typeface="Open Sans" panose="020B0606030504020204" pitchFamily="34" charset="0"/>
                <a:cs typeface="Open Sans" panose="020B0606030504020204" pitchFamily="34" charset="0"/>
              </a:rPr>
              <a:t>Map contains errors which can be remedied </a:t>
            </a:r>
          </a:p>
          <a:p>
            <a:pPr algn="ctr"/>
            <a:r>
              <a:rPr lang="en-US" sz="1800" dirty="0">
                <a:solidFill>
                  <a:srgbClr val="E6F6FF"/>
                </a:solidFill>
                <a:latin typeface="Open Sans" panose="020B0606030504020204" pitchFamily="34" charset="0"/>
                <a:ea typeface="Open Sans" panose="020B0606030504020204" pitchFamily="34" charset="0"/>
                <a:cs typeface="Open Sans" panose="020B0606030504020204" pitchFamily="34" charset="0"/>
              </a:rPr>
              <a:t>via a challenge process</a:t>
            </a:r>
          </a:p>
        </p:txBody>
      </p:sp>
      <p:sp>
        <p:nvSpPr>
          <p:cNvPr id="9" name="Rectangle 8">
            <a:extLst>
              <a:ext uri="{FF2B5EF4-FFF2-40B4-BE49-F238E27FC236}">
                <a16:creationId xmlns:a16="http://schemas.microsoft.com/office/drawing/2014/main" id="{6E2F536E-7A2C-9B56-5127-F4819FE2DFCC}"/>
              </a:ext>
            </a:extLst>
          </p:cNvPr>
          <p:cNvSpPr/>
          <p:nvPr/>
        </p:nvSpPr>
        <p:spPr>
          <a:xfrm>
            <a:off x="6592956" y="1638082"/>
            <a:ext cx="5184916" cy="1790918"/>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10" name="Rectangle 9">
            <a:extLst>
              <a:ext uri="{FF2B5EF4-FFF2-40B4-BE49-F238E27FC236}">
                <a16:creationId xmlns:a16="http://schemas.microsoft.com/office/drawing/2014/main" id="{23C2CBAA-0766-C4C9-E25F-47F40EF77BD6}"/>
              </a:ext>
            </a:extLst>
          </p:cNvPr>
          <p:cNvSpPr/>
          <p:nvPr/>
        </p:nvSpPr>
        <p:spPr>
          <a:xfrm>
            <a:off x="1254888" y="3564882"/>
            <a:ext cx="5184916" cy="1790917"/>
          </a:xfrm>
          <a:prstGeom prst="rect">
            <a:avLst/>
          </a:prstGeom>
          <a:solidFill>
            <a:srgbClr val="0C64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E89D69-A7DB-A928-2341-35A2526D642F}"/>
              </a:ext>
            </a:extLst>
          </p:cNvPr>
          <p:cNvSpPr txBox="1"/>
          <p:nvPr/>
        </p:nvSpPr>
        <p:spPr>
          <a:xfrm>
            <a:off x="1632030" y="3723717"/>
            <a:ext cx="4572000" cy="1862048"/>
          </a:xfrm>
          <a:prstGeom prst="rect">
            <a:avLst/>
          </a:prstGeom>
          <a:noFill/>
        </p:spPr>
        <p:txBody>
          <a:bodyPr wrap="square" rtlCol="0">
            <a:spAutoFit/>
          </a:bodyPr>
          <a:lstStyle/>
          <a:p>
            <a:pPr>
              <a:spcBef>
                <a:spcPts val="600"/>
              </a:spcBef>
            </a:pPr>
            <a:r>
              <a:rPr lang="en-US" sz="1800" b="1" dirty="0">
                <a:solidFill>
                  <a:srgbClr val="E6F6FF"/>
                </a:solidFill>
                <a:latin typeface="Open Sans" panose="020B0606030504020204" pitchFamily="34" charset="0"/>
                <a:ea typeface="Open Sans" panose="020B0606030504020204" pitchFamily="34" charset="0"/>
                <a:cs typeface="Open Sans" panose="020B0606030504020204" pitchFamily="34" charset="0"/>
              </a:rPr>
              <a:t>Types of information to challenge:</a:t>
            </a:r>
          </a:p>
          <a:p>
            <a:pPr lvl="1"/>
            <a:endParaRPr lang="en-US" sz="1000" b="1" dirty="0">
              <a:solidFill>
                <a:srgbClr val="E6F6FF"/>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dirty="0">
                <a:solidFill>
                  <a:srgbClr val="E6F6FF"/>
                </a:solidFill>
                <a:latin typeface="Open Sans" panose="020B0606030504020204" pitchFamily="34" charset="0"/>
                <a:ea typeface="Open Sans" panose="020B0606030504020204" pitchFamily="34" charset="0"/>
                <a:cs typeface="Open Sans" panose="020B0606030504020204" pitchFamily="34" charset="0"/>
              </a:rPr>
              <a:t>Address fabric data (building locations &amp; unit counts)</a:t>
            </a:r>
          </a:p>
          <a:p>
            <a:pPr marL="742950" lvl="1" indent="-285750">
              <a:spcAft>
                <a:spcPts val="600"/>
              </a:spcAft>
              <a:buFont typeface="Arial" panose="020B0604020202020204" pitchFamily="34" charset="0"/>
              <a:buChar char="•"/>
            </a:pPr>
            <a:r>
              <a:rPr lang="en-US" dirty="0">
                <a:solidFill>
                  <a:srgbClr val="E6F6FF"/>
                </a:solidFill>
                <a:latin typeface="Open Sans" panose="020B0606030504020204" pitchFamily="34" charset="0"/>
                <a:ea typeface="Open Sans" panose="020B0606030504020204" pitchFamily="34" charset="0"/>
                <a:cs typeface="Open Sans" panose="020B0606030504020204" pitchFamily="34" charset="0"/>
              </a:rPr>
              <a:t>Reported service coverage</a:t>
            </a:r>
          </a:p>
          <a:p>
            <a:pPr>
              <a:spcBef>
                <a:spcPts val="600"/>
              </a:spcBef>
            </a:pPr>
            <a:endParaRPr lang="en-US" sz="1800" b="1" dirty="0">
              <a:solidFill>
                <a:schemeClr val="bg1"/>
              </a:solidFill>
              <a:latin typeface="Georgia Pro" charset="0"/>
              <a:ea typeface="Georgia Pro" charset="0"/>
              <a:cs typeface="Georgia Pro" charset="0"/>
            </a:endParaRPr>
          </a:p>
        </p:txBody>
      </p:sp>
      <p:sp>
        <p:nvSpPr>
          <p:cNvPr id="12" name="Rectangle 11">
            <a:extLst>
              <a:ext uri="{FF2B5EF4-FFF2-40B4-BE49-F238E27FC236}">
                <a16:creationId xmlns:a16="http://schemas.microsoft.com/office/drawing/2014/main" id="{22D1DB0D-123E-DB12-C522-5738ED5B54F6}"/>
              </a:ext>
            </a:extLst>
          </p:cNvPr>
          <p:cNvSpPr/>
          <p:nvPr/>
        </p:nvSpPr>
        <p:spPr>
          <a:xfrm>
            <a:off x="6583015" y="3555058"/>
            <a:ext cx="5184916" cy="1790918"/>
          </a:xfrm>
          <a:prstGeom prst="rect">
            <a:avLst/>
          </a:prstGeom>
          <a:solidFill>
            <a:srgbClr val="A3DE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E6F6FF"/>
              </a:solidFill>
            </a:endParaRPr>
          </a:p>
        </p:txBody>
      </p:sp>
      <p:sp>
        <p:nvSpPr>
          <p:cNvPr id="13" name="TextBox 12">
            <a:extLst>
              <a:ext uri="{FF2B5EF4-FFF2-40B4-BE49-F238E27FC236}">
                <a16:creationId xmlns:a16="http://schemas.microsoft.com/office/drawing/2014/main" id="{BB5FDFF4-0E75-9FF9-A039-58DA3A8C7C44}"/>
              </a:ext>
            </a:extLst>
          </p:cNvPr>
          <p:cNvSpPr txBox="1"/>
          <p:nvPr/>
        </p:nvSpPr>
        <p:spPr>
          <a:xfrm>
            <a:off x="6971105" y="1874154"/>
            <a:ext cx="4707693" cy="1415772"/>
          </a:xfrm>
          <a:prstGeom prst="rect">
            <a:avLst/>
          </a:prstGeom>
          <a:noFill/>
        </p:spPr>
        <p:txBody>
          <a:bodyPr wrap="square" rtlCol="0">
            <a:spAutoFit/>
          </a:bodyPr>
          <a:lstStyle/>
          <a:p>
            <a:r>
              <a:rPr lang="en-US" sz="1800" b="1">
                <a:solidFill>
                  <a:srgbClr val="083B5E"/>
                </a:solidFill>
                <a:latin typeface="Open Sans" panose="020B0606030504020204" pitchFamily="34" charset="0"/>
                <a:ea typeface="Open Sans" panose="020B0606030504020204" pitchFamily="34" charset="0"/>
                <a:cs typeface="Open Sans" panose="020B0606030504020204" pitchFamily="34" charset="0"/>
              </a:rPr>
              <a:t>Ways to challenge:</a:t>
            </a:r>
          </a:p>
          <a:p>
            <a:endParaRPr lang="en-US" sz="400" b="1">
              <a:solidFill>
                <a:srgbClr val="083B5E"/>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a:solidFill>
                  <a:srgbClr val="083B5E"/>
                </a:solidFill>
                <a:latin typeface="Open Sans" panose="020B0606030504020204" pitchFamily="34" charset="0"/>
                <a:ea typeface="Open Sans" panose="020B0606030504020204" pitchFamily="34" charset="0"/>
                <a:cs typeface="Open Sans" panose="020B0606030504020204" pitchFamily="34" charset="0"/>
              </a:rPr>
              <a:t>Challenge an individual address* </a:t>
            </a:r>
          </a:p>
          <a:p>
            <a:pPr marL="742950" lvl="1" indent="-285750">
              <a:spcAft>
                <a:spcPts val="600"/>
              </a:spcAft>
              <a:buFont typeface="Arial" panose="020B0604020202020204" pitchFamily="34" charset="0"/>
              <a:buChar char="•"/>
            </a:pPr>
            <a:r>
              <a:rPr lang="en-US">
                <a:solidFill>
                  <a:srgbClr val="083B5E"/>
                </a:solidFill>
                <a:latin typeface="Open Sans" panose="020B0606030504020204" pitchFamily="34" charset="0"/>
                <a:ea typeface="Open Sans" panose="020B0606030504020204" pitchFamily="34" charset="0"/>
                <a:cs typeface="Open Sans" panose="020B0606030504020204" pitchFamily="34" charset="0"/>
              </a:rPr>
              <a:t>Challenge bulk addresses** </a:t>
            </a:r>
          </a:p>
          <a:p>
            <a:pPr lvl="1"/>
            <a:r>
              <a:rPr lang="en-US">
                <a:solidFill>
                  <a:srgbClr val="083B5E"/>
                </a:solidFill>
                <a:latin typeface="Open Sans" panose="020B0606030504020204" pitchFamily="34" charset="0"/>
                <a:ea typeface="Open Sans" panose="020B0606030504020204" pitchFamily="34" charset="0"/>
                <a:cs typeface="Open Sans" panose="020B0606030504020204" pitchFamily="34" charset="0"/>
              </a:rPr>
              <a:t>     (requires individual address input)</a:t>
            </a:r>
            <a:endParaRPr lang="en-US" sz="1800" b="1">
              <a:solidFill>
                <a:srgbClr val="083B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968C942-E5A3-A4D2-4B66-2B1171D213F3}"/>
              </a:ext>
            </a:extLst>
          </p:cNvPr>
          <p:cNvSpPr txBox="1"/>
          <p:nvPr/>
        </p:nvSpPr>
        <p:spPr>
          <a:xfrm>
            <a:off x="6971105" y="3754494"/>
            <a:ext cx="4707693" cy="1431161"/>
          </a:xfrm>
          <a:prstGeom prst="rect">
            <a:avLst/>
          </a:prstGeom>
          <a:noFill/>
        </p:spPr>
        <p:txBody>
          <a:bodyPr wrap="square" rtlCol="0">
            <a:spAutoFit/>
          </a:bodyPr>
          <a:lstStyle/>
          <a:p>
            <a:r>
              <a:rPr lang="en-US" sz="1800" b="1" dirty="0">
                <a:solidFill>
                  <a:srgbClr val="083B5E"/>
                </a:solidFill>
                <a:latin typeface="Open Sans" panose="020B0606030504020204" pitchFamily="34" charset="0"/>
                <a:ea typeface="Open Sans" panose="020B0606030504020204" pitchFamily="34" charset="0"/>
                <a:cs typeface="Open Sans" panose="020B0606030504020204" pitchFamily="34" charset="0"/>
              </a:rPr>
              <a:t>What can my agency do?</a:t>
            </a:r>
          </a:p>
          <a:p>
            <a:endParaRPr lang="en-US" sz="1000" b="1" dirty="0">
              <a:solidFill>
                <a:srgbClr val="083B5E"/>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dirty="0">
                <a:solidFill>
                  <a:srgbClr val="083B5E"/>
                </a:solidFill>
                <a:latin typeface="Open Sans" panose="020B0606030504020204" pitchFamily="34" charset="0"/>
                <a:ea typeface="Open Sans" panose="020B0606030504020204" pitchFamily="34" charset="0"/>
                <a:cs typeface="Open Sans" panose="020B0606030504020204" pitchFamily="34" charset="0"/>
              </a:rPr>
              <a:t>Educate partners &amp; residents</a:t>
            </a:r>
          </a:p>
          <a:p>
            <a:pPr marL="742950" lvl="1" indent="-285750">
              <a:spcAft>
                <a:spcPts val="600"/>
              </a:spcAft>
              <a:buFont typeface="Arial" panose="020B0604020202020204" pitchFamily="34" charset="0"/>
              <a:buChar char="•"/>
            </a:pPr>
            <a:r>
              <a:rPr lang="en-US" dirty="0">
                <a:solidFill>
                  <a:srgbClr val="083B5E"/>
                </a:solidFill>
                <a:latin typeface="Open Sans" panose="020B0606030504020204" pitchFamily="34" charset="0"/>
                <a:ea typeface="Open Sans" panose="020B0606030504020204" pitchFamily="34" charset="0"/>
                <a:cs typeface="Open Sans" panose="020B0606030504020204" pitchFamily="34" charset="0"/>
              </a:rPr>
              <a:t>Support coordination of bulk challenges</a:t>
            </a:r>
            <a:endParaRPr lang="en-US" sz="1800" b="1" dirty="0">
              <a:solidFill>
                <a:schemeClr val="bg1"/>
              </a:solidFill>
              <a:latin typeface="Georgia Pro" charset="0"/>
              <a:ea typeface="Georgia Pro" charset="0"/>
              <a:cs typeface="Georgia Pro" charset="0"/>
            </a:endParaRPr>
          </a:p>
        </p:txBody>
      </p:sp>
    </p:spTree>
    <p:extLst>
      <p:ext uri="{BB962C8B-B14F-4D97-AF65-F5344CB8AC3E}">
        <p14:creationId xmlns:p14="http://schemas.microsoft.com/office/powerpoint/2010/main" val="28366516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36C9-CCF3-FB3E-43A6-613FF56B89BA}"/>
              </a:ext>
            </a:extLst>
          </p:cNvPr>
          <p:cNvSpPr>
            <a:spLocks noGrp="1"/>
          </p:cNvSpPr>
          <p:nvPr>
            <p:ph type="title"/>
          </p:nvPr>
        </p:nvSpPr>
        <p:spPr>
          <a:ln>
            <a:noFill/>
          </a:ln>
        </p:spPr>
        <p:txBody>
          <a:bodyPr/>
          <a:lstStyle/>
          <a:p>
            <a:r>
              <a:rPr lang="en-US" dirty="0"/>
              <a:t>BREAKOUT SESSIONS</a:t>
            </a:r>
          </a:p>
        </p:txBody>
      </p:sp>
      <p:sp>
        <p:nvSpPr>
          <p:cNvPr id="3" name="Text Placeholder 2">
            <a:extLst>
              <a:ext uri="{FF2B5EF4-FFF2-40B4-BE49-F238E27FC236}">
                <a16:creationId xmlns:a16="http://schemas.microsoft.com/office/drawing/2014/main" id="{4CB5FD53-3C0B-912D-5C0E-ACDE9A9DBADC}"/>
              </a:ext>
            </a:extLst>
          </p:cNvPr>
          <p:cNvSpPr>
            <a:spLocks noGrp="1"/>
          </p:cNvSpPr>
          <p:nvPr>
            <p:ph type="body" idx="1"/>
          </p:nvPr>
        </p:nvSpPr>
        <p:spPr/>
        <p:txBody>
          <a:bodyPr vert="horz" lIns="274320" tIns="274320" rIns="0" bIns="274320" rtlCol="0" anchor="t">
            <a:normAutofit fontScale="85000" lnSpcReduction="20000"/>
          </a:bodyPr>
          <a:lstStyle/>
          <a:p>
            <a:endParaRPr lang="en-US" dirty="0">
              <a:latin typeface="Open Sans"/>
              <a:ea typeface="Open Sans"/>
              <a:cs typeface="Open Sans"/>
            </a:endParaRPr>
          </a:p>
          <a:p>
            <a:pPr>
              <a:lnSpc>
                <a:spcPct val="100000"/>
              </a:lnSpc>
              <a:spcBef>
                <a:spcPts val="0"/>
              </a:spcBef>
              <a:spcAft>
                <a:spcPts val="0"/>
              </a:spcAft>
            </a:pPr>
            <a:r>
              <a:rPr lang="en-US" sz="2400" dirty="0">
                <a:solidFill>
                  <a:schemeClr val="accent3">
                    <a:lumMod val="20000"/>
                    <a:lumOff val="80000"/>
                  </a:schemeClr>
                </a:solidFill>
                <a:latin typeface="Open Sans"/>
                <a:ea typeface="Open Sans"/>
                <a:cs typeface="Open Sans"/>
              </a:rPr>
              <a:t>Group 1: Schools &amp; Libraries</a:t>
            </a:r>
          </a:p>
          <a:p>
            <a:pPr marL="0" indent="0">
              <a:lnSpc>
                <a:spcPct val="100000"/>
              </a:lnSpc>
              <a:spcBef>
                <a:spcPts val="0"/>
              </a:spcBef>
              <a:spcAft>
                <a:spcPts val="0"/>
              </a:spcAft>
              <a:buNone/>
            </a:pPr>
            <a:endParaRPr lang="en-US" sz="2400" dirty="0">
              <a:solidFill>
                <a:schemeClr val="accent3">
                  <a:lumMod val="20000"/>
                  <a:lumOff val="80000"/>
                </a:schemeClr>
              </a:solidFill>
              <a:latin typeface="Open Sans"/>
              <a:ea typeface="Open Sans"/>
              <a:cs typeface="Open Sans"/>
            </a:endParaRPr>
          </a:p>
          <a:p>
            <a:pPr>
              <a:lnSpc>
                <a:spcPct val="100000"/>
              </a:lnSpc>
              <a:spcBef>
                <a:spcPts val="0"/>
              </a:spcBef>
              <a:spcAft>
                <a:spcPts val="0"/>
              </a:spcAft>
            </a:pPr>
            <a:r>
              <a:rPr lang="en-US" sz="2400" dirty="0">
                <a:solidFill>
                  <a:schemeClr val="accent3">
                    <a:lumMod val="20000"/>
                    <a:lumOff val="80000"/>
                  </a:schemeClr>
                </a:solidFill>
                <a:latin typeface="Open Sans"/>
                <a:ea typeface="Open Sans"/>
                <a:cs typeface="Open Sans"/>
              </a:rPr>
              <a:t>Group 2: Direct Social Services</a:t>
            </a:r>
          </a:p>
          <a:p>
            <a:pPr>
              <a:lnSpc>
                <a:spcPct val="100000"/>
              </a:lnSpc>
              <a:spcBef>
                <a:spcPts val="0"/>
              </a:spcBef>
              <a:spcAft>
                <a:spcPts val="0"/>
              </a:spcAft>
            </a:pPr>
            <a:endParaRPr lang="en-US" sz="2400" dirty="0">
              <a:solidFill>
                <a:schemeClr val="accent3">
                  <a:lumMod val="20000"/>
                  <a:lumOff val="80000"/>
                </a:schemeClr>
              </a:solidFill>
              <a:latin typeface="Open Sans"/>
              <a:ea typeface="Open Sans"/>
              <a:cs typeface="Open Sans"/>
            </a:endParaRPr>
          </a:p>
          <a:p>
            <a:pPr>
              <a:lnSpc>
                <a:spcPct val="100000"/>
              </a:lnSpc>
              <a:spcBef>
                <a:spcPts val="0"/>
              </a:spcBef>
              <a:spcAft>
                <a:spcPts val="0"/>
              </a:spcAft>
            </a:pPr>
            <a:r>
              <a:rPr lang="en-US" sz="2400" dirty="0">
                <a:solidFill>
                  <a:schemeClr val="accent3">
                    <a:lumMod val="20000"/>
                    <a:lumOff val="80000"/>
                  </a:schemeClr>
                </a:solidFill>
                <a:latin typeface="Open Sans"/>
                <a:ea typeface="Open Sans"/>
                <a:cs typeface="Open Sans"/>
              </a:rPr>
              <a:t>Group 3: Workforce Development</a:t>
            </a:r>
          </a:p>
          <a:p>
            <a:pPr marL="0" indent="0">
              <a:lnSpc>
                <a:spcPct val="100000"/>
              </a:lnSpc>
              <a:spcBef>
                <a:spcPts val="0"/>
              </a:spcBef>
              <a:spcAft>
                <a:spcPts val="0"/>
              </a:spcAft>
              <a:buNone/>
            </a:pPr>
            <a:endParaRPr lang="en-US" sz="2400" dirty="0">
              <a:solidFill>
                <a:schemeClr val="accent3">
                  <a:lumMod val="20000"/>
                  <a:lumOff val="80000"/>
                </a:schemeClr>
              </a:solidFill>
              <a:latin typeface="Open Sans"/>
              <a:ea typeface="Open Sans"/>
              <a:cs typeface="Open Sans"/>
            </a:endParaRPr>
          </a:p>
          <a:p>
            <a:pPr>
              <a:lnSpc>
                <a:spcPct val="100000"/>
              </a:lnSpc>
              <a:spcBef>
                <a:spcPts val="0"/>
              </a:spcBef>
              <a:spcAft>
                <a:spcPts val="0"/>
              </a:spcAft>
            </a:pPr>
            <a:r>
              <a:rPr lang="en-US" sz="2400" dirty="0">
                <a:solidFill>
                  <a:schemeClr val="accent3">
                    <a:lumMod val="20000"/>
                    <a:lumOff val="80000"/>
                  </a:schemeClr>
                </a:solidFill>
                <a:latin typeface="Open Sans"/>
                <a:ea typeface="Open Sans"/>
                <a:cs typeface="Open Sans"/>
              </a:rPr>
              <a:t>Group 4: Government Policy &amp; Planning </a:t>
            </a:r>
            <a:endParaRPr lang="en-US" dirty="0">
              <a:solidFill>
                <a:schemeClr val="accent3">
                  <a:lumMod val="20000"/>
                  <a:lumOff val="80000"/>
                </a:schemeClr>
              </a:solidFill>
              <a:latin typeface="Open Sans" panose="020B0606030504020204" pitchFamily="34" charset="0"/>
            </a:endParaRPr>
          </a:p>
        </p:txBody>
      </p:sp>
      <p:sp>
        <p:nvSpPr>
          <p:cNvPr id="5" name="Slide Number Placeholder 4">
            <a:extLst>
              <a:ext uri="{FF2B5EF4-FFF2-40B4-BE49-F238E27FC236}">
                <a16:creationId xmlns:a16="http://schemas.microsoft.com/office/drawing/2014/main" id="{E4229A3B-20CD-B007-87A3-E069782DEA87}"/>
              </a:ext>
            </a:extLst>
          </p:cNvPr>
          <p:cNvSpPr>
            <a:spLocks noGrp="1"/>
          </p:cNvSpPr>
          <p:nvPr>
            <p:ph type="sldNum" sz="quarter" idx="12"/>
          </p:nvPr>
        </p:nvSpPr>
        <p:spPr/>
        <p:txBody>
          <a:bodyPr/>
          <a:lstStyle/>
          <a:p>
            <a:fld id="{ACAAA2AA-9935-F447-A1F2-B7B18FC0B460}" type="slidenum">
              <a:rPr lang="en-US" smtClean="0"/>
              <a:pPr/>
              <a:t>24</a:t>
            </a:fld>
            <a:endParaRPr lang="en-US"/>
          </a:p>
        </p:txBody>
      </p:sp>
    </p:spTree>
    <p:extLst>
      <p:ext uri="{BB962C8B-B14F-4D97-AF65-F5344CB8AC3E}">
        <p14:creationId xmlns:p14="http://schemas.microsoft.com/office/powerpoint/2010/main" val="238246841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BDEC-DF9D-2D2C-AAB8-27BFCE34BDDD}"/>
              </a:ext>
            </a:extLst>
          </p:cNvPr>
          <p:cNvSpPr>
            <a:spLocks noGrp="1"/>
          </p:cNvSpPr>
          <p:nvPr>
            <p:ph type="title"/>
          </p:nvPr>
        </p:nvSpPr>
        <p:spPr/>
        <p:txBody>
          <a:bodyPr/>
          <a:lstStyle/>
          <a:p>
            <a:r>
              <a:rPr lang="en-US" dirty="0"/>
              <a:t>Instructions</a:t>
            </a:r>
          </a:p>
        </p:txBody>
      </p:sp>
      <p:sp>
        <p:nvSpPr>
          <p:cNvPr id="3" name="Text Placeholder 2">
            <a:extLst>
              <a:ext uri="{FF2B5EF4-FFF2-40B4-BE49-F238E27FC236}">
                <a16:creationId xmlns:a16="http://schemas.microsoft.com/office/drawing/2014/main" id="{B7198E20-8052-D72D-B3BE-C1A3E8D70693}"/>
              </a:ext>
            </a:extLst>
          </p:cNvPr>
          <p:cNvSpPr>
            <a:spLocks noGrp="1"/>
          </p:cNvSpPr>
          <p:nvPr>
            <p:ph type="body" idx="1"/>
          </p:nvPr>
        </p:nvSpPr>
        <p:spPr/>
        <p:txBody>
          <a:bodyPr vert="horz" lIns="274320" tIns="274320" rIns="0" bIns="274320" rtlCol="0" anchor="t">
            <a:normAutofit fontScale="77500" lnSpcReduction="20000"/>
          </a:bodyPr>
          <a:lstStyle/>
          <a:p>
            <a:pPr marL="285750" indent="-342900">
              <a:lnSpc>
                <a:spcPct val="113999"/>
              </a:lnSpc>
              <a:buFont typeface="Arial,Sans-Serif"/>
              <a:buChar char="•"/>
            </a:pPr>
            <a:r>
              <a:rPr lang="en-US" dirty="0">
                <a:latin typeface="Expressway Rg"/>
              </a:rPr>
              <a:t>You will see a list of four breakout rooms pop up on your screen. </a:t>
            </a:r>
          </a:p>
          <a:p>
            <a:pPr marL="285750" indent="-342900">
              <a:lnSpc>
                <a:spcPct val="113999"/>
              </a:lnSpc>
              <a:buFont typeface="Arial,Sans-Serif"/>
              <a:buChar char="•"/>
            </a:pPr>
            <a:r>
              <a:rPr lang="en-US" dirty="0">
                <a:latin typeface="Expressway Rg"/>
                <a:ea typeface="Open Sans"/>
                <a:cs typeface="Open Sans"/>
              </a:rPr>
              <a:t>Please join the breakout room that most closely relates to the services &amp; mission of your organization to further discuss these issues &amp; learn about the questionnaires.  </a:t>
            </a:r>
          </a:p>
          <a:p>
            <a:pPr marL="285750" indent="-342900">
              <a:lnSpc>
                <a:spcPct val="113999"/>
              </a:lnSpc>
              <a:buFont typeface="Arial,Sans-Serif"/>
              <a:buChar char="•"/>
            </a:pPr>
            <a:r>
              <a:rPr lang="en-US" dirty="0">
                <a:latin typeface="Expressway Rg"/>
                <a:ea typeface="Open Sans"/>
                <a:cs typeface="Open Sans"/>
              </a:rPr>
              <a:t>The discussion in each room will be recorded for later viewing.</a:t>
            </a:r>
          </a:p>
          <a:p>
            <a:pPr marL="285750" indent="-342900">
              <a:lnSpc>
                <a:spcPct val="113999"/>
              </a:lnSpc>
              <a:buFont typeface="Arial,Sans-Serif"/>
              <a:buChar char="•"/>
            </a:pPr>
            <a:r>
              <a:rPr lang="en-US" dirty="0">
                <a:latin typeface="Expressway Rg"/>
                <a:ea typeface="Open Sans"/>
                <a:cs typeface="Open Sans"/>
              </a:rPr>
              <a:t>You can leave the breakout room &amp; return to the main room. Once in the main room, you can choose another breakout room or leave the meeting.</a:t>
            </a:r>
          </a:p>
          <a:p>
            <a:pPr>
              <a:lnSpc>
                <a:spcPct val="113999"/>
              </a:lnSpc>
            </a:pPr>
            <a:endParaRPr lang="en-US" dirty="0"/>
          </a:p>
        </p:txBody>
      </p:sp>
      <p:sp>
        <p:nvSpPr>
          <p:cNvPr id="5" name="Slide Number Placeholder 4">
            <a:extLst>
              <a:ext uri="{FF2B5EF4-FFF2-40B4-BE49-F238E27FC236}">
                <a16:creationId xmlns:a16="http://schemas.microsoft.com/office/drawing/2014/main" id="{94D03BA2-A0A7-F5F3-31DC-0BCB785C13AF}"/>
              </a:ext>
            </a:extLst>
          </p:cNvPr>
          <p:cNvSpPr>
            <a:spLocks noGrp="1"/>
          </p:cNvSpPr>
          <p:nvPr>
            <p:ph type="sldNum" sz="quarter" idx="12"/>
          </p:nvPr>
        </p:nvSpPr>
        <p:spPr/>
        <p:txBody>
          <a:bodyPr/>
          <a:lstStyle/>
          <a:p>
            <a:fld id="{ACAAA2AA-9935-F447-A1F2-B7B18FC0B460}" type="slidenum">
              <a:rPr lang="en-US" smtClean="0"/>
              <a:pPr/>
              <a:t>25</a:t>
            </a:fld>
            <a:endParaRPr lang="en-US"/>
          </a:p>
        </p:txBody>
      </p:sp>
    </p:spTree>
    <p:extLst>
      <p:ext uri="{BB962C8B-B14F-4D97-AF65-F5344CB8AC3E}">
        <p14:creationId xmlns:p14="http://schemas.microsoft.com/office/powerpoint/2010/main" val="25298234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latin typeface="Expressway Xb"/>
              </a:rPr>
              <a:t>WORKFORCE DEVELOPMENT</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vert="horz" lIns="0" tIns="274320" rIns="0" bIns="274320" rtlCol="0" anchor="t">
            <a:normAutofit/>
          </a:bodyPr>
          <a:lstStyle/>
          <a:p>
            <a:r>
              <a:rPr lang="en-US" u="sng" dirty="0">
                <a:solidFill>
                  <a:schemeClr val="accent3">
                    <a:lumMod val="20000"/>
                    <a:lumOff val="80000"/>
                  </a:schemeClr>
                </a:solidFill>
                <a:effectLst/>
                <a:latin typeface="Calibri"/>
                <a:ea typeface="Calibri" panose="020F0502020204030204" pitchFamily="34" charset="0"/>
                <a:cs typeface="Open Sans"/>
                <a:hlinkClick r:id="rId2">
                  <a:extLst>
                    <a:ext uri="{A12FA001-AC4F-418D-AE19-62706E023703}">
                      <ahyp:hlinkClr xmlns:ahyp="http://schemas.microsoft.com/office/drawing/2018/hyperlinkcolor" val="tx"/>
                    </a:ext>
                  </a:extLst>
                </a:hlinkClick>
              </a:rPr>
              <a:t>https://www.surveymonkey.com/r/ADECA_agencyassetprograms</a:t>
            </a:r>
            <a:endParaRPr lang="en-US">
              <a:solidFill>
                <a:schemeClr val="accent3">
                  <a:lumMod val="20000"/>
                  <a:lumOff val="80000"/>
                </a:schemeClr>
              </a:solidFill>
              <a:latin typeface="Calibri"/>
              <a:cs typeface="Open Sans"/>
              <a:hlinkClick r:id="rId2">
                <a:extLst>
                  <a:ext uri="{A12FA001-AC4F-418D-AE19-62706E023703}">
                    <ahyp:hlinkClr xmlns:ahyp="http://schemas.microsoft.com/office/drawing/2018/hyperlinkcolor" val="tx"/>
                  </a:ext>
                </a:extLst>
              </a:hlinkClick>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26</a:t>
            </a:fld>
            <a:endParaRPr lang="en-US"/>
          </a:p>
        </p:txBody>
      </p:sp>
    </p:spTree>
    <p:extLst>
      <p:ext uri="{BB962C8B-B14F-4D97-AF65-F5344CB8AC3E}">
        <p14:creationId xmlns:p14="http://schemas.microsoft.com/office/powerpoint/2010/main" val="91918060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5066DF-26CC-DEA0-C0FE-08903F9466F3}"/>
              </a:ext>
            </a:extLst>
          </p:cNvPr>
          <p:cNvSpPr txBox="1"/>
          <p:nvPr/>
        </p:nvSpPr>
        <p:spPr>
          <a:xfrm>
            <a:off x="1249076" y="1367284"/>
            <a:ext cx="8283109" cy="51552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1" dirty="0">
                <a:solidFill>
                  <a:prstClr val="black"/>
                </a:solidFill>
                <a:latin typeface="Arial" panose="020B0604020202020204" pitchFamily="34" charset="0"/>
                <a:cs typeface="Arial" panose="020B0604020202020204" pitchFamily="34" charset="0"/>
              </a:rPr>
              <a:t>Agency Asset Inventory focuses on </a:t>
            </a:r>
            <a:r>
              <a:rPr lang="en-US" b="1">
                <a:solidFill>
                  <a:prstClr val="black"/>
                </a:solidFill>
                <a:latin typeface="Arial" panose="020B0604020202020204" pitchFamily="34" charset="0"/>
                <a:cs typeface="Arial" panose="020B0604020202020204" pitchFamily="34" charset="0"/>
              </a:rPr>
              <a:t>workforce development</a:t>
            </a:r>
            <a:endParaRPr lang="en-US" b="1"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Profile of workforce development programs or analysis your agency provides or uses, including: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Programs for training or job placement in the communications industry or transferable skill sets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Programs addressing any specific populations or communities (such as rural)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capacity for developing &amp; offering trainings to meet workforce demands in the communications industry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Plans for developing &amp; offering additional programs to meet future demands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Funding sources for training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Barriers &amp; obstacles to developing a diverse, skilled workforce &amp; how these can be mitigated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Capacity for program growth or new programs</a:t>
            </a:r>
            <a:endParaRPr lang="en-US" b="1"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1" dirty="0">
                <a:solidFill>
                  <a:prstClr val="black"/>
                </a:solidFill>
                <a:latin typeface="Arial" panose="020B0604020202020204" pitchFamily="34" charset="0"/>
                <a:cs typeface="Arial" panose="020B0604020202020204" pitchFamily="34" charset="0"/>
              </a:rPr>
              <a:t>Interest &amp; capacity for collaboration</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phic 6" descr="Construction worker male with solid fill">
            <a:extLst>
              <a:ext uri="{FF2B5EF4-FFF2-40B4-BE49-F238E27FC236}">
                <a16:creationId xmlns:a16="http://schemas.microsoft.com/office/drawing/2014/main" id="{1356DC14-BB53-39F7-7E7E-0103FFBD8B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1356" y="1653110"/>
            <a:ext cx="1604493" cy="1604493"/>
          </a:xfrm>
          <a:prstGeom prst="rect">
            <a:avLst/>
          </a:prstGeom>
        </p:spPr>
      </p:pic>
      <p:pic>
        <p:nvPicPr>
          <p:cNvPr id="9" name="Graphic 8" descr="Diploma with solid fill">
            <a:extLst>
              <a:ext uri="{FF2B5EF4-FFF2-40B4-BE49-F238E27FC236}">
                <a16:creationId xmlns:a16="http://schemas.microsoft.com/office/drawing/2014/main" id="{EF0CDC6C-7345-AB85-370A-D91CCFEA67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356" y="2990317"/>
            <a:ext cx="1604493" cy="1604493"/>
          </a:xfrm>
          <a:prstGeom prst="rect">
            <a:avLst/>
          </a:prstGeom>
        </p:spPr>
      </p:pic>
      <p:pic>
        <p:nvPicPr>
          <p:cNvPr id="11" name="Graphic 10" descr="Blueprint with solid fill">
            <a:extLst>
              <a:ext uri="{FF2B5EF4-FFF2-40B4-BE49-F238E27FC236}">
                <a16:creationId xmlns:a16="http://schemas.microsoft.com/office/drawing/2014/main" id="{AA023CF0-1CB6-DF51-E7C0-68D756202C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1356" y="4327524"/>
            <a:ext cx="1604493" cy="1604493"/>
          </a:xfrm>
          <a:prstGeom prst="rect">
            <a:avLst/>
          </a:prstGeom>
        </p:spPr>
      </p:pic>
      <p:sp>
        <p:nvSpPr>
          <p:cNvPr id="8" name="Title 7">
            <a:extLst>
              <a:ext uri="{FF2B5EF4-FFF2-40B4-BE49-F238E27FC236}">
                <a16:creationId xmlns:a16="http://schemas.microsoft.com/office/drawing/2014/main" id="{72DEC667-4DF9-15B2-D804-B6AA72D71C81}"/>
              </a:ext>
            </a:extLst>
          </p:cNvPr>
          <p:cNvSpPr>
            <a:spLocks noGrp="1"/>
          </p:cNvSpPr>
          <p:nvPr>
            <p:ph type="title"/>
          </p:nvPr>
        </p:nvSpPr>
        <p:spPr/>
        <p:txBody>
          <a:bodyPr>
            <a:normAutofit/>
          </a:bodyPr>
          <a:lstStyle/>
          <a:p>
            <a:pPr algn="ctr"/>
            <a:r>
              <a:rPr lang="en-US" dirty="0"/>
              <a:t>ASSET INVENTORY - WORKFORCE DEVELOPMENT</a:t>
            </a:r>
          </a:p>
        </p:txBody>
      </p:sp>
      <p:sp>
        <p:nvSpPr>
          <p:cNvPr id="2" name="Footer Placeholder 2">
            <a:extLst>
              <a:ext uri="{FF2B5EF4-FFF2-40B4-BE49-F238E27FC236}">
                <a16:creationId xmlns:a16="http://schemas.microsoft.com/office/drawing/2014/main" id="{663A7AD9-EF14-118E-1370-DCD86B5F22B2}"/>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WORKFORCE DEVELOPMENT</a:t>
            </a:r>
          </a:p>
        </p:txBody>
      </p:sp>
    </p:spTree>
    <p:extLst>
      <p:ext uri="{BB962C8B-B14F-4D97-AF65-F5344CB8AC3E}">
        <p14:creationId xmlns:p14="http://schemas.microsoft.com/office/powerpoint/2010/main" val="1106387512"/>
      </p:ext>
    </p:extLst>
  </p:cSld>
  <p:clrMapOvr>
    <a:masterClrMapping/>
  </p:clrMapOvr>
  <mc:AlternateContent xmlns:mc="http://schemas.openxmlformats.org/markup-compatibility/2006" xmlns:p14="http://schemas.microsoft.com/office/powerpoint/2010/main">
    <mc:Choice Requires="p14">
      <p:transition p14:dur="250" advTm="14000">
        <p:fade/>
      </p:transition>
    </mc:Choice>
    <mc:Fallback xmlns="">
      <p:transition advTm="1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EE79-D208-9A46-F791-7FBFD47BC7D8}"/>
              </a:ext>
            </a:extLst>
          </p:cNvPr>
          <p:cNvSpPr>
            <a:spLocks noGrp="1"/>
          </p:cNvSpPr>
          <p:nvPr>
            <p:ph type="title"/>
          </p:nvPr>
        </p:nvSpPr>
        <p:spPr/>
        <p:txBody>
          <a:bodyPr>
            <a:normAutofit fontScale="90000"/>
          </a:bodyPr>
          <a:lstStyle/>
          <a:p>
            <a:pPr algn="ctr"/>
            <a:r>
              <a:rPr lang="en-US"/>
              <a:t>MASSIVE NETWORK DEPLOYMENT PRESENTS OPPORTUNITIES</a:t>
            </a:r>
          </a:p>
        </p:txBody>
      </p:sp>
      <p:sp>
        <p:nvSpPr>
          <p:cNvPr id="4" name="Slide Number Placeholder 3">
            <a:extLst>
              <a:ext uri="{FF2B5EF4-FFF2-40B4-BE49-F238E27FC236}">
                <a16:creationId xmlns:a16="http://schemas.microsoft.com/office/drawing/2014/main" id="{AF4AE055-AF0C-D9EA-5694-EA6F839CEF21}"/>
              </a:ext>
            </a:extLst>
          </p:cNvPr>
          <p:cNvSpPr>
            <a:spLocks noGrp="1"/>
          </p:cNvSpPr>
          <p:nvPr>
            <p:ph type="sldNum" sz="quarter" idx="12"/>
          </p:nvPr>
        </p:nvSpPr>
        <p:spPr/>
        <p:txBody>
          <a:bodyPr/>
          <a:lstStyle/>
          <a:p>
            <a:fld id="{ACAAA2AA-9935-F447-A1F2-B7B18FC0B460}" type="slidenum">
              <a:rPr lang="en-US" smtClean="0"/>
              <a:t>28</a:t>
            </a:fld>
            <a:endParaRPr lang="en-US"/>
          </a:p>
        </p:txBody>
      </p:sp>
      <p:graphicFrame>
        <p:nvGraphicFramePr>
          <p:cNvPr id="5" name="Diagram 4">
            <a:extLst>
              <a:ext uri="{FF2B5EF4-FFF2-40B4-BE49-F238E27FC236}">
                <a16:creationId xmlns:a16="http://schemas.microsoft.com/office/drawing/2014/main" id="{EE7229E2-0C87-E622-DCD8-4A1F05405962}"/>
              </a:ext>
            </a:extLst>
          </p:cNvPr>
          <p:cNvGraphicFramePr/>
          <p:nvPr>
            <p:extLst>
              <p:ext uri="{D42A27DB-BD31-4B8C-83A1-F6EECF244321}">
                <p14:modId xmlns:p14="http://schemas.microsoft.com/office/powerpoint/2010/main" val="554367894"/>
              </p:ext>
            </p:extLst>
          </p:nvPr>
        </p:nvGraphicFramePr>
        <p:xfrm>
          <a:off x="1511614" y="1891494"/>
          <a:ext cx="9841548" cy="487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49B59F3A-455A-7C33-95D8-F218A81C397B}"/>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WORKFORCE DEVELOPMENT</a:t>
            </a:r>
          </a:p>
        </p:txBody>
      </p:sp>
    </p:spTree>
    <p:extLst>
      <p:ext uri="{BB962C8B-B14F-4D97-AF65-F5344CB8AC3E}">
        <p14:creationId xmlns:p14="http://schemas.microsoft.com/office/powerpoint/2010/main" val="3076338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A5C69-E674-9A97-169A-9D9E9CF6F06E}"/>
              </a:ext>
            </a:extLst>
          </p:cNvPr>
          <p:cNvSpPr>
            <a:spLocks noGrp="1"/>
          </p:cNvSpPr>
          <p:nvPr>
            <p:ph type="title"/>
          </p:nvPr>
        </p:nvSpPr>
        <p:spPr/>
        <p:txBody>
          <a:bodyPr>
            <a:normAutofit/>
          </a:bodyPr>
          <a:lstStyle/>
          <a:p>
            <a:pPr algn="ctr"/>
            <a:r>
              <a:rPr lang="en-US" dirty="0"/>
              <a:t>WORKFORCE DEVELOPMENT PARTNERS</a:t>
            </a:r>
          </a:p>
        </p:txBody>
      </p:sp>
      <p:sp>
        <p:nvSpPr>
          <p:cNvPr id="2" name="Slide Number Placeholder 1">
            <a:extLst>
              <a:ext uri="{FF2B5EF4-FFF2-40B4-BE49-F238E27FC236}">
                <a16:creationId xmlns:a16="http://schemas.microsoft.com/office/drawing/2014/main" id="{A6E94E3F-D4CD-17F6-B735-B814240ABC2B}"/>
              </a:ext>
            </a:extLst>
          </p:cNvPr>
          <p:cNvSpPr>
            <a:spLocks noGrp="1"/>
          </p:cNvSpPr>
          <p:nvPr>
            <p:ph type="sldNum" sz="quarter" idx="12"/>
          </p:nvPr>
        </p:nvSpPr>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29</a:t>
            </a:fld>
            <a:endParaRPr lang="en-US" sz="1200">
              <a:solidFill>
                <a:schemeClr val="tx1">
                  <a:tint val="75000"/>
                </a:schemeClr>
              </a:solidFill>
              <a:latin typeface="+mn-lt"/>
              <a:ea typeface="+mn-ea"/>
              <a:cs typeface="+mn-cs"/>
            </a:endParaRPr>
          </a:p>
        </p:txBody>
      </p:sp>
      <p:graphicFrame>
        <p:nvGraphicFramePr>
          <p:cNvPr id="6" name="Diagram 5">
            <a:extLst>
              <a:ext uri="{FF2B5EF4-FFF2-40B4-BE49-F238E27FC236}">
                <a16:creationId xmlns:a16="http://schemas.microsoft.com/office/drawing/2014/main" id="{5C6F0FC8-3FEE-6077-7E45-3EB14B4C5083}"/>
              </a:ext>
            </a:extLst>
          </p:cNvPr>
          <p:cNvGraphicFramePr/>
          <p:nvPr>
            <p:extLst>
              <p:ext uri="{D42A27DB-BD31-4B8C-83A1-F6EECF244321}">
                <p14:modId xmlns:p14="http://schemas.microsoft.com/office/powerpoint/2010/main" val="3724792787"/>
              </p:ext>
            </p:extLst>
          </p:nvPr>
        </p:nvGraphicFramePr>
        <p:xfrm>
          <a:off x="1085223" y="1922106"/>
          <a:ext cx="10369898" cy="4056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2">
            <a:extLst>
              <a:ext uri="{FF2B5EF4-FFF2-40B4-BE49-F238E27FC236}">
                <a16:creationId xmlns:a16="http://schemas.microsoft.com/office/drawing/2014/main" id="{ED7C6C91-E8E1-6937-B08D-D52FBA038B9E}"/>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WORKFORCE DEVELOPMENT</a:t>
            </a:r>
          </a:p>
        </p:txBody>
      </p:sp>
    </p:spTree>
    <p:extLst>
      <p:ext uri="{BB962C8B-B14F-4D97-AF65-F5344CB8AC3E}">
        <p14:creationId xmlns:p14="http://schemas.microsoft.com/office/powerpoint/2010/main" val="12310256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36C9-CCF3-FB3E-43A6-613FF56B89BA}"/>
              </a:ext>
            </a:extLst>
          </p:cNvPr>
          <p:cNvSpPr>
            <a:spLocks noGrp="1"/>
          </p:cNvSpPr>
          <p:nvPr>
            <p:ph type="title"/>
          </p:nvPr>
        </p:nvSpPr>
        <p:spPr>
          <a:ln>
            <a:noFill/>
          </a:ln>
        </p:spPr>
        <p:txBody>
          <a:bodyPr/>
          <a:lstStyle/>
          <a:p>
            <a:r>
              <a:rPr lang="en-US"/>
              <a:t>AGENDA</a:t>
            </a:r>
          </a:p>
        </p:txBody>
      </p:sp>
      <p:sp>
        <p:nvSpPr>
          <p:cNvPr id="3" name="Text Placeholder 2">
            <a:extLst>
              <a:ext uri="{FF2B5EF4-FFF2-40B4-BE49-F238E27FC236}">
                <a16:creationId xmlns:a16="http://schemas.microsoft.com/office/drawing/2014/main" id="{4CB5FD53-3C0B-912D-5C0E-ACDE9A9DBADC}"/>
              </a:ext>
            </a:extLst>
          </p:cNvPr>
          <p:cNvSpPr>
            <a:spLocks noGrp="1"/>
          </p:cNvSpPr>
          <p:nvPr>
            <p:ph type="body" idx="1"/>
          </p:nvPr>
        </p:nvSpPr>
        <p:spPr/>
        <p:txBody>
          <a:bodyPr vert="horz" lIns="274320" tIns="274320" rIns="0" bIns="274320" rtlCol="0" anchor="t">
            <a:normAutofit fontScale="92500" lnSpcReduction="20000"/>
          </a:bodyPr>
          <a:lstStyle/>
          <a:p>
            <a:endParaRPr lang="en-US" dirty="0">
              <a:latin typeface="Open Sans"/>
              <a:ea typeface="Open Sans"/>
              <a:cs typeface="Open Sans"/>
            </a:endParaRPr>
          </a:p>
          <a:p>
            <a:pPr marL="514350" indent="-514350">
              <a:buFont typeface="+mj-lt"/>
              <a:buAutoNum type="romanUcPeriod"/>
            </a:pPr>
            <a:r>
              <a:rPr lang="en-US" dirty="0">
                <a:latin typeface="Open Sans"/>
                <a:ea typeface="Open Sans"/>
                <a:cs typeface="Open Sans"/>
              </a:rPr>
              <a:t>Overview</a:t>
            </a:r>
          </a:p>
          <a:p>
            <a:pPr marL="514350" indent="-514350">
              <a:lnSpc>
                <a:spcPct val="113999"/>
              </a:lnSpc>
              <a:buAutoNum type="romanUcPeriod"/>
            </a:pPr>
            <a:r>
              <a:rPr lang="en-US" dirty="0">
                <a:latin typeface="Open Sans"/>
                <a:ea typeface="Open Sans"/>
                <a:cs typeface="Open Sans"/>
              </a:rPr>
              <a:t>Funding for Digital Infrastructure &amp; Programs</a:t>
            </a:r>
            <a:endParaRPr lang="en-US" dirty="0"/>
          </a:p>
          <a:p>
            <a:pPr marL="514350" indent="-514350">
              <a:lnSpc>
                <a:spcPct val="113999"/>
              </a:lnSpc>
              <a:buAutoNum type="romanUcPeriod"/>
            </a:pPr>
            <a:r>
              <a:rPr lang="en-US" dirty="0">
                <a:latin typeface="Open Sans"/>
                <a:ea typeface="Open Sans"/>
                <a:cs typeface="Open Sans"/>
              </a:rPr>
              <a:t>Partner Contributions &amp; Data Collection</a:t>
            </a:r>
          </a:p>
          <a:p>
            <a:pPr marL="514350" indent="-514350">
              <a:lnSpc>
                <a:spcPct val="113999"/>
              </a:lnSpc>
              <a:buAutoNum type="romanUcPeriod"/>
            </a:pPr>
            <a:r>
              <a:rPr lang="en-US" dirty="0">
                <a:latin typeface="Open Sans"/>
                <a:ea typeface="Open Sans"/>
                <a:cs typeface="Open Sans"/>
              </a:rPr>
              <a:t>Breakout Sessions</a:t>
            </a:r>
          </a:p>
        </p:txBody>
      </p:sp>
      <p:sp>
        <p:nvSpPr>
          <p:cNvPr id="5" name="Slide Number Placeholder 4">
            <a:extLst>
              <a:ext uri="{FF2B5EF4-FFF2-40B4-BE49-F238E27FC236}">
                <a16:creationId xmlns:a16="http://schemas.microsoft.com/office/drawing/2014/main" id="{E4229A3B-20CD-B007-87A3-E069782DEA87}"/>
              </a:ext>
            </a:extLst>
          </p:cNvPr>
          <p:cNvSpPr>
            <a:spLocks noGrp="1"/>
          </p:cNvSpPr>
          <p:nvPr>
            <p:ph type="sldNum" sz="quarter" idx="12"/>
          </p:nvPr>
        </p:nvSpPr>
        <p:spPr/>
        <p:txBody>
          <a:bodyPr/>
          <a:lstStyle/>
          <a:p>
            <a:fld id="{ACAAA2AA-9935-F447-A1F2-B7B18FC0B460}" type="slidenum">
              <a:rPr lang="en-US" smtClean="0"/>
              <a:pPr/>
              <a:t>3</a:t>
            </a:fld>
            <a:endParaRPr lang="en-US"/>
          </a:p>
        </p:txBody>
      </p:sp>
    </p:spTree>
    <p:extLst>
      <p:ext uri="{BB962C8B-B14F-4D97-AF65-F5344CB8AC3E}">
        <p14:creationId xmlns:p14="http://schemas.microsoft.com/office/powerpoint/2010/main" val="74241899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C7A08-BE7D-53BA-45E9-A88ACCEA7325}"/>
              </a:ext>
            </a:extLst>
          </p:cNvPr>
          <p:cNvSpPr>
            <a:spLocks noGrp="1"/>
          </p:cNvSpPr>
          <p:nvPr>
            <p:ph type="title"/>
          </p:nvPr>
        </p:nvSpPr>
        <p:spPr/>
        <p:txBody>
          <a:bodyPr/>
          <a:lstStyle/>
          <a:p>
            <a:pPr algn="ctr"/>
            <a:r>
              <a:rPr lang="en-US">
                <a:latin typeface="Expressway Rg"/>
              </a:rPr>
              <a:t>STATE WORKFORCE PLANNING</a:t>
            </a:r>
            <a:endParaRPr lang="en-US"/>
          </a:p>
        </p:txBody>
      </p:sp>
      <p:sp>
        <p:nvSpPr>
          <p:cNvPr id="2" name="Slide Number Placeholder 1">
            <a:extLst>
              <a:ext uri="{FF2B5EF4-FFF2-40B4-BE49-F238E27FC236}">
                <a16:creationId xmlns:a16="http://schemas.microsoft.com/office/drawing/2014/main" id="{C24BB658-2A93-F70A-6BDA-ACD29014B0E6}"/>
              </a:ext>
            </a:extLst>
          </p:cNvPr>
          <p:cNvSpPr>
            <a:spLocks noGrp="1"/>
          </p:cNvSpPr>
          <p:nvPr>
            <p:ph type="sldNum" sz="quarter" idx="12"/>
          </p:nvPr>
        </p:nvSpPr>
        <p:spPr/>
        <p:txBody>
          <a:bodyPr/>
          <a:lstStyle/>
          <a:p>
            <a:fld id="{E6C700BF-F447-B74E-8525-2F0AD4CE73F1}" type="slidenum">
              <a:rPr lang="en-US" smtClean="0"/>
              <a:pPr/>
              <a:t>30</a:t>
            </a:fld>
            <a:endParaRPr lang="en-US"/>
          </a:p>
        </p:txBody>
      </p:sp>
      <p:sp>
        <p:nvSpPr>
          <p:cNvPr id="4" name="TextBox 3">
            <a:extLst>
              <a:ext uri="{FF2B5EF4-FFF2-40B4-BE49-F238E27FC236}">
                <a16:creationId xmlns:a16="http://schemas.microsoft.com/office/drawing/2014/main" id="{3C5BE94E-209C-D339-2389-2D24C01C6CB9}"/>
              </a:ext>
            </a:extLst>
          </p:cNvPr>
          <p:cNvSpPr txBox="1"/>
          <p:nvPr/>
        </p:nvSpPr>
        <p:spPr>
          <a:xfrm>
            <a:off x="1511613" y="1264577"/>
            <a:ext cx="9913573" cy="923330"/>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Plan to achieve a diverse, skilled, &amp; sufficient workforce for building &amp; maintaining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high-speed Internet infrastructure, including specialized telecommunications &amp; construction jobs</a:t>
            </a:r>
          </a:p>
        </p:txBody>
      </p:sp>
      <p:pic>
        <p:nvPicPr>
          <p:cNvPr id="6" name="Graphic 5" descr="Construction worker male with solid fill">
            <a:extLst>
              <a:ext uri="{FF2B5EF4-FFF2-40B4-BE49-F238E27FC236}">
                <a16:creationId xmlns:a16="http://schemas.microsoft.com/office/drawing/2014/main" id="{136DBC12-D1F8-166A-6053-76B6263F57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5517" y="2553177"/>
            <a:ext cx="1352290" cy="1352290"/>
          </a:xfrm>
          <a:prstGeom prst="rect">
            <a:avLst/>
          </a:prstGeom>
        </p:spPr>
      </p:pic>
      <p:pic>
        <p:nvPicPr>
          <p:cNvPr id="7" name="Picture 6">
            <a:extLst>
              <a:ext uri="{FF2B5EF4-FFF2-40B4-BE49-F238E27FC236}">
                <a16:creationId xmlns:a16="http://schemas.microsoft.com/office/drawing/2014/main" id="{CFA72653-DDDE-C61F-FEBF-E9F63EA83FDD}"/>
              </a:ext>
            </a:extLst>
          </p:cNvPr>
          <p:cNvPicPr>
            <a:picLocks noChangeAspect="1"/>
          </p:cNvPicPr>
          <p:nvPr/>
        </p:nvPicPr>
        <p:blipFill>
          <a:blip r:embed="rId4">
            <a:duotone>
              <a:prstClr val="black"/>
              <a:srgbClr val="08473D">
                <a:tint val="45000"/>
                <a:satMod val="400000"/>
              </a:srgbClr>
            </a:duotone>
          </a:blip>
          <a:stretch>
            <a:fillRect/>
          </a:stretch>
        </p:blipFill>
        <p:spPr>
          <a:xfrm>
            <a:off x="10223512" y="4388270"/>
            <a:ext cx="876300" cy="1120219"/>
          </a:xfrm>
          <a:prstGeom prst="rect">
            <a:avLst/>
          </a:prstGeom>
          <a:ln>
            <a:noFill/>
          </a:ln>
        </p:spPr>
      </p:pic>
      <p:sp>
        <p:nvSpPr>
          <p:cNvPr id="8" name="Content Placeholder 2">
            <a:extLst>
              <a:ext uri="{FF2B5EF4-FFF2-40B4-BE49-F238E27FC236}">
                <a16:creationId xmlns:a16="http://schemas.microsoft.com/office/drawing/2014/main" id="{E865898F-F770-D0CB-C5E5-942B1C7CF9A6}"/>
              </a:ext>
            </a:extLst>
          </p:cNvPr>
          <p:cNvSpPr txBox="1">
            <a:spLocks/>
          </p:cNvSpPr>
          <p:nvPr/>
        </p:nvSpPr>
        <p:spPr>
          <a:xfrm>
            <a:off x="1757529" y="2881224"/>
            <a:ext cx="8058489" cy="3014092"/>
          </a:xfrm>
          <a:prstGeom prst="rect">
            <a:avLst/>
          </a:prstGeom>
          <a:solidFill>
            <a:srgbClr val="2D69B6"/>
          </a:solidFill>
          <a:ln>
            <a:noFill/>
          </a:ln>
          <a:effectLst>
            <a:outerShdw blurRad="50800" dist="38100" dir="2700000" algn="tl"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4000"/>
              </a:lnSpc>
              <a:spcBef>
                <a:spcPts val="1000"/>
              </a:spcBef>
              <a:spcAft>
                <a:spcPts val="0"/>
              </a:spcAft>
              <a:buClrTx/>
              <a:buSzTx/>
              <a:buFont typeface="Arial"/>
              <a:buChar char="•"/>
              <a:tabLst/>
              <a:defRPr/>
            </a:pPr>
            <a:endParaRPr kumimoji="0" lang="en-US" sz="300" b="0" i="0" u="none" strike="noStrike" kern="1200" cap="none" spc="0" normalizeH="0" baseline="0" noProof="0" dirty="0">
              <a:ln>
                <a:noFill/>
              </a:ln>
              <a:solidFill>
                <a:prstClr val="white"/>
              </a:solidFill>
              <a:effectLst/>
              <a:uLnTx/>
              <a:uFillTx/>
              <a:latin typeface="Georgia" panose="02040502050405020303" pitchFamily="18" charset="0"/>
              <a:ea typeface="Open Sans" panose="020B0606030504020204" pitchFamily="34" charset="0"/>
              <a:cs typeface="Open Sans" panose="020B0606030504020204" pitchFamily="34" charset="0"/>
            </a:endParaRPr>
          </a:p>
          <a:p>
            <a:pPr>
              <a:lnSpc>
                <a:spcPct val="100000"/>
              </a:lnSpc>
              <a:spcBef>
                <a:spcPts val="0"/>
              </a:spcBef>
              <a:spcAft>
                <a:spcPts val="400"/>
              </a:spcAft>
            </a:pPr>
            <a:endParaRPr lang="en-US" sz="3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ts val="0"/>
              </a:spcBef>
              <a:spcAft>
                <a:spcPts val="400"/>
              </a:spcAft>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Compliance with federal labor &amp; employment laws – i.e., </a:t>
            </a:r>
          </a:p>
          <a:p>
            <a:pPr marL="457200" lvl="1" indent="0">
              <a:lnSpc>
                <a:spcPct val="100000"/>
              </a:lnSpc>
              <a:spcBef>
                <a:spcPts val="0"/>
              </a:spcBef>
              <a:spcAft>
                <a:spcPts val="400"/>
              </a:spcAft>
              <a:buNone/>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fair labor practices, civil rights &amp; nondiscrimination</a:t>
            </a:r>
          </a:p>
          <a:p>
            <a:pPr marL="457200" lvl="1" indent="0">
              <a:lnSpc>
                <a:spcPct val="100000"/>
              </a:lnSpc>
              <a:spcBef>
                <a:spcPts val="0"/>
              </a:spcBef>
              <a:spcAft>
                <a:spcPts val="400"/>
              </a:spcAft>
              <a:buNone/>
            </a:pPr>
            <a:endParaRPr lang="en-US" sz="4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ts val="0"/>
              </a:spcBef>
              <a:spcAft>
                <a:spcPts val="400"/>
              </a:spcAft>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Skilled workforce activities – developing a highly skilled workforce </a:t>
            </a:r>
          </a:p>
          <a:p>
            <a:pPr marL="457200" lvl="1" indent="0">
              <a:lnSpc>
                <a:spcPct val="100000"/>
              </a:lnSpc>
              <a:spcBef>
                <a:spcPts val="0"/>
              </a:spcBef>
              <a:spcAft>
                <a:spcPts val="400"/>
              </a:spcAft>
              <a:buNone/>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ensuring state subgrantees do the same</a:t>
            </a:r>
          </a:p>
          <a:p>
            <a:pPr marL="457200" lvl="1" indent="0">
              <a:lnSpc>
                <a:spcPct val="100000"/>
              </a:lnSpc>
              <a:spcBef>
                <a:spcPts val="0"/>
              </a:spcBef>
              <a:spcAft>
                <a:spcPts val="400"/>
              </a:spcAft>
              <a:buNone/>
            </a:pPr>
            <a:endParaRPr lang="en-US" sz="4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ts val="0"/>
              </a:spcBef>
              <a:spcAft>
                <a:spcPts val="400"/>
              </a:spcAft>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Equitable training &amp; workforce development activities – ensuring </a:t>
            </a:r>
          </a:p>
          <a:p>
            <a:pPr marL="457200" lvl="1" indent="0">
              <a:lnSpc>
                <a:spcPct val="100000"/>
              </a:lnSpc>
              <a:spcBef>
                <a:spcPts val="0"/>
              </a:spcBef>
              <a:spcAft>
                <a:spcPts val="400"/>
              </a:spcAft>
              <a:buNone/>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fairness &amp; diversity</a:t>
            </a:r>
          </a:p>
          <a:p>
            <a:pPr marL="457200" lvl="1" indent="0">
              <a:lnSpc>
                <a:spcPct val="100000"/>
              </a:lnSpc>
              <a:spcBef>
                <a:spcPts val="0"/>
              </a:spcBef>
              <a:spcAft>
                <a:spcPts val="400"/>
              </a:spcAft>
              <a:buNone/>
            </a:pPr>
            <a:endParaRPr lang="en-US" sz="4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ts val="0"/>
              </a:spcBef>
              <a:spcAft>
                <a:spcPts val="400"/>
              </a:spcAft>
            </a:pPr>
            <a:r>
              <a:rPr lang="en-US" sz="1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Contracting requirements</a:t>
            </a:r>
          </a:p>
          <a:p>
            <a:pPr lvl="1">
              <a:lnSpc>
                <a:spcPct val="100000"/>
              </a:lnSpc>
              <a:spcBef>
                <a:spcPts val="0"/>
              </a:spcBef>
              <a:spcAft>
                <a:spcPts val="400"/>
              </a:spcAft>
            </a:pPr>
            <a:endParaRPr kumimoji="0" lang="en-US" sz="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2024D3D-0600-5970-412C-333CBC0EA57A}"/>
              </a:ext>
            </a:extLst>
          </p:cNvPr>
          <p:cNvSpPr/>
          <p:nvPr/>
        </p:nvSpPr>
        <p:spPr>
          <a:xfrm>
            <a:off x="1757529" y="2348312"/>
            <a:ext cx="8058489" cy="473919"/>
          </a:xfrm>
          <a:prstGeom prst="rect">
            <a:avLst/>
          </a:prstGeom>
          <a:solidFill>
            <a:srgbClr val="2D69B6"/>
          </a:solidFill>
          <a:ln>
            <a:noFill/>
          </a:ln>
          <a:effectLst>
            <a:outerShdw blurRad="50800" dist="38100" dir="2700000" algn="tl" rotWithShape="0">
              <a:prstClr val="black">
                <a:alpha val="40000"/>
              </a:prstClr>
            </a:outerShdw>
          </a:effectLst>
        </p:spPr>
        <p:txBody>
          <a:bodyPr lIns="91440" tIns="45720" rIns="91440" bIns="45720" anchor="ctr">
            <a:normAutofit/>
          </a:bodyPr>
          <a:lstStyle/>
          <a:p>
            <a:pPr algn="ctr">
              <a:lnSpc>
                <a:spcPct val="90000"/>
              </a:lnSpc>
              <a:spcBef>
                <a:spcPts val="1000"/>
              </a:spcBef>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Must address:</a:t>
            </a:r>
          </a:p>
        </p:txBody>
      </p:sp>
    </p:spTree>
    <p:extLst>
      <p:ext uri="{BB962C8B-B14F-4D97-AF65-F5344CB8AC3E}">
        <p14:creationId xmlns:p14="http://schemas.microsoft.com/office/powerpoint/2010/main" val="120834398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89815C-E7C3-FDC2-832E-B634F02D815E}"/>
              </a:ext>
            </a:extLst>
          </p:cNvPr>
          <p:cNvSpPr>
            <a:spLocks noGrp="1"/>
          </p:cNvSpPr>
          <p:nvPr>
            <p:ph type="title"/>
          </p:nvPr>
        </p:nvSpPr>
        <p:spPr/>
        <p:txBody>
          <a:bodyPr/>
          <a:lstStyle/>
          <a:p>
            <a:pPr algn="ctr"/>
            <a:r>
              <a:rPr lang="en-US"/>
              <a:t>INCORPORATION OF THE PLAN</a:t>
            </a:r>
          </a:p>
        </p:txBody>
      </p:sp>
      <p:sp>
        <p:nvSpPr>
          <p:cNvPr id="2" name="Slide Number Placeholder 1">
            <a:extLst>
              <a:ext uri="{FF2B5EF4-FFF2-40B4-BE49-F238E27FC236}">
                <a16:creationId xmlns:a16="http://schemas.microsoft.com/office/drawing/2014/main" id="{C24BB658-2A93-F70A-6BDA-ACD29014B0E6}"/>
              </a:ext>
            </a:extLst>
          </p:cNvPr>
          <p:cNvSpPr>
            <a:spLocks noGrp="1"/>
          </p:cNvSpPr>
          <p:nvPr>
            <p:ph type="sldNum" sz="quarter" idx="12"/>
          </p:nvPr>
        </p:nvSpPr>
        <p:spPr/>
        <p:txBody>
          <a:bodyPr/>
          <a:lstStyle/>
          <a:p>
            <a:fld id="{E6C700BF-F447-B74E-8525-2F0AD4CE73F1}" type="slidenum">
              <a:rPr lang="en-US" smtClean="0"/>
              <a:pPr/>
              <a:t>31</a:t>
            </a:fld>
            <a:endParaRPr lang="en-US"/>
          </a:p>
        </p:txBody>
      </p:sp>
      <p:sp>
        <p:nvSpPr>
          <p:cNvPr id="4" name="TextBox 3">
            <a:extLst>
              <a:ext uri="{FF2B5EF4-FFF2-40B4-BE49-F238E27FC236}">
                <a16:creationId xmlns:a16="http://schemas.microsoft.com/office/drawing/2014/main" id="{3C5BE94E-209C-D339-2389-2D24C01C6CB9}"/>
              </a:ext>
            </a:extLst>
          </p:cNvPr>
          <p:cNvSpPr txBox="1"/>
          <p:nvPr/>
        </p:nvSpPr>
        <p:spPr>
          <a:xfrm>
            <a:off x="1511614" y="1294886"/>
            <a:ext cx="9842186" cy="677108"/>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Workforce</a:t>
            </a:r>
            <a:r>
              <a:rPr kumimoji="0" lang="en-US" sz="1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Development can be incorporated into the state plan in multiple ways so that grantees can help advance state goals </a:t>
            </a:r>
          </a:p>
        </p:txBody>
      </p:sp>
      <p:sp>
        <p:nvSpPr>
          <p:cNvPr id="9" name="Rectangle 8">
            <a:extLst>
              <a:ext uri="{FF2B5EF4-FFF2-40B4-BE49-F238E27FC236}">
                <a16:creationId xmlns:a16="http://schemas.microsoft.com/office/drawing/2014/main" id="{42024D3D-0600-5970-412C-333CBC0EA57A}"/>
              </a:ext>
            </a:extLst>
          </p:cNvPr>
          <p:cNvSpPr/>
          <p:nvPr/>
        </p:nvSpPr>
        <p:spPr>
          <a:xfrm>
            <a:off x="1338430" y="2644690"/>
            <a:ext cx="9966880" cy="473919"/>
          </a:xfrm>
          <a:prstGeom prst="rect">
            <a:avLst/>
          </a:prstGeom>
          <a:solidFill>
            <a:srgbClr val="2D69B6"/>
          </a:solidFill>
          <a:ln>
            <a:solidFill>
              <a:srgbClr val="08473D"/>
            </a:solidFill>
          </a:ln>
          <a:effectLst>
            <a:outerShdw blurRad="50800" dist="38100" dir="2700000" algn="tl" rotWithShape="0">
              <a:prstClr val="black">
                <a:alpha val="40000"/>
              </a:prstClr>
            </a:outerShdw>
          </a:effectLst>
        </p:spPr>
        <p:txBody>
          <a:bodyPr lIns="91440" tIns="45720" rIns="91440" bIns="45720" anchor="ctr">
            <a:normAutofit/>
          </a:bodyPr>
          <a:lstStyle/>
          <a:p>
            <a:pPr algn="ctr">
              <a:lnSpc>
                <a:spcPct val="90000"/>
              </a:lnSpc>
              <a:spcBef>
                <a:spcPts val="1000"/>
              </a:spcBef>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Strategies for Intervention</a:t>
            </a:r>
          </a:p>
        </p:txBody>
      </p:sp>
      <p:graphicFrame>
        <p:nvGraphicFramePr>
          <p:cNvPr id="15" name="Content Placeholder 2">
            <a:extLst>
              <a:ext uri="{FF2B5EF4-FFF2-40B4-BE49-F238E27FC236}">
                <a16:creationId xmlns:a16="http://schemas.microsoft.com/office/drawing/2014/main" id="{1172EC40-8431-99FA-4A4B-138AC021F171}"/>
              </a:ext>
            </a:extLst>
          </p:cNvPr>
          <p:cNvGraphicFramePr/>
          <p:nvPr>
            <p:extLst>
              <p:ext uri="{D42A27DB-BD31-4B8C-83A1-F6EECF244321}">
                <p14:modId xmlns:p14="http://schemas.microsoft.com/office/powerpoint/2010/main" val="439646573"/>
              </p:ext>
            </p:extLst>
          </p:nvPr>
        </p:nvGraphicFramePr>
        <p:xfrm>
          <a:off x="1338429" y="2227352"/>
          <a:ext cx="10314988" cy="4082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81A92C07-7083-53C0-1BA8-86F69B8A8A3A}"/>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WORKFORCE DEVELOPMENT</a:t>
            </a:r>
          </a:p>
        </p:txBody>
      </p:sp>
    </p:spTree>
    <p:extLst>
      <p:ext uri="{BB962C8B-B14F-4D97-AF65-F5344CB8AC3E}">
        <p14:creationId xmlns:p14="http://schemas.microsoft.com/office/powerpoint/2010/main" val="107754366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2255965"/>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1253729"/>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b="1" dirty="0">
                <a:solidFill>
                  <a:srgbClr val="C5EAFF"/>
                </a:solidFill>
                <a:latin typeface="Open Sans"/>
                <a:ea typeface="Open Sans"/>
                <a:cs typeface="Open Sans"/>
              </a:rPr>
              <a:t>Conclusion </a:t>
            </a:r>
          </a:p>
          <a:p>
            <a:pPr>
              <a:lnSpc>
                <a:spcPct val="90000"/>
              </a:lnSpc>
              <a:spcBef>
                <a:spcPct val="0"/>
              </a:spcBef>
              <a:spcAft>
                <a:spcPts val="600"/>
              </a:spcAft>
            </a:pPr>
            <a:r>
              <a:rPr lang="en-US" sz="4000" b="1" dirty="0">
                <a:solidFill>
                  <a:srgbClr val="C5EAFF"/>
                </a:solidFill>
                <a:latin typeface="Open Sans"/>
                <a:ea typeface="Open Sans"/>
                <a:cs typeface="Open Sans"/>
              </a:rPr>
              <a:t>Q &amp; A</a:t>
            </a:r>
            <a:endParaRPr lang="en-US" dirty="0">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latin typeface="Open Sans" panose="020B0606030504020204" pitchFamily="34" charset="0"/>
                <a:ea typeface="Open Sans" panose="020B0606030504020204" pitchFamily="34" charset="0"/>
                <a:cs typeface="Open Sans" panose="020B0606030504020204" pitchFamily="34" charset="0"/>
              </a:rPr>
              <a:t>What types of broadband-related jobs currently have workforce development?</a:t>
            </a:r>
          </a:p>
          <a:p>
            <a:pPr marL="285750" indent="-285750">
              <a:buClrTx/>
              <a:buFont typeface="Arial" panose="020B0604020202020204" pitchFamily="34" charset="0"/>
              <a:buChar char="•"/>
              <a:defRPr/>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Tx/>
              <a:buFont typeface="Arial" panose="020B0604020202020204" pitchFamily="34" charset="0"/>
              <a:buChar char="•"/>
              <a:defRPr/>
            </a:pPr>
            <a:r>
              <a:rPr lang="en-US" sz="2000" kern="1200" dirty="0">
                <a:latin typeface="Open Sans" panose="020B0606030504020204" pitchFamily="34" charset="0"/>
                <a:ea typeface="Open Sans" panose="020B0606030504020204" pitchFamily="34" charset="0"/>
                <a:cs typeface="Open Sans" panose="020B0606030504020204" pitchFamily="34" charset="0"/>
              </a:rPr>
              <a:t>What types of jobs need state support (e.g., new policies or investment) to ensure sufficient workforce development?</a:t>
            </a:r>
          </a:p>
          <a:p>
            <a:pPr marL="285750" indent="-285750">
              <a:buClrTx/>
              <a:buFont typeface="Arial" panose="020B0604020202020204" pitchFamily="34" charset="0"/>
              <a:buChar char="•"/>
              <a:defRPr/>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Tx/>
              <a:buFont typeface="Arial" panose="020B0604020202020204" pitchFamily="34" charset="0"/>
              <a:buChar char="•"/>
              <a:defRPr/>
            </a:pPr>
            <a:r>
              <a:rPr lang="en-US" sz="2000" kern="1200" dirty="0">
                <a:latin typeface="Open Sans" panose="020B0606030504020204" pitchFamily="34" charset="0"/>
                <a:ea typeface="Open Sans" panose="020B0606030504020204" pitchFamily="34" charset="0"/>
                <a:cs typeface="Open Sans" panose="020B0606030504020204" pitchFamily="34" charset="0"/>
              </a:rPr>
              <a:t>What workforce development considerations should be built into the grant design?</a:t>
            </a:r>
          </a:p>
          <a:p>
            <a:pPr marL="285750" indent="-285750">
              <a:buClrTx/>
              <a:buFont typeface="Arial" panose="020B0604020202020204" pitchFamily="34" charset="0"/>
              <a:buChar char="•"/>
              <a:defRPr/>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Tx/>
              <a:buFont typeface="Arial" panose="020B0604020202020204" pitchFamily="34" charset="0"/>
              <a:buChar char="•"/>
              <a:defRPr/>
            </a:pPr>
            <a:r>
              <a:rPr lang="en-US" sz="2000" kern="1200" dirty="0">
                <a:latin typeface="Open Sans" panose="020B0606030504020204" pitchFamily="34" charset="0"/>
                <a:ea typeface="Open Sans" panose="020B0606030504020204" pitchFamily="34" charset="0"/>
                <a:cs typeface="Open Sans" panose="020B0606030504020204" pitchFamily="34" charset="0"/>
              </a:rPr>
              <a:t>What role should your organization have in developing the needed workforce?</a:t>
            </a:r>
            <a:endParaRPr kumimoji="0" lang="en-US" sz="20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32</a:t>
            </a:fld>
            <a:endParaRPr lang="en-US" sz="1200">
              <a:solidFill>
                <a:schemeClr val="tx1">
                  <a:tint val="75000"/>
                </a:schemeClr>
              </a:solidFill>
              <a:latin typeface="+mn-lt"/>
              <a:ea typeface="+mn-ea"/>
              <a:cs typeface="+mn-cs"/>
            </a:endParaRPr>
          </a:p>
        </p:txBody>
      </p:sp>
      <p:sp>
        <p:nvSpPr>
          <p:cNvPr id="5" name="TextBox 4">
            <a:extLst>
              <a:ext uri="{FF2B5EF4-FFF2-40B4-BE49-F238E27FC236}">
                <a16:creationId xmlns:a16="http://schemas.microsoft.com/office/drawing/2014/main" id="{DBA0DE3D-8D1F-28A9-D3E9-FE1CFE0145C6}"/>
              </a:ext>
            </a:extLst>
          </p:cNvPr>
          <p:cNvSpPr txBox="1"/>
          <p:nvPr/>
        </p:nvSpPr>
        <p:spPr>
          <a:xfrm>
            <a:off x="1127984" y="2497313"/>
            <a:ext cx="4738861" cy="3853363"/>
          </a:xfrm>
          <a:prstGeom prst="rect">
            <a:avLst/>
          </a:prstGeom>
          <a:noFill/>
        </p:spPr>
        <p:txBody>
          <a:bodyPr wrap="square" rtlCol="0">
            <a:spAutoFit/>
          </a:bodyPr>
          <a:lstStyle/>
          <a:p>
            <a:pPr marL="57150">
              <a:lnSpc>
                <a:spcPct val="90000"/>
              </a:lnSpc>
              <a:spcAft>
                <a:spcPts val="600"/>
              </a:spcAft>
            </a:pPr>
            <a:r>
              <a:rPr lang="en-US" sz="2000" b="1" dirty="0">
                <a:latin typeface="Arial" panose="020B0604020202020204" pitchFamily="34" charset="0"/>
                <a:ea typeface="Open Sans" panose="020B0606030504020204" pitchFamily="34" charset="0"/>
                <a:cs typeface="Arial" panose="020B0604020202020204" pitchFamily="34" charset="0"/>
              </a:rPr>
              <a:t>What other roles should we add?</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Network design engineers</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Telecommunications construction workers</a:t>
            </a:r>
          </a:p>
          <a:p>
            <a:pPr marL="400050" lvl="3"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Make-ready line workers</a:t>
            </a:r>
          </a:p>
          <a:p>
            <a:pPr marL="400050" lvl="3"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Outside plant fiber technicians</a:t>
            </a:r>
          </a:p>
          <a:p>
            <a:pPr marL="400050" lvl="3"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Heavy equipment operators</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Inside plant technicians</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Customer support technicians</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Customer care representatives</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Project management</a:t>
            </a:r>
          </a:p>
          <a:p>
            <a:pPr marL="400050" indent="-342900">
              <a:lnSpc>
                <a:spcPct val="90000"/>
              </a:lnSpc>
              <a:spcAft>
                <a:spcPts val="600"/>
              </a:spcAft>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Trainers</a:t>
            </a:r>
          </a:p>
        </p:txBody>
      </p:sp>
    </p:spTree>
    <p:extLst>
      <p:ext uri="{BB962C8B-B14F-4D97-AF65-F5344CB8AC3E}">
        <p14:creationId xmlns:p14="http://schemas.microsoft.com/office/powerpoint/2010/main" val="386072924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latin typeface="Expressway Xb"/>
              </a:rPr>
              <a:t>SCHOOLS AND LIBRARIES</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vert="horz" lIns="0" tIns="274320" rIns="0" bIns="274320" rtlCol="0" anchor="t">
            <a:normAutofit lnSpcReduction="10000"/>
          </a:bodyPr>
          <a:lstStyle/>
          <a:p>
            <a:r>
              <a:rPr lang="en-US" u="sng" dirty="0">
                <a:solidFill>
                  <a:schemeClr val="accent3">
                    <a:lumMod val="20000"/>
                    <a:lumOff val="80000"/>
                  </a:schemeClr>
                </a:solidFill>
                <a:effectLst/>
                <a:latin typeface="Calibri"/>
                <a:ea typeface="Calibri" panose="020F0502020204030204" pitchFamily="34" charset="0"/>
                <a:cs typeface="Open Sans"/>
                <a:hlinkClick r:id="rId2">
                  <a:extLst>
                    <a:ext uri="{A12FA001-AC4F-418D-AE19-62706E023703}">
                      <ahyp:hlinkClr xmlns:ahyp="http://schemas.microsoft.com/office/drawing/2018/hyperlinkcolor" val="tx"/>
                    </a:ext>
                  </a:extLst>
                </a:hlinkClick>
              </a:rPr>
              <a:t>https://www.surveymonkey.com/r/ADECA_communityorgbarriers</a:t>
            </a:r>
          </a:p>
          <a:p>
            <a:r>
              <a:rPr lang="en-US" sz="2400" u="sng" dirty="0">
                <a:solidFill>
                  <a:schemeClr val="accent3">
                    <a:lumMod val="20000"/>
                    <a:lumOff val="80000"/>
                  </a:schemeClr>
                </a:solidFill>
                <a:effectLst/>
                <a:latin typeface="Calibri"/>
                <a:ea typeface="Calibri" panose="020F0502020204030204" pitchFamily="34" charset="0"/>
                <a:cs typeface="Open Sans"/>
                <a:hlinkClick r:id="rId3">
                  <a:extLst>
                    <a:ext uri="{A12FA001-AC4F-418D-AE19-62706E023703}">
                      <ahyp:hlinkClr xmlns:ahyp="http://schemas.microsoft.com/office/drawing/2018/hyperlinkcolor" val="tx"/>
                    </a:ext>
                  </a:extLst>
                </a:hlinkClick>
              </a:rPr>
              <a:t>https://www.surveymonkey.com/r/ADECA_agencyassetprograms</a:t>
            </a:r>
            <a:endParaRPr lang="en-US" dirty="0">
              <a:solidFill>
                <a:schemeClr val="accent3">
                  <a:lumMod val="20000"/>
                  <a:lumOff val="80000"/>
                </a:schemeClr>
              </a:solidFill>
              <a:latin typeface="Calibri"/>
              <a:cs typeface="Open Sans"/>
              <a:hlinkClick r:id="rId3">
                <a:extLst>
                  <a:ext uri="{A12FA001-AC4F-418D-AE19-62706E023703}">
                    <ahyp:hlinkClr xmlns:ahyp="http://schemas.microsoft.com/office/drawing/2018/hyperlinkcolor" val="tx"/>
                  </a:ext>
                </a:extLst>
              </a:hlinkClick>
            </a:endParaRPr>
          </a:p>
          <a:p>
            <a:endParaRPr lang="en-US" dirty="0">
              <a:solidFill>
                <a:schemeClr val="accent3">
                  <a:lumMod val="20000"/>
                  <a:lumOff val="80000"/>
                </a:schemeClr>
              </a:solidFill>
              <a:latin typeface="Open Sans" panose="020B060603050402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33</a:t>
            </a:fld>
            <a:endParaRPr lang="en-US"/>
          </a:p>
        </p:txBody>
      </p:sp>
    </p:spTree>
    <p:extLst>
      <p:ext uri="{BB962C8B-B14F-4D97-AF65-F5344CB8AC3E}">
        <p14:creationId xmlns:p14="http://schemas.microsoft.com/office/powerpoint/2010/main" val="422954234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483658" y="424873"/>
            <a:ext cx="9932895" cy="597103"/>
          </a:xfrm>
        </p:spPr>
        <p:txBody>
          <a:bodyPr>
            <a:normAutofit/>
          </a:bodyPr>
          <a:lstStyle/>
          <a:p>
            <a:pPr algn="ctr"/>
            <a:r>
              <a:rPr lang="en-US" dirty="0"/>
              <a:t>AGENCY ASSET INVENTORY</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439419"/>
            <a:ext cx="8339975" cy="4993708"/>
          </a:xfrm>
        </p:spPr>
        <p:txBody>
          <a:bodyPr>
            <a:noAutofit/>
          </a:bodyPr>
          <a:lstStyle/>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Physical assets </a:t>
            </a:r>
            <a:r>
              <a:rPr lang="en-US" sz="1800" b="0" dirty="0">
                <a:solidFill>
                  <a:schemeClr val="tx1"/>
                </a:solidFill>
                <a:latin typeface="Open Sans" pitchFamily="2" charset="0"/>
                <a:ea typeface="Open Sans" pitchFamily="2" charset="0"/>
                <a:cs typeface="Open Sans" pitchFamily="2" charset="0"/>
              </a:rPr>
              <a:t>(conduit, fiber, structures, real estate, poles, etc.) available for lease to ISP) for broadband deployment</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Capital construction projects </a:t>
            </a:r>
            <a:r>
              <a:rPr lang="en-US" sz="1800" b="0" dirty="0">
                <a:solidFill>
                  <a:schemeClr val="tx1"/>
                </a:solidFill>
                <a:latin typeface="Open Sans" pitchFamily="2" charset="0"/>
                <a:ea typeface="Open Sans" pitchFamily="2" charset="0"/>
                <a:cs typeface="Open Sans" pitchFamily="2" charset="0"/>
              </a:rPr>
              <a:t>that include opportunities for placement of communications facilities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Analysis of skilled labor availabilit</a:t>
            </a:r>
            <a:r>
              <a:rPr lang="en-US" sz="1800" b="0" dirty="0">
                <a:solidFill>
                  <a:srgbClr val="0F79C1"/>
                </a:solidFill>
                <a:latin typeface="Open Sans" pitchFamily="2" charset="0"/>
                <a:ea typeface="Open Sans" pitchFamily="2" charset="0"/>
                <a:cs typeface="Open Sans" pitchFamily="2" charset="0"/>
              </a:rPr>
              <a:t>y </a:t>
            </a:r>
            <a:r>
              <a:rPr lang="en-US" sz="1800" dirty="0">
                <a:solidFill>
                  <a:srgbClr val="0F79C1"/>
                </a:solidFill>
                <a:latin typeface="Open Sans" pitchFamily="2" charset="0"/>
                <a:ea typeface="Open Sans" pitchFamily="2" charset="0"/>
                <a:cs typeface="Open Sans" pitchFamily="2" charset="0"/>
              </a:rPr>
              <a:t>and workforce readiness </a:t>
            </a:r>
            <a:r>
              <a:rPr lang="en-US" sz="1800" b="0" dirty="0">
                <a:solidFill>
                  <a:schemeClr val="tx1"/>
                </a:solidFill>
                <a:latin typeface="Open Sans" pitchFamily="2" charset="0"/>
                <a:ea typeface="Open Sans" pitchFamily="2" charset="0"/>
                <a:cs typeface="Open Sans" pitchFamily="2" charset="0"/>
              </a:rPr>
              <a:t>as it may impact state broadband policies and deployment goals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Agency role in tracking and monitoring </a:t>
            </a:r>
            <a:r>
              <a:rPr lang="en-US" sz="1800" b="0" dirty="0">
                <a:solidFill>
                  <a:schemeClr val="tx1"/>
                </a:solidFill>
                <a:latin typeface="Open Sans" pitchFamily="2" charset="0"/>
                <a:ea typeface="Open Sans" pitchFamily="2" charset="0"/>
                <a:cs typeface="Open Sans" pitchFamily="2" charset="0"/>
              </a:rPr>
              <a:t>broadband or other communications outages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Planning or development of regulations </a:t>
            </a:r>
            <a:r>
              <a:rPr lang="en-US" sz="1800" b="0" dirty="0">
                <a:solidFill>
                  <a:schemeClr val="tx1"/>
                </a:solidFill>
                <a:latin typeface="Open Sans" pitchFamily="2" charset="0"/>
                <a:ea typeface="Open Sans" pitchFamily="2" charset="0"/>
                <a:cs typeface="Open Sans" pitchFamily="2" charset="0"/>
              </a:rPr>
              <a:t>related to reliable and resilient broadband or other communications services </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Policies, programs and strategic plans </a:t>
            </a:r>
            <a:r>
              <a:rPr lang="en-US" sz="1800" b="0" dirty="0">
                <a:solidFill>
                  <a:schemeClr val="tx1"/>
                </a:solidFill>
                <a:latin typeface="Open Sans" pitchFamily="2" charset="0"/>
                <a:ea typeface="Open Sans" pitchFamily="2" charset="0"/>
                <a:cs typeface="Open Sans" pitchFamily="2" charset="0"/>
              </a:rPr>
              <a:t>related to broadband digital equity, infrastructure deployment, economic development, resilience, partnerships, business planning and related efforts</a:t>
            </a: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1600" dirty="0">
              <a:solidFill>
                <a:schemeClr val="tx2"/>
              </a:solidFill>
            </a:endParaRPr>
          </a:p>
        </p:txBody>
      </p:sp>
      <p:pic>
        <p:nvPicPr>
          <p:cNvPr id="8" name="Picture 7">
            <a:extLst>
              <a:ext uri="{FF2B5EF4-FFF2-40B4-BE49-F238E27FC236}">
                <a16:creationId xmlns:a16="http://schemas.microsoft.com/office/drawing/2014/main" id="{7DDF2584-1AF7-293E-4699-A9A604C65CCE}"/>
              </a:ext>
            </a:extLst>
          </p:cNvPr>
          <p:cNvPicPr>
            <a:picLocks noChangeAspect="1"/>
          </p:cNvPicPr>
          <p:nvPr/>
        </p:nvPicPr>
        <p:blipFill>
          <a:blip r:embed="rId3"/>
          <a:stretch>
            <a:fillRect/>
          </a:stretch>
        </p:blipFill>
        <p:spPr>
          <a:xfrm>
            <a:off x="10053087" y="4938207"/>
            <a:ext cx="876300" cy="1120219"/>
          </a:xfrm>
          <a:prstGeom prst="rect">
            <a:avLst/>
          </a:prstGeom>
        </p:spPr>
      </p:pic>
      <p:pic>
        <p:nvPicPr>
          <p:cNvPr id="13" name="Graphic 12" descr="Excavator with solid fill">
            <a:extLst>
              <a:ext uri="{FF2B5EF4-FFF2-40B4-BE49-F238E27FC236}">
                <a16:creationId xmlns:a16="http://schemas.microsoft.com/office/drawing/2014/main" id="{0E6B23E4-C574-FE27-6703-F434D406B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527" y="3245517"/>
            <a:ext cx="1347216" cy="1347216"/>
          </a:xfrm>
          <a:prstGeom prst="rect">
            <a:avLst/>
          </a:prstGeom>
        </p:spPr>
      </p:pic>
      <p:pic>
        <p:nvPicPr>
          <p:cNvPr id="14" name="Picture 2" descr="Fiber Optics Icon #226259 - Free Icons Library">
            <a:extLst>
              <a:ext uri="{FF2B5EF4-FFF2-40B4-BE49-F238E27FC236}">
                <a16:creationId xmlns:a16="http://schemas.microsoft.com/office/drawing/2014/main" id="{88B839C7-F654-E596-DE4D-2C4DF4223A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5400000">
            <a:off x="10522030" y="1792222"/>
            <a:ext cx="1010283" cy="101028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Cell Tower with solid fill">
            <a:extLst>
              <a:ext uri="{FF2B5EF4-FFF2-40B4-BE49-F238E27FC236}">
                <a16:creationId xmlns:a16="http://schemas.microsoft.com/office/drawing/2014/main" id="{CCBDE9DB-29BE-053C-97C9-26D2B3D316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9651" y="1792222"/>
            <a:ext cx="1107821" cy="1107821"/>
          </a:xfrm>
          <a:prstGeom prst="rect">
            <a:avLst/>
          </a:prstGeom>
        </p:spPr>
      </p:pic>
      <p:sp>
        <p:nvSpPr>
          <p:cNvPr id="17" name="Footer Placeholder 2">
            <a:extLst>
              <a:ext uri="{FF2B5EF4-FFF2-40B4-BE49-F238E27FC236}">
                <a16:creationId xmlns:a16="http://schemas.microsoft.com/office/drawing/2014/main" id="{B942D5D4-51FE-2A2A-30D2-E7CDC6E47DC0}"/>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 SCHOOLS &amp; LIBRARIES</a:t>
            </a:r>
          </a:p>
        </p:txBody>
      </p:sp>
    </p:spTree>
    <p:extLst>
      <p:ext uri="{BB962C8B-B14F-4D97-AF65-F5344CB8AC3E}">
        <p14:creationId xmlns:p14="http://schemas.microsoft.com/office/powerpoint/2010/main" val="349504497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E7F340-9B97-F752-1684-026A4CCE0E9B}"/>
              </a:ext>
            </a:extLst>
          </p:cNvPr>
          <p:cNvSpPr/>
          <p:nvPr/>
        </p:nvSpPr>
        <p:spPr>
          <a:xfrm>
            <a:off x="1330036" y="4187100"/>
            <a:ext cx="7998692" cy="21506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10357316" cy="563610"/>
          </a:xfrm>
        </p:spPr>
        <p:txBody>
          <a:bodyPr/>
          <a:lstStyle/>
          <a:p>
            <a:pPr algn="ctr"/>
            <a:r>
              <a:rPr lang="en-US"/>
              <a:t>COMMUNITY ANCHOR INSTITUTIONS AND BEAD</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227583" y="1231892"/>
            <a:ext cx="8197041" cy="2958209"/>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CAI connectivity:  </a:t>
            </a:r>
            <a:r>
              <a:rPr lang="en-US" sz="1800" b="0">
                <a:solidFill>
                  <a:schemeClr val="tx1"/>
                </a:solidFill>
                <a:latin typeface="Open Sans" pitchFamily="2" charset="0"/>
                <a:ea typeface="Open Sans" pitchFamily="2" charset="0"/>
                <a:cs typeface="Open Sans" pitchFamily="2" charset="0"/>
              </a:rPr>
              <a:t>After unserved and underserved locations, BEAD funds can support access to 1 Gbps internet for CAIs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identifies eligible CAIs</a:t>
            </a:r>
            <a:r>
              <a:rPr lang="en-US" sz="1800" b="0">
                <a:solidFill>
                  <a:schemeClr val="tx1"/>
                </a:solidFill>
                <a:latin typeface="Open Sans" pitchFamily="2" charset="0"/>
                <a:ea typeface="Open Sans" pitchFamily="2" charset="0"/>
                <a:cs typeface="Open Sans" pitchFamily="2" charset="0"/>
              </a:rPr>
              <a:t>  and assesses needs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applies the definition</a:t>
            </a:r>
            <a:r>
              <a:rPr lang="en-US" sz="1800" b="0">
                <a:solidFill>
                  <a:schemeClr val="tx1"/>
                </a:solidFill>
                <a:latin typeface="Open Sans" pitchFamily="2" charset="0"/>
                <a:ea typeface="Open Sans" pitchFamily="2" charset="0"/>
                <a:cs typeface="Open Sans" pitchFamily="2" charset="0"/>
              </a:rPr>
              <a:t>  and determines CAI types to serve, and its basis if selecting CAIs not in explicitly in definition</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Challenge process:  </a:t>
            </a:r>
            <a:r>
              <a:rPr lang="en-US" sz="1800" b="0">
                <a:solidFill>
                  <a:schemeClr val="tx1"/>
                </a:solidFill>
                <a:latin typeface="Open Sans" pitchFamily="2" charset="0"/>
                <a:ea typeface="Open Sans" pitchFamily="2" charset="0"/>
                <a:cs typeface="Open Sans" pitchFamily="2" charset="0"/>
              </a:rPr>
              <a:t>Organizations not selected as eligible CAIs will have opportunity to challenge state determination </a:t>
            </a:r>
          </a:p>
          <a:p>
            <a:pPr>
              <a:lnSpc>
                <a:spcPct val="100000"/>
              </a:lnSpc>
              <a:spcBef>
                <a:spcPts val="600"/>
              </a:spcBef>
              <a:spcAft>
                <a:spcPts val="900"/>
              </a:spcAft>
            </a:pPr>
            <a:endParaRPr lang="en-US" sz="2000" b="0">
              <a:solidFill>
                <a:schemeClr val="tx1"/>
              </a:solidFill>
              <a:latin typeface="Open Sans" pitchFamily="2" charset="0"/>
              <a:ea typeface="Open Sans" pitchFamily="2" charset="0"/>
              <a:cs typeface="Open Sans" pitchFamily="2" charset="0"/>
            </a:endParaRP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822640" y="4562017"/>
            <a:ext cx="1555074" cy="1343891"/>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895350" y="1488073"/>
            <a:ext cx="1308277" cy="1205667"/>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932073" y="3025664"/>
            <a:ext cx="1336208" cy="1336208"/>
          </a:xfrm>
          <a:prstGeom prst="rect">
            <a:avLst/>
          </a:prstGeom>
        </p:spPr>
      </p:pic>
      <p:sp>
        <p:nvSpPr>
          <p:cNvPr id="6" name="TextBox 5">
            <a:extLst>
              <a:ext uri="{FF2B5EF4-FFF2-40B4-BE49-F238E27FC236}">
                <a16:creationId xmlns:a16="http://schemas.microsoft.com/office/drawing/2014/main" id="{434BC5FA-9572-3B97-21A5-075F6837A2ED}"/>
              </a:ext>
            </a:extLst>
          </p:cNvPr>
          <p:cNvSpPr txBox="1"/>
          <p:nvPr/>
        </p:nvSpPr>
        <p:spPr>
          <a:xfrm>
            <a:off x="1625599" y="4255127"/>
            <a:ext cx="7712365" cy="2062103"/>
          </a:xfrm>
          <a:prstGeom prst="rect">
            <a:avLst/>
          </a:prstGeom>
          <a:noFill/>
        </p:spPr>
        <p:txBody>
          <a:bodyPr wrap="square" rtlCol="0">
            <a:spAutoFit/>
          </a:bodyPr>
          <a:lstStyle/>
          <a:p>
            <a:r>
              <a:rPr lang="en-US" sz="1600" b="1">
                <a:solidFill>
                  <a:srgbClr val="2D69B6"/>
                </a:solidFill>
                <a:latin typeface="Open Sans" pitchFamily="2" charset="0"/>
                <a:ea typeface="Open Sans" pitchFamily="2" charset="0"/>
                <a:cs typeface="Open Sans" pitchFamily="2" charset="0"/>
              </a:rPr>
              <a:t>Definition:</a:t>
            </a:r>
          </a:p>
          <a:p>
            <a:endParaRPr lang="en-US" sz="1600" b="1">
              <a:solidFill>
                <a:srgbClr val="2D69B6"/>
              </a:solidFill>
              <a:latin typeface="Open Sans" pitchFamily="2" charset="0"/>
              <a:ea typeface="Open Sans" pitchFamily="2" charset="0"/>
              <a:cs typeface="Open Sans" pitchFamily="2" charset="0"/>
            </a:endParaRPr>
          </a:p>
          <a:p>
            <a:r>
              <a:rPr lang="en-US" sz="1600" i="1">
                <a:solidFill>
                  <a:srgbClr val="2D69B6"/>
                </a:solidFill>
                <a:latin typeface="Open Sans" pitchFamily="2" charset="0"/>
                <a:ea typeface="Open Sans" pitchFamily="2" charset="0"/>
                <a:cs typeface="Open Sans" pitchFamily="2" charset="0"/>
              </a:rPr>
              <a:t>“</a:t>
            </a:r>
            <a:r>
              <a:rPr lang="en-US" sz="1600" b="0" i="1">
                <a:solidFill>
                  <a:srgbClr val="2D69B6"/>
                </a:solidFill>
                <a:latin typeface="Open Sans" pitchFamily="2" charset="0"/>
                <a:ea typeface="Open Sans" pitchFamily="2" charset="0"/>
                <a:cs typeface="Open Sans" pitchFamily="2" charset="0"/>
              </a:rPr>
              <a:t>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 (BEAD NOFO p. 11)</a:t>
            </a:r>
          </a:p>
        </p:txBody>
      </p:sp>
      <p:sp>
        <p:nvSpPr>
          <p:cNvPr id="12" name="Footer Placeholder 2">
            <a:extLst>
              <a:ext uri="{FF2B5EF4-FFF2-40B4-BE49-F238E27FC236}">
                <a16:creationId xmlns:a16="http://schemas.microsoft.com/office/drawing/2014/main" id="{43B5D285-9DF9-DE54-EAE4-8FA2D6901080}"/>
              </a:ext>
            </a:extLst>
          </p:cNvPr>
          <p:cNvSpPr txBox="1">
            <a:spLocks/>
          </p:cNvSpPr>
          <p:nvPr/>
        </p:nvSpPr>
        <p:spPr>
          <a:xfrm rot="16200000">
            <a:off x="-2058333" y="37611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 SCHOOLS &amp; LIBRARIES</a:t>
            </a:r>
          </a:p>
        </p:txBody>
      </p:sp>
    </p:spTree>
    <p:extLst>
      <p:ext uri="{BB962C8B-B14F-4D97-AF65-F5344CB8AC3E}">
        <p14:creationId xmlns:p14="http://schemas.microsoft.com/office/powerpoint/2010/main" val="82494837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9826947" cy="563610"/>
          </a:xfrm>
        </p:spPr>
        <p:txBody>
          <a:bodyPr/>
          <a:lstStyle/>
          <a:p>
            <a:pPr algn="ctr"/>
            <a:r>
              <a:rPr lang="en-US" dirty="0">
                <a:latin typeface="Expressway Rg"/>
              </a:rPr>
              <a:t>COMMUNITY ANCHOR INSTITUTIONS QUESTIONNAIRE</a:t>
            </a:r>
            <a:endParaRPr lang="en-US" dirty="0"/>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228763"/>
            <a:ext cx="8364069" cy="5357516"/>
          </a:xfrm>
        </p:spPr>
        <p:txBody>
          <a:bodyPr>
            <a:noAutofit/>
          </a:bodyPr>
          <a:lstStyle/>
          <a:p>
            <a:pPr>
              <a:lnSpc>
                <a:spcPct val="100000"/>
              </a:lnSpc>
              <a:spcBef>
                <a:spcPts val="600"/>
              </a:spcBef>
              <a:spcAft>
                <a:spcPts val="900"/>
              </a:spcAft>
            </a:pPr>
            <a:r>
              <a:rPr lang="en-US" sz="1800" dirty="0">
                <a:solidFill>
                  <a:schemeClr val="tx1"/>
                </a:solidFill>
                <a:latin typeface="Open Sans" pitchFamily="2" charset="0"/>
                <a:ea typeface="Open Sans" pitchFamily="2" charset="0"/>
                <a:cs typeface="Open Sans" pitchFamily="2" charset="0"/>
              </a:rPr>
              <a:t>Profile: </a:t>
            </a:r>
            <a:r>
              <a:rPr lang="en-US" sz="1800" b="0" dirty="0">
                <a:solidFill>
                  <a:schemeClr val="tx1"/>
                </a:solidFill>
                <a:latin typeface="Open Sans" pitchFamily="2" charset="0"/>
                <a:ea typeface="Open Sans" pitchFamily="2" charset="0"/>
                <a:cs typeface="Open Sans" pitchFamily="2" charset="0"/>
              </a:rPr>
              <a:t>Organization focus, groups you serve, and programs or services that facilitate use of broadband internet services by your clients</a:t>
            </a:r>
          </a:p>
          <a:p>
            <a:pPr>
              <a:lnSpc>
                <a:spcPct val="100000"/>
              </a:lnSpc>
              <a:spcBef>
                <a:spcPts val="600"/>
              </a:spcBef>
              <a:spcAft>
                <a:spcPts val="900"/>
              </a:spcAft>
            </a:pPr>
            <a:r>
              <a:rPr lang="en-US" sz="1800" dirty="0">
                <a:solidFill>
                  <a:schemeClr val="tx1"/>
                </a:solidFill>
                <a:latin typeface="Open Sans" pitchFamily="2" charset="0"/>
                <a:ea typeface="Open Sans" pitchFamily="2" charset="0"/>
                <a:cs typeface="Open Sans" pitchFamily="2" charset="0"/>
              </a:rPr>
              <a:t>Barriers and obstacles:  </a:t>
            </a:r>
            <a:r>
              <a:rPr lang="en-US" sz="1800" b="0" dirty="0">
                <a:solidFill>
                  <a:schemeClr val="tx1"/>
                </a:solidFill>
                <a:latin typeface="Open Sans" pitchFamily="2" charset="0"/>
                <a:ea typeface="Open Sans" pitchFamily="2" charset="0"/>
                <a:cs typeface="Open Sans" pitchFamily="2" charset="0"/>
              </a:rPr>
              <a:t>Describe what prevents members of the communities you serve from accessing or using broadband internet</a:t>
            </a:r>
          </a:p>
          <a:p>
            <a:pPr>
              <a:lnSpc>
                <a:spcPct val="100000"/>
              </a:lnSpc>
              <a:spcBef>
                <a:spcPts val="600"/>
              </a:spcBef>
              <a:spcAft>
                <a:spcPts val="900"/>
              </a:spcAft>
            </a:pPr>
            <a:r>
              <a:rPr lang="en-US" sz="1800" dirty="0">
                <a:solidFill>
                  <a:schemeClr val="tx1"/>
                </a:solidFill>
                <a:latin typeface="Open Sans" pitchFamily="2" charset="0"/>
                <a:ea typeface="Open Sans" pitchFamily="2" charset="0"/>
                <a:cs typeface="Open Sans" pitchFamily="2" charset="0"/>
              </a:rPr>
              <a:t>Facility access:  </a:t>
            </a:r>
            <a:r>
              <a:rPr lang="en-US" sz="1800" b="0" dirty="0">
                <a:solidFill>
                  <a:schemeClr val="tx1"/>
                </a:solidFill>
                <a:latin typeface="Open Sans" pitchFamily="2" charset="0"/>
                <a:ea typeface="Open Sans" pitchFamily="2" charset="0"/>
                <a:cs typeface="Open Sans" pitchFamily="2" charset="0"/>
              </a:rPr>
              <a:t>Level of internet access your organization’s locations have and need. Can you get at least 1 Gigabit per second? If not, why not? </a:t>
            </a:r>
          </a:p>
          <a:p>
            <a:pPr>
              <a:lnSpc>
                <a:spcPct val="100000"/>
              </a:lnSpc>
              <a:spcBef>
                <a:spcPts val="600"/>
              </a:spcBef>
              <a:spcAft>
                <a:spcPts val="900"/>
              </a:spcAft>
            </a:pPr>
            <a:r>
              <a:rPr lang="en-US" sz="1800" dirty="0">
                <a:solidFill>
                  <a:schemeClr val="tx1"/>
                </a:solidFill>
                <a:latin typeface="Open Sans" pitchFamily="2" charset="0"/>
                <a:ea typeface="Open Sans" pitchFamily="2" charset="0"/>
                <a:cs typeface="Open Sans" pitchFamily="2" charset="0"/>
              </a:rPr>
              <a:t>Criticality of service:  </a:t>
            </a:r>
            <a:r>
              <a:rPr lang="en-US" sz="1800" b="0" dirty="0">
                <a:solidFill>
                  <a:schemeClr val="tx1"/>
                </a:solidFill>
                <a:latin typeface="Open Sans" pitchFamily="2" charset="0"/>
                <a:ea typeface="Open Sans" pitchFamily="2" charset="0"/>
                <a:cs typeface="Open Sans" pitchFamily="2" charset="0"/>
              </a:rPr>
              <a:t>Criticality of broadband internet service to your mission. Has your organization been consulted in emergency or resilience planning?</a:t>
            </a:r>
          </a:p>
          <a:p>
            <a:pPr>
              <a:lnSpc>
                <a:spcPct val="100000"/>
              </a:lnSpc>
              <a:spcBef>
                <a:spcPts val="600"/>
              </a:spcBef>
              <a:spcAft>
                <a:spcPts val="900"/>
              </a:spcAft>
            </a:pPr>
            <a:r>
              <a:rPr lang="en-US" sz="1800" dirty="0">
                <a:solidFill>
                  <a:schemeClr val="tx1"/>
                </a:solidFill>
                <a:latin typeface="Open Sans" pitchFamily="2" charset="0"/>
                <a:ea typeface="Open Sans" pitchFamily="2" charset="0"/>
                <a:cs typeface="Open Sans" pitchFamily="2" charset="0"/>
              </a:rPr>
              <a:t>Workforce development:  </a:t>
            </a:r>
            <a:r>
              <a:rPr lang="en-US" sz="1800" b="0" dirty="0">
                <a:solidFill>
                  <a:schemeClr val="tx1"/>
                </a:solidFill>
                <a:latin typeface="Open Sans" pitchFamily="2" charset="0"/>
                <a:ea typeface="Open Sans" pitchFamily="2" charset="0"/>
                <a:cs typeface="Open Sans" pitchFamily="2" charset="0"/>
              </a:rPr>
              <a:t>Is your organization involved in telecom or technology workforce programs?</a:t>
            </a: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552407" y="4654125"/>
            <a:ext cx="1596035" cy="1379290"/>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638926" y="1548181"/>
            <a:ext cx="1422995" cy="1311388"/>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758760" y="3154633"/>
            <a:ext cx="1244902" cy="1244902"/>
          </a:xfrm>
          <a:prstGeom prst="rect">
            <a:avLst/>
          </a:prstGeom>
        </p:spPr>
      </p:pic>
      <p:sp>
        <p:nvSpPr>
          <p:cNvPr id="5" name="Footer Placeholder 2">
            <a:extLst>
              <a:ext uri="{FF2B5EF4-FFF2-40B4-BE49-F238E27FC236}">
                <a16:creationId xmlns:a16="http://schemas.microsoft.com/office/drawing/2014/main" id="{D19BB280-21D7-5E20-98D2-692BB9D0D064}"/>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SCHOOLS AND LIBRARIES</a:t>
            </a:r>
          </a:p>
        </p:txBody>
      </p:sp>
    </p:spTree>
    <p:extLst>
      <p:ext uri="{BB962C8B-B14F-4D97-AF65-F5344CB8AC3E}">
        <p14:creationId xmlns:p14="http://schemas.microsoft.com/office/powerpoint/2010/main" val="11235739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dirty="0">
                <a:latin typeface="Open Sans"/>
                <a:ea typeface="Open Sans"/>
                <a:cs typeface="Open Sans"/>
              </a:rPr>
              <a:t>What assets does your organization have that can help the State optimize broadband access for your constituents?</a:t>
            </a:r>
          </a:p>
          <a:p>
            <a:pPr marL="57150">
              <a:lnSpc>
                <a:spcPct val="90000"/>
              </a:lnSpc>
              <a:spcAft>
                <a:spcPts val="600"/>
              </a:spcAft>
            </a:pPr>
            <a:endParaRPr lang="en-US" sz="2800" dirty="0">
              <a:latin typeface="Open Sans"/>
              <a:ea typeface="Open Sans"/>
              <a:cs typeface="Open Sans"/>
            </a:endParaRPr>
          </a:p>
          <a:p>
            <a:pPr marL="400050" indent="-342900">
              <a:lnSpc>
                <a:spcPct val="90000"/>
              </a:lnSpc>
              <a:spcAft>
                <a:spcPts val="600"/>
              </a:spcAft>
              <a:buFont typeface="Arial"/>
              <a:buChar char="•"/>
            </a:pPr>
            <a:r>
              <a:rPr lang="en-US" sz="2800" dirty="0">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dirty="0">
              <a:latin typeface="Open Sans"/>
              <a:ea typeface="Open Sans"/>
              <a:cs typeface="Open Sans"/>
            </a:endParaRPr>
          </a:p>
          <a:p>
            <a:pPr marL="400050" indent="-342900">
              <a:lnSpc>
                <a:spcPct val="90000"/>
              </a:lnSpc>
              <a:spcAft>
                <a:spcPts val="600"/>
              </a:spcAft>
              <a:buFont typeface="Arial"/>
              <a:buChar char="•"/>
            </a:pPr>
            <a:r>
              <a:rPr lang="en-US" sz="2800" dirty="0">
                <a:latin typeface="Open Sans"/>
                <a:ea typeface="Open Sans"/>
                <a:cs typeface="Open Sans"/>
              </a:rPr>
              <a:t>Discuss your role in workforce development</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37</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7808209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latin typeface="Expressway Xb"/>
              </a:rPr>
              <a:t>DIRECT SOCIAL SERVICES</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vert="horz" lIns="0" tIns="274320" rIns="0" bIns="274320" rtlCol="0" anchor="t">
            <a:normAutofit lnSpcReduction="10000"/>
          </a:bodyPr>
          <a:lstStyle/>
          <a:p>
            <a:r>
              <a:rPr lang="en-US" u="sng" dirty="0">
                <a:solidFill>
                  <a:schemeClr val="accent3">
                    <a:lumMod val="20000"/>
                    <a:lumOff val="80000"/>
                  </a:schemeClr>
                </a:solidFill>
                <a:effectLst/>
                <a:latin typeface="Calibri"/>
                <a:ea typeface="Calibri" panose="020F0502020204030204" pitchFamily="34" charset="0"/>
                <a:cs typeface="Open Sans"/>
                <a:hlinkClick r:id="rId2">
                  <a:extLst>
                    <a:ext uri="{A12FA001-AC4F-418D-AE19-62706E023703}">
                      <ahyp:hlinkClr xmlns:ahyp="http://schemas.microsoft.com/office/drawing/2018/hyperlinkcolor" val="tx"/>
                    </a:ext>
                  </a:extLst>
                </a:hlinkClick>
              </a:rPr>
              <a:t>https://www.surveymonkey.com/r/ADECA_communityorgbarriers</a:t>
            </a:r>
            <a:endParaRPr lang="en-US" u="sng">
              <a:solidFill>
                <a:schemeClr val="accent3">
                  <a:lumMod val="20000"/>
                  <a:lumOff val="80000"/>
                </a:schemeClr>
              </a:solidFill>
              <a:effectLst/>
              <a:latin typeface="Calibri"/>
              <a:ea typeface="Calibri" panose="020F0502020204030204" pitchFamily="34" charset="0"/>
              <a:cs typeface="Open Sans"/>
              <a:hlinkClick r:id="rId2">
                <a:extLst>
                  <a:ext uri="{A12FA001-AC4F-418D-AE19-62706E023703}">
                    <ahyp:hlinkClr xmlns:ahyp="http://schemas.microsoft.com/office/drawing/2018/hyperlinkcolor" val="tx"/>
                  </a:ext>
                </a:extLst>
              </a:hlinkClick>
            </a:endParaRPr>
          </a:p>
          <a:p>
            <a:r>
              <a:rPr lang="en-US" sz="2400" u="sng" dirty="0">
                <a:solidFill>
                  <a:schemeClr val="accent3">
                    <a:lumMod val="20000"/>
                    <a:lumOff val="80000"/>
                  </a:schemeClr>
                </a:solidFill>
                <a:effectLst/>
                <a:latin typeface="Calibri"/>
                <a:ea typeface="Calibri" panose="020F0502020204030204" pitchFamily="34" charset="0"/>
                <a:cs typeface="Open Sans"/>
                <a:hlinkClick r:id="rId3">
                  <a:extLst>
                    <a:ext uri="{A12FA001-AC4F-418D-AE19-62706E023703}">
                      <ahyp:hlinkClr xmlns:ahyp="http://schemas.microsoft.com/office/drawing/2018/hyperlinkcolor" val="tx"/>
                    </a:ext>
                  </a:extLst>
                </a:hlinkClick>
              </a:rPr>
              <a:t>https://www.surveymonkey.com/r/ADECA_agencyassetprograms</a:t>
            </a:r>
            <a:endParaRPr lang="en-US">
              <a:solidFill>
                <a:schemeClr val="accent3">
                  <a:lumMod val="20000"/>
                  <a:lumOff val="80000"/>
                </a:schemeClr>
              </a:solidFill>
              <a:latin typeface="Calibri"/>
              <a:cs typeface="Open Sans"/>
              <a:hlinkClick r:id="rId3">
                <a:extLst>
                  <a:ext uri="{A12FA001-AC4F-418D-AE19-62706E023703}">
                    <ahyp:hlinkClr xmlns:ahyp="http://schemas.microsoft.com/office/drawing/2018/hyperlinkcolor" val="tx"/>
                  </a:ext>
                </a:extLst>
              </a:hlinkClick>
            </a:endParaRPr>
          </a:p>
          <a:p>
            <a:endParaRPr lang="en-US" dirty="0">
              <a:latin typeface="Open Sans" panose="020B060603050402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38</a:t>
            </a:fld>
            <a:endParaRPr lang="en-US"/>
          </a:p>
        </p:txBody>
      </p:sp>
    </p:spTree>
    <p:extLst>
      <p:ext uri="{BB962C8B-B14F-4D97-AF65-F5344CB8AC3E}">
        <p14:creationId xmlns:p14="http://schemas.microsoft.com/office/powerpoint/2010/main" val="199903594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483658" y="424873"/>
            <a:ext cx="9932895" cy="597103"/>
          </a:xfrm>
        </p:spPr>
        <p:txBody>
          <a:bodyPr>
            <a:normAutofit/>
          </a:bodyPr>
          <a:lstStyle/>
          <a:p>
            <a:pPr algn="ctr"/>
            <a:r>
              <a:rPr lang="en-US" dirty="0"/>
              <a:t>AGENCY ASSET INVENTORY</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439419"/>
            <a:ext cx="8339975" cy="4547116"/>
          </a:xfrm>
        </p:spPr>
        <p:txBody>
          <a:bodyPr>
            <a:noAutofit/>
          </a:bodyPr>
          <a:lstStyle/>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Physical assets </a:t>
            </a:r>
            <a:r>
              <a:rPr lang="en-US" sz="1800" b="0" dirty="0">
                <a:solidFill>
                  <a:schemeClr val="tx1"/>
                </a:solidFill>
                <a:latin typeface="Open Sans" pitchFamily="2" charset="0"/>
                <a:ea typeface="Open Sans" pitchFamily="2" charset="0"/>
                <a:cs typeface="Open Sans" pitchFamily="2" charset="0"/>
              </a:rPr>
              <a:t>(conduit, fiber, structures, real estate, poles, etc.) available for lease to ISP) for broadband deployment</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Capital construction projects </a:t>
            </a:r>
            <a:r>
              <a:rPr lang="en-US" sz="1800" b="0" dirty="0">
                <a:solidFill>
                  <a:schemeClr val="tx1"/>
                </a:solidFill>
                <a:latin typeface="Open Sans" pitchFamily="2" charset="0"/>
                <a:ea typeface="Open Sans" pitchFamily="2" charset="0"/>
                <a:cs typeface="Open Sans" pitchFamily="2" charset="0"/>
              </a:rPr>
              <a:t>that include opportunities for placement of communications facilities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Analysis of skilled labor availabilit</a:t>
            </a:r>
            <a:r>
              <a:rPr lang="en-US" sz="1800" b="0" dirty="0">
                <a:solidFill>
                  <a:srgbClr val="0F79C1"/>
                </a:solidFill>
                <a:latin typeface="Open Sans" pitchFamily="2" charset="0"/>
                <a:ea typeface="Open Sans" pitchFamily="2" charset="0"/>
                <a:cs typeface="Open Sans" pitchFamily="2" charset="0"/>
              </a:rPr>
              <a:t>y </a:t>
            </a:r>
            <a:r>
              <a:rPr lang="en-US" sz="1800" dirty="0">
                <a:solidFill>
                  <a:srgbClr val="0F79C1"/>
                </a:solidFill>
                <a:latin typeface="Open Sans" pitchFamily="2" charset="0"/>
                <a:ea typeface="Open Sans" pitchFamily="2" charset="0"/>
                <a:cs typeface="Open Sans" pitchFamily="2" charset="0"/>
              </a:rPr>
              <a:t>and workforce readiness </a:t>
            </a:r>
            <a:r>
              <a:rPr lang="en-US" sz="1800" b="0" dirty="0">
                <a:solidFill>
                  <a:schemeClr val="tx1"/>
                </a:solidFill>
                <a:latin typeface="Open Sans" pitchFamily="2" charset="0"/>
                <a:ea typeface="Open Sans" pitchFamily="2" charset="0"/>
                <a:cs typeface="Open Sans" pitchFamily="2" charset="0"/>
              </a:rPr>
              <a:t>as it may impact state broadband policies and deployment goals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Agency role in tracking and monitoring </a:t>
            </a:r>
            <a:r>
              <a:rPr lang="en-US" sz="1800" b="0" dirty="0">
                <a:solidFill>
                  <a:schemeClr val="tx1"/>
                </a:solidFill>
                <a:latin typeface="Open Sans" pitchFamily="2" charset="0"/>
                <a:ea typeface="Open Sans" pitchFamily="2" charset="0"/>
                <a:cs typeface="Open Sans" pitchFamily="2" charset="0"/>
              </a:rPr>
              <a:t>broadband or other communications outages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Planning or development of regulations </a:t>
            </a:r>
            <a:r>
              <a:rPr lang="en-US" sz="1800" b="0" dirty="0">
                <a:solidFill>
                  <a:schemeClr val="tx1"/>
                </a:solidFill>
                <a:latin typeface="Open Sans" pitchFamily="2" charset="0"/>
                <a:ea typeface="Open Sans" pitchFamily="2" charset="0"/>
                <a:cs typeface="Open Sans" pitchFamily="2" charset="0"/>
              </a:rPr>
              <a:t>related to reliable and resilient broadband or other communications services </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Policies, programs and strategic plans </a:t>
            </a:r>
            <a:r>
              <a:rPr lang="en-US" sz="1800" b="0" dirty="0">
                <a:solidFill>
                  <a:schemeClr val="tx1"/>
                </a:solidFill>
                <a:latin typeface="Open Sans" pitchFamily="2" charset="0"/>
                <a:ea typeface="Open Sans" pitchFamily="2" charset="0"/>
                <a:cs typeface="Open Sans" pitchFamily="2" charset="0"/>
              </a:rPr>
              <a:t>related to broadband digital equity, infrastructure deployment, economic development, resilience, partnerships, business planning and related efforts</a:t>
            </a: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1600" dirty="0">
              <a:solidFill>
                <a:schemeClr val="tx2"/>
              </a:solidFill>
            </a:endParaRPr>
          </a:p>
        </p:txBody>
      </p:sp>
      <p:pic>
        <p:nvPicPr>
          <p:cNvPr id="8" name="Picture 7">
            <a:extLst>
              <a:ext uri="{FF2B5EF4-FFF2-40B4-BE49-F238E27FC236}">
                <a16:creationId xmlns:a16="http://schemas.microsoft.com/office/drawing/2014/main" id="{7DDF2584-1AF7-293E-4699-A9A604C65CCE}"/>
              </a:ext>
            </a:extLst>
          </p:cNvPr>
          <p:cNvPicPr>
            <a:picLocks noChangeAspect="1"/>
          </p:cNvPicPr>
          <p:nvPr/>
        </p:nvPicPr>
        <p:blipFill>
          <a:blip r:embed="rId3"/>
          <a:stretch>
            <a:fillRect/>
          </a:stretch>
        </p:blipFill>
        <p:spPr>
          <a:xfrm>
            <a:off x="10053087" y="4938207"/>
            <a:ext cx="876300" cy="1120219"/>
          </a:xfrm>
          <a:prstGeom prst="rect">
            <a:avLst/>
          </a:prstGeom>
        </p:spPr>
      </p:pic>
      <p:pic>
        <p:nvPicPr>
          <p:cNvPr id="13" name="Graphic 12" descr="Excavator with solid fill">
            <a:extLst>
              <a:ext uri="{FF2B5EF4-FFF2-40B4-BE49-F238E27FC236}">
                <a16:creationId xmlns:a16="http://schemas.microsoft.com/office/drawing/2014/main" id="{0E6B23E4-C574-FE27-6703-F434D406B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527" y="3245517"/>
            <a:ext cx="1347216" cy="1347216"/>
          </a:xfrm>
          <a:prstGeom prst="rect">
            <a:avLst/>
          </a:prstGeom>
        </p:spPr>
      </p:pic>
      <p:pic>
        <p:nvPicPr>
          <p:cNvPr id="14" name="Picture 2" descr="Fiber Optics Icon #226259 - Free Icons Library">
            <a:extLst>
              <a:ext uri="{FF2B5EF4-FFF2-40B4-BE49-F238E27FC236}">
                <a16:creationId xmlns:a16="http://schemas.microsoft.com/office/drawing/2014/main" id="{88B839C7-F654-E596-DE4D-2C4DF4223A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5400000">
            <a:off x="10522030" y="1792222"/>
            <a:ext cx="1010283" cy="101028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Cell Tower with solid fill">
            <a:extLst>
              <a:ext uri="{FF2B5EF4-FFF2-40B4-BE49-F238E27FC236}">
                <a16:creationId xmlns:a16="http://schemas.microsoft.com/office/drawing/2014/main" id="{CCBDE9DB-29BE-053C-97C9-26D2B3D316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9651" y="1792222"/>
            <a:ext cx="1107821" cy="1107821"/>
          </a:xfrm>
          <a:prstGeom prst="rect">
            <a:avLst/>
          </a:prstGeom>
        </p:spPr>
      </p:pic>
      <p:sp>
        <p:nvSpPr>
          <p:cNvPr id="17" name="Footer Placeholder 2">
            <a:extLst>
              <a:ext uri="{FF2B5EF4-FFF2-40B4-BE49-F238E27FC236}">
                <a16:creationId xmlns:a16="http://schemas.microsoft.com/office/drawing/2014/main" id="{B942D5D4-51FE-2A2A-30D2-E7CDC6E47DC0}"/>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 DIRECT SOCIAL SERVICES</a:t>
            </a:r>
          </a:p>
        </p:txBody>
      </p:sp>
    </p:spTree>
    <p:extLst>
      <p:ext uri="{BB962C8B-B14F-4D97-AF65-F5344CB8AC3E}">
        <p14:creationId xmlns:p14="http://schemas.microsoft.com/office/powerpoint/2010/main" val="34639291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AA42-8E72-3BC5-5C67-78B696C4E4A6}"/>
              </a:ext>
            </a:extLst>
          </p:cNvPr>
          <p:cNvSpPr>
            <a:spLocks noGrp="1"/>
          </p:cNvSpPr>
          <p:nvPr>
            <p:ph type="title"/>
          </p:nvPr>
        </p:nvSpPr>
        <p:spPr/>
        <p:txBody>
          <a:bodyPr>
            <a:normAutofit fontScale="90000"/>
          </a:bodyPr>
          <a:lstStyle/>
          <a:p>
            <a:r>
              <a:rPr lang="en-US" sz="2800" dirty="0"/>
              <a:t>ADECA IS DEVELOPING TWO SETS OF PLANS TO ACCESS FUNDS FROM THE FEDERAL INFRASTRUCTURE LAW </a:t>
            </a:r>
            <a:endParaRPr lang="en-US" dirty="0"/>
          </a:p>
        </p:txBody>
      </p:sp>
      <p:sp>
        <p:nvSpPr>
          <p:cNvPr id="3" name="Content Placeholder 2">
            <a:extLst>
              <a:ext uri="{FF2B5EF4-FFF2-40B4-BE49-F238E27FC236}">
                <a16:creationId xmlns:a16="http://schemas.microsoft.com/office/drawing/2014/main" id="{39E58F3C-BDE1-21BF-D481-7BFA5D5E9CE6}"/>
              </a:ext>
            </a:extLst>
          </p:cNvPr>
          <p:cNvSpPr>
            <a:spLocks noGrp="1"/>
          </p:cNvSpPr>
          <p:nvPr>
            <p:ph sz="half" idx="1"/>
          </p:nvPr>
        </p:nvSpPr>
        <p:spPr/>
        <p:txBody>
          <a:bodyPr/>
          <a:lstStyle/>
          <a:p>
            <a:pPr marL="0" indent="0">
              <a:buNone/>
            </a:pPr>
            <a:r>
              <a:rPr lang="en-US" sz="2800" dirty="0"/>
              <a:t>A series of plans that will be submitted to the federal government to access funding that will be awarded for construction of new broadband infrastructure </a:t>
            </a:r>
          </a:p>
          <a:p>
            <a:pPr marL="0" indent="0">
              <a:buNone/>
            </a:pPr>
            <a:endParaRPr lang="en-US" dirty="0"/>
          </a:p>
        </p:txBody>
      </p:sp>
      <p:sp>
        <p:nvSpPr>
          <p:cNvPr id="4" name="Content Placeholder 3">
            <a:extLst>
              <a:ext uri="{FF2B5EF4-FFF2-40B4-BE49-F238E27FC236}">
                <a16:creationId xmlns:a16="http://schemas.microsoft.com/office/drawing/2014/main" id="{0D358741-9908-92F5-55BD-4F7D8016CF8E}"/>
              </a:ext>
            </a:extLst>
          </p:cNvPr>
          <p:cNvSpPr>
            <a:spLocks noGrp="1"/>
          </p:cNvSpPr>
          <p:nvPr>
            <p:ph sz="half" idx="2"/>
          </p:nvPr>
        </p:nvSpPr>
        <p:spPr/>
        <p:txBody>
          <a:bodyPr/>
          <a:lstStyle/>
          <a:p>
            <a:pPr marL="0" indent="0">
              <a:buNone/>
            </a:pPr>
            <a:r>
              <a:rPr lang="en-US" sz="2800" dirty="0"/>
              <a:t>A plan that will be submitted to the federal government to access digital equity funding for programs that help Alabama households afford, adopt, and use broadband</a:t>
            </a:r>
          </a:p>
          <a:p>
            <a:pPr marL="0" indent="0">
              <a:buNone/>
            </a:pPr>
            <a:endParaRPr lang="en-US" dirty="0"/>
          </a:p>
        </p:txBody>
      </p:sp>
      <p:sp>
        <p:nvSpPr>
          <p:cNvPr id="5" name="Footer Placeholder 4">
            <a:extLst>
              <a:ext uri="{FF2B5EF4-FFF2-40B4-BE49-F238E27FC236}">
                <a16:creationId xmlns:a16="http://schemas.microsoft.com/office/drawing/2014/main" id="{DB5B37D7-F58D-2C70-9DEA-FB286A60CFDF}"/>
              </a:ext>
            </a:extLst>
          </p:cNvPr>
          <p:cNvSpPr>
            <a:spLocks noGrp="1"/>
          </p:cNvSpPr>
          <p:nvPr>
            <p:ph type="ftr" sz="quarter" idx="11"/>
          </p:nvPr>
        </p:nvSpPr>
        <p:spPr/>
        <p:txBody>
          <a:bodyPr/>
          <a:lstStyle/>
          <a:p>
            <a:r>
              <a:rPr lang="en-US" dirty="0"/>
              <a:t>OVERVIEW</a:t>
            </a:r>
          </a:p>
        </p:txBody>
      </p:sp>
      <p:sp>
        <p:nvSpPr>
          <p:cNvPr id="6" name="Slide Number Placeholder 5">
            <a:extLst>
              <a:ext uri="{FF2B5EF4-FFF2-40B4-BE49-F238E27FC236}">
                <a16:creationId xmlns:a16="http://schemas.microsoft.com/office/drawing/2014/main" id="{1EC053A8-38D9-1D3D-F1DA-4ED763FCBD0B}"/>
              </a:ext>
            </a:extLst>
          </p:cNvPr>
          <p:cNvSpPr>
            <a:spLocks noGrp="1"/>
          </p:cNvSpPr>
          <p:nvPr>
            <p:ph type="sldNum" sz="quarter" idx="12"/>
          </p:nvPr>
        </p:nvSpPr>
        <p:spPr/>
        <p:txBody>
          <a:bodyPr/>
          <a:lstStyle/>
          <a:p>
            <a:fld id="{ACAAA2AA-9935-F447-A1F2-B7B18FC0B460}" type="slidenum">
              <a:rPr lang="en-US" smtClean="0"/>
              <a:t>4</a:t>
            </a:fld>
            <a:endParaRPr lang="en-US"/>
          </a:p>
        </p:txBody>
      </p:sp>
    </p:spTree>
    <p:extLst>
      <p:ext uri="{BB962C8B-B14F-4D97-AF65-F5344CB8AC3E}">
        <p14:creationId xmlns:p14="http://schemas.microsoft.com/office/powerpoint/2010/main" val="1002446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E7F340-9B97-F752-1684-026A4CCE0E9B}"/>
              </a:ext>
            </a:extLst>
          </p:cNvPr>
          <p:cNvSpPr/>
          <p:nvPr/>
        </p:nvSpPr>
        <p:spPr>
          <a:xfrm>
            <a:off x="1330036" y="4187100"/>
            <a:ext cx="7998692" cy="21506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10357316" cy="563610"/>
          </a:xfrm>
        </p:spPr>
        <p:txBody>
          <a:bodyPr/>
          <a:lstStyle/>
          <a:p>
            <a:pPr algn="ctr"/>
            <a:r>
              <a:rPr lang="en-US"/>
              <a:t>COMMUNITY ANCHOR INSTITUTIONS AND BEAD</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201969" y="1033387"/>
            <a:ext cx="8197041" cy="3419251"/>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CAI connectivity:  </a:t>
            </a:r>
            <a:r>
              <a:rPr lang="en-US" sz="1800" b="0">
                <a:solidFill>
                  <a:schemeClr val="tx1"/>
                </a:solidFill>
                <a:latin typeface="Open Sans" pitchFamily="2" charset="0"/>
                <a:ea typeface="Open Sans" pitchFamily="2" charset="0"/>
                <a:cs typeface="Open Sans" pitchFamily="2" charset="0"/>
              </a:rPr>
              <a:t>After unserved and underserved locations, BEAD funds can support access to 1 Gbps internet for CAIs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identifies eligible CAIs</a:t>
            </a:r>
            <a:r>
              <a:rPr lang="en-US" sz="1800" b="0">
                <a:solidFill>
                  <a:schemeClr val="tx1"/>
                </a:solidFill>
                <a:latin typeface="Open Sans" pitchFamily="2" charset="0"/>
                <a:ea typeface="Open Sans" pitchFamily="2" charset="0"/>
                <a:cs typeface="Open Sans" pitchFamily="2" charset="0"/>
              </a:rPr>
              <a:t>  and assesses needs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State applies the definition</a:t>
            </a:r>
            <a:r>
              <a:rPr lang="en-US" sz="1800" b="0">
                <a:solidFill>
                  <a:schemeClr val="tx1"/>
                </a:solidFill>
                <a:latin typeface="Open Sans" pitchFamily="2" charset="0"/>
                <a:ea typeface="Open Sans" pitchFamily="2" charset="0"/>
                <a:cs typeface="Open Sans" pitchFamily="2" charset="0"/>
              </a:rPr>
              <a:t>  and determines CAI types to serve, and its basis if selecting CAIs not in explicitly in definition</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Challenge process:  </a:t>
            </a:r>
            <a:r>
              <a:rPr lang="en-US" sz="1800" b="0">
                <a:solidFill>
                  <a:schemeClr val="tx1"/>
                </a:solidFill>
                <a:latin typeface="Open Sans" pitchFamily="2" charset="0"/>
                <a:ea typeface="Open Sans" pitchFamily="2" charset="0"/>
                <a:cs typeface="Open Sans" pitchFamily="2" charset="0"/>
              </a:rPr>
              <a:t>Organizations not selected as eligible CAIs will have opportunity to challenge state determination </a:t>
            </a:r>
          </a:p>
          <a:p>
            <a:pPr>
              <a:lnSpc>
                <a:spcPct val="100000"/>
              </a:lnSpc>
              <a:spcBef>
                <a:spcPts val="600"/>
              </a:spcBef>
              <a:spcAft>
                <a:spcPts val="900"/>
              </a:spcAft>
            </a:pPr>
            <a:endParaRPr lang="en-US" sz="2000" b="0">
              <a:solidFill>
                <a:schemeClr val="tx1"/>
              </a:solidFill>
              <a:latin typeface="Open Sans" pitchFamily="2" charset="0"/>
              <a:ea typeface="Open Sans" pitchFamily="2" charset="0"/>
              <a:cs typeface="Open Sans" pitchFamily="2" charset="0"/>
            </a:endParaRP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822640" y="4562017"/>
            <a:ext cx="1555074" cy="1343891"/>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895350" y="1488073"/>
            <a:ext cx="1308277" cy="1205667"/>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932073" y="3025664"/>
            <a:ext cx="1336208" cy="1336208"/>
          </a:xfrm>
          <a:prstGeom prst="rect">
            <a:avLst/>
          </a:prstGeom>
        </p:spPr>
      </p:pic>
      <p:sp>
        <p:nvSpPr>
          <p:cNvPr id="5" name="Footer Placeholder 2">
            <a:extLst>
              <a:ext uri="{FF2B5EF4-FFF2-40B4-BE49-F238E27FC236}">
                <a16:creationId xmlns:a16="http://schemas.microsoft.com/office/drawing/2014/main" id="{D19BB280-21D7-5E20-98D2-692BB9D0D064}"/>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DIRECT SOCIAL SERVICES</a:t>
            </a:r>
          </a:p>
        </p:txBody>
      </p:sp>
      <p:sp>
        <p:nvSpPr>
          <p:cNvPr id="6" name="TextBox 5">
            <a:extLst>
              <a:ext uri="{FF2B5EF4-FFF2-40B4-BE49-F238E27FC236}">
                <a16:creationId xmlns:a16="http://schemas.microsoft.com/office/drawing/2014/main" id="{434BC5FA-9572-3B97-21A5-075F6837A2ED}"/>
              </a:ext>
            </a:extLst>
          </p:cNvPr>
          <p:cNvSpPr txBox="1"/>
          <p:nvPr/>
        </p:nvSpPr>
        <p:spPr>
          <a:xfrm>
            <a:off x="1625599" y="4255127"/>
            <a:ext cx="7712365" cy="2062103"/>
          </a:xfrm>
          <a:prstGeom prst="rect">
            <a:avLst/>
          </a:prstGeom>
          <a:noFill/>
        </p:spPr>
        <p:txBody>
          <a:bodyPr wrap="square" rtlCol="0">
            <a:spAutoFit/>
          </a:bodyPr>
          <a:lstStyle/>
          <a:p>
            <a:r>
              <a:rPr lang="en-US" sz="1600" b="1">
                <a:solidFill>
                  <a:srgbClr val="2D69B6"/>
                </a:solidFill>
                <a:latin typeface="Open Sans" pitchFamily="2" charset="0"/>
                <a:ea typeface="Open Sans" pitchFamily="2" charset="0"/>
                <a:cs typeface="Open Sans" pitchFamily="2" charset="0"/>
              </a:rPr>
              <a:t>Definition:</a:t>
            </a:r>
          </a:p>
          <a:p>
            <a:endParaRPr lang="en-US" sz="1600" b="1">
              <a:solidFill>
                <a:srgbClr val="2D69B6"/>
              </a:solidFill>
              <a:latin typeface="Open Sans" pitchFamily="2" charset="0"/>
              <a:ea typeface="Open Sans" pitchFamily="2" charset="0"/>
              <a:cs typeface="Open Sans" pitchFamily="2" charset="0"/>
            </a:endParaRPr>
          </a:p>
          <a:p>
            <a:r>
              <a:rPr lang="en-US" sz="1600" i="1">
                <a:solidFill>
                  <a:srgbClr val="2D69B6"/>
                </a:solidFill>
                <a:latin typeface="Open Sans" pitchFamily="2" charset="0"/>
                <a:ea typeface="Open Sans" pitchFamily="2" charset="0"/>
                <a:cs typeface="Open Sans" pitchFamily="2" charset="0"/>
              </a:rPr>
              <a:t>“</a:t>
            </a:r>
            <a:r>
              <a:rPr lang="en-US" sz="1600" b="0" i="1">
                <a:solidFill>
                  <a:srgbClr val="2D69B6"/>
                </a:solidFill>
                <a:latin typeface="Open Sans" pitchFamily="2" charset="0"/>
                <a:ea typeface="Open Sans" pitchFamily="2" charset="0"/>
                <a:cs typeface="Open Sans" pitchFamily="2" charset="0"/>
              </a:rPr>
              <a:t>Entity such as school, library, health clinic, health center, hospital or other medical provider, public safety entity, institution of higher education, public housing organization, or community support organization that facilitates greater use of broadband service by vulnerable populations, including, but not limited to, low-income individuals, unemployed individuals, children, the incarcerated, and aged individuals.” (BEAD NOFO p. 11)</a:t>
            </a:r>
          </a:p>
        </p:txBody>
      </p:sp>
    </p:spTree>
    <p:extLst>
      <p:ext uri="{BB962C8B-B14F-4D97-AF65-F5344CB8AC3E}">
        <p14:creationId xmlns:p14="http://schemas.microsoft.com/office/powerpoint/2010/main" val="200151813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506071" y="307855"/>
            <a:ext cx="9826947" cy="563610"/>
          </a:xfrm>
        </p:spPr>
        <p:txBody>
          <a:bodyPr/>
          <a:lstStyle/>
          <a:p>
            <a:pPr algn="ctr"/>
            <a:r>
              <a:rPr lang="en-US" dirty="0">
                <a:latin typeface="Expressway Rg"/>
              </a:rPr>
              <a:t>COMMUNITY ANCHOR INSTITUTIONS QUESTIONNAIRE</a:t>
            </a:r>
            <a:endParaRPr lang="en-US" dirty="0"/>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235594" y="1293740"/>
            <a:ext cx="8364069" cy="5357516"/>
          </a:xfrm>
        </p:spPr>
        <p:txBody>
          <a:bodyPr>
            <a:noAutofit/>
          </a:bodyPr>
          <a:lstStyle/>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Profile: </a:t>
            </a:r>
            <a:r>
              <a:rPr lang="en-US" sz="1800" b="0">
                <a:solidFill>
                  <a:schemeClr val="tx1"/>
                </a:solidFill>
                <a:latin typeface="Open Sans" pitchFamily="2" charset="0"/>
                <a:ea typeface="Open Sans" pitchFamily="2" charset="0"/>
                <a:cs typeface="Open Sans" pitchFamily="2" charset="0"/>
              </a:rPr>
              <a:t>Organization focus, groups you serve, and programs or services that facilitate use of broadband internet services by your clients</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Barriers and obstacles:  </a:t>
            </a:r>
            <a:r>
              <a:rPr lang="en-US" sz="1800" b="0">
                <a:solidFill>
                  <a:schemeClr val="tx1"/>
                </a:solidFill>
                <a:latin typeface="Open Sans" pitchFamily="2" charset="0"/>
                <a:ea typeface="Open Sans" pitchFamily="2" charset="0"/>
                <a:cs typeface="Open Sans" pitchFamily="2" charset="0"/>
              </a:rPr>
              <a:t>Describe what prevents members of the communities you serve from accessing or using broadband internet</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Facility access:  </a:t>
            </a:r>
            <a:r>
              <a:rPr lang="en-US" sz="1800" b="0">
                <a:solidFill>
                  <a:schemeClr val="tx1"/>
                </a:solidFill>
                <a:latin typeface="Open Sans" pitchFamily="2" charset="0"/>
                <a:ea typeface="Open Sans" pitchFamily="2" charset="0"/>
                <a:cs typeface="Open Sans" pitchFamily="2" charset="0"/>
              </a:rPr>
              <a:t>Level of internet access your organization’s locations have and need. Can you get at least 1 Gigabit per second? If not, why not? </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Criticality of service:  </a:t>
            </a:r>
            <a:r>
              <a:rPr lang="en-US" sz="1800" b="0">
                <a:solidFill>
                  <a:schemeClr val="tx1"/>
                </a:solidFill>
                <a:latin typeface="Open Sans" pitchFamily="2" charset="0"/>
                <a:ea typeface="Open Sans" pitchFamily="2" charset="0"/>
                <a:cs typeface="Open Sans" pitchFamily="2" charset="0"/>
              </a:rPr>
              <a:t>Criticality of broadband internet service to your mission. Has your organization been consulted in emergency or resilience planning?</a:t>
            </a:r>
          </a:p>
          <a:p>
            <a:pPr>
              <a:lnSpc>
                <a:spcPct val="100000"/>
              </a:lnSpc>
              <a:spcBef>
                <a:spcPts val="600"/>
              </a:spcBef>
              <a:spcAft>
                <a:spcPts val="900"/>
              </a:spcAft>
            </a:pPr>
            <a:r>
              <a:rPr lang="en-US" sz="1800">
                <a:solidFill>
                  <a:schemeClr val="tx1"/>
                </a:solidFill>
                <a:latin typeface="Open Sans" pitchFamily="2" charset="0"/>
                <a:ea typeface="Open Sans" pitchFamily="2" charset="0"/>
                <a:cs typeface="Open Sans" pitchFamily="2" charset="0"/>
              </a:rPr>
              <a:t>Workforce development:  </a:t>
            </a:r>
            <a:r>
              <a:rPr lang="en-US" sz="1800" b="0">
                <a:solidFill>
                  <a:schemeClr val="tx1"/>
                </a:solidFill>
                <a:latin typeface="Open Sans" pitchFamily="2" charset="0"/>
                <a:ea typeface="Open Sans" pitchFamily="2" charset="0"/>
                <a:cs typeface="Open Sans" pitchFamily="2" charset="0"/>
              </a:rPr>
              <a:t>Is your organization involved in telecom or technology workforce programs?</a:t>
            </a:r>
          </a:p>
        </p:txBody>
      </p:sp>
      <p:pic>
        <p:nvPicPr>
          <p:cNvPr id="9" name="Picture 8">
            <a:extLst>
              <a:ext uri="{FF2B5EF4-FFF2-40B4-BE49-F238E27FC236}">
                <a16:creationId xmlns:a16="http://schemas.microsoft.com/office/drawing/2014/main" id="{1FCC9F92-69B4-0534-A080-3AA865350BE9}"/>
              </a:ext>
            </a:extLst>
          </p:cNvPr>
          <p:cNvPicPr>
            <a:picLocks noChangeAspect="1"/>
          </p:cNvPicPr>
          <p:nvPr/>
        </p:nvPicPr>
        <p:blipFill>
          <a:blip r:embed="rId3"/>
          <a:stretch>
            <a:fillRect/>
          </a:stretch>
        </p:blipFill>
        <p:spPr>
          <a:xfrm>
            <a:off x="9552407" y="4654125"/>
            <a:ext cx="1596035" cy="1379290"/>
          </a:xfrm>
          <a:prstGeom prst="rect">
            <a:avLst/>
          </a:prstGeom>
        </p:spPr>
      </p:pic>
      <p:pic>
        <p:nvPicPr>
          <p:cNvPr id="15" name="Picture 14">
            <a:extLst>
              <a:ext uri="{FF2B5EF4-FFF2-40B4-BE49-F238E27FC236}">
                <a16:creationId xmlns:a16="http://schemas.microsoft.com/office/drawing/2014/main" id="{90F44C09-B96C-5A1B-1EFE-4B15863F92B7}"/>
              </a:ext>
            </a:extLst>
          </p:cNvPr>
          <p:cNvPicPr>
            <a:picLocks noChangeAspect="1"/>
          </p:cNvPicPr>
          <p:nvPr/>
        </p:nvPicPr>
        <p:blipFill>
          <a:blip r:embed="rId4"/>
          <a:stretch>
            <a:fillRect/>
          </a:stretch>
        </p:blipFill>
        <p:spPr>
          <a:xfrm>
            <a:off x="9638926" y="1548181"/>
            <a:ext cx="1422995" cy="1311388"/>
          </a:xfrm>
          <a:prstGeom prst="rect">
            <a:avLst/>
          </a:prstGeom>
        </p:spPr>
      </p:pic>
      <p:pic>
        <p:nvPicPr>
          <p:cNvPr id="16" name="Picture 15">
            <a:extLst>
              <a:ext uri="{FF2B5EF4-FFF2-40B4-BE49-F238E27FC236}">
                <a16:creationId xmlns:a16="http://schemas.microsoft.com/office/drawing/2014/main" id="{C230E1F5-4227-4132-D954-F792C64EB782}"/>
              </a:ext>
            </a:extLst>
          </p:cNvPr>
          <p:cNvPicPr>
            <a:picLocks noChangeAspect="1"/>
          </p:cNvPicPr>
          <p:nvPr/>
        </p:nvPicPr>
        <p:blipFill>
          <a:blip r:embed="rId5"/>
          <a:stretch>
            <a:fillRect/>
          </a:stretch>
        </p:blipFill>
        <p:spPr>
          <a:xfrm>
            <a:off x="9758760" y="3154633"/>
            <a:ext cx="1244902" cy="1244902"/>
          </a:xfrm>
          <a:prstGeom prst="rect">
            <a:avLst/>
          </a:prstGeom>
        </p:spPr>
      </p:pic>
      <p:sp>
        <p:nvSpPr>
          <p:cNvPr id="5" name="Footer Placeholder 2">
            <a:extLst>
              <a:ext uri="{FF2B5EF4-FFF2-40B4-BE49-F238E27FC236}">
                <a16:creationId xmlns:a16="http://schemas.microsoft.com/office/drawing/2014/main" id="{D19BB280-21D7-5E20-98D2-692BB9D0D064}"/>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DIRECT SOCIAL SERVICES</a:t>
            </a:r>
          </a:p>
        </p:txBody>
      </p:sp>
    </p:spTree>
    <p:extLst>
      <p:ext uri="{BB962C8B-B14F-4D97-AF65-F5344CB8AC3E}">
        <p14:creationId xmlns:p14="http://schemas.microsoft.com/office/powerpoint/2010/main" val="399664943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dirty="0">
                <a:latin typeface="Open Sans"/>
                <a:ea typeface="Open Sans"/>
                <a:cs typeface="Open Sans"/>
              </a:rPr>
              <a:t>What assets does your organization have that can help the State optimize broadband access for your constituents?</a:t>
            </a:r>
          </a:p>
          <a:p>
            <a:pPr marL="57150">
              <a:lnSpc>
                <a:spcPct val="90000"/>
              </a:lnSpc>
              <a:spcAft>
                <a:spcPts val="600"/>
              </a:spcAft>
            </a:pPr>
            <a:endParaRPr lang="en-US" sz="2800" dirty="0">
              <a:latin typeface="Open Sans"/>
              <a:ea typeface="Open Sans"/>
              <a:cs typeface="Open Sans"/>
            </a:endParaRPr>
          </a:p>
          <a:p>
            <a:pPr marL="400050" indent="-342900">
              <a:lnSpc>
                <a:spcPct val="90000"/>
              </a:lnSpc>
              <a:spcAft>
                <a:spcPts val="600"/>
              </a:spcAft>
              <a:buFont typeface="Arial"/>
              <a:buChar char="•"/>
            </a:pPr>
            <a:r>
              <a:rPr lang="en-US" sz="2800" dirty="0">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dirty="0">
              <a:latin typeface="Open Sans"/>
              <a:ea typeface="Open Sans"/>
              <a:cs typeface="Open Sans"/>
            </a:endParaRPr>
          </a:p>
          <a:p>
            <a:pPr marL="400050" indent="-342900">
              <a:lnSpc>
                <a:spcPct val="90000"/>
              </a:lnSpc>
              <a:spcAft>
                <a:spcPts val="600"/>
              </a:spcAft>
              <a:buFont typeface="Arial"/>
              <a:buChar char="•"/>
            </a:pPr>
            <a:r>
              <a:rPr lang="en-US" sz="2800" dirty="0">
                <a:latin typeface="Open Sans"/>
                <a:ea typeface="Open Sans"/>
                <a:cs typeface="Open Sans"/>
              </a:rPr>
              <a:t>Discuss your role in workforce development</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42</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29087996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latin typeface="Expressway Xb"/>
              </a:rPr>
              <a:t>GOVERNMENT POLICY AND PLANNING</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u="sng" dirty="0">
                <a:solidFill>
                  <a:srgbClr val="0563C1"/>
                </a:solidFill>
                <a:effectLst/>
                <a:latin typeface="Calibri" panose="020F0502020204030204" pitchFamily="34" charset="0"/>
                <a:ea typeface="Calibri" panose="020F0502020204030204" pitchFamily="34" charset="0"/>
                <a:hlinkClick r:id="rId2"/>
              </a:rPr>
              <a:t>https://www.surveymonkey.com/r/ADECA_agencyassetprograms</a:t>
            </a:r>
            <a:endParaRPr lang="en-US" dirty="0">
              <a:latin typeface="Open Sans" panose="020B0606030504020204" pitchFamily="34" charset="0"/>
            </a:endParaRP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43</a:t>
            </a:fld>
            <a:endParaRPr lang="en-US"/>
          </a:p>
        </p:txBody>
      </p:sp>
    </p:spTree>
    <p:extLst>
      <p:ext uri="{BB962C8B-B14F-4D97-AF65-F5344CB8AC3E}">
        <p14:creationId xmlns:p14="http://schemas.microsoft.com/office/powerpoint/2010/main" val="387884699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DAD1-CB38-D504-588C-8BB0A71228BD}"/>
              </a:ext>
            </a:extLst>
          </p:cNvPr>
          <p:cNvSpPr>
            <a:spLocks noGrp="1"/>
          </p:cNvSpPr>
          <p:nvPr>
            <p:ph type="title"/>
          </p:nvPr>
        </p:nvSpPr>
        <p:spPr>
          <a:xfrm>
            <a:off x="1483658" y="424873"/>
            <a:ext cx="9932895" cy="597103"/>
          </a:xfrm>
        </p:spPr>
        <p:txBody>
          <a:bodyPr>
            <a:normAutofit/>
          </a:bodyPr>
          <a:lstStyle/>
          <a:p>
            <a:pPr algn="ctr"/>
            <a:r>
              <a:rPr lang="en-US" dirty="0"/>
              <a:t>AGENCY ASSET INVENTORY</a:t>
            </a:r>
          </a:p>
        </p:txBody>
      </p:sp>
      <p:sp>
        <p:nvSpPr>
          <p:cNvPr id="3" name="Content Placeholder 2">
            <a:extLst>
              <a:ext uri="{FF2B5EF4-FFF2-40B4-BE49-F238E27FC236}">
                <a16:creationId xmlns:a16="http://schemas.microsoft.com/office/drawing/2014/main" id="{897D662B-409C-5CBD-FE5A-4DA31768C2AF}"/>
              </a:ext>
            </a:extLst>
          </p:cNvPr>
          <p:cNvSpPr>
            <a:spLocks noGrp="1"/>
          </p:cNvSpPr>
          <p:nvPr>
            <p:ph idx="1"/>
          </p:nvPr>
        </p:nvSpPr>
        <p:spPr>
          <a:xfrm>
            <a:off x="1188338" y="1439419"/>
            <a:ext cx="8339975" cy="4547116"/>
          </a:xfrm>
        </p:spPr>
        <p:txBody>
          <a:bodyPr>
            <a:noAutofit/>
          </a:bodyPr>
          <a:lstStyle/>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Physical assets </a:t>
            </a:r>
            <a:r>
              <a:rPr lang="en-US" sz="1800" b="0" dirty="0">
                <a:solidFill>
                  <a:schemeClr val="tx1"/>
                </a:solidFill>
                <a:latin typeface="Open Sans" pitchFamily="2" charset="0"/>
                <a:ea typeface="Open Sans" pitchFamily="2" charset="0"/>
                <a:cs typeface="Open Sans" pitchFamily="2" charset="0"/>
              </a:rPr>
              <a:t>(conduit, fiber, structures, real estate, poles, etc.) available for lease to ISP) for broadband deployment</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Capital construction projects </a:t>
            </a:r>
            <a:r>
              <a:rPr lang="en-US" sz="1800" b="0" dirty="0">
                <a:solidFill>
                  <a:schemeClr val="tx1"/>
                </a:solidFill>
                <a:latin typeface="Open Sans" pitchFamily="2" charset="0"/>
                <a:ea typeface="Open Sans" pitchFamily="2" charset="0"/>
                <a:cs typeface="Open Sans" pitchFamily="2" charset="0"/>
              </a:rPr>
              <a:t>that include opportunities for placement of communications facilities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Analysis of skilled labor availabilit</a:t>
            </a:r>
            <a:r>
              <a:rPr lang="en-US" sz="1800" b="0" dirty="0">
                <a:solidFill>
                  <a:srgbClr val="0F79C1"/>
                </a:solidFill>
                <a:latin typeface="Open Sans" pitchFamily="2" charset="0"/>
                <a:ea typeface="Open Sans" pitchFamily="2" charset="0"/>
                <a:cs typeface="Open Sans" pitchFamily="2" charset="0"/>
              </a:rPr>
              <a:t>y </a:t>
            </a:r>
            <a:r>
              <a:rPr lang="en-US" sz="1800" dirty="0">
                <a:solidFill>
                  <a:srgbClr val="0F79C1"/>
                </a:solidFill>
                <a:latin typeface="Open Sans" pitchFamily="2" charset="0"/>
                <a:ea typeface="Open Sans" pitchFamily="2" charset="0"/>
                <a:cs typeface="Open Sans" pitchFamily="2" charset="0"/>
              </a:rPr>
              <a:t>and workforce readiness </a:t>
            </a:r>
            <a:r>
              <a:rPr lang="en-US" sz="1800" b="0" dirty="0">
                <a:solidFill>
                  <a:schemeClr val="tx1"/>
                </a:solidFill>
                <a:latin typeface="Open Sans" pitchFamily="2" charset="0"/>
                <a:ea typeface="Open Sans" pitchFamily="2" charset="0"/>
                <a:cs typeface="Open Sans" pitchFamily="2" charset="0"/>
              </a:rPr>
              <a:t>as it may impact state broadband policies and deployment goals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Agency role in tracking and monitoring </a:t>
            </a:r>
            <a:r>
              <a:rPr lang="en-US" sz="1800" b="0" dirty="0">
                <a:solidFill>
                  <a:schemeClr val="tx1"/>
                </a:solidFill>
                <a:latin typeface="Open Sans" pitchFamily="2" charset="0"/>
                <a:ea typeface="Open Sans" pitchFamily="2" charset="0"/>
                <a:cs typeface="Open Sans" pitchFamily="2" charset="0"/>
              </a:rPr>
              <a:t>broadband or other communications outages</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Planning or development of regulations </a:t>
            </a:r>
            <a:r>
              <a:rPr lang="en-US" sz="1800" b="0" dirty="0">
                <a:solidFill>
                  <a:schemeClr val="tx1"/>
                </a:solidFill>
                <a:latin typeface="Open Sans" pitchFamily="2" charset="0"/>
                <a:ea typeface="Open Sans" pitchFamily="2" charset="0"/>
                <a:cs typeface="Open Sans" pitchFamily="2" charset="0"/>
              </a:rPr>
              <a:t>related to reliable and resilient broadband or other communications services </a:t>
            </a:r>
          </a:p>
          <a:p>
            <a:pPr>
              <a:lnSpc>
                <a:spcPct val="100000"/>
              </a:lnSpc>
              <a:spcBef>
                <a:spcPts val="600"/>
              </a:spcBef>
              <a:spcAft>
                <a:spcPts val="900"/>
              </a:spcAft>
            </a:pPr>
            <a:r>
              <a:rPr lang="en-US" sz="1800" dirty="0">
                <a:solidFill>
                  <a:srgbClr val="0F79C1"/>
                </a:solidFill>
                <a:latin typeface="Open Sans" pitchFamily="2" charset="0"/>
                <a:ea typeface="Open Sans" pitchFamily="2" charset="0"/>
                <a:cs typeface="Open Sans" pitchFamily="2" charset="0"/>
              </a:rPr>
              <a:t>Policies, programs and strategic plans </a:t>
            </a:r>
            <a:r>
              <a:rPr lang="en-US" sz="1800" b="0" dirty="0">
                <a:solidFill>
                  <a:schemeClr val="tx1"/>
                </a:solidFill>
                <a:latin typeface="Open Sans" pitchFamily="2" charset="0"/>
                <a:ea typeface="Open Sans" pitchFamily="2" charset="0"/>
                <a:cs typeface="Open Sans" pitchFamily="2" charset="0"/>
              </a:rPr>
              <a:t>related to broadband digital equity, infrastructure deployment, economic development, resilience, partnerships, business planning and related efforts</a:t>
            </a: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1600" dirty="0">
              <a:solidFill>
                <a:schemeClr val="tx2"/>
              </a:solidFill>
            </a:endParaRPr>
          </a:p>
        </p:txBody>
      </p:sp>
      <p:pic>
        <p:nvPicPr>
          <p:cNvPr id="8" name="Picture 7">
            <a:extLst>
              <a:ext uri="{FF2B5EF4-FFF2-40B4-BE49-F238E27FC236}">
                <a16:creationId xmlns:a16="http://schemas.microsoft.com/office/drawing/2014/main" id="{7DDF2584-1AF7-293E-4699-A9A604C65CCE}"/>
              </a:ext>
            </a:extLst>
          </p:cNvPr>
          <p:cNvPicPr>
            <a:picLocks noChangeAspect="1"/>
          </p:cNvPicPr>
          <p:nvPr/>
        </p:nvPicPr>
        <p:blipFill>
          <a:blip r:embed="rId3"/>
          <a:stretch>
            <a:fillRect/>
          </a:stretch>
        </p:blipFill>
        <p:spPr>
          <a:xfrm>
            <a:off x="10053087" y="4938207"/>
            <a:ext cx="876300" cy="1120219"/>
          </a:xfrm>
          <a:prstGeom prst="rect">
            <a:avLst/>
          </a:prstGeom>
        </p:spPr>
      </p:pic>
      <p:pic>
        <p:nvPicPr>
          <p:cNvPr id="13" name="Graphic 12" descr="Excavator with solid fill">
            <a:extLst>
              <a:ext uri="{FF2B5EF4-FFF2-40B4-BE49-F238E27FC236}">
                <a16:creationId xmlns:a16="http://schemas.microsoft.com/office/drawing/2014/main" id="{0E6B23E4-C574-FE27-6703-F434D406B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527" y="3245517"/>
            <a:ext cx="1347216" cy="1347216"/>
          </a:xfrm>
          <a:prstGeom prst="rect">
            <a:avLst/>
          </a:prstGeom>
        </p:spPr>
      </p:pic>
      <p:pic>
        <p:nvPicPr>
          <p:cNvPr id="14" name="Picture 2" descr="Fiber Optics Icon #226259 - Free Icons Library">
            <a:extLst>
              <a:ext uri="{FF2B5EF4-FFF2-40B4-BE49-F238E27FC236}">
                <a16:creationId xmlns:a16="http://schemas.microsoft.com/office/drawing/2014/main" id="{88B839C7-F654-E596-DE4D-2C4DF4223A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5400000">
            <a:off x="10522030" y="1792222"/>
            <a:ext cx="1010283" cy="101028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Cell Tower with solid fill">
            <a:extLst>
              <a:ext uri="{FF2B5EF4-FFF2-40B4-BE49-F238E27FC236}">
                <a16:creationId xmlns:a16="http://schemas.microsoft.com/office/drawing/2014/main" id="{CCBDE9DB-29BE-053C-97C9-26D2B3D316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9651" y="1792222"/>
            <a:ext cx="1107821" cy="1107821"/>
          </a:xfrm>
          <a:prstGeom prst="rect">
            <a:avLst/>
          </a:prstGeom>
        </p:spPr>
      </p:pic>
      <p:sp>
        <p:nvSpPr>
          <p:cNvPr id="17" name="Footer Placeholder 2">
            <a:extLst>
              <a:ext uri="{FF2B5EF4-FFF2-40B4-BE49-F238E27FC236}">
                <a16:creationId xmlns:a16="http://schemas.microsoft.com/office/drawing/2014/main" id="{B942D5D4-51FE-2A2A-30D2-E7CDC6E47DC0}"/>
              </a:ext>
            </a:extLst>
          </p:cNvPr>
          <p:cNvSpPr txBox="1">
            <a:spLocks/>
          </p:cNvSpPr>
          <p:nvPr/>
        </p:nvSpPr>
        <p:spPr>
          <a:xfrm rot="16200000">
            <a:off x="-2210733" y="3608721"/>
            <a:ext cx="55035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spc="300" dirty="0">
                <a:solidFill>
                  <a:srgbClr val="FFFFFF">
                    <a:lumMod val="75000"/>
                  </a:srgbClr>
                </a:solidFill>
                <a:latin typeface="Expressway Rg" panose="020B0604020200020204" pitchFamily="34" charset="0"/>
              </a:rPr>
              <a:t>BREAKOUT SESSION- GOVERNMENT POLICY &amp; PLANNING</a:t>
            </a:r>
          </a:p>
        </p:txBody>
      </p:sp>
    </p:spTree>
    <p:extLst>
      <p:ext uri="{BB962C8B-B14F-4D97-AF65-F5344CB8AC3E}">
        <p14:creationId xmlns:p14="http://schemas.microsoft.com/office/powerpoint/2010/main" val="314025067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E92C1-E3CB-6C99-54AB-CD9011269B7E}"/>
              </a:ext>
            </a:extLst>
          </p:cNvPr>
          <p:cNvSpPr/>
          <p:nvPr/>
        </p:nvSpPr>
        <p:spPr>
          <a:xfrm>
            <a:off x="-1" y="0"/>
            <a:ext cx="4608945" cy="6393294"/>
          </a:xfrm>
          <a:prstGeom prst="rect">
            <a:avLst/>
          </a:prstGeom>
          <a:solidFill>
            <a:srgbClr val="005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055" y="621792"/>
            <a:ext cx="4137889" cy="54132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rgbClr val="C5EAFF"/>
                </a:solidFill>
                <a:latin typeface="Open Sans"/>
                <a:ea typeface="Open Sans"/>
                <a:cs typeface="Open Sans"/>
              </a:rPr>
              <a:t>Conclusion and Q &amp; A</a:t>
            </a:r>
            <a:endParaRPr lang="en-US">
              <a:solidFill>
                <a:srgbClr val="C5E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4D145CF-A556-9354-6B3E-F7813D9FEE8E}"/>
              </a:ext>
            </a:extLst>
          </p:cNvPr>
          <p:cNvSpPr txBox="1"/>
          <p:nvPr/>
        </p:nvSpPr>
        <p:spPr>
          <a:xfrm>
            <a:off x="6019209" y="201790"/>
            <a:ext cx="4832349" cy="6105829"/>
          </a:xfrm>
          <a:prstGeom prst="rect">
            <a:avLst/>
          </a:prstGeom>
        </p:spPr>
        <p:txBody>
          <a:bodyPr vert="horz" lIns="91440" tIns="45720" rIns="91440" bIns="45720" rtlCol="0" anchor="ctr">
            <a:noAutofit/>
          </a:bodyPr>
          <a:lstStyle/>
          <a:p>
            <a:pPr marL="400050" indent="-342900">
              <a:lnSpc>
                <a:spcPct val="90000"/>
              </a:lnSpc>
              <a:spcAft>
                <a:spcPts val="600"/>
              </a:spcAft>
              <a:buFont typeface="Arial"/>
              <a:buChar char="•"/>
            </a:pPr>
            <a:r>
              <a:rPr lang="en-US" sz="2800" dirty="0">
                <a:latin typeface="Open Sans"/>
                <a:ea typeface="Open Sans"/>
                <a:cs typeface="Open Sans"/>
              </a:rPr>
              <a:t>What assets does your organization have that can help the State optimize broadband access for your constituents?</a:t>
            </a:r>
          </a:p>
          <a:p>
            <a:pPr marL="57150">
              <a:lnSpc>
                <a:spcPct val="90000"/>
              </a:lnSpc>
              <a:spcAft>
                <a:spcPts val="600"/>
              </a:spcAft>
            </a:pPr>
            <a:endParaRPr lang="en-US" sz="2800" dirty="0">
              <a:latin typeface="Open Sans"/>
              <a:ea typeface="Open Sans"/>
              <a:cs typeface="Open Sans"/>
            </a:endParaRPr>
          </a:p>
          <a:p>
            <a:pPr marL="400050" indent="-342900">
              <a:lnSpc>
                <a:spcPct val="90000"/>
              </a:lnSpc>
              <a:spcAft>
                <a:spcPts val="600"/>
              </a:spcAft>
              <a:buFont typeface="Arial"/>
              <a:buChar char="•"/>
            </a:pPr>
            <a:r>
              <a:rPr lang="en-US" sz="2800" dirty="0">
                <a:latin typeface="Open Sans"/>
                <a:ea typeface="Open Sans"/>
                <a:cs typeface="Open Sans"/>
              </a:rPr>
              <a:t>What are the barriers to broadband access, devices and digital skills for your constituents?</a:t>
            </a:r>
          </a:p>
          <a:p>
            <a:pPr marL="400050" indent="-342900">
              <a:lnSpc>
                <a:spcPct val="90000"/>
              </a:lnSpc>
              <a:spcAft>
                <a:spcPts val="600"/>
              </a:spcAft>
              <a:buFont typeface="Arial"/>
              <a:buChar char="•"/>
            </a:pPr>
            <a:endParaRPr lang="en-US" sz="2800" dirty="0">
              <a:latin typeface="Open Sans"/>
              <a:ea typeface="Open Sans"/>
              <a:cs typeface="Open Sans"/>
            </a:endParaRPr>
          </a:p>
          <a:p>
            <a:pPr marL="400050" indent="-342900">
              <a:lnSpc>
                <a:spcPct val="90000"/>
              </a:lnSpc>
              <a:spcAft>
                <a:spcPts val="600"/>
              </a:spcAft>
              <a:buFont typeface="Arial"/>
              <a:buChar char="•"/>
            </a:pPr>
            <a:r>
              <a:rPr lang="en-US" sz="2800" dirty="0">
                <a:latin typeface="Open Sans"/>
                <a:ea typeface="Open Sans"/>
                <a:cs typeface="Open Sans"/>
              </a:rPr>
              <a:t>Discuss your role in workforce development</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4BFE898-179D-C22B-D61C-431F69D50D1F}"/>
              </a:ext>
            </a:extLst>
          </p:cNvPr>
          <p:cNvSpPr>
            <a:spLocks noGrp="1"/>
          </p:cNvSpPr>
          <p:nvPr>
            <p:ph type="sldNum" sz="quarter" idx="12"/>
          </p:nvPr>
        </p:nvSpPr>
        <p:spPr>
          <a:xfrm>
            <a:off x="10579100" y="6356350"/>
            <a:ext cx="774700" cy="365125"/>
          </a:xfrm>
        </p:spPr>
        <p:txBody>
          <a:bodyPr vert="horz" lIns="91440" tIns="45720" rIns="91440" bIns="45720" rtlCol="0" anchor="ctr">
            <a:normAutofit/>
          </a:bodyPr>
          <a:lstStyle/>
          <a:p>
            <a:pPr>
              <a:spcAft>
                <a:spcPts val="600"/>
              </a:spcAft>
            </a:pPr>
            <a:fld id="{E6C700BF-F447-B74E-8525-2F0AD4CE73F1}" type="slidenum">
              <a:rPr lang="en-US" sz="1200" smtClean="0">
                <a:solidFill>
                  <a:schemeClr val="tx1">
                    <a:tint val="75000"/>
                  </a:schemeClr>
                </a:solidFill>
                <a:latin typeface="+mn-lt"/>
                <a:ea typeface="+mn-ea"/>
                <a:cs typeface="+mn-cs"/>
              </a:rPr>
              <a:pPr>
                <a:spcAft>
                  <a:spcPts val="600"/>
                </a:spcAft>
              </a:pPr>
              <a:t>45</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47498146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916E-E3A1-D3D4-0D74-EAF6A2896BAC}"/>
              </a:ext>
            </a:extLst>
          </p:cNvPr>
          <p:cNvSpPr>
            <a:spLocks noGrp="1"/>
          </p:cNvSpPr>
          <p:nvPr>
            <p:ph type="ctrTitle"/>
          </p:nvPr>
        </p:nvSpPr>
        <p:spPr>
          <a:xfrm>
            <a:off x="1612490" y="1122363"/>
            <a:ext cx="9055510" cy="1951037"/>
          </a:xfrm>
        </p:spPr>
        <p:txBody>
          <a:bodyPr tIns="274320" bIns="274320" anchor="b">
            <a:noAutofit/>
          </a:bodyPr>
          <a:lstStyle/>
          <a:p>
            <a:pPr algn="ctr"/>
            <a:r>
              <a:rPr lang="en-US" sz="4000" dirty="0">
                <a:solidFill>
                  <a:schemeClr val="accent2"/>
                </a:solidFill>
              </a:rPr>
              <a:t>Thank you for your participation</a:t>
            </a:r>
          </a:p>
        </p:txBody>
      </p:sp>
      <p:sp>
        <p:nvSpPr>
          <p:cNvPr id="3" name="Subtitle 2">
            <a:extLst>
              <a:ext uri="{FF2B5EF4-FFF2-40B4-BE49-F238E27FC236}">
                <a16:creationId xmlns:a16="http://schemas.microsoft.com/office/drawing/2014/main" id="{1996BB57-6A2E-78D8-56C2-AA89260D3E4F}"/>
              </a:ext>
            </a:extLst>
          </p:cNvPr>
          <p:cNvSpPr>
            <a:spLocks noGrp="1"/>
          </p:cNvSpPr>
          <p:nvPr>
            <p:ph type="subTitle" idx="1"/>
          </p:nvPr>
        </p:nvSpPr>
        <p:spPr>
          <a:xfrm>
            <a:off x="1612490" y="3784601"/>
            <a:ext cx="9055510" cy="1546089"/>
          </a:xfrm>
        </p:spPr>
        <p:txBody>
          <a:bodyPr vert="horz" lIns="0" tIns="274320" rIns="0" bIns="274320" rtlCol="0" anchor="t">
            <a:normAutofit/>
          </a:bodyPr>
          <a:lstStyle/>
          <a:p>
            <a:pPr algn="ctr"/>
            <a:r>
              <a:rPr lang="en-US" sz="1800" b="1" dirty="0"/>
              <a:t>FOR FURTHER INFORMATION OR QUESTIONS PLEASE REACH OUT TO</a:t>
            </a:r>
          </a:p>
          <a:p>
            <a:pPr algn="ctr"/>
            <a:r>
              <a:rPr lang="en-US" sz="1800" b="1" dirty="0">
                <a:hlinkClick r:id="rId3"/>
              </a:rPr>
              <a:t>BROADBAND.FUND@ADECA.ALABAMA.GOV</a:t>
            </a:r>
            <a:endParaRPr lang="en-US" sz="1800" b="1" dirty="0"/>
          </a:p>
        </p:txBody>
      </p:sp>
      <p:pic>
        <p:nvPicPr>
          <p:cNvPr id="5" name="Picture 4">
            <a:extLst>
              <a:ext uri="{FF2B5EF4-FFF2-40B4-BE49-F238E27FC236}">
                <a16:creationId xmlns:a16="http://schemas.microsoft.com/office/drawing/2014/main" id="{D706F578-C7E2-91F6-47A8-44118472D6EE}"/>
              </a:ext>
            </a:extLst>
          </p:cNvPr>
          <p:cNvPicPr>
            <a:picLocks noChangeAspect="1"/>
          </p:cNvPicPr>
          <p:nvPr/>
        </p:nvPicPr>
        <p:blipFill>
          <a:blip r:embed="rId4"/>
          <a:stretch>
            <a:fillRect/>
          </a:stretch>
        </p:blipFill>
        <p:spPr>
          <a:xfrm>
            <a:off x="4659815" y="5486793"/>
            <a:ext cx="2706859" cy="944962"/>
          </a:xfrm>
          <a:prstGeom prst="rect">
            <a:avLst/>
          </a:prstGeom>
        </p:spPr>
      </p:pic>
    </p:spTree>
    <p:extLst>
      <p:ext uri="{BB962C8B-B14F-4D97-AF65-F5344CB8AC3E}">
        <p14:creationId xmlns:p14="http://schemas.microsoft.com/office/powerpoint/2010/main" val="715528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D13F-A308-0046-A3EB-731B6256649A}"/>
              </a:ext>
            </a:extLst>
          </p:cNvPr>
          <p:cNvSpPr>
            <a:spLocks noGrp="1"/>
          </p:cNvSpPr>
          <p:nvPr>
            <p:ph type="title"/>
          </p:nvPr>
        </p:nvSpPr>
        <p:spPr/>
        <p:txBody>
          <a:bodyPr>
            <a:normAutofit/>
          </a:bodyPr>
          <a:lstStyle/>
          <a:p>
            <a:r>
              <a:rPr lang="en-US" sz="4800" dirty="0"/>
              <a:t>FUNDING for DIGITAL INFRASTRUCTURE &amp; PROGRAMS</a:t>
            </a:r>
          </a:p>
        </p:txBody>
      </p:sp>
      <p:sp>
        <p:nvSpPr>
          <p:cNvPr id="3" name="Text Placeholder 2">
            <a:extLst>
              <a:ext uri="{FF2B5EF4-FFF2-40B4-BE49-F238E27FC236}">
                <a16:creationId xmlns:a16="http://schemas.microsoft.com/office/drawing/2014/main" id="{3B4B92A6-BE84-9783-8EE2-3AF7227E51D1}"/>
              </a:ext>
            </a:extLst>
          </p:cNvPr>
          <p:cNvSpPr>
            <a:spLocks noGrp="1"/>
          </p:cNvSpPr>
          <p:nvPr>
            <p:ph type="body" idx="1"/>
          </p:nvPr>
        </p:nvSpPr>
        <p:spPr>
          <a:xfrm>
            <a:off x="1609343" y="4831881"/>
            <a:ext cx="9738361" cy="1678986"/>
          </a:xfrm>
        </p:spPr>
        <p:txBody>
          <a:bodyPr>
            <a:normAutofit/>
          </a:bodyPr>
          <a:lstStyle/>
          <a:p>
            <a:r>
              <a:rPr lang="en-US" dirty="0">
                <a:latin typeface="Open Sans" panose="020B0606030504020204" pitchFamily="34" charset="0"/>
              </a:rPr>
              <a:t>Funding overview &amp; timeline</a:t>
            </a:r>
          </a:p>
        </p:txBody>
      </p:sp>
      <p:sp>
        <p:nvSpPr>
          <p:cNvPr id="5" name="Slide Number Placeholder 4">
            <a:extLst>
              <a:ext uri="{FF2B5EF4-FFF2-40B4-BE49-F238E27FC236}">
                <a16:creationId xmlns:a16="http://schemas.microsoft.com/office/drawing/2014/main" id="{0DDB0042-2749-44BC-045E-8BAEAA62FF77}"/>
              </a:ext>
            </a:extLst>
          </p:cNvPr>
          <p:cNvSpPr>
            <a:spLocks noGrp="1"/>
          </p:cNvSpPr>
          <p:nvPr>
            <p:ph type="sldNum" sz="quarter" idx="12"/>
          </p:nvPr>
        </p:nvSpPr>
        <p:spPr/>
        <p:txBody>
          <a:bodyPr/>
          <a:lstStyle/>
          <a:p>
            <a:fld id="{ACAAA2AA-9935-F447-A1F2-B7B18FC0B460}" type="slidenum">
              <a:rPr lang="en-US" smtClean="0"/>
              <a:pPr/>
              <a:t>5</a:t>
            </a:fld>
            <a:endParaRPr lang="en-US"/>
          </a:p>
        </p:txBody>
      </p:sp>
    </p:spTree>
    <p:extLst>
      <p:ext uri="{BB962C8B-B14F-4D97-AF65-F5344CB8AC3E}">
        <p14:creationId xmlns:p14="http://schemas.microsoft.com/office/powerpoint/2010/main" val="257192152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43524E-B417-8FCE-8963-645D3CC58343}"/>
              </a:ext>
            </a:extLst>
          </p:cNvPr>
          <p:cNvSpPr/>
          <p:nvPr/>
        </p:nvSpPr>
        <p:spPr>
          <a:xfrm>
            <a:off x="0" y="5150734"/>
            <a:ext cx="12192000" cy="142368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72BC22C-696B-CB3F-83C5-72682EEBA8D6}"/>
              </a:ext>
            </a:extLst>
          </p:cNvPr>
          <p:cNvSpPr>
            <a:spLocks noGrp="1"/>
          </p:cNvSpPr>
          <p:nvPr>
            <p:ph type="title"/>
          </p:nvPr>
        </p:nvSpPr>
        <p:spPr>
          <a:xfrm>
            <a:off x="1278179" y="278441"/>
            <a:ext cx="10100097" cy="721823"/>
          </a:xfrm>
        </p:spPr>
        <p:txBody>
          <a:bodyPr>
            <a:noAutofit/>
          </a:bodyPr>
          <a:lstStyle/>
          <a:p>
            <a:pPr algn="ctr"/>
            <a:r>
              <a:rPr lang="en-US" dirty="0">
                <a:latin typeface="Expressway Rg"/>
              </a:rPr>
              <a:t>WHAT IS BEAD (BROADBAND EQUITY, ACCESS &amp; DEPLOYMENT)?</a:t>
            </a:r>
          </a:p>
        </p:txBody>
      </p:sp>
      <p:sp>
        <p:nvSpPr>
          <p:cNvPr id="4" name="Slide Number Placeholder 3">
            <a:extLst>
              <a:ext uri="{FF2B5EF4-FFF2-40B4-BE49-F238E27FC236}">
                <a16:creationId xmlns:a16="http://schemas.microsoft.com/office/drawing/2014/main" id="{AF4AE055-AF0C-D9EA-5694-EA6F839CEF21}"/>
              </a:ext>
            </a:extLst>
          </p:cNvPr>
          <p:cNvSpPr>
            <a:spLocks noGrp="1"/>
          </p:cNvSpPr>
          <p:nvPr>
            <p:ph type="sldNum" sz="quarter" idx="12"/>
          </p:nvPr>
        </p:nvSpPr>
        <p:spPr/>
        <p:txBody>
          <a:bodyPr/>
          <a:lstStyle/>
          <a:p>
            <a:fld id="{ACAAA2AA-9935-F447-A1F2-B7B18FC0B460}" type="slidenum">
              <a:rPr lang="en-US" smtClean="0"/>
              <a:t>6</a:t>
            </a:fld>
            <a:endParaRPr lang="en-US"/>
          </a:p>
        </p:txBody>
      </p:sp>
      <p:graphicFrame>
        <p:nvGraphicFramePr>
          <p:cNvPr id="5" name="Diagram 4">
            <a:extLst>
              <a:ext uri="{FF2B5EF4-FFF2-40B4-BE49-F238E27FC236}">
                <a16:creationId xmlns:a16="http://schemas.microsoft.com/office/drawing/2014/main" id="{EE7229E2-0C87-E622-DCD8-4A1F05405962}"/>
              </a:ext>
            </a:extLst>
          </p:cNvPr>
          <p:cNvGraphicFramePr/>
          <p:nvPr/>
        </p:nvGraphicFramePr>
        <p:xfrm>
          <a:off x="1175226" y="1614402"/>
          <a:ext cx="9841548" cy="4875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Right 7">
            <a:extLst>
              <a:ext uri="{FF2B5EF4-FFF2-40B4-BE49-F238E27FC236}">
                <a16:creationId xmlns:a16="http://schemas.microsoft.com/office/drawing/2014/main" id="{DEE44F40-BA9F-7DB4-0982-94164A0410D7}"/>
              </a:ext>
            </a:extLst>
          </p:cNvPr>
          <p:cNvSpPr/>
          <p:nvPr/>
        </p:nvSpPr>
        <p:spPr>
          <a:xfrm>
            <a:off x="1115735" y="5415856"/>
            <a:ext cx="10686184" cy="1016806"/>
          </a:xfrm>
          <a:prstGeom prst="rightArrow">
            <a:avLst/>
          </a:prstGeom>
          <a:solidFill>
            <a:srgbClr val="4F9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781EE386-43E5-D689-302B-3E22F851539C}"/>
              </a:ext>
            </a:extLst>
          </p:cNvPr>
          <p:cNvSpPr txBox="1">
            <a:spLocks/>
          </p:cNvSpPr>
          <p:nvPr/>
        </p:nvSpPr>
        <p:spPr>
          <a:xfrm>
            <a:off x="1498861" y="2788215"/>
            <a:ext cx="9850820" cy="2136916"/>
          </a:xfrm>
          <a:prstGeom prst="rect">
            <a:avLst/>
          </a:prstGeom>
          <a:solidFill>
            <a:srgbClr val="005087"/>
          </a:solidFill>
          <a:ln>
            <a:solidFill>
              <a:srgbClr val="08473D"/>
            </a:solidFill>
          </a:ln>
          <a:effectLst>
            <a:outerShdw blurRad="50800" dist="38100" dir="2700000" algn="tl" rotWithShape="0">
              <a:prstClr val="black">
                <a:alpha val="40000"/>
              </a:prstClr>
            </a:outerShdw>
          </a:effectLst>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lvl="1" indent="-457200">
              <a:spcBef>
                <a:spcPts val="1000"/>
              </a:spcBef>
              <a:buFont typeface="+mj-lt"/>
              <a:buAutoNum type="arabicPeriod"/>
              <a:defRPr/>
            </a:pPr>
            <a:endParaRPr kumimoji="0" lang="en-US" sz="400" b="0" i="0" u="none" strike="noStrike" kern="1200" cap="none" spc="0" normalizeH="0" baseline="0" noProof="0" dirty="0">
              <a:ln>
                <a:noFill/>
              </a:ln>
              <a:solidFill>
                <a:prstClr val="white"/>
              </a:solidFill>
              <a:effectLst/>
              <a:uLnTx/>
              <a:uFillTx/>
              <a:latin typeface="Georgia"/>
              <a:ea typeface="+mn-ea"/>
              <a:cs typeface="+mn-cs"/>
            </a:endParaRPr>
          </a:p>
          <a:p>
            <a:pPr marL="914400" lvl="1" indent="-457200">
              <a:spcBef>
                <a:spcPts val="1200"/>
              </a:spcBef>
              <a:spcAft>
                <a:spcPts val="600"/>
              </a:spcAft>
              <a:buFont typeface="+mj-lt"/>
              <a:buAutoNum type="arabicPeriod"/>
              <a:defRPr/>
            </a:pP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Unserved locations</a:t>
            </a: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those that only get internet service at 25/3 Mbps or less</a:t>
            </a:r>
          </a:p>
          <a:p>
            <a:pPr marL="914400" lvl="1" indent="-457200">
              <a:lnSpc>
                <a:spcPct val="120000"/>
              </a:lnSpc>
              <a:spcBef>
                <a:spcPts val="0"/>
              </a:spcBef>
              <a:buFont typeface="+mj-lt"/>
              <a:buAutoNum type="arabicPeriod"/>
              <a:defRPr/>
            </a:pP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Underserved locations</a:t>
            </a: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those that get internet service between 25/3 &amp; 100/20 Mbps</a:t>
            </a:r>
          </a:p>
          <a:p>
            <a:pPr marL="914400" lvl="1" indent="-457200">
              <a:lnSpc>
                <a:spcPct val="120000"/>
              </a:lnSpc>
              <a:spcBef>
                <a:spcPts val="0"/>
              </a:spcBef>
              <a:buFont typeface="+mj-lt"/>
              <a:buAutoNum type="arabicPeriod"/>
              <a:defRPr/>
            </a:pP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Community Anchor Institutions </a:t>
            </a: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(schools, libraries, hospitals) – locations that    cannot get 1 Gbps internet</a:t>
            </a:r>
          </a:p>
          <a:p>
            <a:pPr marL="457200" lvl="1" indent="0">
              <a:lnSpc>
                <a:spcPct val="120000"/>
              </a:lnSpc>
              <a:spcBef>
                <a:spcPts val="600"/>
              </a:spcBef>
              <a:buNone/>
              <a:defRPr/>
            </a:pPr>
            <a:r>
              <a:rPr kumimoji="0" lang="en-US" sz="21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kumimoji="0" lang="en-US" sz="2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Low-income &amp; affordable housing</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650F5EB-01D5-BEDE-4DAE-3C0F485A57ED}"/>
              </a:ext>
            </a:extLst>
          </p:cNvPr>
          <p:cNvSpPr/>
          <p:nvPr/>
        </p:nvSpPr>
        <p:spPr>
          <a:xfrm>
            <a:off x="1498861" y="2134192"/>
            <a:ext cx="9850820" cy="561207"/>
          </a:xfrm>
          <a:prstGeom prst="rect">
            <a:avLst/>
          </a:prstGeom>
          <a:solidFill>
            <a:srgbClr val="005087"/>
          </a:solidFill>
          <a:ln>
            <a:solidFill>
              <a:srgbClr val="08473D"/>
            </a:solidFill>
          </a:ln>
          <a:effectLst>
            <a:outerShdw blurRad="50800" dist="38100" dir="2700000" algn="tl" rotWithShape="0">
              <a:prstClr val="black">
                <a:alpha val="40000"/>
              </a:prstClr>
            </a:outerShdw>
          </a:effectLst>
        </p:spPr>
        <p:txBody>
          <a:bodyPr lIns="91440" tIns="45720" rIns="91440" bIns="45720" anchor="ctr">
            <a:normAutofit/>
          </a:bodyPr>
          <a:lstStyle/>
          <a:p>
            <a:pPr algn="ctr">
              <a:lnSpc>
                <a:spcPct val="90000"/>
              </a:lnSpc>
              <a:spcBef>
                <a:spcPts val="1000"/>
              </a:spcBef>
            </a:pPr>
            <a:r>
              <a:rPr lang="en-US" sz="2400" b="1" dirty="0">
                <a:solidFill>
                  <a:srgbClr val="C0E6FF"/>
                </a:solidFill>
                <a:latin typeface="Open Sans" panose="020B0606030504020204" pitchFamily="34" charset="0"/>
                <a:ea typeface="Open Sans" panose="020B0606030504020204" pitchFamily="34" charset="0"/>
                <a:cs typeface="Open Sans" panose="020B0606030504020204" pitchFamily="34" charset="0"/>
              </a:rPr>
              <a:t>Funding priorities for broadband deployment</a:t>
            </a:r>
          </a:p>
        </p:txBody>
      </p:sp>
      <p:sp>
        <p:nvSpPr>
          <p:cNvPr id="11" name="TextBox 10">
            <a:extLst>
              <a:ext uri="{FF2B5EF4-FFF2-40B4-BE49-F238E27FC236}">
                <a16:creationId xmlns:a16="http://schemas.microsoft.com/office/drawing/2014/main" id="{735219DE-57AE-29FA-CB65-E84E533485D3}"/>
              </a:ext>
            </a:extLst>
          </p:cNvPr>
          <p:cNvSpPr txBox="1"/>
          <p:nvPr/>
        </p:nvSpPr>
        <p:spPr>
          <a:xfrm>
            <a:off x="1115735" y="5266193"/>
            <a:ext cx="10269047" cy="369332"/>
          </a:xfrm>
          <a:prstGeom prst="rect">
            <a:avLst/>
          </a:prstGeom>
          <a:noFill/>
        </p:spPr>
        <p:txBody>
          <a:bodyPr wrap="square" rtlCol="0">
            <a:spAutoFit/>
          </a:bodyPr>
          <a:lstStyle/>
          <a:p>
            <a:r>
              <a:rPr lang="en-US"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Planning		         Provisional grant program             	         Deployment</a:t>
            </a:r>
          </a:p>
        </p:txBody>
      </p:sp>
      <p:sp>
        <p:nvSpPr>
          <p:cNvPr id="12" name="TextBox 11">
            <a:extLst>
              <a:ext uri="{FF2B5EF4-FFF2-40B4-BE49-F238E27FC236}">
                <a16:creationId xmlns:a16="http://schemas.microsoft.com/office/drawing/2014/main" id="{702E5B5F-3032-448C-BC7F-6173CD933EB6}"/>
              </a:ext>
            </a:extLst>
          </p:cNvPr>
          <p:cNvSpPr txBox="1"/>
          <p:nvPr/>
        </p:nvSpPr>
        <p:spPr>
          <a:xfrm>
            <a:off x="1115735" y="5688198"/>
            <a:ext cx="1755058" cy="461665"/>
          </a:xfrm>
          <a:prstGeom prst="rect">
            <a:avLst/>
          </a:prstGeom>
          <a:noFill/>
        </p:spPr>
        <p:txBody>
          <a:bodyPr wrap="square" lIns="91440" tIns="45720" rIns="91440" bIns="45720" rtlCol="0" anchor="t">
            <a:spAutoFit/>
          </a:bodyPr>
          <a:lstStyle/>
          <a:p>
            <a:pPr algn="ctr"/>
            <a:r>
              <a:rPr lang="en-US" sz="2400" b="1" dirty="0">
                <a:cs typeface="Aharoni"/>
              </a:rPr>
              <a:t>2023</a:t>
            </a:r>
          </a:p>
        </p:txBody>
      </p:sp>
      <p:sp>
        <p:nvSpPr>
          <p:cNvPr id="13" name="TextBox 12">
            <a:extLst>
              <a:ext uri="{FF2B5EF4-FFF2-40B4-BE49-F238E27FC236}">
                <a16:creationId xmlns:a16="http://schemas.microsoft.com/office/drawing/2014/main" id="{940A30A6-A516-7095-D057-B9645A56C5C4}"/>
              </a:ext>
            </a:extLst>
          </p:cNvPr>
          <p:cNvSpPr txBox="1"/>
          <p:nvPr/>
        </p:nvSpPr>
        <p:spPr>
          <a:xfrm>
            <a:off x="4818641" y="5688198"/>
            <a:ext cx="1755058" cy="461665"/>
          </a:xfrm>
          <a:prstGeom prst="rect">
            <a:avLst/>
          </a:prstGeom>
          <a:noFill/>
        </p:spPr>
        <p:txBody>
          <a:bodyPr wrap="square" lIns="91440" tIns="45720" rIns="91440" bIns="45720" rtlCol="0" anchor="t">
            <a:spAutoFit/>
          </a:bodyPr>
          <a:lstStyle/>
          <a:p>
            <a:pPr algn="ctr"/>
            <a:r>
              <a:rPr lang="en-US" sz="2400" b="1" dirty="0">
                <a:solidFill>
                  <a:srgbClr val="08473D"/>
                </a:solidFill>
              </a:rPr>
              <a:t>       </a:t>
            </a:r>
            <a:r>
              <a:rPr lang="en-US" sz="2400" b="1">
                <a:solidFill>
                  <a:srgbClr val="08473D"/>
                </a:solidFill>
              </a:rPr>
              <a:t> </a:t>
            </a:r>
            <a:r>
              <a:rPr lang="en-US" sz="2400" b="1" dirty="0"/>
              <a:t>2024</a:t>
            </a:r>
          </a:p>
        </p:txBody>
      </p:sp>
      <p:sp>
        <p:nvSpPr>
          <p:cNvPr id="14" name="TextBox 13">
            <a:extLst>
              <a:ext uri="{FF2B5EF4-FFF2-40B4-BE49-F238E27FC236}">
                <a16:creationId xmlns:a16="http://schemas.microsoft.com/office/drawing/2014/main" id="{35E7C9A3-46FA-D816-8F31-742F06C530E7}"/>
              </a:ext>
            </a:extLst>
          </p:cNvPr>
          <p:cNvSpPr txBox="1"/>
          <p:nvPr/>
        </p:nvSpPr>
        <p:spPr>
          <a:xfrm>
            <a:off x="8924126" y="5672206"/>
            <a:ext cx="1755058" cy="461665"/>
          </a:xfrm>
          <a:prstGeom prst="rect">
            <a:avLst/>
          </a:prstGeom>
          <a:noFill/>
        </p:spPr>
        <p:txBody>
          <a:bodyPr wrap="square" lIns="91440" tIns="45720" rIns="91440" bIns="45720" rtlCol="0" anchor="t">
            <a:spAutoFit/>
          </a:bodyPr>
          <a:lstStyle/>
          <a:p>
            <a:pPr algn="ctr"/>
            <a:r>
              <a:rPr lang="en-US" sz="2400" b="1" dirty="0"/>
              <a:t>2025</a:t>
            </a:r>
            <a:endParaRPr lang="en-US" sz="2400" b="1" dirty="0">
              <a:cs typeface="Calibri"/>
            </a:endParaRPr>
          </a:p>
        </p:txBody>
      </p:sp>
      <p:sp>
        <p:nvSpPr>
          <p:cNvPr id="15" name="TextBox 14">
            <a:extLst>
              <a:ext uri="{FF2B5EF4-FFF2-40B4-BE49-F238E27FC236}">
                <a16:creationId xmlns:a16="http://schemas.microsoft.com/office/drawing/2014/main" id="{6729DF13-DF3F-5C01-3A46-ED4A340378F8}"/>
              </a:ext>
            </a:extLst>
          </p:cNvPr>
          <p:cNvSpPr txBox="1"/>
          <p:nvPr/>
        </p:nvSpPr>
        <p:spPr>
          <a:xfrm>
            <a:off x="1533963" y="1149988"/>
            <a:ext cx="9850819" cy="923330"/>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rPr>
              <a:t>Alabama’s statewide plan to expand broadband to all in-state addresses will include federal funds of at least $100 million, plus allocation based on number of unserved &amp; underserved addresses</a:t>
            </a:r>
            <a:endParaRPr kumimoji="0" lang="fr-FR" sz="1800" b="0" i="0" u="none" strike="noStrike" kern="1200" cap="none" spc="0" normalizeH="0" baseline="0" noProof="0" dirty="0">
              <a:ln>
                <a:noFill/>
              </a:ln>
              <a:effectLst/>
              <a:uLnTx/>
              <a:uFillTx/>
              <a:latin typeface="Open Sans SemiBold" pitchFamily="2" charset="0"/>
              <a:ea typeface="Open Sans SemiBold" pitchFamily="2" charset="0"/>
              <a:cs typeface="Open Sans SemiBold" pitchFamily="2" charset="0"/>
            </a:endParaRPr>
          </a:p>
        </p:txBody>
      </p:sp>
      <p:sp>
        <p:nvSpPr>
          <p:cNvPr id="2" name="Footer Placeholder 2">
            <a:extLst>
              <a:ext uri="{FF2B5EF4-FFF2-40B4-BE49-F238E27FC236}">
                <a16:creationId xmlns:a16="http://schemas.microsoft.com/office/drawing/2014/main" id="{AFD9E8CD-8AFD-B406-45DF-1C7C02FB59C1}"/>
              </a:ext>
            </a:extLst>
          </p:cNvPr>
          <p:cNvSpPr>
            <a:spLocks noGrp="1"/>
          </p:cNvSpPr>
          <p:nvPr>
            <p:ph type="ftr" sz="quarter" idx="11"/>
          </p:nvPr>
        </p:nvSpPr>
        <p:spPr>
          <a:xfrm rot="16200000">
            <a:off x="-2325187" y="3636744"/>
            <a:ext cx="5503514" cy="365125"/>
          </a:xfrm>
        </p:spPr>
        <p:txBody>
          <a:bodyPr/>
          <a:lstStyle/>
          <a:p>
            <a:r>
              <a:rPr lang="en-US" dirty="0"/>
              <a:t>FUNDING OPPORTUNITIES</a:t>
            </a:r>
          </a:p>
        </p:txBody>
      </p:sp>
    </p:spTree>
    <p:extLst>
      <p:ext uri="{BB962C8B-B14F-4D97-AF65-F5344CB8AC3E}">
        <p14:creationId xmlns:p14="http://schemas.microsoft.com/office/powerpoint/2010/main" val="41494386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4AE055-AF0C-D9EA-5694-EA6F839CEF21}"/>
              </a:ext>
            </a:extLst>
          </p:cNvPr>
          <p:cNvSpPr>
            <a:spLocks noGrp="1"/>
          </p:cNvSpPr>
          <p:nvPr>
            <p:ph type="sldNum" sz="quarter" idx="12"/>
          </p:nvPr>
        </p:nvSpPr>
        <p:spPr/>
        <p:txBody>
          <a:bodyPr/>
          <a:lstStyle/>
          <a:p>
            <a:fld id="{ACAAA2AA-9935-F447-A1F2-B7B18FC0B460}" type="slidenum">
              <a:rPr lang="en-US" smtClean="0"/>
              <a:t>7</a:t>
            </a:fld>
            <a:endParaRPr lang="en-US"/>
          </a:p>
        </p:txBody>
      </p:sp>
      <p:graphicFrame>
        <p:nvGraphicFramePr>
          <p:cNvPr id="5" name="Diagram 4">
            <a:extLst>
              <a:ext uri="{FF2B5EF4-FFF2-40B4-BE49-F238E27FC236}">
                <a16:creationId xmlns:a16="http://schemas.microsoft.com/office/drawing/2014/main" id="{EE7229E2-0C87-E622-DCD8-4A1F05405962}"/>
              </a:ext>
            </a:extLst>
          </p:cNvPr>
          <p:cNvGraphicFramePr/>
          <p:nvPr/>
        </p:nvGraphicFramePr>
        <p:xfrm>
          <a:off x="1175226" y="1614402"/>
          <a:ext cx="9841548" cy="487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F7766767-5CF3-2FDA-F584-4DB9679F3489}"/>
              </a:ext>
            </a:extLst>
          </p:cNvPr>
          <p:cNvGraphicFramePr/>
          <p:nvPr/>
        </p:nvGraphicFramePr>
        <p:xfrm>
          <a:off x="569747" y="1303318"/>
          <a:ext cx="11225248" cy="49450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2">
            <a:extLst>
              <a:ext uri="{FF2B5EF4-FFF2-40B4-BE49-F238E27FC236}">
                <a16:creationId xmlns:a16="http://schemas.microsoft.com/office/drawing/2014/main" id="{DC7340E7-4360-0371-D36A-4EBFAC6F1F89}"/>
              </a:ext>
            </a:extLst>
          </p:cNvPr>
          <p:cNvSpPr txBox="1">
            <a:spLocks/>
          </p:cNvSpPr>
          <p:nvPr/>
        </p:nvSpPr>
        <p:spPr>
          <a:xfrm>
            <a:off x="1442301" y="368301"/>
            <a:ext cx="10179952" cy="935018"/>
          </a:xfrm>
          <a:prstGeom prst="rect">
            <a:avLst/>
          </a:prstGeom>
          <a:noFill/>
        </p:spPr>
        <p:txBody>
          <a:bodyPr vert="horz" lIns="0" tIns="45720" rIns="0" bIns="0" rtlCol="0" anchor="b">
            <a:noAutofit/>
          </a:bodyPr>
          <a:lstStyle>
            <a:lvl1pPr marL="0" algn="l" defTabSz="914400" rtl="0" eaLnBrk="1" latinLnBrk="0" hangingPunct="1">
              <a:lnSpc>
                <a:spcPct val="90000"/>
              </a:lnSpc>
              <a:spcBef>
                <a:spcPct val="0"/>
              </a:spcBef>
              <a:buNone/>
              <a:defRPr sz="2800" b="1" i="0" kern="1200" spc="300">
                <a:solidFill>
                  <a:srgbClr val="0F75BC"/>
                </a:solidFill>
                <a:latin typeface="Expressway Rg" panose="020B0604020200020204" pitchFamily="34" charset="0"/>
                <a:ea typeface="+mj-ea"/>
                <a:cs typeface="+mj-cs"/>
              </a:defRPr>
            </a:lvl1pPr>
          </a:lstStyle>
          <a:p>
            <a:pPr algn="ctr"/>
            <a:r>
              <a:rPr lang="en-US" sz="2700"/>
              <a:t>REQUIRED PLANNING WILL RESULT IN RELEASE OF FUNDS </a:t>
            </a:r>
            <a:br>
              <a:rPr lang="en-US" sz="2700"/>
            </a:br>
            <a:endParaRPr lang="en-US" sz="2700"/>
          </a:p>
        </p:txBody>
      </p:sp>
      <p:sp>
        <p:nvSpPr>
          <p:cNvPr id="47" name="Footer Placeholder 2">
            <a:extLst>
              <a:ext uri="{FF2B5EF4-FFF2-40B4-BE49-F238E27FC236}">
                <a16:creationId xmlns:a16="http://schemas.microsoft.com/office/drawing/2014/main" id="{E9F6F779-6C5B-F7E3-40A1-A98C785DF9CB}"/>
              </a:ext>
            </a:extLst>
          </p:cNvPr>
          <p:cNvSpPr>
            <a:spLocks noGrp="1"/>
          </p:cNvSpPr>
          <p:nvPr>
            <p:ph type="ftr" sz="quarter" idx="11"/>
          </p:nvPr>
        </p:nvSpPr>
        <p:spPr>
          <a:xfrm rot="16200000">
            <a:off x="-2210737" y="3608723"/>
            <a:ext cx="55035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lumMod val="75000"/>
                  </a:srgbClr>
                </a:solidFill>
                <a:effectLst/>
                <a:uLnTx/>
                <a:uFillTx/>
                <a:latin typeface="Expressway Rg" panose="020B0604020200020204" pitchFamily="34" charset="0"/>
                <a:ea typeface="+mn-ea"/>
                <a:cs typeface="+mn-cs"/>
              </a:rPr>
              <a:t>FUNDING OPPORTUNITIES</a:t>
            </a:r>
          </a:p>
        </p:txBody>
      </p:sp>
    </p:spTree>
    <p:extLst>
      <p:ext uri="{BB962C8B-B14F-4D97-AF65-F5344CB8AC3E}">
        <p14:creationId xmlns:p14="http://schemas.microsoft.com/office/powerpoint/2010/main" val="20358479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93DF-9502-3FF6-C0F6-678613648ABE}"/>
              </a:ext>
            </a:extLst>
          </p:cNvPr>
          <p:cNvSpPr>
            <a:spLocks noGrp="1"/>
          </p:cNvSpPr>
          <p:nvPr>
            <p:ph type="title"/>
          </p:nvPr>
        </p:nvSpPr>
        <p:spPr/>
        <p:txBody>
          <a:bodyPr/>
          <a:lstStyle/>
          <a:p>
            <a:pPr algn="ctr"/>
            <a:r>
              <a:rPr lang="en-US"/>
              <a:t>BROADBAND SERVICE DEPLOYMENT UNDER BEAD</a:t>
            </a:r>
          </a:p>
        </p:txBody>
      </p:sp>
      <p:sp>
        <p:nvSpPr>
          <p:cNvPr id="3" name="Footer Placeholder 2">
            <a:extLst>
              <a:ext uri="{FF2B5EF4-FFF2-40B4-BE49-F238E27FC236}">
                <a16:creationId xmlns:a16="http://schemas.microsoft.com/office/drawing/2014/main" id="{13053985-67D8-D302-9744-6F662FCC9F9E}"/>
              </a:ext>
            </a:extLst>
          </p:cNvPr>
          <p:cNvSpPr>
            <a:spLocks noGrp="1"/>
          </p:cNvSpPr>
          <p:nvPr>
            <p:ph type="ftr" sz="quarter" idx="11"/>
          </p:nvPr>
        </p:nvSpPr>
        <p:spPr/>
        <p:txBody>
          <a:bodyPr/>
          <a:lstStyle/>
          <a:p>
            <a:r>
              <a:rPr lang="en-US" dirty="0"/>
              <a:t>FUNDING OPPORTUNITIES</a:t>
            </a:r>
          </a:p>
        </p:txBody>
      </p:sp>
      <p:sp>
        <p:nvSpPr>
          <p:cNvPr id="4" name="Slide Number Placeholder 3">
            <a:extLst>
              <a:ext uri="{FF2B5EF4-FFF2-40B4-BE49-F238E27FC236}">
                <a16:creationId xmlns:a16="http://schemas.microsoft.com/office/drawing/2014/main" id="{69B16DDD-2347-1CEF-ECE3-18795D6F421A}"/>
              </a:ext>
            </a:extLst>
          </p:cNvPr>
          <p:cNvSpPr>
            <a:spLocks noGrp="1"/>
          </p:cNvSpPr>
          <p:nvPr>
            <p:ph type="sldNum" sz="quarter" idx="12"/>
          </p:nvPr>
        </p:nvSpPr>
        <p:spPr/>
        <p:txBody>
          <a:bodyPr/>
          <a:lstStyle/>
          <a:p>
            <a:fld id="{ACAAA2AA-9935-F447-A1F2-B7B18FC0B460}" type="slidenum">
              <a:rPr lang="en-US" smtClean="0"/>
              <a:t>8</a:t>
            </a:fld>
            <a:endParaRPr lang="en-US"/>
          </a:p>
        </p:txBody>
      </p:sp>
      <p:sp>
        <p:nvSpPr>
          <p:cNvPr id="5" name="TextBox 4">
            <a:extLst>
              <a:ext uri="{FF2B5EF4-FFF2-40B4-BE49-F238E27FC236}">
                <a16:creationId xmlns:a16="http://schemas.microsoft.com/office/drawing/2014/main" id="{CB804061-1312-6686-0997-FB666E459716}"/>
              </a:ext>
            </a:extLst>
          </p:cNvPr>
          <p:cNvSpPr txBox="1"/>
          <p:nvPr/>
        </p:nvSpPr>
        <p:spPr>
          <a:xfrm>
            <a:off x="1508133" y="1272209"/>
            <a:ext cx="9841548" cy="36933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Open Sans SemiBold" pitchFamily="2" charset="0"/>
                <a:ea typeface="Open Sans SemiBold" pitchFamily="2" charset="0"/>
                <a:cs typeface="Open Sans SemiBold" pitchFamily="2" charset="0"/>
              </a:rPr>
              <a:t>Broadband service project areas prioritize unserved address locations </a:t>
            </a:r>
          </a:p>
        </p:txBody>
      </p:sp>
      <p:sp>
        <p:nvSpPr>
          <p:cNvPr id="6" name="Content Placeholder 2">
            <a:extLst>
              <a:ext uri="{FF2B5EF4-FFF2-40B4-BE49-F238E27FC236}">
                <a16:creationId xmlns:a16="http://schemas.microsoft.com/office/drawing/2014/main" id="{ACD5AF6E-DB23-28A8-3DD6-F0C7BD98BA9F}"/>
              </a:ext>
            </a:extLst>
          </p:cNvPr>
          <p:cNvSpPr txBox="1">
            <a:spLocks/>
          </p:cNvSpPr>
          <p:nvPr/>
        </p:nvSpPr>
        <p:spPr>
          <a:xfrm>
            <a:off x="1655180" y="1874222"/>
            <a:ext cx="6076708" cy="4526578"/>
          </a:xfrm>
          <a:prstGeom prst="rect">
            <a:avLst/>
          </a:prstGeom>
        </p:spPr>
        <p:txBody>
          <a:bodyPr>
            <a:noAutofit/>
          </a:bodyPr>
          <a:lstStyle>
            <a:lvl1pPr marL="228600" indent="-228600" algn="l" defTabSz="914400" rtl="0" eaLnBrk="1" latinLnBrk="0" hangingPunct="1">
              <a:lnSpc>
                <a:spcPct val="114000"/>
              </a:lnSpc>
              <a:spcBef>
                <a:spcPts val="1000"/>
              </a:spcBef>
              <a:spcAft>
                <a:spcPts val="1200"/>
              </a:spcAft>
              <a:buFont typeface="Arial" panose="020B0604020202020204" pitchFamily="34" charset="0"/>
              <a:buChar char="•"/>
              <a:defRPr sz="2800" b="1" i="0" kern="1200">
                <a:solidFill>
                  <a:srgbClr val="31B2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14000"/>
              </a:lnSpc>
              <a:spcBef>
                <a:spcPts val="500"/>
              </a:spcBef>
              <a:spcAft>
                <a:spcPts val="120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500"/>
              </a:spcBef>
              <a:spcAft>
                <a:spcPts val="1200"/>
              </a:spcAft>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4000"/>
              </a:lnSpc>
              <a:spcBef>
                <a:spcPts val="500"/>
              </a:spcBef>
              <a:spcAft>
                <a:spcPts val="1200"/>
              </a:spcAft>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issues subgrants &amp; requires matching funds to deploy broadband infrastructure &amp; deliver service</a:t>
            </a:r>
          </a:p>
          <a:p>
            <a:pPr marL="285750" indent="-285750">
              <a:lnSpc>
                <a:spcPct val="100000"/>
              </a:lnSpc>
              <a:spcBef>
                <a:spcPts val="600"/>
              </a:spcBef>
              <a:spcAft>
                <a:spcPts val="600"/>
              </a:spcAft>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workforce development plan </a:t>
            </a:r>
            <a:b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ensures readiness &amp; opportunity for underrepresented groups</a:t>
            </a:r>
          </a:p>
          <a:p>
            <a:pPr marL="285750" indent="-285750">
              <a:lnSpc>
                <a:spcPct val="100000"/>
              </a:lnSpc>
              <a:spcBef>
                <a:spcPts val="600"/>
              </a:spcBef>
              <a:spcAft>
                <a:spcPts val="600"/>
              </a:spcAft>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Low-cost service options available to </a:t>
            </a:r>
            <a:b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ACP eligible subscribers; Low-cost service parameters to address affordability for middle class &amp; support accessibility to services that meet critical needs underrepresented groups</a:t>
            </a:r>
          </a:p>
          <a:p>
            <a:pPr>
              <a:lnSpc>
                <a:spcPct val="100000"/>
              </a:lnSpc>
              <a:spcBef>
                <a:spcPts val="600"/>
              </a:spcBef>
              <a:spcAft>
                <a:spcPts val="900"/>
              </a:spcAft>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Compliance with environmental laws, cybersecurity, &amp; fair &amp; equitable labor practices</a:t>
            </a:r>
          </a:p>
          <a:p>
            <a:pPr>
              <a:lnSpc>
                <a:spcPct val="100000"/>
              </a:lnSpc>
              <a:spcBef>
                <a:spcPts val="600"/>
              </a:spcBef>
              <a:spcAft>
                <a:spcPts val="900"/>
              </a:spcAft>
            </a:pPr>
            <a:endParaRPr lang="en-US" sz="2000" b="0" dirty="0">
              <a:solidFill>
                <a:schemeClr val="tx1"/>
              </a:solidFill>
              <a:latin typeface="+mn-lt"/>
            </a:endParaRPr>
          </a:p>
          <a:p>
            <a:pPr>
              <a:lnSpc>
                <a:spcPct val="100000"/>
              </a:lnSpc>
              <a:spcBef>
                <a:spcPts val="600"/>
              </a:spcBef>
              <a:spcAft>
                <a:spcPts val="900"/>
              </a:spcAft>
            </a:pPr>
            <a:endParaRPr lang="en-US" sz="1600" dirty="0">
              <a:solidFill>
                <a:schemeClr val="tx2"/>
              </a:solidFill>
            </a:endParaRPr>
          </a:p>
        </p:txBody>
      </p:sp>
      <p:graphicFrame>
        <p:nvGraphicFramePr>
          <p:cNvPr id="7" name="Content Placeholder 6">
            <a:extLst>
              <a:ext uri="{FF2B5EF4-FFF2-40B4-BE49-F238E27FC236}">
                <a16:creationId xmlns:a16="http://schemas.microsoft.com/office/drawing/2014/main" id="{D4BE03FD-03C9-B8DD-66B9-D53A92AA7C14}"/>
              </a:ext>
            </a:extLst>
          </p:cNvPr>
          <p:cNvGraphicFramePr>
            <a:graphicFrameLocks/>
          </p:cNvGraphicFramePr>
          <p:nvPr/>
        </p:nvGraphicFramePr>
        <p:xfrm>
          <a:off x="5260532" y="1674775"/>
          <a:ext cx="6397374" cy="4925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4184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89543C-82F8-DE6A-A92F-405EC50B4C26}"/>
              </a:ext>
            </a:extLst>
          </p:cNvPr>
          <p:cNvSpPr>
            <a:spLocks noGrp="1"/>
          </p:cNvSpPr>
          <p:nvPr>
            <p:ph type="title"/>
          </p:nvPr>
        </p:nvSpPr>
        <p:spPr>
          <a:xfrm>
            <a:off x="1511613" y="365125"/>
            <a:ext cx="10321925" cy="674403"/>
          </a:xfrm>
        </p:spPr>
        <p:txBody>
          <a:bodyPr>
            <a:normAutofit/>
          </a:bodyPr>
          <a:lstStyle/>
          <a:p>
            <a:pPr algn="ctr"/>
            <a:r>
              <a:rPr lang="en-US" dirty="0"/>
              <a:t>ADDITIONAL BEAD PROGRAM GOALS</a:t>
            </a:r>
          </a:p>
        </p:txBody>
      </p:sp>
      <p:sp>
        <p:nvSpPr>
          <p:cNvPr id="5" name="Footer Placeholder 4">
            <a:extLst>
              <a:ext uri="{FF2B5EF4-FFF2-40B4-BE49-F238E27FC236}">
                <a16:creationId xmlns:a16="http://schemas.microsoft.com/office/drawing/2014/main" id="{CB1E65F2-A02F-F8FB-0895-CFD13A9E1E9B}"/>
              </a:ext>
            </a:extLst>
          </p:cNvPr>
          <p:cNvSpPr>
            <a:spLocks noGrp="1"/>
          </p:cNvSpPr>
          <p:nvPr>
            <p:ph type="ftr" sz="quarter" idx="11"/>
          </p:nvPr>
        </p:nvSpPr>
        <p:spPr/>
        <p:txBody>
          <a:bodyPr/>
          <a:lstStyle/>
          <a:p>
            <a:r>
              <a:rPr lang="en-US"/>
              <a:t>FUNDING OPPORTUNITIES</a:t>
            </a:r>
          </a:p>
        </p:txBody>
      </p:sp>
      <p:sp>
        <p:nvSpPr>
          <p:cNvPr id="6" name="Slide Number Placeholder 5">
            <a:extLst>
              <a:ext uri="{FF2B5EF4-FFF2-40B4-BE49-F238E27FC236}">
                <a16:creationId xmlns:a16="http://schemas.microsoft.com/office/drawing/2014/main" id="{B525F023-4FF5-C2B3-740B-6DC14C273994}"/>
              </a:ext>
            </a:extLst>
          </p:cNvPr>
          <p:cNvSpPr>
            <a:spLocks noGrp="1"/>
          </p:cNvSpPr>
          <p:nvPr>
            <p:ph type="sldNum" sz="quarter" idx="12"/>
          </p:nvPr>
        </p:nvSpPr>
        <p:spPr/>
        <p:txBody>
          <a:bodyPr/>
          <a:lstStyle/>
          <a:p>
            <a:fld id="{ACAAA2AA-9935-F447-A1F2-B7B18FC0B460}" type="slidenum">
              <a:rPr lang="en-US" smtClean="0"/>
              <a:t>9</a:t>
            </a:fld>
            <a:endParaRPr lang="en-US"/>
          </a:p>
        </p:txBody>
      </p:sp>
      <p:graphicFrame>
        <p:nvGraphicFramePr>
          <p:cNvPr id="10" name="Diagram 9">
            <a:extLst>
              <a:ext uri="{FF2B5EF4-FFF2-40B4-BE49-F238E27FC236}">
                <a16:creationId xmlns:a16="http://schemas.microsoft.com/office/drawing/2014/main" id="{CB4B14C9-1668-A7C0-E99B-767C444640CE}"/>
              </a:ext>
            </a:extLst>
          </p:cNvPr>
          <p:cNvGraphicFramePr/>
          <p:nvPr/>
        </p:nvGraphicFramePr>
        <p:xfrm>
          <a:off x="1511613" y="1281722"/>
          <a:ext cx="9867588" cy="5120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6612941"/>
      </p:ext>
    </p:extLst>
  </p:cSld>
  <p:clrMapOvr>
    <a:masterClrMapping/>
  </p:clrMapOvr>
  <p:transition>
    <p:fade/>
  </p:transition>
</p:sld>
</file>

<file path=ppt/theme/theme1.xml><?xml version="1.0" encoding="utf-8"?>
<a:theme xmlns:a="http://schemas.openxmlformats.org/drawingml/2006/main" name="1_Office Theme">
  <a:themeElements>
    <a:clrScheme name="ADECA">
      <a:dk1>
        <a:srgbClr val="000000"/>
      </a:dk1>
      <a:lt1>
        <a:srgbClr val="FFFFFF"/>
      </a:lt1>
      <a:dk2>
        <a:srgbClr val="0F75BC"/>
      </a:dk2>
      <a:lt2>
        <a:srgbClr val="E7E6E6"/>
      </a:lt2>
      <a:accent1>
        <a:srgbClr val="30B1FF"/>
      </a:accent1>
      <a:accent2>
        <a:srgbClr val="109DFF"/>
      </a:accent2>
      <a:accent3>
        <a:srgbClr val="61C1FF"/>
      </a:accent3>
      <a:accent4>
        <a:srgbClr val="FFC000"/>
      </a:accent4>
      <a:accent5>
        <a:srgbClr val="D58434"/>
      </a:accent5>
      <a:accent6>
        <a:srgbClr val="3A3A3C"/>
      </a:accent6>
      <a:hlink>
        <a:srgbClr val="30B1FF"/>
      </a:hlink>
      <a:folHlink>
        <a:srgbClr val="0F99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87095d-ff1e-4808-9408-91d24e4452db">
      <Terms xmlns="http://schemas.microsoft.com/office/infopath/2007/PartnerControls"/>
    </lcf76f155ced4ddcb4097134ff3c332f>
    <TaxCatchAll xmlns="e5ab66c7-856c-4cc8-ad3c-55c7e68619f9" xsi:nil="true"/>
    <SharedWithUsers xmlns="e5ab66c7-856c-4cc8-ad3c-55c7e68619f9">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5714D625ED474797DB2F14F95CF86E" ma:contentTypeVersion="16" ma:contentTypeDescription="Create a new document." ma:contentTypeScope="" ma:versionID="24259b71852daf8ea1d072204f1cf64f">
  <xsd:schema xmlns:xsd="http://www.w3.org/2001/XMLSchema" xmlns:xs="http://www.w3.org/2001/XMLSchema" xmlns:p="http://schemas.microsoft.com/office/2006/metadata/properties" xmlns:ns1="http://schemas.microsoft.com/sharepoint/v3" xmlns:ns2="5d87095d-ff1e-4808-9408-91d24e4452db" xmlns:ns3="e5ab66c7-856c-4cc8-ad3c-55c7e68619f9" targetNamespace="http://schemas.microsoft.com/office/2006/metadata/properties" ma:root="true" ma:fieldsID="209e80d25b4bd5ec4dfc34c9bf7663f4" ns1:_="" ns2:_="" ns3:_="">
    <xsd:import namespace="http://schemas.microsoft.com/sharepoint/v3"/>
    <xsd:import namespace="5d87095d-ff1e-4808-9408-91d24e4452db"/>
    <xsd:import namespace="e5ab66c7-856c-4cc8-ad3c-55c7e68619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87095d-ff1e-4808-9408-91d24e4452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5dbdce9-60e9-41e5-8608-85a453d2888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ab66c7-856c-4cc8-ad3c-55c7e68619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0bf5d3f-148d-4784-a464-250ae03adf53}" ma:internalName="TaxCatchAll" ma:showField="CatchAllData" ma:web="e5ab66c7-856c-4cc8-ad3c-55c7e68619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78A870-BA1F-4E0E-A64F-6FED0FC578D8}">
  <ds:schemaRefs>
    <ds:schemaRef ds:uri="http://schemas.openxmlformats.org/package/2006/metadata/core-properties"/>
    <ds:schemaRef ds:uri="http://purl.org/dc/terms/"/>
    <ds:schemaRef ds:uri="http://purl.org/dc/dcmitype/"/>
    <ds:schemaRef ds:uri="http://www.w3.org/XML/1998/namespace"/>
    <ds:schemaRef ds:uri="8fd1308e-ecf9-4768-870a-351d669d9aff"/>
    <ds:schemaRef ds:uri="http://purl.org/dc/elements/1.1/"/>
    <ds:schemaRef ds:uri="dfa09759-eb4c-4e02-919d-0e3a6427242b"/>
    <ds:schemaRef ds:uri="http://schemas.microsoft.com/office/infopath/2007/PartnerControls"/>
    <ds:schemaRef ds:uri="http://schemas.microsoft.com/office/2006/documentManagement/types"/>
    <ds:schemaRef ds:uri="http://schemas.microsoft.com/office/2006/metadata/properties"/>
    <ds:schemaRef ds:uri="5d87095d-ff1e-4808-9408-91d24e4452db"/>
    <ds:schemaRef ds:uri="e5ab66c7-856c-4cc8-ad3c-55c7e68619f9"/>
    <ds:schemaRef ds:uri="http://schemas.microsoft.com/sharepoint/v3"/>
  </ds:schemaRefs>
</ds:datastoreItem>
</file>

<file path=customXml/itemProps2.xml><?xml version="1.0" encoding="utf-8"?>
<ds:datastoreItem xmlns:ds="http://schemas.openxmlformats.org/officeDocument/2006/customXml" ds:itemID="{F33EB291-C60C-4D9A-98F6-0D0A495857A5}">
  <ds:schemaRefs>
    <ds:schemaRef ds:uri="http://schemas.microsoft.com/sharepoint/v3/contenttype/forms"/>
  </ds:schemaRefs>
</ds:datastoreItem>
</file>

<file path=customXml/itemProps3.xml><?xml version="1.0" encoding="utf-8"?>
<ds:datastoreItem xmlns:ds="http://schemas.openxmlformats.org/officeDocument/2006/customXml" ds:itemID="{36A1F01C-0FDB-467E-A57F-089CE0A713B0}"/>
</file>

<file path=docProps/app.xml><?xml version="1.0" encoding="utf-8"?>
<Properties xmlns="http://schemas.openxmlformats.org/officeDocument/2006/extended-properties" xmlns:vt="http://schemas.openxmlformats.org/officeDocument/2006/docPropsVTypes">
  <TotalTime>863</TotalTime>
  <Words>4834</Words>
  <Application>Microsoft Office PowerPoint</Application>
  <PresentationFormat>Widescreen</PresentationFormat>
  <Paragraphs>643</Paragraphs>
  <Slides>46</Slides>
  <Notes>29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Arial</vt:lpstr>
      <vt:lpstr>Arial,Sans-Serif</vt:lpstr>
      <vt:lpstr>Calibri</vt:lpstr>
      <vt:lpstr>Calibri Light</vt:lpstr>
      <vt:lpstr>Expressway Rg</vt:lpstr>
      <vt:lpstr>Expressway Xb</vt:lpstr>
      <vt:lpstr>Georgia</vt:lpstr>
      <vt:lpstr>Georgia Pro</vt:lpstr>
      <vt:lpstr>Montserrat</vt:lpstr>
      <vt:lpstr>Open Sans</vt:lpstr>
      <vt:lpstr>Open Sans Light</vt:lpstr>
      <vt:lpstr>Open Sans SemiBold</vt:lpstr>
      <vt:lpstr>Proxima Nova Light</vt:lpstr>
      <vt:lpstr>Tw Cen MT</vt:lpstr>
      <vt:lpstr>Wingdings</vt:lpstr>
      <vt:lpstr>1_Office Theme</vt:lpstr>
      <vt:lpstr>WELCOME! THANK YOU FOR ATTENDING</vt:lpstr>
      <vt:lpstr>Facilitated Session for Government Agencies &amp; Community Anchor Institutions on Broadband Access</vt:lpstr>
      <vt:lpstr>AGENDA</vt:lpstr>
      <vt:lpstr>ADECA IS DEVELOPING TWO SETS OF PLANS TO ACCESS FUNDS FROM THE FEDERAL INFRASTRUCTURE LAW </vt:lpstr>
      <vt:lpstr>FUNDING for DIGITAL INFRASTRUCTURE &amp; PROGRAMS</vt:lpstr>
      <vt:lpstr>WHAT IS BEAD (BROADBAND EQUITY, ACCESS &amp; DEPLOYMENT)?</vt:lpstr>
      <vt:lpstr>PowerPoint Presentation</vt:lpstr>
      <vt:lpstr>BROADBAND SERVICE DEPLOYMENT UNDER BEAD</vt:lpstr>
      <vt:lpstr>ADDITIONAL BEAD PROGRAM GOALS</vt:lpstr>
      <vt:lpstr>PowerPoint Presentation</vt:lpstr>
      <vt:lpstr>DIGITAL OPPORTUNITY FUNDING PRIORITIES</vt:lpstr>
      <vt:lpstr>DIGITAL OPPORTUNITY/EQUITY FUNDING OPPORTUNITIES</vt:lpstr>
      <vt:lpstr>PARTNERS FOR BROADBAND &amp;  DIGITAL OPPORTUNITY PLANNING</vt:lpstr>
      <vt:lpstr>BROADBAND &amp; DIGITAL OPPORTUNITY PROGRAMS TIMELINE</vt:lpstr>
      <vt:lpstr>PowerPoint Presentation</vt:lpstr>
      <vt:lpstr>PARTNER CONTRIBUTIONS &amp; DATA COLLECTION</vt:lpstr>
      <vt:lpstr>STATEWIDE RESIDENTIAL SURVEY</vt:lpstr>
      <vt:lpstr>PARTNER QUESTIONNAIRES</vt:lpstr>
      <vt:lpstr>ASSET INVENTORY- DIGITAL OPPORTUNITY PROGRAMS</vt:lpstr>
      <vt:lpstr>HOW DIGITAL OPPORTUNITY IMPACTS ARE RELATED TO STATE OUTCOMES</vt:lpstr>
      <vt:lpstr>AFFORDABLE CONNECTIVITY PROGRAM  (ACP)  </vt:lpstr>
      <vt:lpstr>ALABAMA STATE BROADBAND MAP</vt:lpstr>
      <vt:lpstr>SUBMITTING AN FCC MAPPING CHALLENGE</vt:lpstr>
      <vt:lpstr>BREAKOUT SESSIONS</vt:lpstr>
      <vt:lpstr>Instructions</vt:lpstr>
      <vt:lpstr>WORKFORCE DEVELOPMENT</vt:lpstr>
      <vt:lpstr>ASSET INVENTORY - WORKFORCE DEVELOPMENT</vt:lpstr>
      <vt:lpstr>MASSIVE NETWORK DEPLOYMENT PRESENTS OPPORTUNITIES</vt:lpstr>
      <vt:lpstr>WORKFORCE DEVELOPMENT PARTNERS</vt:lpstr>
      <vt:lpstr>STATE WORKFORCE PLANNING</vt:lpstr>
      <vt:lpstr>INCORPORATION OF THE PLAN</vt:lpstr>
      <vt:lpstr>PowerPoint Presentation</vt:lpstr>
      <vt:lpstr>SCHOOLS AND LIBRARIES</vt:lpstr>
      <vt:lpstr>AGENCY ASSET INVENTORY</vt:lpstr>
      <vt:lpstr>COMMUNITY ANCHOR INSTITUTIONS AND BEAD</vt:lpstr>
      <vt:lpstr>COMMUNITY ANCHOR INSTITUTIONS QUESTIONNAIRE</vt:lpstr>
      <vt:lpstr>PowerPoint Presentation</vt:lpstr>
      <vt:lpstr>DIRECT SOCIAL SERVICES</vt:lpstr>
      <vt:lpstr>AGENCY ASSET INVENTORY</vt:lpstr>
      <vt:lpstr>COMMUNITY ANCHOR INSTITUTIONS AND BEAD</vt:lpstr>
      <vt:lpstr>COMMUNITY ANCHOR INSTITUTIONS QUESTIONNAIRE</vt:lpstr>
      <vt:lpstr>PowerPoint Presentation</vt:lpstr>
      <vt:lpstr>GOVERNMENT POLICY AND PLANNING</vt:lpstr>
      <vt:lpstr>AGENCY ASSET INVENTORY</vt:lpstr>
      <vt:lpstr>PowerPoint Presentation</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Burbridge</dc:creator>
  <cp:lastModifiedBy>Joanne Hovis</cp:lastModifiedBy>
  <cp:revision>80</cp:revision>
  <dcterms:created xsi:type="dcterms:W3CDTF">2023-02-06T01:02:58Z</dcterms:created>
  <dcterms:modified xsi:type="dcterms:W3CDTF">2023-05-16T13:58:49Z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0x010100685714D625ED474797DB2F14F95CF86E</vt:lpwstr>
  </property>
  <property fmtid="{D5CDD505-2E9C-101B-9397-08002B2CF9AE}" pid="3" name="MediaServiceImageTags">
    <vt:lpwstr/>
  </property>
</Properties>
</file>