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1"/>
  </p:notesMasterIdLst>
  <p:sldIdLst>
    <p:sldId id="3018" r:id="rId5"/>
    <p:sldId id="3023" r:id="rId6"/>
    <p:sldId id="306" r:id="rId7"/>
    <p:sldId id="3024" r:id="rId8"/>
    <p:sldId id="297" r:id="rId9"/>
    <p:sldId id="2963" r:id="rId10"/>
    <p:sldId id="2978" r:id="rId11"/>
    <p:sldId id="2926" r:id="rId12"/>
    <p:sldId id="2993" r:id="rId13"/>
    <p:sldId id="2977" r:id="rId14"/>
    <p:sldId id="2979" r:id="rId15"/>
    <p:sldId id="3015" r:id="rId16"/>
    <p:sldId id="2908" r:id="rId17"/>
    <p:sldId id="2981" r:id="rId18"/>
    <p:sldId id="2983" r:id="rId19"/>
    <p:sldId id="2995" r:id="rId20"/>
    <p:sldId id="2992" r:id="rId21"/>
    <p:sldId id="3016" r:id="rId22"/>
    <p:sldId id="2917" r:id="rId23"/>
    <p:sldId id="2990" r:id="rId24"/>
    <p:sldId id="2984" r:id="rId25"/>
    <p:sldId id="270" r:id="rId26"/>
    <p:sldId id="2985" r:id="rId27"/>
    <p:sldId id="3036" r:id="rId28"/>
    <p:sldId id="3017" r:id="rId29"/>
    <p:sldId id="3002" r:id="rId30"/>
    <p:sldId id="2931" r:id="rId31"/>
    <p:sldId id="2916" r:id="rId32"/>
    <p:sldId id="3025" r:id="rId33"/>
    <p:sldId id="3030" r:id="rId34"/>
    <p:sldId id="3031" r:id="rId35"/>
    <p:sldId id="3021" r:id="rId36"/>
    <p:sldId id="3032" r:id="rId37"/>
    <p:sldId id="3033" r:id="rId38"/>
    <p:sldId id="3029" r:id="rId39"/>
    <p:sldId id="3003" r:id="rId40"/>
    <p:sldId id="3020" r:id="rId41"/>
    <p:sldId id="2965" r:id="rId42"/>
    <p:sldId id="2987" r:id="rId43"/>
    <p:sldId id="3028" r:id="rId44"/>
    <p:sldId id="3019" r:id="rId45"/>
    <p:sldId id="3034" r:id="rId46"/>
    <p:sldId id="3026" r:id="rId47"/>
    <p:sldId id="3035" r:id="rId48"/>
    <p:sldId id="2999" r:id="rId49"/>
    <p:sldId id="302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B34A9D-15B9-8AEC-7B77-E24E01F4250B}" name="Jack Burbridge" initials="JB" userId="S::jburbridge@ctcnet.us::7774c95d-f050-4285-8a07-4b1287d06b29" providerId="AD"/>
  <p188:author id="{CA2702A6-FD85-4DD9-E24B-E5F44A2BDA7C}" name="Rebekah Muros" initials="RM" userId="S::rmuros@ctcnet.us::b4b6195d-fa3b-4e78-a177-654e6448913d" providerId="AD"/>
  <p188:author id="{F7D5DFBA-EEBB-E8A2-ADE3-F654F8B38F61}" name="Christine Mailloux" initials="CM" userId="S::cmailloux@ctcnet.us::d995f157-619e-4cbd-8bec-ee441b9df872" providerId="AD"/>
  <p188:author id="{378AFAF7-D84E-50C6-807C-7EECC762A403}" name="Ziggy Rivkin-Fish" initials="ZRF" userId="S::zrivkinfish@ctcnet.us::be2c664b-ef01-4462-bf07-a64d355209df" providerId="AD"/>
  <p188:author id="{5344CEF9-2B8D-9692-3C31-AF746FA0F4A3}" name="Karen White" initials="KW" userId="S::kwhite@ctcnet.us::311e78b4-9bd4-40d4-a988-5c9a51f9f8b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5EAFF"/>
    <a:srgbClr val="E6F6FF"/>
    <a:srgbClr val="2D69B6"/>
    <a:srgbClr val="4472C4"/>
    <a:srgbClr val="5CB1E4"/>
    <a:srgbClr val="FFFFFF"/>
    <a:srgbClr val="119DFF"/>
    <a:srgbClr val="62C1FF"/>
    <a:srgbClr val="0F79C1"/>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_rels/data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 Id="rId4" Type="http://schemas.openxmlformats.org/officeDocument/2006/relationships/image" Target="../media/image1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 Id="rId4"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2B5581-2E43-6340-9E4F-9EB37EE1F812}"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57ADEF6-8CB7-6342-BC11-09FC2D570CC8}" type="pres">
      <dgm:prSet presAssocID="{0C2B5581-2E43-6340-9E4F-9EB37EE1F812}" presName="linear" presStyleCnt="0">
        <dgm:presLayoutVars>
          <dgm:animLvl val="lvl"/>
          <dgm:resizeHandles val="exact"/>
        </dgm:presLayoutVars>
      </dgm:prSet>
      <dgm:spPr/>
    </dgm:pt>
  </dgm:ptLst>
  <dgm:cxnLst>
    <dgm:cxn modelId="{AFB8BDA3-6ED1-2049-9D1D-9A6C23BEF937}" type="presOf" srcId="{0C2B5581-2E43-6340-9E4F-9EB37EE1F812}" destId="{B57ADEF6-8CB7-6342-BC11-09FC2D570CC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2B5581-2E43-6340-9E4F-9EB37EE1F812}"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57ADEF6-8CB7-6342-BC11-09FC2D570CC8}" type="pres">
      <dgm:prSet presAssocID="{0C2B5581-2E43-6340-9E4F-9EB37EE1F812}" presName="linear" presStyleCnt="0">
        <dgm:presLayoutVars>
          <dgm:animLvl val="lvl"/>
          <dgm:resizeHandles val="exact"/>
        </dgm:presLayoutVars>
      </dgm:prSet>
      <dgm:spPr/>
    </dgm:pt>
  </dgm:ptLst>
  <dgm:cxnLst>
    <dgm:cxn modelId="{AFB8BDA3-6ED1-2049-9D1D-9A6C23BEF937}" type="presOf" srcId="{0C2B5581-2E43-6340-9E4F-9EB37EE1F812}" destId="{B57ADEF6-8CB7-6342-BC11-09FC2D570CC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A10678-957D-4BF6-9990-AB209C025921}" type="doc">
      <dgm:prSet loTypeId="urn:microsoft.com/office/officeart/2005/8/layout/hProcess4" loCatId="process" qsTypeId="urn:microsoft.com/office/officeart/2005/8/quickstyle/simple1" qsCatId="simple" csTypeId="urn:microsoft.com/office/officeart/2005/8/colors/accent6_1" csCatId="accent6" phldr="1"/>
      <dgm:spPr/>
    </dgm:pt>
    <dgm:pt modelId="{3A11D7F5-FB5F-44CB-A98B-4DD75C2BB88B}">
      <dgm:prSet phldr="0" custT="1"/>
      <dgm:spPr>
        <a:solidFill>
          <a:srgbClr val="005087"/>
        </a:solidFill>
      </dgm:spPr>
      <dgm:t>
        <a:bodyPr anchor="ctr"/>
        <a:lstStyle/>
        <a:p>
          <a:pPr rtl="0">
            <a:buNone/>
          </a:pPr>
          <a:r>
            <a:rPr lang="en-US" sz="2000" b="1" kern="1200">
              <a:solidFill>
                <a:srgbClr val="C0E6FF"/>
              </a:solidFill>
              <a:latin typeface="Open Sans" panose="020B0606030504020204" pitchFamily="34" charset="0"/>
              <a:ea typeface="Open Sans" panose="020B0606030504020204" pitchFamily="34" charset="0"/>
              <a:cs typeface="Open Sans" panose="020B0606030504020204" pitchFamily="34" charset="0"/>
            </a:rPr>
            <a:t>5-Year Action Plan</a:t>
          </a:r>
          <a:endParaRPr lang="en-US" sz="2000" b="0" kern="1200">
            <a:solidFill>
              <a:srgbClr val="C0E6FF"/>
            </a:solidFill>
            <a:latin typeface="Open Sans" panose="020B0606030504020204" pitchFamily="34" charset="0"/>
            <a:ea typeface="Open Sans" panose="020B0606030504020204" pitchFamily="34" charset="0"/>
            <a:cs typeface="Open Sans" panose="020B0606030504020204" pitchFamily="34" charset="0"/>
          </a:endParaRPr>
        </a:p>
      </dgm:t>
    </dgm:pt>
    <dgm:pt modelId="{5ADDD7C0-5632-4EBC-8A8B-41DAEAACDB72}" type="parTrans" cxnId="{643579D6-3F3D-4A73-8E13-524022660651}">
      <dgm:prSet/>
      <dgm:spPr/>
      <dgm:t>
        <a:bodyPr/>
        <a:lstStyle/>
        <a:p>
          <a:endParaRPr lang="en-US"/>
        </a:p>
      </dgm:t>
    </dgm:pt>
    <dgm:pt modelId="{99FD7CF0-FC58-4AB9-891F-4231071B3AA3}" type="sibTrans" cxnId="{643579D6-3F3D-4A73-8E13-524022660651}">
      <dgm:prSet/>
      <dgm:spPr/>
      <dgm:t>
        <a:bodyPr/>
        <a:lstStyle/>
        <a:p>
          <a:endParaRPr lang="en-US"/>
        </a:p>
      </dgm:t>
    </dgm:pt>
    <dgm:pt modelId="{C2C336CB-A8E2-4AA4-8EDF-3D2A35DEA087}">
      <dgm:prSet phldrT="[Text]" custT="1"/>
      <dgm:spPr>
        <a:solidFill>
          <a:srgbClr val="005087"/>
        </a:solidFill>
      </dgm:spPr>
      <dgm:t>
        <a:bodyPr anchor="ctr"/>
        <a:lstStyle/>
        <a:p>
          <a:pPr rtl="0"/>
          <a:r>
            <a:rPr lang="en-US" sz="2000" b="1">
              <a:solidFill>
                <a:srgbClr val="C0E6FF"/>
              </a:solidFill>
              <a:latin typeface="Open Sans" panose="020B0606030504020204" pitchFamily="34" charset="0"/>
              <a:ea typeface="Open Sans" panose="020B0606030504020204" pitchFamily="34" charset="0"/>
              <a:cs typeface="Open Sans" panose="020B0606030504020204" pitchFamily="34" charset="0"/>
            </a:rPr>
            <a:t>Initial Proposal</a:t>
          </a:r>
          <a:endParaRPr lang="en-US" sz="2000">
            <a:solidFill>
              <a:srgbClr val="C0E6FF"/>
            </a:solidFill>
            <a:latin typeface="Open Sans" panose="020B0606030504020204" pitchFamily="34" charset="0"/>
            <a:ea typeface="Open Sans" panose="020B0606030504020204" pitchFamily="34" charset="0"/>
            <a:cs typeface="Open Sans" panose="020B0606030504020204" pitchFamily="34" charset="0"/>
          </a:endParaRPr>
        </a:p>
      </dgm:t>
    </dgm:pt>
    <dgm:pt modelId="{60182BF0-C360-4AC1-8177-E913641B27A2}" type="parTrans" cxnId="{031DF2CE-27A0-4189-B921-2D51C6E1923C}">
      <dgm:prSet/>
      <dgm:spPr/>
      <dgm:t>
        <a:bodyPr/>
        <a:lstStyle/>
        <a:p>
          <a:endParaRPr lang="en-US"/>
        </a:p>
      </dgm:t>
    </dgm:pt>
    <dgm:pt modelId="{04B53407-E904-434E-BA8F-B2BEBD16A2C7}" type="sibTrans" cxnId="{031DF2CE-27A0-4189-B921-2D51C6E1923C}">
      <dgm:prSet/>
      <dgm:spPr/>
      <dgm:t>
        <a:bodyPr/>
        <a:lstStyle/>
        <a:p>
          <a:endParaRPr lang="en-US"/>
        </a:p>
      </dgm:t>
    </dgm:pt>
    <dgm:pt modelId="{9EA01D08-F706-497A-920C-E84F2DE1B1E9}">
      <dgm:prSet phldrT="[Text]" phldr="0" custT="1"/>
      <dgm:spPr>
        <a:solidFill>
          <a:srgbClr val="005087"/>
        </a:solidFill>
      </dgm:spPr>
      <dgm:t>
        <a:bodyPr anchor="ctr"/>
        <a:lstStyle/>
        <a:p>
          <a:pPr rtl="0"/>
          <a:r>
            <a:rPr lang="en-US" sz="2000" b="1">
              <a:solidFill>
                <a:srgbClr val="C0E6FF"/>
              </a:solidFill>
              <a:latin typeface="Open Sans" panose="020B0606030504020204" pitchFamily="34" charset="0"/>
              <a:ea typeface="Open Sans" panose="020B0606030504020204" pitchFamily="34" charset="0"/>
              <a:cs typeface="Open Sans" panose="020B0606030504020204" pitchFamily="34" charset="0"/>
            </a:rPr>
            <a:t>Final Proposal</a:t>
          </a:r>
          <a:endParaRPr lang="en-US" sz="2000">
            <a:solidFill>
              <a:srgbClr val="C0E6FF"/>
            </a:solidFill>
            <a:latin typeface="Open Sans" panose="020B0606030504020204" pitchFamily="34" charset="0"/>
            <a:ea typeface="Open Sans" panose="020B0606030504020204" pitchFamily="34" charset="0"/>
            <a:cs typeface="Open Sans" panose="020B0606030504020204" pitchFamily="34" charset="0"/>
          </a:endParaRPr>
        </a:p>
      </dgm:t>
    </dgm:pt>
    <dgm:pt modelId="{CB74A787-EA91-4C91-8411-65FB3C1EA675}" type="parTrans" cxnId="{DA96DD86-E068-4410-ADD6-5E8962A83C92}">
      <dgm:prSet/>
      <dgm:spPr/>
      <dgm:t>
        <a:bodyPr/>
        <a:lstStyle/>
        <a:p>
          <a:endParaRPr lang="en-US"/>
        </a:p>
      </dgm:t>
    </dgm:pt>
    <dgm:pt modelId="{84DDF607-F181-444F-9BA1-289E4861D82C}" type="sibTrans" cxnId="{DA96DD86-E068-4410-ADD6-5E8962A83C92}">
      <dgm:prSet/>
      <dgm:spPr/>
      <dgm:t>
        <a:bodyPr/>
        <a:lstStyle/>
        <a:p>
          <a:endParaRPr lang="en-US"/>
        </a:p>
      </dgm:t>
    </dgm:pt>
    <dgm:pt modelId="{8FD167F5-C6BA-4316-A9EC-36BAAADCFB8A}">
      <dgm:prSet phldrT="[Text]" custT="1"/>
      <dgm:spPr>
        <a:solidFill>
          <a:srgbClr val="579FD0">
            <a:alpha val="80000"/>
          </a:srgbClr>
        </a:solidFill>
        <a:ln>
          <a:noFill/>
        </a:ln>
      </dgm:spPr>
      <dgm:t>
        <a:bodyPr anchor="t"/>
        <a:lstStyle/>
        <a:p>
          <a:pPr marL="0" indent="0" algn="ctr" rtl="0">
            <a:lnSpc>
              <a:spcPct val="100000"/>
            </a:lnSpc>
            <a:spcAft>
              <a:spcPts val="0"/>
            </a:spcAft>
            <a:buNone/>
          </a:pPr>
          <a:r>
            <a:rPr lang="en-US"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Grant program design &amp; rules &amp; seek public feedback. Once accepted by NTIA, will release at least 20% of allocated funds</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564D3644-1771-41F7-BAB1-3F10783F4D74}" type="parTrans" cxnId="{81950ABA-368E-4558-B377-497CC8214D9A}">
      <dgm:prSet/>
      <dgm:spPr/>
      <dgm:t>
        <a:bodyPr/>
        <a:lstStyle/>
        <a:p>
          <a:endParaRPr lang="en-US"/>
        </a:p>
      </dgm:t>
    </dgm:pt>
    <dgm:pt modelId="{A483E265-9F3E-494D-8A70-15AA33793D79}" type="sibTrans" cxnId="{81950ABA-368E-4558-B377-497CC8214D9A}">
      <dgm:prSet/>
      <dgm:spPr/>
      <dgm:t>
        <a:bodyPr/>
        <a:lstStyle/>
        <a:p>
          <a:endParaRPr lang="en-US"/>
        </a:p>
      </dgm:t>
    </dgm:pt>
    <dgm:pt modelId="{8A381649-5C84-419F-856F-7F1B5B17C411}">
      <dgm:prSet phldrT="[Text]" phldr="0" custT="1"/>
      <dgm:spPr>
        <a:solidFill>
          <a:srgbClr val="579FD0">
            <a:alpha val="80000"/>
          </a:srgbClr>
        </a:solidFill>
        <a:ln>
          <a:noFill/>
        </a:ln>
      </dgm:spPr>
      <dgm:t>
        <a:bodyPr anchor="t"/>
        <a:lstStyle/>
        <a:p>
          <a:pPr marL="0" indent="0" algn="ctr" rtl="0">
            <a:lnSpc>
              <a:spcPct val="100000"/>
            </a:lnSpc>
            <a:spcAft>
              <a:spcPts val="0"/>
            </a:spcAft>
            <a:buFont typeface="Arial" panose="020B0604020202020204" pitchFamily="34" charset="0"/>
            <a:buNone/>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After final awards are submitted to NTIA &amp; approved, will release remaining funds</a:t>
          </a:r>
        </a:p>
      </dgm:t>
    </dgm:pt>
    <dgm:pt modelId="{BEB8C182-091E-414A-AF82-E3C4A91529B1}" type="parTrans" cxnId="{1B80DFF2-7C13-4443-83CD-5BC471B5E5F9}">
      <dgm:prSet/>
      <dgm:spPr/>
      <dgm:t>
        <a:bodyPr/>
        <a:lstStyle/>
        <a:p>
          <a:endParaRPr lang="en-US"/>
        </a:p>
      </dgm:t>
    </dgm:pt>
    <dgm:pt modelId="{AEA5CC51-0AEE-4A2D-8173-B7F976126DD1}" type="sibTrans" cxnId="{1B80DFF2-7C13-4443-83CD-5BC471B5E5F9}">
      <dgm:prSet/>
      <dgm:spPr/>
      <dgm:t>
        <a:bodyPr/>
        <a:lstStyle/>
        <a:p>
          <a:endParaRPr lang="en-US"/>
        </a:p>
      </dgm:t>
    </dgm:pt>
    <dgm:pt modelId="{0AA17CDD-555C-4D75-92BA-C7F7899B484D}">
      <dgm:prSet phldr="0" custT="1"/>
      <dgm:spPr>
        <a:solidFill>
          <a:srgbClr val="579FD0">
            <a:alpha val="80000"/>
          </a:srgbClr>
        </a:solidFill>
        <a:ln>
          <a:noFill/>
        </a:ln>
      </dgm:spPr>
      <dgm:t>
        <a:bodyPr anchor="t"/>
        <a:lstStyle/>
        <a:p>
          <a:pPr marL="0" indent="0" algn="ctr" rtl="0">
            <a:lnSpc>
              <a:spcPct val="100000"/>
            </a:lnSpc>
            <a:spcAft>
              <a:spcPts val="0"/>
            </a:spcAft>
            <a:buNone/>
          </a:pPr>
          <a:r>
            <a:rPr lang="en-US" sz="1600" b="0" kern="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State framework &amp; plan for extending broadband to all locations. The plan will seek extensive input from state &amp; local partners</a:t>
          </a:r>
        </a:p>
      </dgm:t>
    </dgm:pt>
    <dgm:pt modelId="{BFCCBD23-B77E-4ADC-B120-4BCB8EF14624}" type="parTrans" cxnId="{9F35D84E-13C1-4904-9850-B9BA445E378D}">
      <dgm:prSet/>
      <dgm:spPr/>
      <dgm:t>
        <a:bodyPr/>
        <a:lstStyle/>
        <a:p>
          <a:endParaRPr lang="en-US"/>
        </a:p>
      </dgm:t>
    </dgm:pt>
    <dgm:pt modelId="{9A32BCAC-93D5-4DF1-AEE9-457B668095E3}" type="sibTrans" cxnId="{9F35D84E-13C1-4904-9850-B9BA445E378D}">
      <dgm:prSet/>
      <dgm:spPr/>
      <dgm:t>
        <a:bodyPr/>
        <a:lstStyle/>
        <a:p>
          <a:endParaRPr lang="en-US"/>
        </a:p>
      </dgm:t>
    </dgm:pt>
    <dgm:pt modelId="{BF549476-E1F8-4A1B-B9AA-76419A6FAEE2}">
      <dgm:prSet phldrT="[Text]" phldr="0" custT="1"/>
      <dgm:spPr>
        <a:solidFill>
          <a:srgbClr val="579FD0">
            <a:alpha val="80000"/>
          </a:srgbClr>
        </a:solidFill>
        <a:ln>
          <a:noFill/>
        </a:ln>
      </dgm:spPr>
      <dgm:t>
        <a:bodyPr anchor="t"/>
        <a:lstStyle/>
        <a:p>
          <a:pPr marL="0" indent="0" algn="l" rtl="0">
            <a:lnSpc>
              <a:spcPct val="90000"/>
            </a:lnSpc>
            <a:spcAft>
              <a:spcPct val="15000"/>
            </a:spcAft>
            <a:buFont typeface="Arial" panose="020B0604020202020204" pitchFamily="34" charset="0"/>
            <a:buNone/>
          </a:pPr>
          <a:endParaRPr lang="en-US" sz="900">
            <a:solidFill>
              <a:schemeClr val="bg1"/>
            </a:solidFill>
            <a:latin typeface="Georgia" panose="02040502050405020303" pitchFamily="18" charset="0"/>
          </a:endParaRPr>
        </a:p>
      </dgm:t>
    </dgm:pt>
    <dgm:pt modelId="{FBC83374-9F32-48DE-9E34-CE132AB5F1A5}" type="parTrans" cxnId="{B9455784-863E-4845-9512-804BF3AEE4E2}">
      <dgm:prSet/>
      <dgm:spPr/>
      <dgm:t>
        <a:bodyPr/>
        <a:lstStyle/>
        <a:p>
          <a:endParaRPr lang="en-US"/>
        </a:p>
      </dgm:t>
    </dgm:pt>
    <dgm:pt modelId="{125B6585-AC27-479E-A106-DE0E117BEFE6}" type="sibTrans" cxnId="{B9455784-863E-4845-9512-804BF3AEE4E2}">
      <dgm:prSet/>
      <dgm:spPr/>
      <dgm:t>
        <a:bodyPr/>
        <a:lstStyle/>
        <a:p>
          <a:endParaRPr lang="en-US"/>
        </a:p>
      </dgm:t>
    </dgm:pt>
    <dgm:pt modelId="{A655253D-A795-4E40-A4B8-50DEFBBFCFAD}">
      <dgm:prSet phldr="0" custT="1"/>
      <dgm:spPr>
        <a:solidFill>
          <a:srgbClr val="579FD0">
            <a:alpha val="80000"/>
          </a:srgbClr>
        </a:solidFill>
        <a:ln>
          <a:noFill/>
        </a:ln>
      </dgm:spPr>
      <dgm:t>
        <a:bodyPr anchor="t"/>
        <a:lstStyle/>
        <a:p>
          <a:pPr marL="0" indent="0" algn="l" rtl="0">
            <a:lnSpc>
              <a:spcPct val="90000"/>
            </a:lnSpc>
            <a:spcAft>
              <a:spcPct val="15000"/>
            </a:spcAft>
            <a:buNone/>
          </a:pPr>
          <a:endParaRPr lang="en-US" sz="600" b="0" kern="1200">
            <a:solidFill>
              <a:schemeClr val="bg1"/>
            </a:solidFill>
            <a:latin typeface="+mn-lt"/>
            <a:ea typeface="+mn-ea"/>
            <a:cs typeface="+mn-cs"/>
          </a:endParaRPr>
        </a:p>
      </dgm:t>
    </dgm:pt>
    <dgm:pt modelId="{0CE014F9-E2CA-48F4-812E-466591BE9AD2}" type="parTrans" cxnId="{F4C4D932-B226-4321-9E5E-677D4092E17A}">
      <dgm:prSet/>
      <dgm:spPr/>
      <dgm:t>
        <a:bodyPr/>
        <a:lstStyle/>
        <a:p>
          <a:endParaRPr lang="en-US"/>
        </a:p>
      </dgm:t>
    </dgm:pt>
    <dgm:pt modelId="{D13A8BFC-A759-42E2-BC88-2F2FB1B693FE}" type="sibTrans" cxnId="{F4C4D932-B226-4321-9E5E-677D4092E17A}">
      <dgm:prSet/>
      <dgm:spPr/>
      <dgm:t>
        <a:bodyPr/>
        <a:lstStyle/>
        <a:p>
          <a:endParaRPr lang="en-US"/>
        </a:p>
      </dgm:t>
    </dgm:pt>
    <dgm:pt modelId="{DC1B21E0-E37C-4230-815E-EEC87E3B13DB}" type="pres">
      <dgm:prSet presAssocID="{2FA10678-957D-4BF6-9990-AB209C025921}" presName="Name0" presStyleCnt="0">
        <dgm:presLayoutVars>
          <dgm:dir/>
          <dgm:animLvl val="lvl"/>
          <dgm:resizeHandles val="exact"/>
        </dgm:presLayoutVars>
      </dgm:prSet>
      <dgm:spPr/>
    </dgm:pt>
    <dgm:pt modelId="{E5EBC3F2-3075-40A7-BC3D-DA2E9183F6F7}" type="pres">
      <dgm:prSet presAssocID="{2FA10678-957D-4BF6-9990-AB209C025921}" presName="tSp" presStyleCnt="0"/>
      <dgm:spPr/>
    </dgm:pt>
    <dgm:pt modelId="{B0AA02EE-6D01-4A82-9E03-BA49909133C9}" type="pres">
      <dgm:prSet presAssocID="{2FA10678-957D-4BF6-9990-AB209C025921}" presName="bSp" presStyleCnt="0"/>
      <dgm:spPr/>
    </dgm:pt>
    <dgm:pt modelId="{662ECA27-8B5D-4B7D-8BF2-A3E376C40CC3}" type="pres">
      <dgm:prSet presAssocID="{2FA10678-957D-4BF6-9990-AB209C025921}" presName="process" presStyleCnt="0"/>
      <dgm:spPr/>
    </dgm:pt>
    <dgm:pt modelId="{24AE8379-2B52-495E-80C3-4D131AE8CAD7}" type="pres">
      <dgm:prSet presAssocID="{3A11D7F5-FB5F-44CB-A98B-4DD75C2BB88B}" presName="composite1" presStyleCnt="0"/>
      <dgm:spPr/>
    </dgm:pt>
    <dgm:pt modelId="{FA7FEFFA-0C6E-47D2-8EFD-EEC459149416}" type="pres">
      <dgm:prSet presAssocID="{3A11D7F5-FB5F-44CB-A98B-4DD75C2BB88B}" presName="dummyNode1" presStyleLbl="node1" presStyleIdx="0" presStyleCnt="3"/>
      <dgm:spPr/>
    </dgm:pt>
    <dgm:pt modelId="{B69EA254-DF8D-443F-AAFD-0206122BF2FB}" type="pres">
      <dgm:prSet presAssocID="{3A11D7F5-FB5F-44CB-A98B-4DD75C2BB88B}" presName="childNode1" presStyleLbl="bgAcc1" presStyleIdx="0" presStyleCnt="3" custScaleX="101885" custScaleY="89116" custLinFactNeighborX="21182">
        <dgm:presLayoutVars>
          <dgm:bulletEnabled val="1"/>
        </dgm:presLayoutVars>
      </dgm:prSet>
      <dgm:spPr/>
    </dgm:pt>
    <dgm:pt modelId="{AF8EB920-31E6-424B-B79B-14C4F50C7DB3}" type="pres">
      <dgm:prSet presAssocID="{3A11D7F5-FB5F-44CB-A98B-4DD75C2BB88B}" presName="childNode1tx" presStyleLbl="bgAcc1" presStyleIdx="0" presStyleCnt="3">
        <dgm:presLayoutVars>
          <dgm:bulletEnabled val="1"/>
        </dgm:presLayoutVars>
      </dgm:prSet>
      <dgm:spPr/>
    </dgm:pt>
    <dgm:pt modelId="{6FFAB440-F631-4B6F-BB37-6F5E3BD6E386}" type="pres">
      <dgm:prSet presAssocID="{3A11D7F5-FB5F-44CB-A98B-4DD75C2BB88B}" presName="parentNode1" presStyleLbl="node1" presStyleIdx="0" presStyleCnt="3" custLinFactNeighborX="23826">
        <dgm:presLayoutVars>
          <dgm:chMax val="1"/>
          <dgm:bulletEnabled val="1"/>
        </dgm:presLayoutVars>
      </dgm:prSet>
      <dgm:spPr/>
    </dgm:pt>
    <dgm:pt modelId="{BBE3F739-2BD6-4081-B79D-333D499725CD}" type="pres">
      <dgm:prSet presAssocID="{3A11D7F5-FB5F-44CB-A98B-4DD75C2BB88B}" presName="connSite1" presStyleCnt="0"/>
      <dgm:spPr/>
    </dgm:pt>
    <dgm:pt modelId="{80EC4D19-804A-4FC7-B121-E8B555AFC83B}" type="pres">
      <dgm:prSet presAssocID="{99FD7CF0-FC58-4AB9-891F-4231071B3AA3}" presName="Name9" presStyleLbl="sibTrans2D1" presStyleIdx="0" presStyleCnt="2" custScaleX="105561" custLinFactNeighborX="293" custLinFactNeighborY="-11714"/>
      <dgm:spPr/>
    </dgm:pt>
    <dgm:pt modelId="{9546D1B3-45AC-497E-A69F-C29D23711133}" type="pres">
      <dgm:prSet presAssocID="{C2C336CB-A8E2-4AA4-8EDF-3D2A35DEA087}" presName="composite2" presStyleCnt="0"/>
      <dgm:spPr/>
    </dgm:pt>
    <dgm:pt modelId="{1FAB4E5B-9D19-4B44-805B-552A650CA835}" type="pres">
      <dgm:prSet presAssocID="{C2C336CB-A8E2-4AA4-8EDF-3D2A35DEA087}" presName="dummyNode2" presStyleLbl="node1" presStyleIdx="0" presStyleCnt="3"/>
      <dgm:spPr/>
    </dgm:pt>
    <dgm:pt modelId="{6B3AB9DA-8A6E-498E-A195-6A557085B6BF}" type="pres">
      <dgm:prSet presAssocID="{C2C336CB-A8E2-4AA4-8EDF-3D2A35DEA087}" presName="childNode2" presStyleLbl="bgAcc1" presStyleIdx="1" presStyleCnt="3" custScaleY="106887" custLinFactNeighborX="17011">
        <dgm:presLayoutVars>
          <dgm:bulletEnabled val="1"/>
        </dgm:presLayoutVars>
      </dgm:prSet>
      <dgm:spPr/>
    </dgm:pt>
    <dgm:pt modelId="{92E2202A-90F0-4C7F-ABFF-4120E48B2E16}" type="pres">
      <dgm:prSet presAssocID="{C2C336CB-A8E2-4AA4-8EDF-3D2A35DEA087}" presName="childNode2tx" presStyleLbl="bgAcc1" presStyleIdx="1" presStyleCnt="3">
        <dgm:presLayoutVars>
          <dgm:bulletEnabled val="1"/>
        </dgm:presLayoutVars>
      </dgm:prSet>
      <dgm:spPr/>
    </dgm:pt>
    <dgm:pt modelId="{D97BCBD2-A29F-4D12-A896-7FFA143B4388}" type="pres">
      <dgm:prSet presAssocID="{C2C336CB-A8E2-4AA4-8EDF-3D2A35DEA087}" presName="parentNode2" presStyleLbl="node1" presStyleIdx="1" presStyleCnt="3" custLinFactNeighborX="19133">
        <dgm:presLayoutVars>
          <dgm:chMax val="0"/>
          <dgm:bulletEnabled val="1"/>
        </dgm:presLayoutVars>
      </dgm:prSet>
      <dgm:spPr/>
    </dgm:pt>
    <dgm:pt modelId="{31BFFAE0-D55E-4A3A-A90B-7631C1D4B0FB}" type="pres">
      <dgm:prSet presAssocID="{C2C336CB-A8E2-4AA4-8EDF-3D2A35DEA087}" presName="connSite2" presStyleCnt="0"/>
      <dgm:spPr/>
    </dgm:pt>
    <dgm:pt modelId="{046792FB-83BE-4E9B-A7EF-0407FB378084}" type="pres">
      <dgm:prSet presAssocID="{04B53407-E904-434E-BA8F-B2BEBD16A2C7}" presName="Name18" presStyleLbl="sibTrans2D1" presStyleIdx="1" presStyleCnt="2" custScaleY="111425" custLinFactNeighborY="13722"/>
      <dgm:spPr/>
    </dgm:pt>
    <dgm:pt modelId="{E19977B8-D780-4536-AF3C-5DD3410E980A}" type="pres">
      <dgm:prSet presAssocID="{9EA01D08-F706-497A-920C-E84F2DE1B1E9}" presName="composite1" presStyleCnt="0"/>
      <dgm:spPr/>
    </dgm:pt>
    <dgm:pt modelId="{017EC779-693B-49AF-B7D8-1AFC380AF556}" type="pres">
      <dgm:prSet presAssocID="{9EA01D08-F706-497A-920C-E84F2DE1B1E9}" presName="dummyNode1" presStyleLbl="node1" presStyleIdx="1" presStyleCnt="3"/>
      <dgm:spPr/>
    </dgm:pt>
    <dgm:pt modelId="{3A047AAE-618B-4243-973E-C162FC73A78D}" type="pres">
      <dgm:prSet presAssocID="{9EA01D08-F706-497A-920C-E84F2DE1B1E9}" presName="childNode1" presStyleLbl="bgAcc1" presStyleIdx="2" presStyleCnt="3" custScaleX="88055" custScaleY="77452">
        <dgm:presLayoutVars>
          <dgm:bulletEnabled val="1"/>
        </dgm:presLayoutVars>
      </dgm:prSet>
      <dgm:spPr/>
    </dgm:pt>
    <dgm:pt modelId="{A39B8718-F49E-4963-9122-5C9026BB2DF4}" type="pres">
      <dgm:prSet presAssocID="{9EA01D08-F706-497A-920C-E84F2DE1B1E9}" presName="childNode1tx" presStyleLbl="bgAcc1" presStyleIdx="2" presStyleCnt="3">
        <dgm:presLayoutVars>
          <dgm:bulletEnabled val="1"/>
        </dgm:presLayoutVars>
      </dgm:prSet>
      <dgm:spPr/>
    </dgm:pt>
    <dgm:pt modelId="{B14941F7-27EE-453C-BEC5-D8AB08B15514}" type="pres">
      <dgm:prSet presAssocID="{9EA01D08-F706-497A-920C-E84F2DE1B1E9}" presName="parentNode1" presStyleLbl="node1" presStyleIdx="2" presStyleCnt="3">
        <dgm:presLayoutVars>
          <dgm:chMax val="1"/>
          <dgm:bulletEnabled val="1"/>
        </dgm:presLayoutVars>
      </dgm:prSet>
      <dgm:spPr/>
    </dgm:pt>
    <dgm:pt modelId="{096C9BC8-7D10-480C-A3D9-A93942DC7743}" type="pres">
      <dgm:prSet presAssocID="{9EA01D08-F706-497A-920C-E84F2DE1B1E9}" presName="connSite1" presStyleCnt="0"/>
      <dgm:spPr/>
    </dgm:pt>
  </dgm:ptLst>
  <dgm:cxnLst>
    <dgm:cxn modelId="{A2206801-7277-4C08-8AE2-1070C17F72AB}" type="presOf" srcId="{A655253D-A795-4E40-A4B8-50DEFBBFCFAD}" destId="{AF8EB920-31E6-424B-B79B-14C4F50C7DB3}" srcOrd="1" destOrd="0" presId="urn:microsoft.com/office/officeart/2005/8/layout/hProcess4"/>
    <dgm:cxn modelId="{E980361A-3414-4BED-A35C-4BCBD588AC44}" type="presOf" srcId="{0AA17CDD-555C-4D75-92BA-C7F7899B484D}" destId="{AF8EB920-31E6-424B-B79B-14C4F50C7DB3}" srcOrd="1" destOrd="1" presId="urn:microsoft.com/office/officeart/2005/8/layout/hProcess4"/>
    <dgm:cxn modelId="{EF761132-A157-46FB-AC80-443F91E74410}" type="presOf" srcId="{8A381649-5C84-419F-856F-7F1B5B17C411}" destId="{3A047AAE-618B-4243-973E-C162FC73A78D}" srcOrd="0" destOrd="1" presId="urn:microsoft.com/office/officeart/2005/8/layout/hProcess4"/>
    <dgm:cxn modelId="{F4C4D932-B226-4321-9E5E-677D4092E17A}" srcId="{3A11D7F5-FB5F-44CB-A98B-4DD75C2BB88B}" destId="{A655253D-A795-4E40-A4B8-50DEFBBFCFAD}" srcOrd="0" destOrd="0" parTransId="{0CE014F9-E2CA-48F4-812E-466591BE9AD2}" sibTransId="{D13A8BFC-A759-42E2-BC88-2F2FB1B693FE}"/>
    <dgm:cxn modelId="{488FB343-2BE1-4BCC-98B3-4A1D26FB22C5}" type="presOf" srcId="{8A381649-5C84-419F-856F-7F1B5B17C411}" destId="{A39B8718-F49E-4963-9122-5C9026BB2DF4}" srcOrd="1" destOrd="1" presId="urn:microsoft.com/office/officeart/2005/8/layout/hProcess4"/>
    <dgm:cxn modelId="{56F0966D-BEC7-437F-844E-74CAFB1AB3B8}" type="presOf" srcId="{8FD167F5-C6BA-4316-A9EC-36BAAADCFB8A}" destId="{6B3AB9DA-8A6E-498E-A195-6A557085B6BF}" srcOrd="0" destOrd="0" presId="urn:microsoft.com/office/officeart/2005/8/layout/hProcess4"/>
    <dgm:cxn modelId="{9F35D84E-13C1-4904-9850-B9BA445E378D}" srcId="{3A11D7F5-FB5F-44CB-A98B-4DD75C2BB88B}" destId="{0AA17CDD-555C-4D75-92BA-C7F7899B484D}" srcOrd="1" destOrd="0" parTransId="{BFCCBD23-B77E-4ADC-B120-4BCB8EF14624}" sibTransId="{9A32BCAC-93D5-4DF1-AEE9-457B668095E3}"/>
    <dgm:cxn modelId="{16994E50-3691-4561-A7CE-83C50F869458}" type="presOf" srcId="{2FA10678-957D-4BF6-9990-AB209C025921}" destId="{DC1B21E0-E37C-4230-815E-EEC87E3B13DB}" srcOrd="0" destOrd="0" presId="urn:microsoft.com/office/officeart/2005/8/layout/hProcess4"/>
    <dgm:cxn modelId="{B9455784-863E-4845-9512-804BF3AEE4E2}" srcId="{9EA01D08-F706-497A-920C-E84F2DE1B1E9}" destId="{BF549476-E1F8-4A1B-B9AA-76419A6FAEE2}" srcOrd="0" destOrd="0" parTransId="{FBC83374-9F32-48DE-9E34-CE132AB5F1A5}" sibTransId="{125B6585-AC27-479E-A106-DE0E117BEFE6}"/>
    <dgm:cxn modelId="{DA96DD86-E068-4410-ADD6-5E8962A83C92}" srcId="{2FA10678-957D-4BF6-9990-AB209C025921}" destId="{9EA01D08-F706-497A-920C-E84F2DE1B1E9}" srcOrd="2" destOrd="0" parTransId="{CB74A787-EA91-4C91-8411-65FB3C1EA675}" sibTransId="{84DDF607-F181-444F-9BA1-289E4861D82C}"/>
    <dgm:cxn modelId="{4E39D4AB-0336-465D-A139-CB9AA182894B}" type="presOf" srcId="{C2C336CB-A8E2-4AA4-8EDF-3D2A35DEA087}" destId="{D97BCBD2-A29F-4D12-A896-7FFA143B4388}" srcOrd="0" destOrd="0" presId="urn:microsoft.com/office/officeart/2005/8/layout/hProcess4"/>
    <dgm:cxn modelId="{F456BEB1-28C5-478A-951D-872089FE9D04}" type="presOf" srcId="{99FD7CF0-FC58-4AB9-891F-4231071B3AA3}" destId="{80EC4D19-804A-4FC7-B121-E8B555AFC83B}" srcOrd="0" destOrd="0" presId="urn:microsoft.com/office/officeart/2005/8/layout/hProcess4"/>
    <dgm:cxn modelId="{3417ACB3-FDF8-4070-A9B0-637A9284F011}" type="presOf" srcId="{BF549476-E1F8-4A1B-B9AA-76419A6FAEE2}" destId="{A39B8718-F49E-4963-9122-5C9026BB2DF4}" srcOrd="1" destOrd="0" presId="urn:microsoft.com/office/officeart/2005/8/layout/hProcess4"/>
    <dgm:cxn modelId="{81950ABA-368E-4558-B377-497CC8214D9A}" srcId="{C2C336CB-A8E2-4AA4-8EDF-3D2A35DEA087}" destId="{8FD167F5-C6BA-4316-A9EC-36BAAADCFB8A}" srcOrd="0" destOrd="0" parTransId="{564D3644-1771-41F7-BAB1-3F10783F4D74}" sibTransId="{A483E265-9F3E-494D-8A70-15AA33793D79}"/>
    <dgm:cxn modelId="{659435BD-1EF1-46E7-85B7-9755F86DC8B9}" type="presOf" srcId="{A655253D-A795-4E40-A4B8-50DEFBBFCFAD}" destId="{B69EA254-DF8D-443F-AAFD-0206122BF2FB}" srcOrd="0" destOrd="0" presId="urn:microsoft.com/office/officeart/2005/8/layout/hProcess4"/>
    <dgm:cxn modelId="{6BB520BF-48A0-4866-A2BB-FD4D6BA1B929}" type="presOf" srcId="{04B53407-E904-434E-BA8F-B2BEBD16A2C7}" destId="{046792FB-83BE-4E9B-A7EF-0407FB378084}" srcOrd="0" destOrd="0" presId="urn:microsoft.com/office/officeart/2005/8/layout/hProcess4"/>
    <dgm:cxn modelId="{031DF2CE-27A0-4189-B921-2D51C6E1923C}" srcId="{2FA10678-957D-4BF6-9990-AB209C025921}" destId="{C2C336CB-A8E2-4AA4-8EDF-3D2A35DEA087}" srcOrd="1" destOrd="0" parTransId="{60182BF0-C360-4AC1-8177-E913641B27A2}" sibTransId="{04B53407-E904-434E-BA8F-B2BEBD16A2C7}"/>
    <dgm:cxn modelId="{836E3AD5-9871-48FB-8A49-AF95BFB87A1D}" type="presOf" srcId="{8FD167F5-C6BA-4316-A9EC-36BAAADCFB8A}" destId="{92E2202A-90F0-4C7F-ABFF-4120E48B2E16}" srcOrd="1" destOrd="0" presId="urn:microsoft.com/office/officeart/2005/8/layout/hProcess4"/>
    <dgm:cxn modelId="{643579D6-3F3D-4A73-8E13-524022660651}" srcId="{2FA10678-957D-4BF6-9990-AB209C025921}" destId="{3A11D7F5-FB5F-44CB-A98B-4DD75C2BB88B}" srcOrd="0" destOrd="0" parTransId="{5ADDD7C0-5632-4EBC-8A8B-41DAEAACDB72}" sibTransId="{99FD7CF0-FC58-4AB9-891F-4231071B3AA3}"/>
    <dgm:cxn modelId="{45FAFAE5-B4AD-41C7-8BC8-2B0A66DB33AA}" type="presOf" srcId="{BF549476-E1F8-4A1B-B9AA-76419A6FAEE2}" destId="{3A047AAE-618B-4243-973E-C162FC73A78D}" srcOrd="0" destOrd="0" presId="urn:microsoft.com/office/officeart/2005/8/layout/hProcess4"/>
    <dgm:cxn modelId="{070198E6-68E0-4359-A616-985AA19DB42D}" type="presOf" srcId="{0AA17CDD-555C-4D75-92BA-C7F7899B484D}" destId="{B69EA254-DF8D-443F-AAFD-0206122BF2FB}" srcOrd="0" destOrd="1" presId="urn:microsoft.com/office/officeart/2005/8/layout/hProcess4"/>
    <dgm:cxn modelId="{1B80DFF2-7C13-4443-83CD-5BC471B5E5F9}" srcId="{9EA01D08-F706-497A-920C-E84F2DE1B1E9}" destId="{8A381649-5C84-419F-856F-7F1B5B17C411}" srcOrd="1" destOrd="0" parTransId="{BEB8C182-091E-414A-AF82-E3C4A91529B1}" sibTransId="{AEA5CC51-0AEE-4A2D-8173-B7F976126DD1}"/>
    <dgm:cxn modelId="{5359B2F6-CAE7-4039-8DE1-6679EB7186BA}" type="presOf" srcId="{3A11D7F5-FB5F-44CB-A98B-4DD75C2BB88B}" destId="{6FFAB440-F631-4B6F-BB37-6F5E3BD6E386}" srcOrd="0" destOrd="0" presId="urn:microsoft.com/office/officeart/2005/8/layout/hProcess4"/>
    <dgm:cxn modelId="{553628FF-2609-437B-8DF5-4D167AC5FC09}" type="presOf" srcId="{9EA01D08-F706-497A-920C-E84F2DE1B1E9}" destId="{B14941F7-27EE-453C-BEC5-D8AB08B15514}" srcOrd="0" destOrd="0" presId="urn:microsoft.com/office/officeart/2005/8/layout/hProcess4"/>
    <dgm:cxn modelId="{AF8E8B3A-1443-4F17-B3B8-163D7BB51822}" type="presParOf" srcId="{DC1B21E0-E37C-4230-815E-EEC87E3B13DB}" destId="{E5EBC3F2-3075-40A7-BC3D-DA2E9183F6F7}" srcOrd="0" destOrd="0" presId="urn:microsoft.com/office/officeart/2005/8/layout/hProcess4"/>
    <dgm:cxn modelId="{81FBFA1C-4F1B-484C-A58B-1B309AC6B9AE}" type="presParOf" srcId="{DC1B21E0-E37C-4230-815E-EEC87E3B13DB}" destId="{B0AA02EE-6D01-4A82-9E03-BA49909133C9}" srcOrd="1" destOrd="0" presId="urn:microsoft.com/office/officeart/2005/8/layout/hProcess4"/>
    <dgm:cxn modelId="{1237871A-95BF-4881-90B2-CBA2C98E5D5B}" type="presParOf" srcId="{DC1B21E0-E37C-4230-815E-EEC87E3B13DB}" destId="{662ECA27-8B5D-4B7D-8BF2-A3E376C40CC3}" srcOrd="2" destOrd="0" presId="urn:microsoft.com/office/officeart/2005/8/layout/hProcess4"/>
    <dgm:cxn modelId="{BAD90E6D-FF45-49BE-A99A-B4E78E8DBE4B}" type="presParOf" srcId="{662ECA27-8B5D-4B7D-8BF2-A3E376C40CC3}" destId="{24AE8379-2B52-495E-80C3-4D131AE8CAD7}" srcOrd="0" destOrd="0" presId="urn:microsoft.com/office/officeart/2005/8/layout/hProcess4"/>
    <dgm:cxn modelId="{A60D8AAB-5BF2-4726-B9C3-F3226C3B5848}" type="presParOf" srcId="{24AE8379-2B52-495E-80C3-4D131AE8CAD7}" destId="{FA7FEFFA-0C6E-47D2-8EFD-EEC459149416}" srcOrd="0" destOrd="0" presId="urn:microsoft.com/office/officeart/2005/8/layout/hProcess4"/>
    <dgm:cxn modelId="{68A2A1FD-2193-447D-8D9F-10888080495B}" type="presParOf" srcId="{24AE8379-2B52-495E-80C3-4D131AE8CAD7}" destId="{B69EA254-DF8D-443F-AAFD-0206122BF2FB}" srcOrd="1" destOrd="0" presId="urn:microsoft.com/office/officeart/2005/8/layout/hProcess4"/>
    <dgm:cxn modelId="{4F4D10EF-23D1-45D2-B9D0-1661A78D9FBE}" type="presParOf" srcId="{24AE8379-2B52-495E-80C3-4D131AE8CAD7}" destId="{AF8EB920-31E6-424B-B79B-14C4F50C7DB3}" srcOrd="2" destOrd="0" presId="urn:microsoft.com/office/officeart/2005/8/layout/hProcess4"/>
    <dgm:cxn modelId="{02379FE6-4E62-4D03-9CDC-4A2AB5CD4383}" type="presParOf" srcId="{24AE8379-2B52-495E-80C3-4D131AE8CAD7}" destId="{6FFAB440-F631-4B6F-BB37-6F5E3BD6E386}" srcOrd="3" destOrd="0" presId="urn:microsoft.com/office/officeart/2005/8/layout/hProcess4"/>
    <dgm:cxn modelId="{468D5DE5-7BD6-4D25-97F6-B4E66405CF9B}" type="presParOf" srcId="{24AE8379-2B52-495E-80C3-4D131AE8CAD7}" destId="{BBE3F739-2BD6-4081-B79D-333D499725CD}" srcOrd="4" destOrd="0" presId="urn:microsoft.com/office/officeart/2005/8/layout/hProcess4"/>
    <dgm:cxn modelId="{C102D3A4-CFDF-463B-A7DD-3F6FE8237963}" type="presParOf" srcId="{662ECA27-8B5D-4B7D-8BF2-A3E376C40CC3}" destId="{80EC4D19-804A-4FC7-B121-E8B555AFC83B}" srcOrd="1" destOrd="0" presId="urn:microsoft.com/office/officeart/2005/8/layout/hProcess4"/>
    <dgm:cxn modelId="{82408B08-3A1F-47B9-BDB2-02097505D9B3}" type="presParOf" srcId="{662ECA27-8B5D-4B7D-8BF2-A3E376C40CC3}" destId="{9546D1B3-45AC-497E-A69F-C29D23711133}" srcOrd="2" destOrd="0" presId="urn:microsoft.com/office/officeart/2005/8/layout/hProcess4"/>
    <dgm:cxn modelId="{BF18ABA8-5707-4005-BC86-888B82854866}" type="presParOf" srcId="{9546D1B3-45AC-497E-A69F-C29D23711133}" destId="{1FAB4E5B-9D19-4B44-805B-552A650CA835}" srcOrd="0" destOrd="0" presId="urn:microsoft.com/office/officeart/2005/8/layout/hProcess4"/>
    <dgm:cxn modelId="{E1CB61F3-1658-4D6B-B53A-8D0B8C942834}" type="presParOf" srcId="{9546D1B3-45AC-497E-A69F-C29D23711133}" destId="{6B3AB9DA-8A6E-498E-A195-6A557085B6BF}" srcOrd="1" destOrd="0" presId="urn:microsoft.com/office/officeart/2005/8/layout/hProcess4"/>
    <dgm:cxn modelId="{068E3AA9-F486-485F-B65D-2626DD58A0CB}" type="presParOf" srcId="{9546D1B3-45AC-497E-A69F-C29D23711133}" destId="{92E2202A-90F0-4C7F-ABFF-4120E48B2E16}" srcOrd="2" destOrd="0" presId="urn:microsoft.com/office/officeart/2005/8/layout/hProcess4"/>
    <dgm:cxn modelId="{4254C507-FBDA-4299-BF07-A57B4E0F609D}" type="presParOf" srcId="{9546D1B3-45AC-497E-A69F-C29D23711133}" destId="{D97BCBD2-A29F-4D12-A896-7FFA143B4388}" srcOrd="3" destOrd="0" presId="urn:microsoft.com/office/officeart/2005/8/layout/hProcess4"/>
    <dgm:cxn modelId="{163F333A-F188-47CF-9FE4-4A3BF7AA1084}" type="presParOf" srcId="{9546D1B3-45AC-497E-A69F-C29D23711133}" destId="{31BFFAE0-D55E-4A3A-A90B-7631C1D4B0FB}" srcOrd="4" destOrd="0" presId="urn:microsoft.com/office/officeart/2005/8/layout/hProcess4"/>
    <dgm:cxn modelId="{F6B5EA59-083D-4261-A2E6-625C80AF3FBB}" type="presParOf" srcId="{662ECA27-8B5D-4B7D-8BF2-A3E376C40CC3}" destId="{046792FB-83BE-4E9B-A7EF-0407FB378084}" srcOrd="3" destOrd="0" presId="urn:microsoft.com/office/officeart/2005/8/layout/hProcess4"/>
    <dgm:cxn modelId="{6489E9E2-484D-4F7D-96F7-6858A312C409}" type="presParOf" srcId="{662ECA27-8B5D-4B7D-8BF2-A3E376C40CC3}" destId="{E19977B8-D780-4536-AF3C-5DD3410E980A}" srcOrd="4" destOrd="0" presId="urn:microsoft.com/office/officeart/2005/8/layout/hProcess4"/>
    <dgm:cxn modelId="{E5EA6721-D450-4833-A2F5-C607D6881C7E}" type="presParOf" srcId="{E19977B8-D780-4536-AF3C-5DD3410E980A}" destId="{017EC779-693B-49AF-B7D8-1AFC380AF556}" srcOrd="0" destOrd="0" presId="urn:microsoft.com/office/officeart/2005/8/layout/hProcess4"/>
    <dgm:cxn modelId="{151BED09-F4B1-4CEB-B09D-987DD6CDD871}" type="presParOf" srcId="{E19977B8-D780-4536-AF3C-5DD3410E980A}" destId="{3A047AAE-618B-4243-973E-C162FC73A78D}" srcOrd="1" destOrd="0" presId="urn:microsoft.com/office/officeart/2005/8/layout/hProcess4"/>
    <dgm:cxn modelId="{679C4F0C-7AF6-474C-B99E-182642683525}" type="presParOf" srcId="{E19977B8-D780-4536-AF3C-5DD3410E980A}" destId="{A39B8718-F49E-4963-9122-5C9026BB2DF4}" srcOrd="2" destOrd="0" presId="urn:microsoft.com/office/officeart/2005/8/layout/hProcess4"/>
    <dgm:cxn modelId="{48DCA317-7F74-4EBC-AFE7-DD62BCA71FF1}" type="presParOf" srcId="{E19977B8-D780-4536-AF3C-5DD3410E980A}" destId="{B14941F7-27EE-453C-BEC5-D8AB08B15514}" srcOrd="3" destOrd="0" presId="urn:microsoft.com/office/officeart/2005/8/layout/hProcess4"/>
    <dgm:cxn modelId="{2A556747-62E7-492F-9021-3524F44BBBFA}" type="presParOf" srcId="{E19977B8-D780-4536-AF3C-5DD3410E980A}" destId="{096C9BC8-7D10-480C-A3D9-A93942DC7743}" srcOrd="4" destOrd="0" presId="urn:microsoft.com/office/officeart/2005/8/layout/h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6D490C-CD49-4820-A304-19632DF2316D}"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49AA75BC-1F7C-4054-9B1E-6D1B29020FAC}">
      <dgm:prSet phldrT="[Text]"/>
      <dgm:spPr>
        <a:solidFill>
          <a:srgbClr val="2D69B6"/>
        </a:solidFill>
        <a:ln>
          <a:solidFill>
            <a:srgbClr val="0F79C1"/>
          </a:solidFill>
        </a:ln>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Workforce Readiness</a:t>
          </a:r>
        </a:p>
      </dgm:t>
    </dgm:pt>
    <dgm:pt modelId="{26BDFE91-14F3-463C-8A55-F57963D85845}" type="parTrans" cxnId="{6766C082-2ABD-4BFC-B4CE-367A274748A7}">
      <dgm:prSet/>
      <dgm:spPr/>
      <dgm:t>
        <a:bodyPr/>
        <a:lstStyle/>
        <a:p>
          <a:endParaRPr lang="en-US"/>
        </a:p>
      </dgm:t>
    </dgm:pt>
    <dgm:pt modelId="{776181AB-FA0A-4302-AE43-657315FC961C}" type="sibTrans" cxnId="{6766C082-2ABD-4BFC-B4CE-367A274748A7}">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a:solidFill>
            <a:srgbClr val="0F79C1"/>
          </a:solidFill>
        </a:ln>
      </dgm:spPr>
      <dgm:t>
        <a:bodyPr/>
        <a:lstStyle/>
        <a:p>
          <a:endParaRPr lang="en-US"/>
        </a:p>
      </dgm:t>
      <dgm:extLst>
        <a:ext uri="{E40237B7-FDA0-4F09-8148-C483321AD2D9}">
          <dgm14:cNvPr xmlns:dgm14="http://schemas.microsoft.com/office/drawing/2010/diagram" id="0" name="" descr="Person working late at the office"/>
        </a:ext>
      </dgm:extLst>
    </dgm:pt>
    <dgm:pt modelId="{489135E1-A240-4FE0-A76B-143D4985D9C4}">
      <dgm:prSet phldrT="[Text]"/>
      <dgm:spPr>
        <a:solidFill>
          <a:srgbClr val="2D69B6"/>
        </a:solidFill>
        <a:ln>
          <a:solidFill>
            <a:srgbClr val="0F79C1"/>
          </a:solidFill>
        </a:ln>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Fair Labor Standards</a:t>
          </a:r>
        </a:p>
      </dgm:t>
    </dgm:pt>
    <dgm:pt modelId="{89517A17-B278-4E7C-8E6A-43FD776EB208}" type="parTrans" cxnId="{B311D4C4-5DE6-48FD-BE1C-5C226CC775CE}">
      <dgm:prSet/>
      <dgm:spPr/>
      <dgm:t>
        <a:bodyPr/>
        <a:lstStyle/>
        <a:p>
          <a:endParaRPr lang="en-US"/>
        </a:p>
      </dgm:t>
    </dgm:pt>
    <dgm:pt modelId="{B91DEB5A-B21E-44D7-9F39-11FD48CE1C89}" type="sibTrans" cxnId="{B311D4C4-5DE6-48FD-BE1C-5C226CC775CE}">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a:solidFill>
            <a:srgbClr val="0F79C1"/>
          </a:solidFill>
        </a:ln>
      </dgm:spPr>
      <dgm:t>
        <a:bodyPr/>
        <a:lstStyle/>
        <a:p>
          <a:endParaRPr lang="en-US"/>
        </a:p>
      </dgm:t>
      <dgm:extLst>
        <a:ext uri="{E40237B7-FDA0-4F09-8148-C483321AD2D9}">
          <dgm14:cNvPr xmlns:dgm14="http://schemas.microsoft.com/office/drawing/2010/diagram" id="0" name="" descr="Smiling paramedic in ambulance"/>
        </a:ext>
      </dgm:extLst>
    </dgm:pt>
    <dgm:pt modelId="{0D3B002F-85C8-492B-8E9E-C497960741DA}">
      <dgm:prSet phldrT="[Text]"/>
      <dgm:spPr>
        <a:solidFill>
          <a:srgbClr val="2D69B6"/>
        </a:solidFill>
        <a:ln>
          <a:solidFill>
            <a:srgbClr val="0F79C1"/>
          </a:solidFill>
        </a:ln>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Subgrant Program</a:t>
          </a:r>
        </a:p>
      </dgm:t>
    </dgm:pt>
    <dgm:pt modelId="{A6D01686-7940-42EF-95B4-ABB09065A813}" type="parTrans" cxnId="{D88490F7-94C5-4507-9F36-AC034630F559}">
      <dgm:prSet/>
      <dgm:spPr/>
      <dgm:t>
        <a:bodyPr/>
        <a:lstStyle/>
        <a:p>
          <a:endParaRPr lang="en-US"/>
        </a:p>
      </dgm:t>
    </dgm:pt>
    <dgm:pt modelId="{5769641A-48A9-4556-A887-DE6F38C84FEC}" type="sibTrans" cxnId="{D88490F7-94C5-4507-9F36-AC034630F559}">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a:solidFill>
            <a:srgbClr val="0F79C1"/>
          </a:solidFill>
        </a:ln>
      </dgm:spPr>
      <dgm:t>
        <a:bodyPr/>
        <a:lstStyle/>
        <a:p>
          <a:endParaRPr lang="en-US"/>
        </a:p>
      </dgm:t>
      <dgm:extLst>
        <a:ext uri="{E40237B7-FDA0-4F09-8148-C483321AD2D9}">
          <dgm14:cNvPr xmlns:dgm14="http://schemas.microsoft.com/office/drawing/2010/diagram" id="0" name="" descr="Shadow of a person welding"/>
        </a:ext>
      </dgm:extLst>
    </dgm:pt>
    <dgm:pt modelId="{73100098-DED3-4170-9827-FB5D08A13BCA}">
      <dgm:prSet phldrT="[Text]"/>
      <dgm:spPr>
        <a:solidFill>
          <a:srgbClr val="2D69B6"/>
        </a:solidFill>
        <a:ln>
          <a:solidFill>
            <a:srgbClr val="0F79C1"/>
          </a:solidFill>
        </a:ln>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Low-cost Service Options</a:t>
          </a:r>
        </a:p>
      </dgm:t>
    </dgm:pt>
    <dgm:pt modelId="{9F395360-7C36-49DD-96E6-64B228024A98}" type="parTrans" cxnId="{F971CB39-38CD-41D3-A0AC-A65ADCAF8053}">
      <dgm:prSet/>
      <dgm:spPr/>
      <dgm:t>
        <a:bodyPr/>
        <a:lstStyle/>
        <a:p>
          <a:endParaRPr lang="en-US"/>
        </a:p>
      </dgm:t>
    </dgm:pt>
    <dgm:pt modelId="{3BF181DC-AF3A-429D-8E4A-6DDF1A739075}" type="sibTrans" cxnId="{F971CB39-38CD-41D3-A0AC-A65ADCAF8053}">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a:solidFill>
            <a:srgbClr val="0F79C1"/>
          </a:solidFill>
        </a:ln>
      </dgm:spPr>
      <dgm:t>
        <a:bodyPr/>
        <a:lstStyle/>
        <a:p>
          <a:endParaRPr lang="en-US"/>
        </a:p>
      </dgm:t>
      <dgm:extLst>
        <a:ext uri="{E40237B7-FDA0-4F09-8148-C483321AD2D9}">
          <dgm14:cNvPr xmlns:dgm14="http://schemas.microsoft.com/office/drawing/2010/diagram" id="0" name="" descr="Business people near a whiteboard"/>
        </a:ext>
      </dgm:extLst>
    </dgm:pt>
    <dgm:pt modelId="{3C57BBCD-DC22-4ED6-B511-B355FF8468A4}" type="pres">
      <dgm:prSet presAssocID="{F76D490C-CD49-4820-A304-19632DF2316D}" presName="Name0" presStyleCnt="0">
        <dgm:presLayoutVars>
          <dgm:chMax val="21"/>
          <dgm:chPref val="21"/>
        </dgm:presLayoutVars>
      </dgm:prSet>
      <dgm:spPr/>
    </dgm:pt>
    <dgm:pt modelId="{028814A5-4F08-4112-9344-4AD5B8EC153B}" type="pres">
      <dgm:prSet presAssocID="{49AA75BC-1F7C-4054-9B1E-6D1B29020FAC}" presName="text1" presStyleCnt="0"/>
      <dgm:spPr/>
    </dgm:pt>
    <dgm:pt modelId="{95374CA4-E198-49B9-A984-B2A4CAC3CBA9}" type="pres">
      <dgm:prSet presAssocID="{49AA75BC-1F7C-4054-9B1E-6D1B29020FAC}" presName="textRepeatNode" presStyleLbl="alignNode1" presStyleIdx="0" presStyleCnt="4" custLinFactX="69881" custLinFactNeighborX="100000" custLinFactNeighborY="-2910">
        <dgm:presLayoutVars>
          <dgm:chMax val="0"/>
          <dgm:chPref val="0"/>
          <dgm:bulletEnabled val="1"/>
        </dgm:presLayoutVars>
      </dgm:prSet>
      <dgm:spPr/>
    </dgm:pt>
    <dgm:pt modelId="{2970A44E-1E01-4567-B4C0-17B711B50028}" type="pres">
      <dgm:prSet presAssocID="{49AA75BC-1F7C-4054-9B1E-6D1B29020FAC}" presName="textaccent1" presStyleCnt="0"/>
      <dgm:spPr/>
    </dgm:pt>
    <dgm:pt modelId="{3F573427-E768-4C70-A50A-F768CF2D6D0B}" type="pres">
      <dgm:prSet presAssocID="{49AA75BC-1F7C-4054-9B1E-6D1B29020FAC}" presName="accentRepeatNode" presStyleLbl="solidAlignAcc1" presStyleIdx="0" presStyleCnt="8" custLinFactX="1317930" custLinFactNeighborX="1400000" custLinFactNeighborY="88313"/>
      <dgm:spPr/>
    </dgm:pt>
    <dgm:pt modelId="{19190898-085D-4D57-9235-6B798415A562}" type="pres">
      <dgm:prSet presAssocID="{776181AB-FA0A-4302-AE43-657315FC961C}" presName="image1" presStyleCnt="0"/>
      <dgm:spPr/>
    </dgm:pt>
    <dgm:pt modelId="{EF60C73A-2F46-47DD-8DE7-36D63EEA6BA7}" type="pres">
      <dgm:prSet presAssocID="{776181AB-FA0A-4302-AE43-657315FC961C}" presName="imageRepeatNode" presStyleLbl="alignAcc1" presStyleIdx="0" presStyleCnt="4" custLinFactX="100000" custLinFactY="-60764" custLinFactNeighborX="154519" custLinFactNeighborY="-100000"/>
      <dgm:spPr/>
    </dgm:pt>
    <dgm:pt modelId="{BD5052F8-A376-467B-BF37-C6567AAAFE1E}" type="pres">
      <dgm:prSet presAssocID="{776181AB-FA0A-4302-AE43-657315FC961C}" presName="imageaccent1" presStyleCnt="0"/>
      <dgm:spPr/>
    </dgm:pt>
    <dgm:pt modelId="{6F383FD3-BA05-4C77-93F3-5F34C47D40DB}" type="pres">
      <dgm:prSet presAssocID="{776181AB-FA0A-4302-AE43-657315FC961C}" presName="accentRepeatNode" presStyleLbl="solidAlignAcc1" presStyleIdx="1" presStyleCnt="8" custScaleX="162221" custScaleY="149175" custLinFactX="700000" custLinFactY="100000" custLinFactNeighborX="769458" custLinFactNeighborY="138083"/>
      <dgm:spPr/>
    </dgm:pt>
    <dgm:pt modelId="{3E69E2F2-1599-415F-B1F6-CBB6620C2607}" type="pres">
      <dgm:prSet presAssocID="{489135E1-A240-4FE0-A76B-143D4985D9C4}" presName="text2" presStyleCnt="0"/>
      <dgm:spPr/>
    </dgm:pt>
    <dgm:pt modelId="{785AFD54-7D2C-46BB-A72D-475FBAAA4560}" type="pres">
      <dgm:prSet presAssocID="{489135E1-A240-4FE0-A76B-143D4985D9C4}" presName="textRepeatNode" presStyleLbl="alignNode1" presStyleIdx="1" presStyleCnt="4">
        <dgm:presLayoutVars>
          <dgm:chMax val="0"/>
          <dgm:chPref val="0"/>
          <dgm:bulletEnabled val="1"/>
        </dgm:presLayoutVars>
      </dgm:prSet>
      <dgm:spPr/>
    </dgm:pt>
    <dgm:pt modelId="{3FC80E14-95EC-4625-A1E6-0A5A50F1E38F}" type="pres">
      <dgm:prSet presAssocID="{489135E1-A240-4FE0-A76B-143D4985D9C4}" presName="textaccent2" presStyleCnt="0"/>
      <dgm:spPr/>
    </dgm:pt>
    <dgm:pt modelId="{7F0058BB-BEA9-4F0F-B110-871E1BEAB4E7}" type="pres">
      <dgm:prSet presAssocID="{489135E1-A240-4FE0-A76B-143D4985D9C4}" presName="accentRepeatNode" presStyleLbl="solidAlignAcc1" presStyleIdx="2" presStyleCnt="8"/>
      <dgm:spPr/>
    </dgm:pt>
    <dgm:pt modelId="{B5C704A0-5466-4BFF-8779-BCCB38D230A0}" type="pres">
      <dgm:prSet presAssocID="{B91DEB5A-B21E-44D7-9F39-11FD48CE1C89}" presName="image2" presStyleCnt="0"/>
      <dgm:spPr/>
    </dgm:pt>
    <dgm:pt modelId="{3690441C-E3A7-4372-9566-5DCA7C5D40A2}" type="pres">
      <dgm:prSet presAssocID="{B91DEB5A-B21E-44D7-9F39-11FD48CE1C89}" presName="imageRepeatNode" presStyleLbl="alignAcc1" presStyleIdx="1" presStyleCnt="4" custLinFactNeighborX="-84869" custLinFactNeighborY="52075"/>
      <dgm:spPr/>
    </dgm:pt>
    <dgm:pt modelId="{43802BFB-C30B-436F-AC78-77184C4B8719}" type="pres">
      <dgm:prSet presAssocID="{B91DEB5A-B21E-44D7-9F39-11FD48CE1C89}" presName="imageaccent2" presStyleCnt="0"/>
      <dgm:spPr/>
    </dgm:pt>
    <dgm:pt modelId="{964455E8-A62D-447E-BFAF-4EC602AA82C3}" type="pres">
      <dgm:prSet presAssocID="{B91DEB5A-B21E-44D7-9F39-11FD48CE1C89}" presName="accentRepeatNode" presStyleLbl="solidAlignAcc1" presStyleIdx="3" presStyleCnt="8"/>
      <dgm:spPr/>
    </dgm:pt>
    <dgm:pt modelId="{F33D0C50-5AD6-43D1-9889-EFD1B6367B0C}" type="pres">
      <dgm:prSet presAssocID="{0D3B002F-85C8-492B-8E9E-C497960741DA}" presName="text3" presStyleCnt="0"/>
      <dgm:spPr/>
    </dgm:pt>
    <dgm:pt modelId="{BBF89668-25C6-4C0D-BF12-E27393E3C9E0}" type="pres">
      <dgm:prSet presAssocID="{0D3B002F-85C8-492B-8E9E-C497960741DA}" presName="textRepeatNode" presStyleLbl="alignNode1" presStyleIdx="2" presStyleCnt="4" custLinFactX="100000" custLinFactNeighborX="155674" custLinFactNeighborY="-55297">
        <dgm:presLayoutVars>
          <dgm:chMax val="0"/>
          <dgm:chPref val="0"/>
          <dgm:bulletEnabled val="1"/>
        </dgm:presLayoutVars>
      </dgm:prSet>
      <dgm:spPr/>
    </dgm:pt>
    <dgm:pt modelId="{7145B79A-A01C-49D3-A708-1EA4DCDD162A}" type="pres">
      <dgm:prSet presAssocID="{0D3B002F-85C8-492B-8E9E-C497960741DA}" presName="textaccent3" presStyleCnt="0"/>
      <dgm:spPr/>
    </dgm:pt>
    <dgm:pt modelId="{65C968BA-80BE-48C9-A823-BAE82868CF55}" type="pres">
      <dgm:prSet presAssocID="{0D3B002F-85C8-492B-8E9E-C497960741DA}" presName="accentRepeatNode" presStyleLbl="solidAlignAcc1" presStyleIdx="4" presStyleCnt="8" custLinFactX="1083172" custLinFactY="-200000" custLinFactNeighborX="1100000" custLinFactNeighborY="-263246"/>
      <dgm:spPr/>
    </dgm:pt>
    <dgm:pt modelId="{EF39707D-E565-47FC-A3E8-26B30D50A817}" type="pres">
      <dgm:prSet presAssocID="{5769641A-48A9-4556-A887-DE6F38C84FEC}" presName="image3" presStyleCnt="0"/>
      <dgm:spPr/>
    </dgm:pt>
    <dgm:pt modelId="{BDE2E994-DBA2-48F1-A1D0-6F0BD7123E56}" type="pres">
      <dgm:prSet presAssocID="{5769641A-48A9-4556-A887-DE6F38C84FEC}" presName="imageRepeatNode" presStyleLbl="alignAcc1" presStyleIdx="2" presStyleCnt="4" custLinFactNeighborX="957" custLinFactNeighborY="2910"/>
      <dgm:spPr/>
    </dgm:pt>
    <dgm:pt modelId="{128BD9AA-38F0-4A19-8B01-0854E6602E35}" type="pres">
      <dgm:prSet presAssocID="{5769641A-48A9-4556-A887-DE6F38C84FEC}" presName="imageaccent3" presStyleCnt="0"/>
      <dgm:spPr/>
    </dgm:pt>
    <dgm:pt modelId="{9827CB5F-2C37-4028-9A31-FC26E674604B}" type="pres">
      <dgm:prSet presAssocID="{5769641A-48A9-4556-A887-DE6F38C84FEC}" presName="accentRepeatNode" presStyleLbl="solidAlignAcc1" presStyleIdx="5" presStyleCnt="8" custScaleX="44995" custScaleY="52651" custLinFactX="626792" custLinFactY="-361050" custLinFactNeighborX="700000" custLinFactNeighborY="-400000"/>
      <dgm:spPr/>
    </dgm:pt>
    <dgm:pt modelId="{57C8E12E-C928-4B0A-8B40-8D95DB167C9A}" type="pres">
      <dgm:prSet presAssocID="{73100098-DED3-4170-9827-FB5D08A13BCA}" presName="text4" presStyleCnt="0"/>
      <dgm:spPr/>
    </dgm:pt>
    <dgm:pt modelId="{0B83F262-B4A7-482A-9A33-C20856DC1BFA}" type="pres">
      <dgm:prSet presAssocID="{73100098-DED3-4170-9827-FB5D08A13BCA}" presName="textRepeatNode" presStyleLbl="alignNode1" presStyleIdx="3" presStyleCnt="4">
        <dgm:presLayoutVars>
          <dgm:chMax val="0"/>
          <dgm:chPref val="0"/>
          <dgm:bulletEnabled val="1"/>
        </dgm:presLayoutVars>
      </dgm:prSet>
      <dgm:spPr/>
    </dgm:pt>
    <dgm:pt modelId="{DCEE70EC-E69F-49CF-B634-6E31C3E811E8}" type="pres">
      <dgm:prSet presAssocID="{73100098-DED3-4170-9827-FB5D08A13BCA}" presName="textaccent4" presStyleCnt="0"/>
      <dgm:spPr/>
    </dgm:pt>
    <dgm:pt modelId="{5FA2CC3F-D2E1-4E12-A688-D02DD51379A2}" type="pres">
      <dgm:prSet presAssocID="{73100098-DED3-4170-9827-FB5D08A13BCA}" presName="accentRepeatNode" presStyleLbl="solidAlignAcc1" presStyleIdx="6" presStyleCnt="8"/>
      <dgm:spPr/>
    </dgm:pt>
    <dgm:pt modelId="{72AF9FDE-02DD-46A7-B129-AC90692286F5}" type="pres">
      <dgm:prSet presAssocID="{3BF181DC-AF3A-429D-8E4A-6DDF1A739075}" presName="image4" presStyleCnt="0"/>
      <dgm:spPr/>
    </dgm:pt>
    <dgm:pt modelId="{6CCAC186-E99B-41FB-9607-E88D7B021EDE}" type="pres">
      <dgm:prSet presAssocID="{3BF181DC-AF3A-429D-8E4A-6DDF1A739075}" presName="imageRepeatNode" presStyleLbl="alignAcc1" presStyleIdx="3" presStyleCnt="4"/>
      <dgm:spPr/>
    </dgm:pt>
    <dgm:pt modelId="{5579507F-EB99-43D2-884D-8315B5DA9A95}" type="pres">
      <dgm:prSet presAssocID="{3BF181DC-AF3A-429D-8E4A-6DDF1A739075}" presName="imageaccent4" presStyleCnt="0"/>
      <dgm:spPr/>
    </dgm:pt>
    <dgm:pt modelId="{385C1D1C-F56B-481D-AD7B-08150018671D}" type="pres">
      <dgm:prSet presAssocID="{3BF181DC-AF3A-429D-8E4A-6DDF1A739075}" presName="accentRepeatNode" presStyleLbl="solidAlignAcc1" presStyleIdx="7" presStyleCnt="8"/>
      <dgm:spPr/>
    </dgm:pt>
  </dgm:ptLst>
  <dgm:cxnLst>
    <dgm:cxn modelId="{C363A406-51D6-4882-809C-589BA7A30BF3}" type="presOf" srcId="{49AA75BC-1F7C-4054-9B1E-6D1B29020FAC}" destId="{95374CA4-E198-49B9-A984-B2A4CAC3CBA9}" srcOrd="0" destOrd="0" presId="urn:microsoft.com/office/officeart/2008/layout/HexagonCluster"/>
    <dgm:cxn modelId="{A0CCD732-128B-4BF6-8DB6-D6E089CD5C80}" type="presOf" srcId="{489135E1-A240-4FE0-A76B-143D4985D9C4}" destId="{785AFD54-7D2C-46BB-A72D-475FBAAA4560}" srcOrd="0" destOrd="0" presId="urn:microsoft.com/office/officeart/2008/layout/HexagonCluster"/>
    <dgm:cxn modelId="{330A1533-B531-4DE1-892C-B1FBB9030816}" type="presOf" srcId="{776181AB-FA0A-4302-AE43-657315FC961C}" destId="{EF60C73A-2F46-47DD-8DE7-36D63EEA6BA7}" srcOrd="0" destOrd="0" presId="urn:microsoft.com/office/officeart/2008/layout/HexagonCluster"/>
    <dgm:cxn modelId="{F971CB39-38CD-41D3-A0AC-A65ADCAF8053}" srcId="{F76D490C-CD49-4820-A304-19632DF2316D}" destId="{73100098-DED3-4170-9827-FB5D08A13BCA}" srcOrd="3" destOrd="0" parTransId="{9F395360-7C36-49DD-96E6-64B228024A98}" sibTransId="{3BF181DC-AF3A-429D-8E4A-6DDF1A739075}"/>
    <dgm:cxn modelId="{0099FE61-AD47-47E1-ABA9-4963037097B5}" type="presOf" srcId="{5769641A-48A9-4556-A887-DE6F38C84FEC}" destId="{BDE2E994-DBA2-48F1-A1D0-6F0BD7123E56}" srcOrd="0" destOrd="0" presId="urn:microsoft.com/office/officeart/2008/layout/HexagonCluster"/>
    <dgm:cxn modelId="{7A6A6E6C-70DF-4382-8740-08740691279E}" type="presOf" srcId="{B91DEB5A-B21E-44D7-9F39-11FD48CE1C89}" destId="{3690441C-E3A7-4372-9566-5DCA7C5D40A2}" srcOrd="0" destOrd="0" presId="urn:microsoft.com/office/officeart/2008/layout/HexagonCluster"/>
    <dgm:cxn modelId="{6766C082-2ABD-4BFC-B4CE-367A274748A7}" srcId="{F76D490C-CD49-4820-A304-19632DF2316D}" destId="{49AA75BC-1F7C-4054-9B1E-6D1B29020FAC}" srcOrd="0" destOrd="0" parTransId="{26BDFE91-14F3-463C-8A55-F57963D85845}" sibTransId="{776181AB-FA0A-4302-AE43-657315FC961C}"/>
    <dgm:cxn modelId="{6AE59483-55D8-4635-A76B-2EF28929F634}" type="presOf" srcId="{73100098-DED3-4170-9827-FB5D08A13BCA}" destId="{0B83F262-B4A7-482A-9A33-C20856DC1BFA}" srcOrd="0" destOrd="0" presId="urn:microsoft.com/office/officeart/2008/layout/HexagonCluster"/>
    <dgm:cxn modelId="{43D7EF84-0B01-41D6-82E1-D783EAFE2677}" type="presOf" srcId="{F76D490C-CD49-4820-A304-19632DF2316D}" destId="{3C57BBCD-DC22-4ED6-B511-B355FF8468A4}" srcOrd="0" destOrd="0" presId="urn:microsoft.com/office/officeart/2008/layout/HexagonCluster"/>
    <dgm:cxn modelId="{D79F81AE-BFF6-4EA0-A6BF-346C5447EB3D}" type="presOf" srcId="{0D3B002F-85C8-492B-8E9E-C497960741DA}" destId="{BBF89668-25C6-4C0D-BF12-E27393E3C9E0}" srcOrd="0" destOrd="0" presId="urn:microsoft.com/office/officeart/2008/layout/HexagonCluster"/>
    <dgm:cxn modelId="{7E0719BE-4957-487E-A2E6-A2AC0CEBC2CE}" type="presOf" srcId="{3BF181DC-AF3A-429D-8E4A-6DDF1A739075}" destId="{6CCAC186-E99B-41FB-9607-E88D7B021EDE}" srcOrd="0" destOrd="0" presId="urn:microsoft.com/office/officeart/2008/layout/HexagonCluster"/>
    <dgm:cxn modelId="{B311D4C4-5DE6-48FD-BE1C-5C226CC775CE}" srcId="{F76D490C-CD49-4820-A304-19632DF2316D}" destId="{489135E1-A240-4FE0-A76B-143D4985D9C4}" srcOrd="1" destOrd="0" parTransId="{89517A17-B278-4E7C-8E6A-43FD776EB208}" sibTransId="{B91DEB5A-B21E-44D7-9F39-11FD48CE1C89}"/>
    <dgm:cxn modelId="{D88490F7-94C5-4507-9F36-AC034630F559}" srcId="{F76D490C-CD49-4820-A304-19632DF2316D}" destId="{0D3B002F-85C8-492B-8E9E-C497960741DA}" srcOrd="2" destOrd="0" parTransId="{A6D01686-7940-42EF-95B4-ABB09065A813}" sibTransId="{5769641A-48A9-4556-A887-DE6F38C84FEC}"/>
    <dgm:cxn modelId="{97AB3820-1354-40FE-9A04-65812F4C502B}" type="presParOf" srcId="{3C57BBCD-DC22-4ED6-B511-B355FF8468A4}" destId="{028814A5-4F08-4112-9344-4AD5B8EC153B}" srcOrd="0" destOrd="0" presId="urn:microsoft.com/office/officeart/2008/layout/HexagonCluster"/>
    <dgm:cxn modelId="{A2D173C4-84C7-4007-B341-5B5AD3E15BD6}" type="presParOf" srcId="{028814A5-4F08-4112-9344-4AD5B8EC153B}" destId="{95374CA4-E198-49B9-A984-B2A4CAC3CBA9}" srcOrd="0" destOrd="0" presId="urn:microsoft.com/office/officeart/2008/layout/HexagonCluster"/>
    <dgm:cxn modelId="{474C33C0-701C-423A-B7BC-0B814E718036}" type="presParOf" srcId="{3C57BBCD-DC22-4ED6-B511-B355FF8468A4}" destId="{2970A44E-1E01-4567-B4C0-17B711B50028}" srcOrd="1" destOrd="0" presId="urn:microsoft.com/office/officeart/2008/layout/HexagonCluster"/>
    <dgm:cxn modelId="{117E7DD9-172F-47DF-AF48-E1C0F058C059}" type="presParOf" srcId="{2970A44E-1E01-4567-B4C0-17B711B50028}" destId="{3F573427-E768-4C70-A50A-F768CF2D6D0B}" srcOrd="0" destOrd="0" presId="urn:microsoft.com/office/officeart/2008/layout/HexagonCluster"/>
    <dgm:cxn modelId="{E61D9C63-361B-46DE-9397-07427B364B0A}" type="presParOf" srcId="{3C57BBCD-DC22-4ED6-B511-B355FF8468A4}" destId="{19190898-085D-4D57-9235-6B798415A562}" srcOrd="2" destOrd="0" presId="urn:microsoft.com/office/officeart/2008/layout/HexagonCluster"/>
    <dgm:cxn modelId="{9088E663-8774-4F1E-A6A2-A6CAA7778356}" type="presParOf" srcId="{19190898-085D-4D57-9235-6B798415A562}" destId="{EF60C73A-2F46-47DD-8DE7-36D63EEA6BA7}" srcOrd="0" destOrd="0" presId="urn:microsoft.com/office/officeart/2008/layout/HexagonCluster"/>
    <dgm:cxn modelId="{E036FE6A-E565-49C9-98DA-D0264F34A3CD}" type="presParOf" srcId="{3C57BBCD-DC22-4ED6-B511-B355FF8468A4}" destId="{BD5052F8-A376-467B-BF37-C6567AAAFE1E}" srcOrd="3" destOrd="0" presId="urn:microsoft.com/office/officeart/2008/layout/HexagonCluster"/>
    <dgm:cxn modelId="{FB4F2B22-34AC-4777-87B2-3A428918023B}" type="presParOf" srcId="{BD5052F8-A376-467B-BF37-C6567AAAFE1E}" destId="{6F383FD3-BA05-4C77-93F3-5F34C47D40DB}" srcOrd="0" destOrd="0" presId="urn:microsoft.com/office/officeart/2008/layout/HexagonCluster"/>
    <dgm:cxn modelId="{DB5D318A-E3E8-494E-AC71-96F0E1BAE467}" type="presParOf" srcId="{3C57BBCD-DC22-4ED6-B511-B355FF8468A4}" destId="{3E69E2F2-1599-415F-B1F6-CBB6620C2607}" srcOrd="4" destOrd="0" presId="urn:microsoft.com/office/officeart/2008/layout/HexagonCluster"/>
    <dgm:cxn modelId="{FB04F633-90E7-4692-9588-600C8C78EB7F}" type="presParOf" srcId="{3E69E2F2-1599-415F-B1F6-CBB6620C2607}" destId="{785AFD54-7D2C-46BB-A72D-475FBAAA4560}" srcOrd="0" destOrd="0" presId="urn:microsoft.com/office/officeart/2008/layout/HexagonCluster"/>
    <dgm:cxn modelId="{A319E760-FA1E-454B-A510-A143EE4EA224}" type="presParOf" srcId="{3C57BBCD-DC22-4ED6-B511-B355FF8468A4}" destId="{3FC80E14-95EC-4625-A1E6-0A5A50F1E38F}" srcOrd="5" destOrd="0" presId="urn:microsoft.com/office/officeart/2008/layout/HexagonCluster"/>
    <dgm:cxn modelId="{5295942D-873B-4707-8223-A0BC34B07656}" type="presParOf" srcId="{3FC80E14-95EC-4625-A1E6-0A5A50F1E38F}" destId="{7F0058BB-BEA9-4F0F-B110-871E1BEAB4E7}" srcOrd="0" destOrd="0" presId="urn:microsoft.com/office/officeart/2008/layout/HexagonCluster"/>
    <dgm:cxn modelId="{0EB3E5DB-731E-4B55-BF94-08099B1A5097}" type="presParOf" srcId="{3C57BBCD-DC22-4ED6-B511-B355FF8468A4}" destId="{B5C704A0-5466-4BFF-8779-BCCB38D230A0}" srcOrd="6" destOrd="0" presId="urn:microsoft.com/office/officeart/2008/layout/HexagonCluster"/>
    <dgm:cxn modelId="{C991A9F8-1C5B-46B0-AB49-784A924C882D}" type="presParOf" srcId="{B5C704A0-5466-4BFF-8779-BCCB38D230A0}" destId="{3690441C-E3A7-4372-9566-5DCA7C5D40A2}" srcOrd="0" destOrd="0" presId="urn:microsoft.com/office/officeart/2008/layout/HexagonCluster"/>
    <dgm:cxn modelId="{045341ED-4B57-45E5-A6D9-99A126EDDDD0}" type="presParOf" srcId="{3C57BBCD-DC22-4ED6-B511-B355FF8468A4}" destId="{43802BFB-C30B-436F-AC78-77184C4B8719}" srcOrd="7" destOrd="0" presId="urn:microsoft.com/office/officeart/2008/layout/HexagonCluster"/>
    <dgm:cxn modelId="{BAAD4631-F89F-4525-A0CA-82DFE98F7015}" type="presParOf" srcId="{43802BFB-C30B-436F-AC78-77184C4B8719}" destId="{964455E8-A62D-447E-BFAF-4EC602AA82C3}" srcOrd="0" destOrd="0" presId="urn:microsoft.com/office/officeart/2008/layout/HexagonCluster"/>
    <dgm:cxn modelId="{F37AABA8-7538-4CEA-95C1-6202EAC3EC66}" type="presParOf" srcId="{3C57BBCD-DC22-4ED6-B511-B355FF8468A4}" destId="{F33D0C50-5AD6-43D1-9889-EFD1B6367B0C}" srcOrd="8" destOrd="0" presId="urn:microsoft.com/office/officeart/2008/layout/HexagonCluster"/>
    <dgm:cxn modelId="{F3F63792-BBBA-4A6F-BA66-1BF9BF23CD44}" type="presParOf" srcId="{F33D0C50-5AD6-43D1-9889-EFD1B6367B0C}" destId="{BBF89668-25C6-4C0D-BF12-E27393E3C9E0}" srcOrd="0" destOrd="0" presId="urn:microsoft.com/office/officeart/2008/layout/HexagonCluster"/>
    <dgm:cxn modelId="{EE9BC8B5-3D65-4DB7-9A99-5917D777EAD2}" type="presParOf" srcId="{3C57BBCD-DC22-4ED6-B511-B355FF8468A4}" destId="{7145B79A-A01C-49D3-A708-1EA4DCDD162A}" srcOrd="9" destOrd="0" presId="urn:microsoft.com/office/officeart/2008/layout/HexagonCluster"/>
    <dgm:cxn modelId="{94C1A340-5813-4AC1-8FB5-7C6EF7766124}" type="presParOf" srcId="{7145B79A-A01C-49D3-A708-1EA4DCDD162A}" destId="{65C968BA-80BE-48C9-A823-BAE82868CF55}" srcOrd="0" destOrd="0" presId="urn:microsoft.com/office/officeart/2008/layout/HexagonCluster"/>
    <dgm:cxn modelId="{66437904-4262-4929-9793-DF35DF4A4700}" type="presParOf" srcId="{3C57BBCD-DC22-4ED6-B511-B355FF8468A4}" destId="{EF39707D-E565-47FC-A3E8-26B30D50A817}" srcOrd="10" destOrd="0" presId="urn:microsoft.com/office/officeart/2008/layout/HexagonCluster"/>
    <dgm:cxn modelId="{3B2117C8-2761-4CD7-9B5C-370746838E13}" type="presParOf" srcId="{EF39707D-E565-47FC-A3E8-26B30D50A817}" destId="{BDE2E994-DBA2-48F1-A1D0-6F0BD7123E56}" srcOrd="0" destOrd="0" presId="urn:microsoft.com/office/officeart/2008/layout/HexagonCluster"/>
    <dgm:cxn modelId="{3D158A16-A432-40BB-AF37-4A1B448CF3C4}" type="presParOf" srcId="{3C57BBCD-DC22-4ED6-B511-B355FF8468A4}" destId="{128BD9AA-38F0-4A19-8B01-0854E6602E35}" srcOrd="11" destOrd="0" presId="urn:microsoft.com/office/officeart/2008/layout/HexagonCluster"/>
    <dgm:cxn modelId="{71B1E635-B0D4-4855-B238-B6189945EC6C}" type="presParOf" srcId="{128BD9AA-38F0-4A19-8B01-0854E6602E35}" destId="{9827CB5F-2C37-4028-9A31-FC26E674604B}" srcOrd="0" destOrd="0" presId="urn:microsoft.com/office/officeart/2008/layout/HexagonCluster"/>
    <dgm:cxn modelId="{26D36116-B877-4402-B7B5-E86212559B69}" type="presParOf" srcId="{3C57BBCD-DC22-4ED6-B511-B355FF8468A4}" destId="{57C8E12E-C928-4B0A-8B40-8D95DB167C9A}" srcOrd="12" destOrd="0" presId="urn:microsoft.com/office/officeart/2008/layout/HexagonCluster"/>
    <dgm:cxn modelId="{8D5C82C2-3D89-47F6-92A7-B41E3585ECFA}" type="presParOf" srcId="{57C8E12E-C928-4B0A-8B40-8D95DB167C9A}" destId="{0B83F262-B4A7-482A-9A33-C20856DC1BFA}" srcOrd="0" destOrd="0" presId="urn:microsoft.com/office/officeart/2008/layout/HexagonCluster"/>
    <dgm:cxn modelId="{4B692A1E-D102-4411-9537-E5A15F758B7A}" type="presParOf" srcId="{3C57BBCD-DC22-4ED6-B511-B355FF8468A4}" destId="{DCEE70EC-E69F-49CF-B634-6E31C3E811E8}" srcOrd="13" destOrd="0" presId="urn:microsoft.com/office/officeart/2008/layout/HexagonCluster"/>
    <dgm:cxn modelId="{D13CEAB5-1290-418D-B3E9-3E9779C5E640}" type="presParOf" srcId="{DCEE70EC-E69F-49CF-B634-6E31C3E811E8}" destId="{5FA2CC3F-D2E1-4E12-A688-D02DD51379A2}" srcOrd="0" destOrd="0" presId="urn:microsoft.com/office/officeart/2008/layout/HexagonCluster"/>
    <dgm:cxn modelId="{0A617DA1-A553-49AE-8C5A-C72BFF0CB605}" type="presParOf" srcId="{3C57BBCD-DC22-4ED6-B511-B355FF8468A4}" destId="{72AF9FDE-02DD-46A7-B129-AC90692286F5}" srcOrd="14" destOrd="0" presId="urn:microsoft.com/office/officeart/2008/layout/HexagonCluster"/>
    <dgm:cxn modelId="{FC038E7B-87C7-4081-833D-A7F8AB27F73D}" type="presParOf" srcId="{72AF9FDE-02DD-46A7-B129-AC90692286F5}" destId="{6CCAC186-E99B-41FB-9607-E88D7B021EDE}" srcOrd="0" destOrd="0" presId="urn:microsoft.com/office/officeart/2008/layout/HexagonCluster"/>
    <dgm:cxn modelId="{FDC02B1B-E876-436E-A6FC-01ED76F1A9C6}" type="presParOf" srcId="{3C57BBCD-DC22-4ED6-B511-B355FF8468A4}" destId="{5579507F-EB99-43D2-884D-8315B5DA9A95}" srcOrd="15" destOrd="0" presId="urn:microsoft.com/office/officeart/2008/layout/HexagonCluster"/>
    <dgm:cxn modelId="{3B1864D6-F51A-49EB-B9B8-2209CAF64358}" type="presParOf" srcId="{5579507F-EB99-43D2-884D-8315B5DA9A95}" destId="{385C1D1C-F56B-481D-AD7B-08150018671D}"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D6786F-CC31-4527-B994-0C274137A4BF}"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en-US"/>
        </a:p>
      </dgm:t>
    </dgm:pt>
    <dgm:pt modelId="{EC3E3F14-32E6-4F9A-8BA1-64D497A26338}">
      <dgm:prSet/>
      <dgm:spPr/>
      <dgm:t>
        <a:bodyPr/>
        <a:lstStyle/>
        <a:p>
          <a:r>
            <a:rPr lang="en-US" b="1" dirty="0">
              <a:solidFill>
                <a:srgbClr val="0C64A0"/>
              </a:solidFill>
              <a:latin typeface="Open Sans" pitchFamily="2" charset="0"/>
              <a:ea typeface="Open Sans" pitchFamily="2" charset="0"/>
              <a:cs typeface="Open Sans" pitchFamily="2" charset="0"/>
            </a:rPr>
            <a:t>Broadband Connectivity</a:t>
          </a:r>
        </a:p>
        <a:p>
          <a:r>
            <a:rPr lang="en-US" dirty="0">
              <a:latin typeface="Open Sans" pitchFamily="2" charset="0"/>
              <a:ea typeface="Open Sans" pitchFamily="2" charset="0"/>
              <a:cs typeface="Open Sans" pitchFamily="2" charset="0"/>
            </a:rPr>
            <a:t>Install or provide low-cost internet to multi-dwelling units for low-income residents; support sign-ups for broadband subscriptions; support affordability of broadband &amp; sign ups for subsidy programs</a:t>
          </a:r>
        </a:p>
      </dgm:t>
    </dgm:pt>
    <dgm:pt modelId="{73ACD551-950F-4C7D-9B7D-51D5AE97DBDE}" type="parTrans" cxnId="{6318A257-E2C7-4734-99BD-EFD09602EC01}">
      <dgm:prSet/>
      <dgm:spPr/>
      <dgm:t>
        <a:bodyPr/>
        <a:lstStyle/>
        <a:p>
          <a:endParaRPr lang="en-US">
            <a:latin typeface="Open Sans" pitchFamily="2" charset="0"/>
            <a:ea typeface="Open Sans" pitchFamily="2" charset="0"/>
            <a:cs typeface="Open Sans" pitchFamily="2" charset="0"/>
          </a:endParaRPr>
        </a:p>
      </dgm:t>
    </dgm:pt>
    <dgm:pt modelId="{AF15284F-C729-46FF-8F8A-04E83ED032A6}" type="sibTrans" cxnId="{6318A257-E2C7-4734-99BD-EFD09602EC01}">
      <dgm:prSet/>
      <dgm:spPr/>
      <dgm:t>
        <a:bodyPr/>
        <a:lstStyle/>
        <a:p>
          <a:endParaRPr lang="en-US">
            <a:latin typeface="Open Sans" pitchFamily="2" charset="0"/>
            <a:ea typeface="Open Sans" pitchFamily="2" charset="0"/>
            <a:cs typeface="Open Sans" pitchFamily="2" charset="0"/>
          </a:endParaRPr>
        </a:p>
      </dgm:t>
    </dgm:pt>
    <dgm:pt modelId="{576D9865-F345-40EC-83E9-688785E40E33}">
      <dgm:prSet/>
      <dgm:spPr/>
      <dgm:t>
        <a:bodyPr/>
        <a:lstStyle/>
        <a:p>
          <a:r>
            <a:rPr lang="en-US" b="1" dirty="0">
              <a:solidFill>
                <a:srgbClr val="0C64A0"/>
              </a:solidFill>
              <a:latin typeface="Open Sans" pitchFamily="2" charset="0"/>
              <a:ea typeface="Open Sans" pitchFamily="2" charset="0"/>
              <a:cs typeface="Open Sans" pitchFamily="2" charset="0"/>
            </a:rPr>
            <a:t>Covered Populations</a:t>
          </a:r>
        </a:p>
        <a:p>
          <a:r>
            <a:rPr lang="en-US" dirty="0">
              <a:latin typeface="Open Sans" pitchFamily="2" charset="0"/>
              <a:ea typeface="Open Sans" pitchFamily="2" charset="0"/>
              <a:cs typeface="Open Sans" pitchFamily="2" charset="0"/>
            </a:rPr>
            <a:t>Prioritize projects that address the needs of covered populations such as seniors, individuals with disabilities, low-income households, or English learners; support outreach to partners serving these groups</a:t>
          </a:r>
        </a:p>
      </dgm:t>
    </dgm:pt>
    <dgm:pt modelId="{7DD6B439-EF00-4019-98F9-7F9B74586FC3}" type="parTrans" cxnId="{813B4081-B11E-4CFC-A955-C525FC23BB01}">
      <dgm:prSet/>
      <dgm:spPr/>
      <dgm:t>
        <a:bodyPr/>
        <a:lstStyle/>
        <a:p>
          <a:endParaRPr lang="en-US">
            <a:latin typeface="Open Sans" pitchFamily="2" charset="0"/>
            <a:ea typeface="Open Sans" pitchFamily="2" charset="0"/>
            <a:cs typeface="Open Sans" pitchFamily="2" charset="0"/>
          </a:endParaRPr>
        </a:p>
      </dgm:t>
    </dgm:pt>
    <dgm:pt modelId="{106CA2DE-C9FB-4D64-B4BF-FAEAD69363B4}" type="sibTrans" cxnId="{813B4081-B11E-4CFC-A955-C525FC23BB01}">
      <dgm:prSet/>
      <dgm:spPr/>
      <dgm:t>
        <a:bodyPr/>
        <a:lstStyle/>
        <a:p>
          <a:endParaRPr lang="en-US">
            <a:latin typeface="Open Sans" pitchFamily="2" charset="0"/>
            <a:ea typeface="Open Sans" pitchFamily="2" charset="0"/>
            <a:cs typeface="Open Sans" pitchFamily="2" charset="0"/>
          </a:endParaRPr>
        </a:p>
      </dgm:t>
    </dgm:pt>
    <dgm:pt modelId="{82B26F29-DFB9-4FA3-ACDE-3E7A20113CD7}">
      <dgm:prSet/>
      <dgm:spPr/>
      <dgm:t>
        <a:bodyPr/>
        <a:lstStyle/>
        <a:p>
          <a:r>
            <a:rPr lang="en-US" b="1" dirty="0">
              <a:solidFill>
                <a:srgbClr val="0C64A0"/>
              </a:solidFill>
              <a:latin typeface="Open Sans" pitchFamily="2" charset="0"/>
              <a:ea typeface="Open Sans" pitchFamily="2" charset="0"/>
              <a:cs typeface="Open Sans" pitchFamily="2" charset="0"/>
            </a:rPr>
            <a:t>Network Reliability</a:t>
          </a:r>
        </a:p>
        <a:p>
          <a:r>
            <a:rPr lang="en-US" b="0" dirty="0">
              <a:latin typeface="Open Sans" pitchFamily="2" charset="0"/>
              <a:ea typeface="Open Sans" pitchFamily="2" charset="0"/>
              <a:cs typeface="Open Sans" pitchFamily="2" charset="0"/>
            </a:rPr>
            <a:t>Assess threats to network reliability including extreme weather, cybercrime, &amp; outdated equipment; support mitigation methods &amp; network designs to enhance service quality &amp; reliability</a:t>
          </a:r>
          <a:endParaRPr lang="en-US" dirty="0">
            <a:latin typeface="Open Sans" pitchFamily="2" charset="0"/>
            <a:ea typeface="Open Sans" pitchFamily="2" charset="0"/>
            <a:cs typeface="Open Sans" pitchFamily="2" charset="0"/>
          </a:endParaRPr>
        </a:p>
      </dgm:t>
    </dgm:pt>
    <dgm:pt modelId="{3BD2FC10-7F79-4F6B-9D98-B17EA680D4FB}" type="parTrans" cxnId="{C99AC4CB-F8F5-4BF6-A2BA-F9E65CB6E5D8}">
      <dgm:prSet/>
      <dgm:spPr/>
      <dgm:t>
        <a:bodyPr/>
        <a:lstStyle/>
        <a:p>
          <a:endParaRPr lang="en-US">
            <a:latin typeface="Open Sans" pitchFamily="2" charset="0"/>
            <a:ea typeface="Open Sans" pitchFamily="2" charset="0"/>
            <a:cs typeface="Open Sans" pitchFamily="2" charset="0"/>
          </a:endParaRPr>
        </a:p>
      </dgm:t>
    </dgm:pt>
    <dgm:pt modelId="{F069118C-928D-457A-9545-BDF3FC98A4D4}" type="sibTrans" cxnId="{C99AC4CB-F8F5-4BF6-A2BA-F9E65CB6E5D8}">
      <dgm:prSet/>
      <dgm:spPr/>
      <dgm:t>
        <a:bodyPr/>
        <a:lstStyle/>
        <a:p>
          <a:endParaRPr lang="en-US">
            <a:latin typeface="Open Sans" pitchFamily="2" charset="0"/>
            <a:ea typeface="Open Sans" pitchFamily="2" charset="0"/>
            <a:cs typeface="Open Sans" pitchFamily="2" charset="0"/>
          </a:endParaRPr>
        </a:p>
      </dgm:t>
    </dgm:pt>
    <dgm:pt modelId="{6270E16E-8C27-452F-A301-C4E46E7C2099}">
      <dgm:prSet/>
      <dgm:spPr/>
      <dgm:t>
        <a:bodyPr/>
        <a:lstStyle/>
        <a:p>
          <a:r>
            <a:rPr lang="en-US" b="1" dirty="0">
              <a:solidFill>
                <a:srgbClr val="0C64A0"/>
              </a:solidFill>
              <a:latin typeface="Open Sans" pitchFamily="2" charset="0"/>
              <a:ea typeface="Open Sans" pitchFamily="2" charset="0"/>
              <a:cs typeface="Open Sans" pitchFamily="2" charset="0"/>
            </a:rPr>
            <a:t>Workforce Development</a:t>
          </a:r>
        </a:p>
        <a:p>
          <a:r>
            <a:rPr lang="en-US" dirty="0">
              <a:latin typeface="Open Sans" pitchFamily="2" charset="0"/>
              <a:ea typeface="Open Sans" pitchFamily="2" charset="0"/>
              <a:cs typeface="Open Sans" pitchFamily="2" charset="0"/>
            </a:rPr>
            <a:t>Investing in workforce training to supply workers for infrastructure deployment projects &amp; to support programs to teach digital skills &amp; enhance employment opportunities</a:t>
          </a:r>
        </a:p>
      </dgm:t>
    </dgm:pt>
    <dgm:pt modelId="{D7E2A8AC-0AB6-4072-987D-B9083B616611}" type="parTrans" cxnId="{0F0222F0-AE8B-4CC6-BC79-7C8B8BECD646}">
      <dgm:prSet/>
      <dgm:spPr/>
      <dgm:t>
        <a:bodyPr/>
        <a:lstStyle/>
        <a:p>
          <a:endParaRPr lang="en-US">
            <a:latin typeface="Open Sans" pitchFamily="2" charset="0"/>
            <a:ea typeface="Open Sans" pitchFamily="2" charset="0"/>
            <a:cs typeface="Open Sans" pitchFamily="2" charset="0"/>
          </a:endParaRPr>
        </a:p>
      </dgm:t>
    </dgm:pt>
    <dgm:pt modelId="{23D42AFC-A5EF-4B7D-AB77-A5756E6BEAE8}" type="sibTrans" cxnId="{0F0222F0-AE8B-4CC6-BC79-7C8B8BECD646}">
      <dgm:prSet/>
      <dgm:spPr/>
      <dgm:t>
        <a:bodyPr/>
        <a:lstStyle/>
        <a:p>
          <a:endParaRPr lang="en-US">
            <a:latin typeface="Open Sans" pitchFamily="2" charset="0"/>
            <a:ea typeface="Open Sans" pitchFamily="2" charset="0"/>
            <a:cs typeface="Open Sans" pitchFamily="2" charset="0"/>
          </a:endParaRPr>
        </a:p>
      </dgm:t>
    </dgm:pt>
    <dgm:pt modelId="{7D3DB51F-91A8-426E-9E1E-ACB5EFFF61AC}">
      <dgm:prSet/>
      <dgm:spPr/>
      <dgm:t>
        <a:bodyPr/>
        <a:lstStyle/>
        <a:p>
          <a:r>
            <a:rPr lang="en-US" b="1">
              <a:solidFill>
                <a:srgbClr val="0C64A0"/>
              </a:solidFill>
              <a:latin typeface="Open Sans" pitchFamily="2" charset="0"/>
              <a:ea typeface="Open Sans" pitchFamily="2" charset="0"/>
              <a:cs typeface="Open Sans" pitchFamily="2" charset="0"/>
            </a:rPr>
            <a:t>Telehealth Services</a:t>
          </a:r>
        </a:p>
        <a:p>
          <a:r>
            <a:rPr lang="en-US">
              <a:latin typeface="Open Sans" pitchFamily="2" charset="0"/>
              <a:ea typeface="Open Sans" pitchFamily="2" charset="0"/>
              <a:cs typeface="Open Sans" pitchFamily="2" charset="0"/>
            </a:rPr>
            <a:t>Digital training to support the use of telehealth services</a:t>
          </a:r>
        </a:p>
      </dgm:t>
    </dgm:pt>
    <dgm:pt modelId="{535E696D-7CDE-4169-BC02-7588F134931E}" type="parTrans" cxnId="{20A04250-CFB9-4BA1-9FD0-437C4C3AEDDE}">
      <dgm:prSet/>
      <dgm:spPr/>
      <dgm:t>
        <a:bodyPr/>
        <a:lstStyle/>
        <a:p>
          <a:endParaRPr lang="en-US">
            <a:latin typeface="Open Sans" pitchFamily="2" charset="0"/>
            <a:ea typeface="Open Sans" pitchFamily="2" charset="0"/>
            <a:cs typeface="Open Sans" pitchFamily="2" charset="0"/>
          </a:endParaRPr>
        </a:p>
      </dgm:t>
    </dgm:pt>
    <dgm:pt modelId="{C6E28C3F-A4E9-4128-B71E-E8BBD1613DC2}" type="sibTrans" cxnId="{20A04250-CFB9-4BA1-9FD0-437C4C3AEDDE}">
      <dgm:prSet/>
      <dgm:spPr/>
      <dgm:t>
        <a:bodyPr/>
        <a:lstStyle/>
        <a:p>
          <a:endParaRPr lang="en-US">
            <a:latin typeface="Open Sans" pitchFamily="2" charset="0"/>
            <a:ea typeface="Open Sans" pitchFamily="2" charset="0"/>
            <a:cs typeface="Open Sans" pitchFamily="2" charset="0"/>
          </a:endParaRPr>
        </a:p>
      </dgm:t>
    </dgm:pt>
    <dgm:pt modelId="{A0B582EA-C76A-4839-83C7-C14B2FA10107}" type="pres">
      <dgm:prSet presAssocID="{AED6786F-CC31-4527-B994-0C274137A4BF}" presName="vert0" presStyleCnt="0">
        <dgm:presLayoutVars>
          <dgm:dir/>
          <dgm:animOne val="branch"/>
          <dgm:animLvl val="lvl"/>
        </dgm:presLayoutVars>
      </dgm:prSet>
      <dgm:spPr/>
    </dgm:pt>
    <dgm:pt modelId="{EA2642BE-682B-4AE7-8B86-01C2804B5F37}" type="pres">
      <dgm:prSet presAssocID="{EC3E3F14-32E6-4F9A-8BA1-64D497A26338}" presName="thickLine" presStyleLbl="alignNode1" presStyleIdx="0" presStyleCnt="5"/>
      <dgm:spPr/>
    </dgm:pt>
    <dgm:pt modelId="{EB630234-A0C9-4E67-AC98-31FFB5677C52}" type="pres">
      <dgm:prSet presAssocID="{EC3E3F14-32E6-4F9A-8BA1-64D497A26338}" presName="horz1" presStyleCnt="0"/>
      <dgm:spPr/>
    </dgm:pt>
    <dgm:pt modelId="{5594ADFF-305F-42F3-A016-5ABE560ED8EB}" type="pres">
      <dgm:prSet presAssocID="{EC3E3F14-32E6-4F9A-8BA1-64D497A26338}" presName="tx1" presStyleLbl="revTx" presStyleIdx="0" presStyleCnt="5"/>
      <dgm:spPr/>
    </dgm:pt>
    <dgm:pt modelId="{752CA25E-D757-49C8-8F25-3D97B8F65A34}" type="pres">
      <dgm:prSet presAssocID="{EC3E3F14-32E6-4F9A-8BA1-64D497A26338}" presName="vert1" presStyleCnt="0"/>
      <dgm:spPr/>
    </dgm:pt>
    <dgm:pt modelId="{CA2FEC08-E18D-4915-ADD2-5B121EFC2C85}" type="pres">
      <dgm:prSet presAssocID="{576D9865-F345-40EC-83E9-688785E40E33}" presName="thickLine" presStyleLbl="alignNode1" presStyleIdx="1" presStyleCnt="5"/>
      <dgm:spPr/>
    </dgm:pt>
    <dgm:pt modelId="{886679D3-9F4D-48C0-AF26-BED5AC76F3E9}" type="pres">
      <dgm:prSet presAssocID="{576D9865-F345-40EC-83E9-688785E40E33}" presName="horz1" presStyleCnt="0"/>
      <dgm:spPr/>
    </dgm:pt>
    <dgm:pt modelId="{F969677A-E00B-451C-93D5-3AFAC83EDC30}" type="pres">
      <dgm:prSet presAssocID="{576D9865-F345-40EC-83E9-688785E40E33}" presName="tx1" presStyleLbl="revTx" presStyleIdx="1" presStyleCnt="5"/>
      <dgm:spPr/>
    </dgm:pt>
    <dgm:pt modelId="{2516A5F3-E94E-4ADE-80F0-90A6FAA8BB43}" type="pres">
      <dgm:prSet presAssocID="{576D9865-F345-40EC-83E9-688785E40E33}" presName="vert1" presStyleCnt="0"/>
      <dgm:spPr/>
    </dgm:pt>
    <dgm:pt modelId="{2266F829-BFC2-4CDB-9011-BF886B8CAA4A}" type="pres">
      <dgm:prSet presAssocID="{82B26F29-DFB9-4FA3-ACDE-3E7A20113CD7}" presName="thickLine" presStyleLbl="alignNode1" presStyleIdx="2" presStyleCnt="5"/>
      <dgm:spPr/>
    </dgm:pt>
    <dgm:pt modelId="{6F491A53-1AA4-49A0-B169-1D34ED8E1B33}" type="pres">
      <dgm:prSet presAssocID="{82B26F29-DFB9-4FA3-ACDE-3E7A20113CD7}" presName="horz1" presStyleCnt="0"/>
      <dgm:spPr/>
    </dgm:pt>
    <dgm:pt modelId="{6A216C6E-6870-4E09-9302-C434BF22AA4C}" type="pres">
      <dgm:prSet presAssocID="{82B26F29-DFB9-4FA3-ACDE-3E7A20113CD7}" presName="tx1" presStyleLbl="revTx" presStyleIdx="2" presStyleCnt="5"/>
      <dgm:spPr/>
    </dgm:pt>
    <dgm:pt modelId="{C7285A55-57B1-4A0E-8AEA-AC2CD14D2BD0}" type="pres">
      <dgm:prSet presAssocID="{82B26F29-DFB9-4FA3-ACDE-3E7A20113CD7}" presName="vert1" presStyleCnt="0"/>
      <dgm:spPr/>
    </dgm:pt>
    <dgm:pt modelId="{6E2536CF-3E3F-4F17-BC28-5B292ECB9C24}" type="pres">
      <dgm:prSet presAssocID="{6270E16E-8C27-452F-A301-C4E46E7C2099}" presName="thickLine" presStyleLbl="alignNode1" presStyleIdx="3" presStyleCnt="5"/>
      <dgm:spPr/>
    </dgm:pt>
    <dgm:pt modelId="{B57AA628-7608-4348-A832-AAD96A3707DD}" type="pres">
      <dgm:prSet presAssocID="{6270E16E-8C27-452F-A301-C4E46E7C2099}" presName="horz1" presStyleCnt="0"/>
      <dgm:spPr/>
    </dgm:pt>
    <dgm:pt modelId="{C4135276-3017-4A38-856B-7E6AC5F02119}" type="pres">
      <dgm:prSet presAssocID="{6270E16E-8C27-452F-A301-C4E46E7C2099}" presName="tx1" presStyleLbl="revTx" presStyleIdx="3" presStyleCnt="5"/>
      <dgm:spPr/>
    </dgm:pt>
    <dgm:pt modelId="{8DB56563-E5C0-4E18-8A04-C3E2BF12CDF9}" type="pres">
      <dgm:prSet presAssocID="{6270E16E-8C27-452F-A301-C4E46E7C2099}" presName="vert1" presStyleCnt="0"/>
      <dgm:spPr/>
    </dgm:pt>
    <dgm:pt modelId="{D6835619-506A-43CF-AE14-D97C7D5CB644}" type="pres">
      <dgm:prSet presAssocID="{7D3DB51F-91A8-426E-9E1E-ACB5EFFF61AC}" presName="thickLine" presStyleLbl="alignNode1" presStyleIdx="4" presStyleCnt="5"/>
      <dgm:spPr/>
    </dgm:pt>
    <dgm:pt modelId="{3AC8E7CD-7482-4A8E-98FA-F6074F1519F3}" type="pres">
      <dgm:prSet presAssocID="{7D3DB51F-91A8-426E-9E1E-ACB5EFFF61AC}" presName="horz1" presStyleCnt="0"/>
      <dgm:spPr/>
    </dgm:pt>
    <dgm:pt modelId="{0F306DC1-D07D-4506-B02D-DAB027662EEE}" type="pres">
      <dgm:prSet presAssocID="{7D3DB51F-91A8-426E-9E1E-ACB5EFFF61AC}" presName="tx1" presStyleLbl="revTx" presStyleIdx="4" presStyleCnt="5"/>
      <dgm:spPr/>
    </dgm:pt>
    <dgm:pt modelId="{261358E2-A0CE-41C7-BF4E-0F9E018007CB}" type="pres">
      <dgm:prSet presAssocID="{7D3DB51F-91A8-426E-9E1E-ACB5EFFF61AC}" presName="vert1" presStyleCnt="0"/>
      <dgm:spPr/>
    </dgm:pt>
  </dgm:ptLst>
  <dgm:cxnLst>
    <dgm:cxn modelId="{9B36662B-EA1F-4228-A31E-229BC35B6AE1}" type="presOf" srcId="{576D9865-F345-40EC-83E9-688785E40E33}" destId="{F969677A-E00B-451C-93D5-3AFAC83EDC30}" srcOrd="0" destOrd="0" presId="urn:microsoft.com/office/officeart/2008/layout/LinedList"/>
    <dgm:cxn modelId="{CBC57E65-D6D8-4177-A934-F14ECE563421}" type="presOf" srcId="{82B26F29-DFB9-4FA3-ACDE-3E7A20113CD7}" destId="{6A216C6E-6870-4E09-9302-C434BF22AA4C}" srcOrd="0" destOrd="0" presId="urn:microsoft.com/office/officeart/2008/layout/LinedList"/>
    <dgm:cxn modelId="{20A04250-CFB9-4BA1-9FD0-437C4C3AEDDE}" srcId="{AED6786F-CC31-4527-B994-0C274137A4BF}" destId="{7D3DB51F-91A8-426E-9E1E-ACB5EFFF61AC}" srcOrd="4" destOrd="0" parTransId="{535E696D-7CDE-4169-BC02-7588F134931E}" sibTransId="{C6E28C3F-A4E9-4128-B71E-E8BBD1613DC2}"/>
    <dgm:cxn modelId="{ECD6AF71-6F6B-417B-B520-6B58C4608C61}" type="presOf" srcId="{AED6786F-CC31-4527-B994-0C274137A4BF}" destId="{A0B582EA-C76A-4839-83C7-C14B2FA10107}" srcOrd="0" destOrd="0" presId="urn:microsoft.com/office/officeart/2008/layout/LinedList"/>
    <dgm:cxn modelId="{E0AC2276-FF5E-4C3E-A56B-F6F965C24EF2}" type="presOf" srcId="{6270E16E-8C27-452F-A301-C4E46E7C2099}" destId="{C4135276-3017-4A38-856B-7E6AC5F02119}" srcOrd="0" destOrd="0" presId="urn:microsoft.com/office/officeart/2008/layout/LinedList"/>
    <dgm:cxn modelId="{6318A257-E2C7-4734-99BD-EFD09602EC01}" srcId="{AED6786F-CC31-4527-B994-0C274137A4BF}" destId="{EC3E3F14-32E6-4F9A-8BA1-64D497A26338}" srcOrd="0" destOrd="0" parTransId="{73ACD551-950F-4C7D-9B7D-51D5AE97DBDE}" sibTransId="{AF15284F-C729-46FF-8F8A-04E83ED032A6}"/>
    <dgm:cxn modelId="{813B4081-B11E-4CFC-A955-C525FC23BB01}" srcId="{AED6786F-CC31-4527-B994-0C274137A4BF}" destId="{576D9865-F345-40EC-83E9-688785E40E33}" srcOrd="1" destOrd="0" parTransId="{7DD6B439-EF00-4019-98F9-7F9B74586FC3}" sibTransId="{106CA2DE-C9FB-4D64-B4BF-FAEAD69363B4}"/>
    <dgm:cxn modelId="{06518685-F8F9-4162-90D2-B2955E8959C5}" type="presOf" srcId="{EC3E3F14-32E6-4F9A-8BA1-64D497A26338}" destId="{5594ADFF-305F-42F3-A016-5ABE560ED8EB}" srcOrd="0" destOrd="0" presId="urn:microsoft.com/office/officeart/2008/layout/LinedList"/>
    <dgm:cxn modelId="{F4DF64A0-14AC-4FA6-839D-EB779B580043}" type="presOf" srcId="{7D3DB51F-91A8-426E-9E1E-ACB5EFFF61AC}" destId="{0F306DC1-D07D-4506-B02D-DAB027662EEE}" srcOrd="0" destOrd="0" presId="urn:microsoft.com/office/officeart/2008/layout/LinedList"/>
    <dgm:cxn modelId="{C99AC4CB-F8F5-4BF6-A2BA-F9E65CB6E5D8}" srcId="{AED6786F-CC31-4527-B994-0C274137A4BF}" destId="{82B26F29-DFB9-4FA3-ACDE-3E7A20113CD7}" srcOrd="2" destOrd="0" parTransId="{3BD2FC10-7F79-4F6B-9D98-B17EA680D4FB}" sibTransId="{F069118C-928D-457A-9545-BDF3FC98A4D4}"/>
    <dgm:cxn modelId="{0F0222F0-AE8B-4CC6-BC79-7C8B8BECD646}" srcId="{AED6786F-CC31-4527-B994-0C274137A4BF}" destId="{6270E16E-8C27-452F-A301-C4E46E7C2099}" srcOrd="3" destOrd="0" parTransId="{D7E2A8AC-0AB6-4072-987D-B9083B616611}" sibTransId="{23D42AFC-A5EF-4B7D-AB77-A5756E6BEAE8}"/>
    <dgm:cxn modelId="{1CA8B479-F79A-4215-A647-B942C59D4DD2}" type="presParOf" srcId="{A0B582EA-C76A-4839-83C7-C14B2FA10107}" destId="{EA2642BE-682B-4AE7-8B86-01C2804B5F37}" srcOrd="0" destOrd="0" presId="urn:microsoft.com/office/officeart/2008/layout/LinedList"/>
    <dgm:cxn modelId="{F55D7844-7185-43C6-9640-5D1098B47805}" type="presParOf" srcId="{A0B582EA-C76A-4839-83C7-C14B2FA10107}" destId="{EB630234-A0C9-4E67-AC98-31FFB5677C52}" srcOrd="1" destOrd="0" presId="urn:microsoft.com/office/officeart/2008/layout/LinedList"/>
    <dgm:cxn modelId="{10600D26-5D79-4F14-83A8-07771B39EDEA}" type="presParOf" srcId="{EB630234-A0C9-4E67-AC98-31FFB5677C52}" destId="{5594ADFF-305F-42F3-A016-5ABE560ED8EB}" srcOrd="0" destOrd="0" presId="urn:microsoft.com/office/officeart/2008/layout/LinedList"/>
    <dgm:cxn modelId="{2217D6E5-AB31-4CF0-A577-8D1B6DF6FB76}" type="presParOf" srcId="{EB630234-A0C9-4E67-AC98-31FFB5677C52}" destId="{752CA25E-D757-49C8-8F25-3D97B8F65A34}" srcOrd="1" destOrd="0" presId="urn:microsoft.com/office/officeart/2008/layout/LinedList"/>
    <dgm:cxn modelId="{B6CEF9EF-CC04-4F04-9A1F-A1454E7C10CE}" type="presParOf" srcId="{A0B582EA-C76A-4839-83C7-C14B2FA10107}" destId="{CA2FEC08-E18D-4915-ADD2-5B121EFC2C85}" srcOrd="2" destOrd="0" presId="urn:microsoft.com/office/officeart/2008/layout/LinedList"/>
    <dgm:cxn modelId="{1280407F-023C-4A8A-90A2-5983068888F6}" type="presParOf" srcId="{A0B582EA-C76A-4839-83C7-C14B2FA10107}" destId="{886679D3-9F4D-48C0-AF26-BED5AC76F3E9}" srcOrd="3" destOrd="0" presId="urn:microsoft.com/office/officeart/2008/layout/LinedList"/>
    <dgm:cxn modelId="{937AA163-D34F-4F0D-A5B8-498CB5A75EEF}" type="presParOf" srcId="{886679D3-9F4D-48C0-AF26-BED5AC76F3E9}" destId="{F969677A-E00B-451C-93D5-3AFAC83EDC30}" srcOrd="0" destOrd="0" presId="urn:microsoft.com/office/officeart/2008/layout/LinedList"/>
    <dgm:cxn modelId="{EEE329CB-5C24-4172-8A57-9E8868503F82}" type="presParOf" srcId="{886679D3-9F4D-48C0-AF26-BED5AC76F3E9}" destId="{2516A5F3-E94E-4ADE-80F0-90A6FAA8BB43}" srcOrd="1" destOrd="0" presId="urn:microsoft.com/office/officeart/2008/layout/LinedList"/>
    <dgm:cxn modelId="{CBBC6CE1-7726-4886-9D98-2A5547562EE8}" type="presParOf" srcId="{A0B582EA-C76A-4839-83C7-C14B2FA10107}" destId="{2266F829-BFC2-4CDB-9011-BF886B8CAA4A}" srcOrd="4" destOrd="0" presId="urn:microsoft.com/office/officeart/2008/layout/LinedList"/>
    <dgm:cxn modelId="{19CC3200-EACD-4EC5-B20D-8F1952205049}" type="presParOf" srcId="{A0B582EA-C76A-4839-83C7-C14B2FA10107}" destId="{6F491A53-1AA4-49A0-B169-1D34ED8E1B33}" srcOrd="5" destOrd="0" presId="urn:microsoft.com/office/officeart/2008/layout/LinedList"/>
    <dgm:cxn modelId="{EEA0F0DE-51D7-40AF-8488-262E9BEE2E34}" type="presParOf" srcId="{6F491A53-1AA4-49A0-B169-1D34ED8E1B33}" destId="{6A216C6E-6870-4E09-9302-C434BF22AA4C}" srcOrd="0" destOrd="0" presId="urn:microsoft.com/office/officeart/2008/layout/LinedList"/>
    <dgm:cxn modelId="{4C10A031-5DDD-44B2-900E-CB9A841D8808}" type="presParOf" srcId="{6F491A53-1AA4-49A0-B169-1D34ED8E1B33}" destId="{C7285A55-57B1-4A0E-8AEA-AC2CD14D2BD0}" srcOrd="1" destOrd="0" presId="urn:microsoft.com/office/officeart/2008/layout/LinedList"/>
    <dgm:cxn modelId="{F4AFF5A5-B465-4275-B0BB-386AF7986F59}" type="presParOf" srcId="{A0B582EA-C76A-4839-83C7-C14B2FA10107}" destId="{6E2536CF-3E3F-4F17-BC28-5B292ECB9C24}" srcOrd="6" destOrd="0" presId="urn:microsoft.com/office/officeart/2008/layout/LinedList"/>
    <dgm:cxn modelId="{7392FDA1-13C7-4E09-8B88-6578E67492D8}" type="presParOf" srcId="{A0B582EA-C76A-4839-83C7-C14B2FA10107}" destId="{B57AA628-7608-4348-A832-AAD96A3707DD}" srcOrd="7" destOrd="0" presId="urn:microsoft.com/office/officeart/2008/layout/LinedList"/>
    <dgm:cxn modelId="{70F50F58-9955-4339-AE55-16B69EAAB397}" type="presParOf" srcId="{B57AA628-7608-4348-A832-AAD96A3707DD}" destId="{C4135276-3017-4A38-856B-7E6AC5F02119}" srcOrd="0" destOrd="0" presId="urn:microsoft.com/office/officeart/2008/layout/LinedList"/>
    <dgm:cxn modelId="{A62580F3-2247-42F6-A136-56EAE4FA76E1}" type="presParOf" srcId="{B57AA628-7608-4348-A832-AAD96A3707DD}" destId="{8DB56563-E5C0-4E18-8A04-C3E2BF12CDF9}" srcOrd="1" destOrd="0" presId="urn:microsoft.com/office/officeart/2008/layout/LinedList"/>
    <dgm:cxn modelId="{ED1EE5E0-ADC5-4A3A-B3B6-8C91FD076AF9}" type="presParOf" srcId="{A0B582EA-C76A-4839-83C7-C14B2FA10107}" destId="{D6835619-506A-43CF-AE14-D97C7D5CB644}" srcOrd="8" destOrd="0" presId="urn:microsoft.com/office/officeart/2008/layout/LinedList"/>
    <dgm:cxn modelId="{4CC0D3C3-7051-4AAA-A01E-396C78E26D17}" type="presParOf" srcId="{A0B582EA-C76A-4839-83C7-C14B2FA10107}" destId="{3AC8E7CD-7482-4A8E-98FA-F6074F1519F3}" srcOrd="9" destOrd="0" presId="urn:microsoft.com/office/officeart/2008/layout/LinedList"/>
    <dgm:cxn modelId="{787DAED8-3EEE-4544-B74B-96ECC2407C38}" type="presParOf" srcId="{3AC8E7CD-7482-4A8E-98FA-F6074F1519F3}" destId="{0F306DC1-D07D-4506-B02D-DAB027662EEE}" srcOrd="0" destOrd="0" presId="urn:microsoft.com/office/officeart/2008/layout/LinedList"/>
    <dgm:cxn modelId="{89D91889-4E9C-4882-A771-C284515F7861}" type="presParOf" srcId="{3AC8E7CD-7482-4A8E-98FA-F6074F1519F3}" destId="{261358E2-A0CE-41C7-BF4E-0F9E018007C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BF5C1F-0C73-4BA2-8CCB-3002C3D9071A}" type="doc">
      <dgm:prSet loTypeId="urn:microsoft.com/office/officeart/2005/8/layout/arrow5" loCatId="process" qsTypeId="urn:microsoft.com/office/officeart/2005/8/quickstyle/simple1" qsCatId="simple" csTypeId="urn:microsoft.com/office/officeart/2005/8/colors/accent6_5" csCatId="accent6" phldr="1"/>
      <dgm:spPr/>
      <dgm:t>
        <a:bodyPr/>
        <a:lstStyle/>
        <a:p>
          <a:endParaRPr lang="en-US"/>
        </a:p>
      </dgm:t>
    </dgm:pt>
    <dgm:pt modelId="{C18564B1-C8E2-4870-86EB-5A370C7E80D0}">
      <dgm:prSet custT="1"/>
      <dgm:spPr>
        <a:solidFill>
          <a:schemeClr val="accent3">
            <a:lumMod val="50000"/>
            <a:alpha val="75000"/>
          </a:schemeClr>
        </a:solidFill>
        <a:ln>
          <a:solidFill>
            <a:schemeClr val="tx2"/>
          </a:solidFill>
        </a:ln>
      </dgm:spPr>
      <dgm:t>
        <a:bodyPr/>
        <a:lstStyle/>
        <a:p>
          <a:r>
            <a:rPr lang="en-US" sz="2400" b="0" dirty="0">
              <a:latin typeface="Open Sans" panose="020B0606030504020204" pitchFamily="34" charset="0"/>
              <a:ea typeface="Open Sans" panose="020B0606030504020204" pitchFamily="34" charset="0"/>
              <a:cs typeface="Open Sans" panose="020B0606030504020204" pitchFamily="34" charset="0"/>
            </a:rPr>
            <a:t>Federal Grant Program </a:t>
          </a:r>
        </a:p>
        <a:p>
          <a:r>
            <a:rPr lang="en-US" sz="2000" dirty="0">
              <a:latin typeface="Open Sans" panose="020B0606030504020204" pitchFamily="34" charset="0"/>
              <a:ea typeface="Open Sans" panose="020B0606030504020204" pitchFamily="34" charset="0"/>
              <a:cs typeface="Open Sans" panose="020B0606030504020204" pitchFamily="34" charset="0"/>
            </a:rPr>
            <a:t>In 2025, NTIA will open a program to fund annual digital equity grants for four years. Alabama communities &amp; organizations can apply directly to NTIA</a:t>
          </a:r>
        </a:p>
      </dgm:t>
    </dgm:pt>
    <dgm:pt modelId="{48A553E4-B1D2-4E35-B8D2-CA990EC3F982}" type="parTrans" cxnId="{AE371FA3-16F4-4937-BF9A-178097909290}">
      <dgm:prSet/>
      <dgm:spPr/>
      <dgm:t>
        <a:bodyPr/>
        <a:lstStyle/>
        <a:p>
          <a:endParaRPr lang="en-US"/>
        </a:p>
      </dgm:t>
    </dgm:pt>
    <dgm:pt modelId="{75143427-5B38-4780-936D-9BA90611B206}" type="sibTrans" cxnId="{AE371FA3-16F4-4937-BF9A-178097909290}">
      <dgm:prSet/>
      <dgm:spPr/>
      <dgm:t>
        <a:bodyPr/>
        <a:lstStyle/>
        <a:p>
          <a:endParaRPr lang="en-US"/>
        </a:p>
      </dgm:t>
    </dgm:pt>
    <dgm:pt modelId="{97EF01F2-F66E-491F-B278-19CAE7FB0654}">
      <dgm:prSet/>
      <dgm:spPr>
        <a:solidFill>
          <a:schemeClr val="tx2"/>
        </a:solidFill>
        <a:ln>
          <a:noFill/>
        </a:ln>
      </dgm:spPr>
      <dgm:t>
        <a:bodyPr/>
        <a:lstStyle/>
        <a:p>
          <a:r>
            <a:rPr lang="en-US" b="0" dirty="0">
              <a:latin typeface="Open Sans" panose="020B0606030504020204" pitchFamily="34" charset="0"/>
              <a:ea typeface="Open Sans" panose="020B0606030504020204" pitchFamily="34" charset="0"/>
              <a:cs typeface="Open Sans" panose="020B0606030504020204" pitchFamily="34" charset="0"/>
            </a:rPr>
            <a:t>State Grant Program</a:t>
          </a:r>
        </a:p>
        <a:p>
          <a:r>
            <a:rPr lang="en-US" dirty="0">
              <a:latin typeface="Open Sans" panose="020B0606030504020204" pitchFamily="34" charset="0"/>
              <a:ea typeface="Open Sans" panose="020B0606030504020204" pitchFamily="34" charset="0"/>
              <a:cs typeface="Open Sans" panose="020B0606030504020204" pitchFamily="34" charset="0"/>
            </a:rPr>
            <a:t>In 2024, Alabama will receive money from NTIA to implement the its Digital Equity Program over five years</a:t>
          </a:r>
        </a:p>
      </dgm:t>
    </dgm:pt>
    <dgm:pt modelId="{43CE1843-2E05-42EC-998C-39E99E5C866A}" type="parTrans" cxnId="{759AB45C-1E50-42B4-86D9-60B843BA25E5}">
      <dgm:prSet/>
      <dgm:spPr/>
      <dgm:t>
        <a:bodyPr/>
        <a:lstStyle/>
        <a:p>
          <a:endParaRPr lang="en-US"/>
        </a:p>
      </dgm:t>
    </dgm:pt>
    <dgm:pt modelId="{0A4FFB11-5368-4389-89DA-EA35BD2B3BA9}" type="sibTrans" cxnId="{759AB45C-1E50-42B4-86D9-60B843BA25E5}">
      <dgm:prSet/>
      <dgm:spPr/>
      <dgm:t>
        <a:bodyPr/>
        <a:lstStyle/>
        <a:p>
          <a:endParaRPr lang="en-US"/>
        </a:p>
      </dgm:t>
    </dgm:pt>
    <dgm:pt modelId="{A1702F55-2E18-4ED8-9145-CE63FDDCFCA1}" type="pres">
      <dgm:prSet presAssocID="{46BF5C1F-0C73-4BA2-8CCB-3002C3D9071A}" presName="diagram" presStyleCnt="0">
        <dgm:presLayoutVars>
          <dgm:dir/>
          <dgm:resizeHandles val="exact"/>
        </dgm:presLayoutVars>
      </dgm:prSet>
      <dgm:spPr/>
    </dgm:pt>
    <dgm:pt modelId="{F989BA88-E29D-45D9-922E-DF0896C787E6}" type="pres">
      <dgm:prSet presAssocID="{C18564B1-C8E2-4870-86EB-5A370C7E80D0}" presName="arrow" presStyleLbl="node1" presStyleIdx="0" presStyleCnt="2">
        <dgm:presLayoutVars>
          <dgm:bulletEnabled val="1"/>
        </dgm:presLayoutVars>
      </dgm:prSet>
      <dgm:spPr/>
    </dgm:pt>
    <dgm:pt modelId="{5BD336C2-7C86-4873-9828-80A51188D2FF}" type="pres">
      <dgm:prSet presAssocID="{97EF01F2-F66E-491F-B278-19CAE7FB0654}" presName="arrow" presStyleLbl="node1" presStyleIdx="1" presStyleCnt="2">
        <dgm:presLayoutVars>
          <dgm:bulletEnabled val="1"/>
        </dgm:presLayoutVars>
      </dgm:prSet>
      <dgm:spPr/>
    </dgm:pt>
  </dgm:ptLst>
  <dgm:cxnLst>
    <dgm:cxn modelId="{4011B624-CD5B-4239-B3F6-199DD22030BD}" type="presOf" srcId="{46BF5C1F-0C73-4BA2-8CCB-3002C3D9071A}" destId="{A1702F55-2E18-4ED8-9145-CE63FDDCFCA1}" srcOrd="0" destOrd="0" presId="urn:microsoft.com/office/officeart/2005/8/layout/arrow5"/>
    <dgm:cxn modelId="{759AB45C-1E50-42B4-86D9-60B843BA25E5}" srcId="{46BF5C1F-0C73-4BA2-8CCB-3002C3D9071A}" destId="{97EF01F2-F66E-491F-B278-19CAE7FB0654}" srcOrd="1" destOrd="0" parTransId="{43CE1843-2E05-42EC-998C-39E99E5C866A}" sibTransId="{0A4FFB11-5368-4389-89DA-EA35BD2B3BA9}"/>
    <dgm:cxn modelId="{0C2BE349-E996-4AD0-819C-70DD3A18041F}" type="presOf" srcId="{C18564B1-C8E2-4870-86EB-5A370C7E80D0}" destId="{F989BA88-E29D-45D9-922E-DF0896C787E6}" srcOrd="0" destOrd="0" presId="urn:microsoft.com/office/officeart/2005/8/layout/arrow5"/>
    <dgm:cxn modelId="{AE371FA3-16F4-4937-BF9A-178097909290}" srcId="{46BF5C1F-0C73-4BA2-8CCB-3002C3D9071A}" destId="{C18564B1-C8E2-4870-86EB-5A370C7E80D0}" srcOrd="0" destOrd="0" parTransId="{48A553E4-B1D2-4E35-B8D2-CA990EC3F982}" sibTransId="{75143427-5B38-4780-936D-9BA90611B206}"/>
    <dgm:cxn modelId="{FEEAA8AB-703E-4A9B-996D-CC955A4093C8}" type="presOf" srcId="{97EF01F2-F66E-491F-B278-19CAE7FB0654}" destId="{5BD336C2-7C86-4873-9828-80A51188D2FF}" srcOrd="0" destOrd="0" presId="urn:microsoft.com/office/officeart/2005/8/layout/arrow5"/>
    <dgm:cxn modelId="{C2AC1E29-0940-466E-9305-3E821160AD39}" type="presParOf" srcId="{A1702F55-2E18-4ED8-9145-CE63FDDCFCA1}" destId="{F989BA88-E29D-45D9-922E-DF0896C787E6}" srcOrd="0" destOrd="0" presId="urn:microsoft.com/office/officeart/2005/8/layout/arrow5"/>
    <dgm:cxn modelId="{F8CDA2CF-B252-4A08-9195-64B0C7960995}" type="presParOf" srcId="{A1702F55-2E18-4ED8-9145-CE63FDDCFCA1}" destId="{5BD336C2-7C86-4873-9828-80A51188D2FF}"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3DD4DA-92A2-4E43-9485-C933C1F4F4A8}"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2BA703CF-877D-4754-8941-EEC6CFD26C07}">
      <dgm:prSet custT="1"/>
      <dgm:spPr>
        <a:solidFill>
          <a:schemeClr val="accent1">
            <a:lumMod val="50000"/>
          </a:schemeClr>
        </a:solidFill>
      </dgm:spPr>
      <dgm:t>
        <a:bodyPr/>
        <a:lstStyle/>
        <a:p>
          <a:pPr algn="ctr" rtl="0"/>
          <a:r>
            <a:rPr lang="en-US" sz="1800" b="1" i="0" baseline="0" dirty="0">
              <a:latin typeface="Open Sans"/>
              <a:ea typeface="Open Sans"/>
              <a:cs typeface="Open Sans"/>
            </a:rPr>
            <a:t>Alabama conducted a statewide resident phone survey between February &amp; April 2023 to assess digital connectivity participation</a:t>
          </a:r>
        </a:p>
      </dgm:t>
    </dgm:pt>
    <dgm:pt modelId="{220A57B0-EE46-4095-8461-0DA1A07909B8}" type="parTrans" cxnId="{B433A308-537C-4589-A630-8F9869DB0349}">
      <dgm:prSet/>
      <dgm:spPr/>
      <dgm:t>
        <a:bodyPr/>
        <a:lstStyle/>
        <a:p>
          <a:endParaRPr lang="en-US"/>
        </a:p>
      </dgm:t>
    </dgm:pt>
    <dgm:pt modelId="{8455165E-2A76-496E-B0B1-3C8338C77B34}" type="sibTrans" cxnId="{B433A308-537C-4589-A630-8F9869DB0349}">
      <dgm:prSet/>
      <dgm:spPr/>
      <dgm:t>
        <a:bodyPr/>
        <a:lstStyle/>
        <a:p>
          <a:endParaRPr lang="en-US"/>
        </a:p>
      </dgm:t>
    </dgm:pt>
    <dgm:pt modelId="{27EE8257-52B1-4A59-964F-21250989677D}">
      <dgm:prSet custT="1"/>
      <dgm:spPr>
        <a:solidFill>
          <a:schemeClr val="accent1">
            <a:lumMod val="50000"/>
          </a:schemeClr>
        </a:solidFill>
      </dgm:spPr>
      <dgm:t>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The survey d</a:t>
          </a:r>
          <a:r>
            <a:rPr lang="en-US" sz="1800" b="1" i="0" baseline="0" dirty="0">
              <a:latin typeface="Open Sans" panose="020B0606030504020204" pitchFamily="34" charset="0"/>
              <a:ea typeface="Open Sans" panose="020B0606030504020204" pitchFamily="34" charset="0"/>
              <a:cs typeface="Open Sans" panose="020B0606030504020204" pitchFamily="34" charset="0"/>
            </a:rPr>
            <a:t>ata, along with these meetings &amp; partner data, will </a:t>
          </a:r>
          <a:r>
            <a:rPr lang="en-US" sz="1800" b="1" dirty="0">
              <a:latin typeface="Open Sans" panose="020B0606030504020204" pitchFamily="34" charset="0"/>
              <a:ea typeface="Open Sans" panose="020B0606030504020204" pitchFamily="34" charset="0"/>
              <a:cs typeface="Open Sans" panose="020B0606030504020204" pitchFamily="34" charset="0"/>
            </a:rPr>
            <a:t>support </a:t>
          </a:r>
          <a:r>
            <a:rPr lang="en-US" sz="1800" b="1" i="0" baseline="0" dirty="0">
              <a:latin typeface="Open Sans" panose="020B0606030504020204" pitchFamily="34" charset="0"/>
              <a:ea typeface="Open Sans" panose="020B0606030504020204" pitchFamily="34" charset="0"/>
              <a:cs typeface="Open Sans" panose="020B0606030504020204" pitchFamily="34" charset="0"/>
            </a:rPr>
            <a:t>the development of measurable objectives in the following areas:</a:t>
          </a:r>
        </a:p>
        <a:p>
          <a:pPr algn="ctr"/>
          <a:r>
            <a:rPr lang="en-US" sz="18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Broadband access &amp; adoption</a:t>
          </a:r>
        </a:p>
        <a:p>
          <a:pPr algn="ctr"/>
          <a:r>
            <a:rPr lang="en-US" sz="1800" b="1" i="0" baseline="0" dirty="0">
              <a:solidFill>
                <a:srgbClr val="E6F6FF"/>
              </a:solidFill>
              <a:latin typeface="Open Sans" panose="020B0606030504020204" pitchFamily="34" charset="0"/>
              <a:ea typeface="Open Sans" panose="020B0606030504020204" pitchFamily="34" charset="0"/>
              <a:cs typeface="Open Sans" panose="020B0606030504020204" pitchFamily="34" charset="0"/>
            </a:rPr>
            <a:t>Devices &amp; technical support</a:t>
          </a:r>
          <a:endParaRPr lang="en-US" sz="1800" b="1"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8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Digital skills &amp; literacy</a:t>
          </a:r>
        </a:p>
        <a:p>
          <a:pPr algn="ctr"/>
          <a:r>
            <a:rPr lang="en-US" sz="18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Privacy &amp; cyber security</a:t>
          </a:r>
        </a:p>
      </dgm:t>
    </dgm:pt>
    <dgm:pt modelId="{5B913532-B375-4B9B-9660-4B88826EE897}" type="parTrans" cxnId="{FB9BBC70-0C0F-47E3-809C-C221C10B9BBF}">
      <dgm:prSet/>
      <dgm:spPr/>
      <dgm:t>
        <a:bodyPr/>
        <a:lstStyle/>
        <a:p>
          <a:endParaRPr lang="en-US"/>
        </a:p>
      </dgm:t>
    </dgm:pt>
    <dgm:pt modelId="{3DB4D84D-8307-478E-83F7-9394B3EB008E}" type="sibTrans" cxnId="{FB9BBC70-0C0F-47E3-809C-C221C10B9BBF}">
      <dgm:prSet/>
      <dgm:spPr/>
      <dgm:t>
        <a:bodyPr/>
        <a:lstStyle/>
        <a:p>
          <a:endParaRPr lang="en-US"/>
        </a:p>
      </dgm:t>
    </dgm:pt>
    <dgm:pt modelId="{1557B504-CF2D-43EB-A13F-58CEE3D3151D}">
      <dgm:prSet/>
      <dgm:spPr/>
      <dgm:t>
        <a:bodyPr/>
        <a:lstStyle/>
        <a:p>
          <a:endParaRPr lang="en-US"/>
        </a:p>
      </dgm:t>
    </dgm:pt>
    <dgm:pt modelId="{65593213-F127-4254-8330-598B9D86A756}" type="parTrans" cxnId="{3DDB2AEC-494A-454A-B919-695F10A47EF6}">
      <dgm:prSet/>
      <dgm:spPr/>
      <dgm:t>
        <a:bodyPr/>
        <a:lstStyle/>
        <a:p>
          <a:endParaRPr lang="en-US"/>
        </a:p>
      </dgm:t>
    </dgm:pt>
    <dgm:pt modelId="{ECB3A5C9-85EA-42A6-BF46-565AB6E2FEE6}" type="sibTrans" cxnId="{3DDB2AEC-494A-454A-B919-695F10A47EF6}">
      <dgm:prSet/>
      <dgm:spPr/>
      <dgm:t>
        <a:bodyPr/>
        <a:lstStyle/>
        <a:p>
          <a:endParaRPr lang="en-US"/>
        </a:p>
      </dgm:t>
    </dgm:pt>
    <dgm:pt modelId="{F84D3BB8-BE6B-4816-839E-2EC85533C247}" type="pres">
      <dgm:prSet presAssocID="{923DD4DA-92A2-4E43-9485-C933C1F4F4A8}" presName="linear" presStyleCnt="0">
        <dgm:presLayoutVars>
          <dgm:animLvl val="lvl"/>
          <dgm:resizeHandles val="exact"/>
        </dgm:presLayoutVars>
      </dgm:prSet>
      <dgm:spPr/>
    </dgm:pt>
    <dgm:pt modelId="{C8751DE7-6A63-47D2-938C-8E06B80EBC87}" type="pres">
      <dgm:prSet presAssocID="{2BA703CF-877D-4754-8941-EEC6CFD26C07}" presName="parentText" presStyleLbl="node1" presStyleIdx="0" presStyleCnt="2" custScaleX="94159" custScaleY="50905" custLinFactNeighborY="65451">
        <dgm:presLayoutVars>
          <dgm:chMax val="0"/>
          <dgm:bulletEnabled val="1"/>
        </dgm:presLayoutVars>
      </dgm:prSet>
      <dgm:spPr/>
    </dgm:pt>
    <dgm:pt modelId="{2486ADE8-B309-48B7-8EF7-34C9E46D06DB}" type="pres">
      <dgm:prSet presAssocID="{8455165E-2A76-496E-B0B1-3C8338C77B34}" presName="spacer" presStyleCnt="0"/>
      <dgm:spPr/>
    </dgm:pt>
    <dgm:pt modelId="{54596E83-EF99-42D1-8790-8C6962FEF7CB}" type="pres">
      <dgm:prSet presAssocID="{27EE8257-52B1-4A59-964F-21250989677D}" presName="parentText" presStyleLbl="node1" presStyleIdx="1" presStyleCnt="2" custScaleX="94176">
        <dgm:presLayoutVars>
          <dgm:chMax val="0"/>
          <dgm:bulletEnabled val="1"/>
        </dgm:presLayoutVars>
      </dgm:prSet>
      <dgm:spPr/>
    </dgm:pt>
    <dgm:pt modelId="{358F2BD3-3CFA-460D-ACDF-7CDF24D127DB}" type="pres">
      <dgm:prSet presAssocID="{27EE8257-52B1-4A59-964F-21250989677D}" presName="childText" presStyleLbl="revTx" presStyleIdx="0" presStyleCnt="1">
        <dgm:presLayoutVars>
          <dgm:bulletEnabled val="1"/>
        </dgm:presLayoutVars>
      </dgm:prSet>
      <dgm:spPr/>
    </dgm:pt>
  </dgm:ptLst>
  <dgm:cxnLst>
    <dgm:cxn modelId="{25A74901-4819-4D64-9CE1-FAC58BB6BF2F}" type="presOf" srcId="{2BA703CF-877D-4754-8941-EEC6CFD26C07}" destId="{C8751DE7-6A63-47D2-938C-8E06B80EBC87}" srcOrd="0" destOrd="0" presId="urn:microsoft.com/office/officeart/2005/8/layout/vList2"/>
    <dgm:cxn modelId="{B433A308-537C-4589-A630-8F9869DB0349}" srcId="{923DD4DA-92A2-4E43-9485-C933C1F4F4A8}" destId="{2BA703CF-877D-4754-8941-EEC6CFD26C07}" srcOrd="0" destOrd="0" parTransId="{220A57B0-EE46-4095-8461-0DA1A07909B8}" sibTransId="{8455165E-2A76-496E-B0B1-3C8338C77B34}"/>
    <dgm:cxn modelId="{B7309313-CC13-4B4C-A737-A3D07E8B2249}" type="presOf" srcId="{27EE8257-52B1-4A59-964F-21250989677D}" destId="{54596E83-EF99-42D1-8790-8C6962FEF7CB}" srcOrd="0" destOrd="0" presId="urn:microsoft.com/office/officeart/2005/8/layout/vList2"/>
    <dgm:cxn modelId="{72E6EE3A-F924-4499-A49D-6A41E606FD16}" type="presOf" srcId="{923DD4DA-92A2-4E43-9485-C933C1F4F4A8}" destId="{F84D3BB8-BE6B-4816-839E-2EC85533C247}" srcOrd="0" destOrd="0" presId="urn:microsoft.com/office/officeart/2005/8/layout/vList2"/>
    <dgm:cxn modelId="{FB9BBC70-0C0F-47E3-809C-C221C10B9BBF}" srcId="{923DD4DA-92A2-4E43-9485-C933C1F4F4A8}" destId="{27EE8257-52B1-4A59-964F-21250989677D}" srcOrd="1" destOrd="0" parTransId="{5B913532-B375-4B9B-9660-4B88826EE897}" sibTransId="{3DB4D84D-8307-478E-83F7-9394B3EB008E}"/>
    <dgm:cxn modelId="{9658B557-3D7F-471F-A66E-9A6BD0E33974}" type="presOf" srcId="{1557B504-CF2D-43EB-A13F-58CEE3D3151D}" destId="{358F2BD3-3CFA-460D-ACDF-7CDF24D127DB}" srcOrd="0" destOrd="0" presId="urn:microsoft.com/office/officeart/2005/8/layout/vList2"/>
    <dgm:cxn modelId="{3DDB2AEC-494A-454A-B919-695F10A47EF6}" srcId="{27EE8257-52B1-4A59-964F-21250989677D}" destId="{1557B504-CF2D-43EB-A13F-58CEE3D3151D}" srcOrd="0" destOrd="0" parTransId="{65593213-F127-4254-8330-598B9D86A756}" sibTransId="{ECB3A5C9-85EA-42A6-BF46-565AB6E2FEE6}"/>
    <dgm:cxn modelId="{2BB15418-823C-4CB5-BF44-7D7B5FECD6A3}" type="presParOf" srcId="{F84D3BB8-BE6B-4816-839E-2EC85533C247}" destId="{C8751DE7-6A63-47D2-938C-8E06B80EBC87}" srcOrd="0" destOrd="0" presId="urn:microsoft.com/office/officeart/2005/8/layout/vList2"/>
    <dgm:cxn modelId="{03E8ADD7-5016-4F0B-A319-F0997EE72716}" type="presParOf" srcId="{F84D3BB8-BE6B-4816-839E-2EC85533C247}" destId="{2486ADE8-B309-48B7-8EF7-34C9E46D06DB}" srcOrd="1" destOrd="0" presId="urn:microsoft.com/office/officeart/2005/8/layout/vList2"/>
    <dgm:cxn modelId="{65D055CC-7EF6-4C3A-AACB-11AE62A9172D}" type="presParOf" srcId="{F84D3BB8-BE6B-4816-839E-2EC85533C247}" destId="{54596E83-EF99-42D1-8790-8C6962FEF7CB}" srcOrd="2" destOrd="0" presId="urn:microsoft.com/office/officeart/2005/8/layout/vList2"/>
    <dgm:cxn modelId="{4E066A17-96B8-4EF7-BBFF-1D1409BAD81A}" type="presParOf" srcId="{F84D3BB8-BE6B-4816-839E-2EC85533C247}" destId="{358F2BD3-3CFA-460D-ACDF-7CDF24D127D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DB9D4B-D75A-4D4D-BB7C-35BC4314DF3C}" type="doc">
      <dgm:prSet loTypeId="urn:microsoft.com/office/officeart/2005/8/layout/default" loCatId="list" qsTypeId="urn:microsoft.com/office/officeart/2005/8/quickstyle/simple1" qsCatId="simple" csTypeId="urn:microsoft.com/office/officeart/2005/8/colors/accent6_4" csCatId="accent6" phldr="1"/>
      <dgm:spPr/>
      <dgm:t>
        <a:bodyPr/>
        <a:lstStyle/>
        <a:p>
          <a:endParaRPr lang="en-US"/>
        </a:p>
      </dgm:t>
    </dgm:pt>
    <dgm:pt modelId="{5581223F-79EB-4C13-837C-D2532FEA2566}">
      <dgm:prSet phldrT="[Text]" custT="1"/>
      <dgm:spPr>
        <a:solidFill>
          <a:srgbClr val="2D69B6"/>
        </a:solidFill>
      </dgm:spPr>
      <dgm:t>
        <a:bodyPr/>
        <a:lstStyle/>
        <a:p>
          <a:r>
            <a:rPr lang="en-US" sz="1600">
              <a:latin typeface="Open Sans" panose="020B0606030504020204" pitchFamily="34" charset="0"/>
              <a:ea typeface="Open Sans" panose="020B0606030504020204" pitchFamily="34" charset="0"/>
              <a:cs typeface="Open Sans" panose="020B0606030504020204" pitchFamily="34" charset="0"/>
            </a:rPr>
            <a:t>Telecommunication providers</a:t>
          </a:r>
        </a:p>
      </dgm:t>
    </dgm:pt>
    <dgm:pt modelId="{FF09B1F3-A396-4B7C-987A-B1AB16FAED4A}" type="parTrans" cxnId="{EB7AD363-B4C5-4621-9887-4B87EB8C7070}">
      <dgm:prSet/>
      <dgm:spPr/>
      <dgm:t>
        <a:bodyPr/>
        <a:lstStyle/>
        <a:p>
          <a:endParaRPr lang="en-US" sz="1800"/>
        </a:p>
      </dgm:t>
    </dgm:pt>
    <dgm:pt modelId="{6546E50F-3BF7-45FA-B3B9-E2945EAF421E}" type="sibTrans" cxnId="{EB7AD363-B4C5-4621-9887-4B87EB8C7070}">
      <dgm:prSet/>
      <dgm:spPr/>
      <dgm:t>
        <a:bodyPr/>
        <a:lstStyle/>
        <a:p>
          <a:endParaRPr lang="en-US" sz="1800"/>
        </a:p>
      </dgm:t>
    </dgm:pt>
    <dgm:pt modelId="{3F96DF69-205D-4A8F-A741-0C10F4AA0C96}">
      <dgm:prSet custT="1"/>
      <dgm:spPr>
        <a:solidFill>
          <a:srgbClr val="62C1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State and local economic development agencies</a:t>
          </a:r>
        </a:p>
      </dgm:t>
    </dgm:pt>
    <dgm:pt modelId="{84D59C92-8567-4CF6-83C7-067B28037753}" type="parTrans" cxnId="{9BE1C90A-B1F9-4AB9-B6BF-10E768FD56DC}">
      <dgm:prSet/>
      <dgm:spPr/>
      <dgm:t>
        <a:bodyPr/>
        <a:lstStyle/>
        <a:p>
          <a:endParaRPr lang="en-US" sz="1800"/>
        </a:p>
      </dgm:t>
    </dgm:pt>
    <dgm:pt modelId="{115E03DF-2A21-4B62-AF61-2C4C58207D34}" type="sibTrans" cxnId="{9BE1C90A-B1F9-4AB9-B6BF-10E768FD56DC}">
      <dgm:prSet/>
      <dgm:spPr/>
      <dgm:t>
        <a:bodyPr/>
        <a:lstStyle/>
        <a:p>
          <a:endParaRPr lang="en-US" sz="1800"/>
        </a:p>
      </dgm:t>
    </dgm:pt>
    <dgm:pt modelId="{8A3450CB-D382-4117-BA28-82DDD2A62225}">
      <dgm:prSet custT="1"/>
      <dgm:spPr>
        <a:solidFill>
          <a:srgbClr val="C5EA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Industry associations</a:t>
          </a:r>
        </a:p>
      </dgm:t>
    </dgm:pt>
    <dgm:pt modelId="{A9D4320B-9638-45E1-9077-06310D66E7ED}" type="parTrans" cxnId="{6F767D39-ECFC-4A99-B067-C3F3BDDF98B6}">
      <dgm:prSet/>
      <dgm:spPr/>
      <dgm:t>
        <a:bodyPr/>
        <a:lstStyle/>
        <a:p>
          <a:endParaRPr lang="en-US" sz="1800"/>
        </a:p>
      </dgm:t>
    </dgm:pt>
    <dgm:pt modelId="{7241C462-6C26-4C4A-9061-8045ADDCA905}" type="sibTrans" cxnId="{6F767D39-ECFC-4A99-B067-C3F3BDDF98B6}">
      <dgm:prSet/>
      <dgm:spPr/>
      <dgm:t>
        <a:bodyPr/>
        <a:lstStyle/>
        <a:p>
          <a:endParaRPr lang="en-US" sz="1800"/>
        </a:p>
      </dgm:t>
    </dgm:pt>
    <dgm:pt modelId="{415CEB06-970E-4B68-80D1-5F8C04DFAD20}">
      <dgm:prSet custT="1"/>
      <dgm:spPr>
        <a:solidFill>
          <a:srgbClr val="2D69B6"/>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Trade groups</a:t>
          </a:r>
        </a:p>
      </dgm:t>
    </dgm:pt>
    <dgm:pt modelId="{025BBB65-582B-4698-ABF3-C8C0351B4A59}" type="parTrans" cxnId="{B91C55F9-6DF5-4CF4-AFAF-7D33963D0E67}">
      <dgm:prSet/>
      <dgm:spPr/>
      <dgm:t>
        <a:bodyPr/>
        <a:lstStyle/>
        <a:p>
          <a:endParaRPr lang="en-US" sz="1800"/>
        </a:p>
      </dgm:t>
    </dgm:pt>
    <dgm:pt modelId="{260ADC25-87F1-4936-937C-D63BF79CD301}" type="sibTrans" cxnId="{B91C55F9-6DF5-4CF4-AFAF-7D33963D0E67}">
      <dgm:prSet/>
      <dgm:spPr/>
      <dgm:t>
        <a:bodyPr/>
        <a:lstStyle/>
        <a:p>
          <a:endParaRPr lang="en-US" sz="1800"/>
        </a:p>
      </dgm:t>
    </dgm:pt>
    <dgm:pt modelId="{0D8EDBA4-87BC-4139-A530-4CC51E657380}">
      <dgm:prSet custT="1"/>
      <dgm:spPr>
        <a:solidFill>
          <a:srgbClr val="C5EA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Rural cooperatives</a:t>
          </a:r>
        </a:p>
      </dgm:t>
    </dgm:pt>
    <dgm:pt modelId="{E996EB58-C1F8-4971-B0A6-0585A0EEE084}" type="parTrans" cxnId="{2DDE264A-BAC0-4817-A860-51C3FC0D72E7}">
      <dgm:prSet/>
      <dgm:spPr/>
      <dgm:t>
        <a:bodyPr/>
        <a:lstStyle/>
        <a:p>
          <a:endParaRPr lang="en-US" sz="1800"/>
        </a:p>
      </dgm:t>
    </dgm:pt>
    <dgm:pt modelId="{895BEB1C-5A81-4BCC-868B-3121E01B2B3C}" type="sibTrans" cxnId="{2DDE264A-BAC0-4817-A860-51C3FC0D72E7}">
      <dgm:prSet/>
      <dgm:spPr/>
      <dgm:t>
        <a:bodyPr/>
        <a:lstStyle/>
        <a:p>
          <a:endParaRPr lang="en-US" sz="1800"/>
        </a:p>
      </dgm:t>
    </dgm:pt>
    <dgm:pt modelId="{5B5B75B9-C972-41E7-9B67-CF64D69B62D0}">
      <dgm:prSet custT="1"/>
      <dgm:spPr>
        <a:solidFill>
          <a:srgbClr val="2D69B6"/>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Municipal associations</a:t>
          </a:r>
        </a:p>
      </dgm:t>
    </dgm:pt>
    <dgm:pt modelId="{B72DEF17-24F3-42A2-8E53-2D1646E65840}" type="parTrans" cxnId="{5A60AE0C-C8C3-48CE-B549-D35E4C90DACD}">
      <dgm:prSet/>
      <dgm:spPr/>
      <dgm:t>
        <a:bodyPr/>
        <a:lstStyle/>
        <a:p>
          <a:endParaRPr lang="en-US" sz="1800"/>
        </a:p>
      </dgm:t>
    </dgm:pt>
    <dgm:pt modelId="{F6550964-87C6-4ADE-93BF-81F2371BC45E}" type="sibTrans" cxnId="{5A60AE0C-C8C3-48CE-B549-D35E4C90DACD}">
      <dgm:prSet/>
      <dgm:spPr/>
      <dgm:t>
        <a:bodyPr/>
        <a:lstStyle/>
        <a:p>
          <a:endParaRPr lang="en-US" sz="1800"/>
        </a:p>
      </dgm:t>
    </dgm:pt>
    <dgm:pt modelId="{044273E2-FCBB-43D7-94E2-EC40A5700228}">
      <dgm:prSet custT="1"/>
      <dgm:spPr>
        <a:solidFill>
          <a:srgbClr val="2D69B6"/>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r>
            <a:rPr lang="en-US" sz="1600" kern="1200">
              <a:latin typeface="Open Sans" panose="020B0606030504020204" pitchFamily="34" charset="0"/>
              <a:ea typeface="Open Sans" panose="020B0606030504020204" pitchFamily="34" charset="0"/>
              <a:cs typeface="Open Sans" panose="020B0606030504020204" pitchFamily="34" charset="0"/>
            </a:rPr>
            <a:t>Chambers of commerce</a:t>
          </a:r>
          <a:endPar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endParaRPr>
        </a:p>
      </dgm:t>
    </dgm:pt>
    <dgm:pt modelId="{32AA69FC-6433-4626-B93C-E7471B8C4646}" type="parTrans" cxnId="{78C58C98-4CA8-444B-85EB-E809A97806C0}">
      <dgm:prSet/>
      <dgm:spPr/>
      <dgm:t>
        <a:bodyPr/>
        <a:lstStyle/>
        <a:p>
          <a:endParaRPr lang="en-US" sz="1800"/>
        </a:p>
      </dgm:t>
    </dgm:pt>
    <dgm:pt modelId="{42194941-81CE-4423-94F3-5F4512F2E58A}" type="sibTrans" cxnId="{78C58C98-4CA8-444B-85EB-E809A97806C0}">
      <dgm:prSet/>
      <dgm:spPr/>
      <dgm:t>
        <a:bodyPr/>
        <a:lstStyle/>
        <a:p>
          <a:endParaRPr lang="en-US" sz="1800"/>
        </a:p>
      </dgm:t>
    </dgm:pt>
    <dgm:pt modelId="{E7EFEB0E-B318-45D1-A7CA-EBB242EF68B5}">
      <dgm:prSet custT="1"/>
      <dgm:spPr>
        <a:solidFill>
          <a:srgbClr val="62C1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Regional development agencies</a:t>
          </a:r>
        </a:p>
      </dgm:t>
    </dgm:pt>
    <dgm:pt modelId="{149E77BD-1EB7-4D4C-9DAA-AD4656A0A198}" type="parTrans" cxnId="{AD3EBB99-37EB-4288-B76E-8BFFC3759AEE}">
      <dgm:prSet/>
      <dgm:spPr/>
      <dgm:t>
        <a:bodyPr/>
        <a:lstStyle/>
        <a:p>
          <a:endParaRPr lang="en-US" sz="1800"/>
        </a:p>
      </dgm:t>
    </dgm:pt>
    <dgm:pt modelId="{99D7650C-E50F-4C91-B287-DFA53766363C}" type="sibTrans" cxnId="{AD3EBB99-37EB-4288-B76E-8BFFC3759AEE}">
      <dgm:prSet/>
      <dgm:spPr/>
      <dgm:t>
        <a:bodyPr/>
        <a:lstStyle/>
        <a:p>
          <a:endParaRPr lang="en-US" sz="1800"/>
        </a:p>
      </dgm:t>
    </dgm:pt>
    <dgm:pt modelId="{D5E63720-0BA9-4BC3-812B-7FD29573A97C}">
      <dgm:prSet custT="1"/>
      <dgm:spPr>
        <a:solidFill>
          <a:srgbClr val="62C1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Planning and land use local agencies</a:t>
          </a:r>
        </a:p>
      </dgm:t>
    </dgm:pt>
    <dgm:pt modelId="{7F1BF6CC-3F8A-460E-A85E-0018759D9EA6}" type="parTrans" cxnId="{1A80F5D2-A8FA-4429-B21F-0184797FEC47}">
      <dgm:prSet/>
      <dgm:spPr/>
      <dgm:t>
        <a:bodyPr/>
        <a:lstStyle/>
        <a:p>
          <a:endParaRPr lang="en-US" sz="1800"/>
        </a:p>
      </dgm:t>
    </dgm:pt>
    <dgm:pt modelId="{D0D7FCF0-1E41-4EE1-99C6-48B175A76D51}" type="sibTrans" cxnId="{1A80F5D2-A8FA-4429-B21F-0184797FEC47}">
      <dgm:prSet/>
      <dgm:spPr/>
      <dgm:t>
        <a:bodyPr/>
        <a:lstStyle/>
        <a:p>
          <a:endParaRPr lang="en-US" sz="1800"/>
        </a:p>
      </dgm:t>
    </dgm:pt>
    <dgm:pt modelId="{FCC68CD2-3284-4C80-B3BE-39827C2240E7}" type="pres">
      <dgm:prSet presAssocID="{DCDB9D4B-D75A-4D4D-BB7C-35BC4314DF3C}" presName="diagram" presStyleCnt="0">
        <dgm:presLayoutVars>
          <dgm:dir/>
          <dgm:resizeHandles val="exact"/>
        </dgm:presLayoutVars>
      </dgm:prSet>
      <dgm:spPr/>
    </dgm:pt>
    <dgm:pt modelId="{6542D3D4-A85F-4AE1-8519-37A13E705766}" type="pres">
      <dgm:prSet presAssocID="{5581223F-79EB-4C13-837C-D2532FEA2566}" presName="node" presStyleLbl="node1" presStyleIdx="0" presStyleCnt="9" custScaleX="110998" custLinFactNeighborX="-1487">
        <dgm:presLayoutVars>
          <dgm:bulletEnabled val="1"/>
        </dgm:presLayoutVars>
      </dgm:prSet>
      <dgm:spPr/>
    </dgm:pt>
    <dgm:pt modelId="{6D4F4072-CC1C-48CB-8152-E167AD7C8F7F}" type="pres">
      <dgm:prSet presAssocID="{6546E50F-3BF7-45FA-B3B9-E2945EAF421E}" presName="sibTrans" presStyleCnt="0"/>
      <dgm:spPr/>
    </dgm:pt>
    <dgm:pt modelId="{5E944331-FCA7-47A2-87B3-6E89498FC467}" type="pres">
      <dgm:prSet presAssocID="{3F96DF69-205D-4A8F-A741-0C10F4AA0C96}" presName="node" presStyleLbl="node1" presStyleIdx="1" presStyleCnt="9" custScaleX="110998" custLinFactNeighborX="-1487">
        <dgm:presLayoutVars>
          <dgm:bulletEnabled val="1"/>
        </dgm:presLayoutVars>
      </dgm:prSet>
      <dgm:spPr>
        <a:xfrm>
          <a:off x="2917174" y="45"/>
          <a:ext cx="2027989" cy="1216793"/>
        </a:xfrm>
        <a:prstGeom prst="rect">
          <a:avLst/>
        </a:prstGeom>
      </dgm:spPr>
    </dgm:pt>
    <dgm:pt modelId="{2357E4BC-E3B9-4258-83AB-904C759C41C1}" type="pres">
      <dgm:prSet presAssocID="{115E03DF-2A21-4B62-AF61-2C4C58207D34}" presName="sibTrans" presStyleCnt="0"/>
      <dgm:spPr/>
    </dgm:pt>
    <dgm:pt modelId="{5173A9CE-0865-4DAF-915B-A2BBCC783741}" type="pres">
      <dgm:prSet presAssocID="{8A3450CB-D382-4117-BA28-82DDD2A62225}" presName="node" presStyleLbl="node1" presStyleIdx="2" presStyleCnt="9" custScaleX="110998" custLinFactNeighborX="-1487">
        <dgm:presLayoutVars>
          <dgm:bulletEnabled val="1"/>
        </dgm:presLayoutVars>
      </dgm:prSet>
      <dgm:spPr>
        <a:xfrm>
          <a:off x="5147962" y="45"/>
          <a:ext cx="2027989" cy="1216793"/>
        </a:xfrm>
        <a:prstGeom prst="rect">
          <a:avLst/>
        </a:prstGeom>
      </dgm:spPr>
    </dgm:pt>
    <dgm:pt modelId="{9DA2EB3B-40A5-4727-8627-0A29E100A6FA}" type="pres">
      <dgm:prSet presAssocID="{7241C462-6C26-4C4A-9061-8045ADDCA905}" presName="sibTrans" presStyleCnt="0"/>
      <dgm:spPr/>
    </dgm:pt>
    <dgm:pt modelId="{258EA22F-9E67-4CC1-AD50-0ECFF8954780}" type="pres">
      <dgm:prSet presAssocID="{415CEB06-970E-4B68-80D1-5F8C04DFAD20}" presName="node" presStyleLbl="node1" presStyleIdx="3" presStyleCnt="9" custScaleX="110998" custLinFactNeighborX="-1487">
        <dgm:presLayoutVars>
          <dgm:bulletEnabled val="1"/>
        </dgm:presLayoutVars>
      </dgm:prSet>
      <dgm:spPr>
        <a:xfrm>
          <a:off x="7378751" y="45"/>
          <a:ext cx="2027989" cy="1216793"/>
        </a:xfrm>
        <a:prstGeom prst="rect">
          <a:avLst/>
        </a:prstGeom>
      </dgm:spPr>
    </dgm:pt>
    <dgm:pt modelId="{ADF8D29D-6B18-47F7-9AA3-669D5DCB9265}" type="pres">
      <dgm:prSet presAssocID="{260ADC25-87F1-4936-937C-D63BF79CD301}" presName="sibTrans" presStyleCnt="0"/>
      <dgm:spPr/>
    </dgm:pt>
    <dgm:pt modelId="{03D572D8-76D0-4940-8D53-12386B29D1AC}" type="pres">
      <dgm:prSet presAssocID="{0D8EDBA4-87BC-4139-A530-4CC51E657380}" presName="node" presStyleLbl="node1" presStyleIdx="4" presStyleCnt="9" custScaleX="110998" custLinFactNeighborX="47883" custLinFactNeighborY="-531">
        <dgm:presLayoutVars>
          <dgm:bulletEnabled val="1"/>
        </dgm:presLayoutVars>
      </dgm:prSet>
      <dgm:spPr>
        <a:xfrm>
          <a:off x="686386" y="1419637"/>
          <a:ext cx="2027989" cy="1216793"/>
        </a:xfrm>
        <a:prstGeom prst="rect">
          <a:avLst/>
        </a:prstGeom>
      </dgm:spPr>
    </dgm:pt>
    <dgm:pt modelId="{90622211-AE39-4B44-99C0-8553C2CA2FC9}" type="pres">
      <dgm:prSet presAssocID="{895BEB1C-5A81-4BCC-868B-3121E01B2B3C}" presName="sibTrans" presStyleCnt="0"/>
      <dgm:spPr/>
    </dgm:pt>
    <dgm:pt modelId="{DE1680CA-D499-424E-A8FC-80CAC8324F2D}" type="pres">
      <dgm:prSet presAssocID="{5B5B75B9-C972-41E7-9B67-CF64D69B62D0}" presName="node" presStyleLbl="node1" presStyleIdx="5" presStyleCnt="9" custScaleX="110998" custLinFactNeighborX="51910" custLinFactNeighborY="-531">
        <dgm:presLayoutVars>
          <dgm:bulletEnabled val="1"/>
        </dgm:presLayoutVars>
      </dgm:prSet>
      <dgm:spPr>
        <a:xfrm>
          <a:off x="2917174" y="1419637"/>
          <a:ext cx="2027989" cy="1216793"/>
        </a:xfrm>
        <a:prstGeom prst="rect">
          <a:avLst/>
        </a:prstGeom>
      </dgm:spPr>
    </dgm:pt>
    <dgm:pt modelId="{4298A9DA-577B-4F94-8889-CA8AE2CD4519}" type="pres">
      <dgm:prSet presAssocID="{F6550964-87C6-4ADE-93BF-81F2371BC45E}" presName="sibTrans" presStyleCnt="0"/>
      <dgm:spPr/>
    </dgm:pt>
    <dgm:pt modelId="{EB3CB2C1-0245-4D1D-A5F9-29B5C4082EA3}" type="pres">
      <dgm:prSet presAssocID="{044273E2-FCBB-43D7-94E2-EC40A5700228}" presName="node" presStyleLbl="node1" presStyleIdx="6" presStyleCnt="9" custScaleX="110998" custLinFactNeighborX="57098" custLinFactNeighborY="-531">
        <dgm:presLayoutVars>
          <dgm:bulletEnabled val="1"/>
        </dgm:presLayoutVars>
      </dgm:prSet>
      <dgm:spPr>
        <a:xfrm>
          <a:off x="5147962" y="1419637"/>
          <a:ext cx="2027989" cy="1216793"/>
        </a:xfrm>
        <a:prstGeom prst="rect">
          <a:avLst/>
        </a:prstGeom>
      </dgm:spPr>
    </dgm:pt>
    <dgm:pt modelId="{B6E2C06D-0869-46B5-8A85-CB0E82C5BE9E}" type="pres">
      <dgm:prSet presAssocID="{42194941-81CE-4423-94F3-5F4512F2E58A}" presName="sibTrans" presStyleCnt="0"/>
      <dgm:spPr/>
    </dgm:pt>
    <dgm:pt modelId="{50E3DDBD-B0B6-48E1-AE77-EFD6AF06B0D5}" type="pres">
      <dgm:prSet presAssocID="{E7EFEB0E-B318-45D1-A7CA-EBB242EF68B5}" presName="node" presStyleLbl="node1" presStyleIdx="7" presStyleCnt="9" custScaleX="110998" custLinFactX="-12733" custLinFactY="16293" custLinFactNeighborX="-100000" custLinFactNeighborY="100000">
        <dgm:presLayoutVars>
          <dgm:bulletEnabled val="1"/>
        </dgm:presLayoutVars>
      </dgm:prSet>
      <dgm:spPr>
        <a:xfrm>
          <a:off x="7378751" y="1419637"/>
          <a:ext cx="2027989" cy="1216793"/>
        </a:xfrm>
        <a:prstGeom prst="rect">
          <a:avLst/>
        </a:prstGeom>
      </dgm:spPr>
    </dgm:pt>
    <dgm:pt modelId="{A58E2B76-DE40-43E0-89F6-50BDB2BD94B2}" type="pres">
      <dgm:prSet presAssocID="{99D7650C-E50F-4C91-B287-DFA53766363C}" presName="sibTrans" presStyleCnt="0"/>
      <dgm:spPr/>
    </dgm:pt>
    <dgm:pt modelId="{D311E4A3-F41A-43C8-8091-C89D3205319C}" type="pres">
      <dgm:prSet presAssocID="{D5E63720-0BA9-4BC3-812B-7FD29573A97C}" presName="node" presStyleLbl="node1" presStyleIdx="8" presStyleCnt="9" custScaleX="110998" custLinFactNeighborX="-61389" custLinFactNeighborY="-1097">
        <dgm:presLayoutVars>
          <dgm:bulletEnabled val="1"/>
        </dgm:presLayoutVars>
      </dgm:prSet>
      <dgm:spPr>
        <a:xfrm>
          <a:off x="4032568" y="2839230"/>
          <a:ext cx="2027989" cy="1216793"/>
        </a:xfrm>
        <a:prstGeom prst="rect">
          <a:avLst/>
        </a:prstGeom>
      </dgm:spPr>
    </dgm:pt>
  </dgm:ptLst>
  <dgm:cxnLst>
    <dgm:cxn modelId="{0CC2D607-97DC-4FCB-B21E-8055A326ED62}" type="presOf" srcId="{5B5B75B9-C972-41E7-9B67-CF64D69B62D0}" destId="{DE1680CA-D499-424E-A8FC-80CAC8324F2D}" srcOrd="0" destOrd="0" presId="urn:microsoft.com/office/officeart/2005/8/layout/default"/>
    <dgm:cxn modelId="{9BE1C90A-B1F9-4AB9-B6BF-10E768FD56DC}" srcId="{DCDB9D4B-D75A-4D4D-BB7C-35BC4314DF3C}" destId="{3F96DF69-205D-4A8F-A741-0C10F4AA0C96}" srcOrd="1" destOrd="0" parTransId="{84D59C92-8567-4CF6-83C7-067B28037753}" sibTransId="{115E03DF-2A21-4B62-AF61-2C4C58207D34}"/>
    <dgm:cxn modelId="{5A60AE0C-C8C3-48CE-B549-D35E4C90DACD}" srcId="{DCDB9D4B-D75A-4D4D-BB7C-35BC4314DF3C}" destId="{5B5B75B9-C972-41E7-9B67-CF64D69B62D0}" srcOrd="5" destOrd="0" parTransId="{B72DEF17-24F3-42A2-8E53-2D1646E65840}" sibTransId="{F6550964-87C6-4ADE-93BF-81F2371BC45E}"/>
    <dgm:cxn modelId="{1316D632-36A7-4D59-987D-B90AE629F353}" type="presOf" srcId="{D5E63720-0BA9-4BC3-812B-7FD29573A97C}" destId="{D311E4A3-F41A-43C8-8091-C89D3205319C}" srcOrd="0" destOrd="0" presId="urn:microsoft.com/office/officeart/2005/8/layout/default"/>
    <dgm:cxn modelId="{6F767D39-ECFC-4A99-B067-C3F3BDDF98B6}" srcId="{DCDB9D4B-D75A-4D4D-BB7C-35BC4314DF3C}" destId="{8A3450CB-D382-4117-BA28-82DDD2A62225}" srcOrd="2" destOrd="0" parTransId="{A9D4320B-9638-45E1-9077-06310D66E7ED}" sibTransId="{7241C462-6C26-4C4A-9061-8045ADDCA905}"/>
    <dgm:cxn modelId="{EB7AD363-B4C5-4621-9887-4B87EB8C7070}" srcId="{DCDB9D4B-D75A-4D4D-BB7C-35BC4314DF3C}" destId="{5581223F-79EB-4C13-837C-D2532FEA2566}" srcOrd="0" destOrd="0" parTransId="{FF09B1F3-A396-4B7C-987A-B1AB16FAED4A}" sibTransId="{6546E50F-3BF7-45FA-B3B9-E2945EAF421E}"/>
    <dgm:cxn modelId="{2DDE264A-BAC0-4817-A860-51C3FC0D72E7}" srcId="{DCDB9D4B-D75A-4D4D-BB7C-35BC4314DF3C}" destId="{0D8EDBA4-87BC-4139-A530-4CC51E657380}" srcOrd="4" destOrd="0" parTransId="{E996EB58-C1F8-4971-B0A6-0585A0EEE084}" sibTransId="{895BEB1C-5A81-4BCC-868B-3121E01B2B3C}"/>
    <dgm:cxn modelId="{762C1C4D-2DEF-495D-BDC6-1C65AFC7ACD1}" type="presOf" srcId="{0D8EDBA4-87BC-4139-A530-4CC51E657380}" destId="{03D572D8-76D0-4940-8D53-12386B29D1AC}" srcOrd="0" destOrd="0" presId="urn:microsoft.com/office/officeart/2005/8/layout/default"/>
    <dgm:cxn modelId="{EB632B4F-4C20-4326-961E-F8924552B95D}" type="presOf" srcId="{415CEB06-970E-4B68-80D1-5F8C04DFAD20}" destId="{258EA22F-9E67-4CC1-AD50-0ECFF8954780}" srcOrd="0" destOrd="0" presId="urn:microsoft.com/office/officeart/2005/8/layout/default"/>
    <dgm:cxn modelId="{0B504C6F-A37D-40BC-8F59-C3EFFC100A8D}" type="presOf" srcId="{5581223F-79EB-4C13-837C-D2532FEA2566}" destId="{6542D3D4-A85F-4AE1-8519-37A13E705766}" srcOrd="0" destOrd="0" presId="urn:microsoft.com/office/officeart/2005/8/layout/default"/>
    <dgm:cxn modelId="{78C58C98-4CA8-444B-85EB-E809A97806C0}" srcId="{DCDB9D4B-D75A-4D4D-BB7C-35BC4314DF3C}" destId="{044273E2-FCBB-43D7-94E2-EC40A5700228}" srcOrd="6" destOrd="0" parTransId="{32AA69FC-6433-4626-B93C-E7471B8C4646}" sibTransId="{42194941-81CE-4423-94F3-5F4512F2E58A}"/>
    <dgm:cxn modelId="{AD3EBB99-37EB-4288-B76E-8BFFC3759AEE}" srcId="{DCDB9D4B-D75A-4D4D-BB7C-35BC4314DF3C}" destId="{E7EFEB0E-B318-45D1-A7CA-EBB242EF68B5}" srcOrd="7" destOrd="0" parTransId="{149E77BD-1EB7-4D4C-9DAA-AD4656A0A198}" sibTransId="{99D7650C-E50F-4C91-B287-DFA53766363C}"/>
    <dgm:cxn modelId="{9D21E8A7-E73D-432E-9877-33A6EC1C5091}" type="presOf" srcId="{DCDB9D4B-D75A-4D4D-BB7C-35BC4314DF3C}" destId="{FCC68CD2-3284-4C80-B3BE-39827C2240E7}" srcOrd="0" destOrd="0" presId="urn:microsoft.com/office/officeart/2005/8/layout/default"/>
    <dgm:cxn modelId="{3B6049C0-D200-453D-991A-2429C0B973ED}" type="presOf" srcId="{044273E2-FCBB-43D7-94E2-EC40A5700228}" destId="{EB3CB2C1-0245-4D1D-A5F9-29B5C4082EA3}" srcOrd="0" destOrd="0" presId="urn:microsoft.com/office/officeart/2005/8/layout/default"/>
    <dgm:cxn modelId="{4FDFFEC8-EA3A-4A16-90E2-C76B4F9C82BD}" type="presOf" srcId="{3F96DF69-205D-4A8F-A741-0C10F4AA0C96}" destId="{5E944331-FCA7-47A2-87B3-6E89498FC467}" srcOrd="0" destOrd="0" presId="urn:microsoft.com/office/officeart/2005/8/layout/default"/>
    <dgm:cxn modelId="{1A80F5D2-A8FA-4429-B21F-0184797FEC47}" srcId="{DCDB9D4B-D75A-4D4D-BB7C-35BC4314DF3C}" destId="{D5E63720-0BA9-4BC3-812B-7FD29573A97C}" srcOrd="8" destOrd="0" parTransId="{7F1BF6CC-3F8A-460E-A85E-0018759D9EA6}" sibTransId="{D0D7FCF0-1E41-4EE1-99C6-48B175A76D51}"/>
    <dgm:cxn modelId="{A608A4F7-D950-44D9-8382-A51A44B50C10}" type="presOf" srcId="{E7EFEB0E-B318-45D1-A7CA-EBB242EF68B5}" destId="{50E3DDBD-B0B6-48E1-AE77-EFD6AF06B0D5}" srcOrd="0" destOrd="0" presId="urn:microsoft.com/office/officeart/2005/8/layout/default"/>
    <dgm:cxn modelId="{B91C55F9-6DF5-4CF4-AFAF-7D33963D0E67}" srcId="{DCDB9D4B-D75A-4D4D-BB7C-35BC4314DF3C}" destId="{415CEB06-970E-4B68-80D1-5F8C04DFAD20}" srcOrd="3" destOrd="0" parTransId="{025BBB65-582B-4698-ABF3-C8C0351B4A59}" sibTransId="{260ADC25-87F1-4936-937C-D63BF79CD301}"/>
    <dgm:cxn modelId="{4BAACBFC-E00C-4B64-8D11-FDC9DCD197D5}" type="presOf" srcId="{8A3450CB-D382-4117-BA28-82DDD2A62225}" destId="{5173A9CE-0865-4DAF-915B-A2BBCC783741}" srcOrd="0" destOrd="0" presId="urn:microsoft.com/office/officeart/2005/8/layout/default"/>
    <dgm:cxn modelId="{0BD4F102-3B07-4B6A-A9A1-E0596D1C4802}" type="presParOf" srcId="{FCC68CD2-3284-4C80-B3BE-39827C2240E7}" destId="{6542D3D4-A85F-4AE1-8519-37A13E705766}" srcOrd="0" destOrd="0" presId="urn:microsoft.com/office/officeart/2005/8/layout/default"/>
    <dgm:cxn modelId="{44C6D8D5-6EF4-451B-AF4F-DEA009121999}" type="presParOf" srcId="{FCC68CD2-3284-4C80-B3BE-39827C2240E7}" destId="{6D4F4072-CC1C-48CB-8152-E167AD7C8F7F}" srcOrd="1" destOrd="0" presId="urn:microsoft.com/office/officeart/2005/8/layout/default"/>
    <dgm:cxn modelId="{752A6B35-6BEE-4A7C-9BCF-3D329E9171CB}" type="presParOf" srcId="{FCC68CD2-3284-4C80-B3BE-39827C2240E7}" destId="{5E944331-FCA7-47A2-87B3-6E89498FC467}" srcOrd="2" destOrd="0" presId="urn:microsoft.com/office/officeart/2005/8/layout/default"/>
    <dgm:cxn modelId="{EB2E19ED-6B7F-4664-85ED-73821EB2CBD8}" type="presParOf" srcId="{FCC68CD2-3284-4C80-B3BE-39827C2240E7}" destId="{2357E4BC-E3B9-4258-83AB-904C759C41C1}" srcOrd="3" destOrd="0" presId="urn:microsoft.com/office/officeart/2005/8/layout/default"/>
    <dgm:cxn modelId="{52DB09D0-CC8B-435F-B27F-FA7DC7E0786E}" type="presParOf" srcId="{FCC68CD2-3284-4C80-B3BE-39827C2240E7}" destId="{5173A9CE-0865-4DAF-915B-A2BBCC783741}" srcOrd="4" destOrd="0" presId="urn:microsoft.com/office/officeart/2005/8/layout/default"/>
    <dgm:cxn modelId="{D775F8B2-41BB-4596-84CC-9B3990B82E29}" type="presParOf" srcId="{FCC68CD2-3284-4C80-B3BE-39827C2240E7}" destId="{9DA2EB3B-40A5-4727-8627-0A29E100A6FA}" srcOrd="5" destOrd="0" presId="urn:microsoft.com/office/officeart/2005/8/layout/default"/>
    <dgm:cxn modelId="{5512826A-6A01-4228-AE9E-4C5EE3DD4470}" type="presParOf" srcId="{FCC68CD2-3284-4C80-B3BE-39827C2240E7}" destId="{258EA22F-9E67-4CC1-AD50-0ECFF8954780}" srcOrd="6" destOrd="0" presId="urn:microsoft.com/office/officeart/2005/8/layout/default"/>
    <dgm:cxn modelId="{AB257114-A5BC-4E4A-89B3-D3B01ED59CF2}" type="presParOf" srcId="{FCC68CD2-3284-4C80-B3BE-39827C2240E7}" destId="{ADF8D29D-6B18-47F7-9AA3-669D5DCB9265}" srcOrd="7" destOrd="0" presId="urn:microsoft.com/office/officeart/2005/8/layout/default"/>
    <dgm:cxn modelId="{522E970D-FC22-442F-A023-0E71912A418C}" type="presParOf" srcId="{FCC68CD2-3284-4C80-B3BE-39827C2240E7}" destId="{03D572D8-76D0-4940-8D53-12386B29D1AC}" srcOrd="8" destOrd="0" presId="urn:microsoft.com/office/officeart/2005/8/layout/default"/>
    <dgm:cxn modelId="{875D3FF7-86EC-48EA-BC66-E4277B8F2E77}" type="presParOf" srcId="{FCC68CD2-3284-4C80-B3BE-39827C2240E7}" destId="{90622211-AE39-4B44-99C0-8553C2CA2FC9}" srcOrd="9" destOrd="0" presId="urn:microsoft.com/office/officeart/2005/8/layout/default"/>
    <dgm:cxn modelId="{E965B904-A1B0-4E15-8684-A626947DFCA5}" type="presParOf" srcId="{FCC68CD2-3284-4C80-B3BE-39827C2240E7}" destId="{DE1680CA-D499-424E-A8FC-80CAC8324F2D}" srcOrd="10" destOrd="0" presId="urn:microsoft.com/office/officeart/2005/8/layout/default"/>
    <dgm:cxn modelId="{EC9D0075-5F76-4E0A-B9B5-611FB8ADB073}" type="presParOf" srcId="{FCC68CD2-3284-4C80-B3BE-39827C2240E7}" destId="{4298A9DA-577B-4F94-8889-CA8AE2CD4519}" srcOrd="11" destOrd="0" presId="urn:microsoft.com/office/officeart/2005/8/layout/default"/>
    <dgm:cxn modelId="{C738E8F9-0B1C-4C32-80E9-8EBDD9FEF25D}" type="presParOf" srcId="{FCC68CD2-3284-4C80-B3BE-39827C2240E7}" destId="{EB3CB2C1-0245-4D1D-A5F9-29B5C4082EA3}" srcOrd="12" destOrd="0" presId="urn:microsoft.com/office/officeart/2005/8/layout/default"/>
    <dgm:cxn modelId="{BB760B20-3847-4B36-B5D2-7890836BC9D7}" type="presParOf" srcId="{FCC68CD2-3284-4C80-B3BE-39827C2240E7}" destId="{B6E2C06D-0869-46B5-8A85-CB0E82C5BE9E}" srcOrd="13" destOrd="0" presId="urn:microsoft.com/office/officeart/2005/8/layout/default"/>
    <dgm:cxn modelId="{B241DD85-16AC-4C10-B513-9801681D25D6}" type="presParOf" srcId="{FCC68CD2-3284-4C80-B3BE-39827C2240E7}" destId="{50E3DDBD-B0B6-48E1-AE77-EFD6AF06B0D5}" srcOrd="14" destOrd="0" presId="urn:microsoft.com/office/officeart/2005/8/layout/default"/>
    <dgm:cxn modelId="{53D9486C-11EC-4917-A61B-8E4C98B630A7}" type="presParOf" srcId="{FCC68CD2-3284-4C80-B3BE-39827C2240E7}" destId="{A58E2B76-DE40-43E0-89F6-50BDB2BD94B2}" srcOrd="15" destOrd="0" presId="urn:microsoft.com/office/officeart/2005/8/layout/default"/>
    <dgm:cxn modelId="{BE810EFF-2D5E-486B-85A3-7D056E946583}" type="presParOf" srcId="{FCC68CD2-3284-4C80-B3BE-39827C2240E7}" destId="{D311E4A3-F41A-43C8-8091-C89D3205319C}"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DCDB9D4B-D75A-4D4D-BB7C-35BC4314DF3C}" type="doc">
      <dgm:prSet loTypeId="urn:microsoft.com/office/officeart/2005/8/layout/default" loCatId="list" qsTypeId="urn:microsoft.com/office/officeart/2005/8/quickstyle/simple1" qsCatId="simple" csTypeId="urn:microsoft.com/office/officeart/2005/8/colors/accent6_4" csCatId="accent6" phldr="1"/>
      <dgm:spPr/>
      <dgm:t>
        <a:bodyPr/>
        <a:lstStyle/>
        <a:p>
          <a:endParaRPr lang="en-US"/>
        </a:p>
      </dgm:t>
    </dgm:pt>
    <dgm:pt modelId="{5581223F-79EB-4C13-837C-D2532FEA2566}">
      <dgm:prSet phldrT="[Text]" custT="1"/>
      <dgm:spPr>
        <a:solidFill>
          <a:srgbClr val="2D69B6"/>
        </a:solidFill>
      </dgm:spPr>
      <dgm:t>
        <a:bodyPr/>
        <a:lstStyle/>
        <a:p>
          <a:r>
            <a:rPr lang="en-US" sz="1600">
              <a:latin typeface="Open Sans" panose="020B0606030504020204" pitchFamily="34" charset="0"/>
              <a:ea typeface="Open Sans" panose="020B0606030504020204" pitchFamily="34" charset="0"/>
              <a:cs typeface="Open Sans" panose="020B0606030504020204" pitchFamily="34" charset="0"/>
            </a:rPr>
            <a:t>Telecommunication providers</a:t>
          </a:r>
        </a:p>
      </dgm:t>
    </dgm:pt>
    <dgm:pt modelId="{FF09B1F3-A396-4B7C-987A-B1AB16FAED4A}" type="parTrans" cxnId="{EB7AD363-B4C5-4621-9887-4B87EB8C7070}">
      <dgm:prSet/>
      <dgm:spPr/>
      <dgm:t>
        <a:bodyPr/>
        <a:lstStyle/>
        <a:p>
          <a:endParaRPr lang="en-US" sz="1800"/>
        </a:p>
      </dgm:t>
    </dgm:pt>
    <dgm:pt modelId="{6546E50F-3BF7-45FA-B3B9-E2945EAF421E}" type="sibTrans" cxnId="{EB7AD363-B4C5-4621-9887-4B87EB8C7070}">
      <dgm:prSet/>
      <dgm:spPr/>
      <dgm:t>
        <a:bodyPr/>
        <a:lstStyle/>
        <a:p>
          <a:endParaRPr lang="en-US" sz="1800"/>
        </a:p>
      </dgm:t>
    </dgm:pt>
    <dgm:pt modelId="{3F96DF69-205D-4A8F-A741-0C10F4AA0C96}">
      <dgm:prSet custT="1"/>
      <dgm:spPr>
        <a:solidFill>
          <a:srgbClr val="62C1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Construction companies</a:t>
          </a:r>
        </a:p>
      </dgm:t>
    </dgm:pt>
    <dgm:pt modelId="{84D59C92-8567-4CF6-83C7-067B28037753}" type="parTrans" cxnId="{9BE1C90A-B1F9-4AB9-B6BF-10E768FD56DC}">
      <dgm:prSet/>
      <dgm:spPr/>
      <dgm:t>
        <a:bodyPr/>
        <a:lstStyle/>
        <a:p>
          <a:endParaRPr lang="en-US" sz="1800"/>
        </a:p>
      </dgm:t>
    </dgm:pt>
    <dgm:pt modelId="{115E03DF-2A21-4B62-AF61-2C4C58207D34}" type="sibTrans" cxnId="{9BE1C90A-B1F9-4AB9-B6BF-10E768FD56DC}">
      <dgm:prSet/>
      <dgm:spPr/>
      <dgm:t>
        <a:bodyPr/>
        <a:lstStyle/>
        <a:p>
          <a:endParaRPr lang="en-US" sz="1800"/>
        </a:p>
      </dgm:t>
    </dgm:pt>
    <dgm:pt modelId="{8A3450CB-D382-4117-BA28-82DDD2A62225}">
      <dgm:prSet custT="1"/>
      <dgm:spPr>
        <a:solidFill>
          <a:srgbClr val="C5EA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Industry associations</a:t>
          </a:r>
        </a:p>
      </dgm:t>
    </dgm:pt>
    <dgm:pt modelId="{A9D4320B-9638-45E1-9077-06310D66E7ED}" type="parTrans" cxnId="{6F767D39-ECFC-4A99-B067-C3F3BDDF98B6}">
      <dgm:prSet/>
      <dgm:spPr/>
      <dgm:t>
        <a:bodyPr/>
        <a:lstStyle/>
        <a:p>
          <a:endParaRPr lang="en-US" sz="1800"/>
        </a:p>
      </dgm:t>
    </dgm:pt>
    <dgm:pt modelId="{7241C462-6C26-4C4A-9061-8045ADDCA905}" type="sibTrans" cxnId="{6F767D39-ECFC-4A99-B067-C3F3BDDF98B6}">
      <dgm:prSet/>
      <dgm:spPr/>
      <dgm:t>
        <a:bodyPr/>
        <a:lstStyle/>
        <a:p>
          <a:endParaRPr lang="en-US" sz="1800"/>
        </a:p>
      </dgm:t>
    </dgm:pt>
    <dgm:pt modelId="{415CEB06-970E-4B68-80D1-5F8C04DFAD20}">
      <dgm:prSet custT="1"/>
      <dgm:spPr>
        <a:solidFill>
          <a:srgbClr val="2D69B6"/>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Trade groups</a:t>
          </a:r>
        </a:p>
      </dgm:t>
    </dgm:pt>
    <dgm:pt modelId="{025BBB65-582B-4698-ABF3-C8C0351B4A59}" type="parTrans" cxnId="{B91C55F9-6DF5-4CF4-AFAF-7D33963D0E67}">
      <dgm:prSet/>
      <dgm:spPr/>
      <dgm:t>
        <a:bodyPr/>
        <a:lstStyle/>
        <a:p>
          <a:endParaRPr lang="en-US" sz="1800"/>
        </a:p>
      </dgm:t>
    </dgm:pt>
    <dgm:pt modelId="{260ADC25-87F1-4936-937C-D63BF79CD301}" type="sibTrans" cxnId="{B91C55F9-6DF5-4CF4-AFAF-7D33963D0E67}">
      <dgm:prSet/>
      <dgm:spPr/>
      <dgm:t>
        <a:bodyPr/>
        <a:lstStyle/>
        <a:p>
          <a:endParaRPr lang="en-US" sz="1800"/>
        </a:p>
      </dgm:t>
    </dgm:pt>
    <dgm:pt modelId="{0D8EDBA4-87BC-4139-A530-4CC51E657380}">
      <dgm:prSet custT="1"/>
      <dgm:spPr>
        <a:solidFill>
          <a:srgbClr val="C5EA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Rural cooperatives</a:t>
          </a:r>
        </a:p>
      </dgm:t>
    </dgm:pt>
    <dgm:pt modelId="{E996EB58-C1F8-4971-B0A6-0585A0EEE084}" type="parTrans" cxnId="{2DDE264A-BAC0-4817-A860-51C3FC0D72E7}">
      <dgm:prSet/>
      <dgm:spPr/>
      <dgm:t>
        <a:bodyPr/>
        <a:lstStyle/>
        <a:p>
          <a:endParaRPr lang="en-US" sz="1800"/>
        </a:p>
      </dgm:t>
    </dgm:pt>
    <dgm:pt modelId="{895BEB1C-5A81-4BCC-868B-3121E01B2B3C}" type="sibTrans" cxnId="{2DDE264A-BAC0-4817-A860-51C3FC0D72E7}">
      <dgm:prSet/>
      <dgm:spPr/>
      <dgm:t>
        <a:bodyPr/>
        <a:lstStyle/>
        <a:p>
          <a:endParaRPr lang="en-US" sz="1800"/>
        </a:p>
      </dgm:t>
    </dgm:pt>
    <dgm:pt modelId="{5B5B75B9-C972-41E7-9B67-CF64D69B62D0}">
      <dgm:prSet custT="1"/>
      <dgm:spPr>
        <a:solidFill>
          <a:srgbClr val="2D69B6"/>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Municipal associations</a:t>
          </a:r>
        </a:p>
      </dgm:t>
    </dgm:pt>
    <dgm:pt modelId="{B72DEF17-24F3-42A2-8E53-2D1646E65840}" type="parTrans" cxnId="{5A60AE0C-C8C3-48CE-B549-D35E4C90DACD}">
      <dgm:prSet/>
      <dgm:spPr/>
      <dgm:t>
        <a:bodyPr/>
        <a:lstStyle/>
        <a:p>
          <a:endParaRPr lang="en-US" sz="1800"/>
        </a:p>
      </dgm:t>
    </dgm:pt>
    <dgm:pt modelId="{F6550964-87C6-4ADE-93BF-81F2371BC45E}" type="sibTrans" cxnId="{5A60AE0C-C8C3-48CE-B549-D35E4C90DACD}">
      <dgm:prSet/>
      <dgm:spPr/>
      <dgm:t>
        <a:bodyPr/>
        <a:lstStyle/>
        <a:p>
          <a:endParaRPr lang="en-US" sz="1800"/>
        </a:p>
      </dgm:t>
    </dgm:pt>
    <dgm:pt modelId="{044273E2-FCBB-43D7-94E2-EC40A5700228}">
      <dgm:prSet custT="1"/>
      <dgm:spPr>
        <a:solidFill>
          <a:srgbClr val="2D69B6"/>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r>
            <a:rPr lang="en-US" sz="1600" kern="1200">
              <a:latin typeface="Open Sans" panose="020B0606030504020204" pitchFamily="34" charset="0"/>
              <a:ea typeface="Open Sans" panose="020B0606030504020204" pitchFamily="34" charset="0"/>
              <a:cs typeface="Open Sans" panose="020B0606030504020204" pitchFamily="34" charset="0"/>
            </a:rPr>
            <a:t>Vocational </a:t>
          </a:r>
          <a:br>
            <a:rPr lang="en-US" sz="1600" kern="1200">
              <a:latin typeface="Open Sans" panose="020B0606030504020204" pitchFamily="34" charset="0"/>
              <a:ea typeface="Open Sans" panose="020B0606030504020204" pitchFamily="34" charset="0"/>
              <a:cs typeface="Open Sans" panose="020B0606030504020204" pitchFamily="34" charset="0"/>
            </a:rPr>
          </a:b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non-profits</a:t>
          </a:r>
        </a:p>
      </dgm:t>
    </dgm:pt>
    <dgm:pt modelId="{32AA69FC-6433-4626-B93C-E7471B8C4646}" type="parTrans" cxnId="{78C58C98-4CA8-444B-85EB-E809A97806C0}">
      <dgm:prSet/>
      <dgm:spPr/>
      <dgm:t>
        <a:bodyPr/>
        <a:lstStyle/>
        <a:p>
          <a:endParaRPr lang="en-US" sz="1800"/>
        </a:p>
      </dgm:t>
    </dgm:pt>
    <dgm:pt modelId="{42194941-81CE-4423-94F3-5F4512F2E58A}" type="sibTrans" cxnId="{78C58C98-4CA8-444B-85EB-E809A97806C0}">
      <dgm:prSet/>
      <dgm:spPr/>
      <dgm:t>
        <a:bodyPr/>
        <a:lstStyle/>
        <a:p>
          <a:endParaRPr lang="en-US" sz="1800"/>
        </a:p>
      </dgm:t>
    </dgm:pt>
    <dgm:pt modelId="{E7EFEB0E-B318-45D1-A7CA-EBB242EF68B5}">
      <dgm:prSet custT="1"/>
      <dgm:spPr>
        <a:solidFill>
          <a:srgbClr val="62C1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Communications/ electric trade unions</a:t>
          </a:r>
        </a:p>
      </dgm:t>
    </dgm:pt>
    <dgm:pt modelId="{149E77BD-1EB7-4D4C-9DAA-AD4656A0A198}" type="parTrans" cxnId="{AD3EBB99-37EB-4288-B76E-8BFFC3759AEE}">
      <dgm:prSet/>
      <dgm:spPr/>
      <dgm:t>
        <a:bodyPr/>
        <a:lstStyle/>
        <a:p>
          <a:endParaRPr lang="en-US" sz="1800"/>
        </a:p>
      </dgm:t>
    </dgm:pt>
    <dgm:pt modelId="{99D7650C-E50F-4C91-B287-DFA53766363C}" type="sibTrans" cxnId="{AD3EBB99-37EB-4288-B76E-8BFFC3759AEE}">
      <dgm:prSet/>
      <dgm:spPr/>
      <dgm:t>
        <a:bodyPr/>
        <a:lstStyle/>
        <a:p>
          <a:endParaRPr lang="en-US" sz="1800"/>
        </a:p>
      </dgm:t>
    </dgm:pt>
    <dgm:pt modelId="{D5E63720-0BA9-4BC3-812B-7FD29573A97C}">
      <dgm:prSet custT="1"/>
      <dgm:spPr>
        <a:solidFill>
          <a:srgbClr val="62C1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Community colleges with technical programs</a:t>
          </a:r>
        </a:p>
      </dgm:t>
    </dgm:pt>
    <dgm:pt modelId="{7F1BF6CC-3F8A-460E-A85E-0018759D9EA6}" type="parTrans" cxnId="{1A80F5D2-A8FA-4429-B21F-0184797FEC47}">
      <dgm:prSet/>
      <dgm:spPr/>
      <dgm:t>
        <a:bodyPr/>
        <a:lstStyle/>
        <a:p>
          <a:endParaRPr lang="en-US" sz="1800"/>
        </a:p>
      </dgm:t>
    </dgm:pt>
    <dgm:pt modelId="{D0D7FCF0-1E41-4EE1-99C6-48B175A76D51}" type="sibTrans" cxnId="{1A80F5D2-A8FA-4429-B21F-0184797FEC47}">
      <dgm:prSet/>
      <dgm:spPr/>
      <dgm:t>
        <a:bodyPr/>
        <a:lstStyle/>
        <a:p>
          <a:endParaRPr lang="en-US" sz="1800"/>
        </a:p>
      </dgm:t>
    </dgm:pt>
    <dgm:pt modelId="{BD98E281-AC77-4049-9CBF-468C39C05924}">
      <dgm:prSet custT="1"/>
      <dgm:spPr>
        <a:solidFill>
          <a:srgbClr val="2D69B6"/>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State and local workforce development agencies</a:t>
          </a:r>
        </a:p>
      </dgm:t>
    </dgm:pt>
    <dgm:pt modelId="{37EF4E4A-0153-4287-97A5-C2F1708BB2EE}" type="parTrans" cxnId="{ECD074B3-8BA2-4C8D-9C8E-354C42B0FB9E}">
      <dgm:prSet/>
      <dgm:spPr/>
      <dgm:t>
        <a:bodyPr/>
        <a:lstStyle/>
        <a:p>
          <a:endParaRPr lang="en-US"/>
        </a:p>
      </dgm:t>
    </dgm:pt>
    <dgm:pt modelId="{799D3A27-ED7E-46E8-B762-557CE3C3786B}" type="sibTrans" cxnId="{ECD074B3-8BA2-4C8D-9C8E-354C42B0FB9E}">
      <dgm:prSet/>
      <dgm:spPr/>
      <dgm:t>
        <a:bodyPr/>
        <a:lstStyle/>
        <a:p>
          <a:endParaRPr lang="en-US"/>
        </a:p>
      </dgm:t>
    </dgm:pt>
    <dgm:pt modelId="{1A4EF86A-AD89-4CFD-8AAD-10963FE56722}">
      <dgm:prSet custT="1"/>
      <dgm:spPr>
        <a:solidFill>
          <a:srgbClr val="C5EA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Equipment manufacturers</a:t>
          </a:r>
        </a:p>
      </dgm:t>
    </dgm:pt>
    <dgm:pt modelId="{2FFE397F-284E-4799-96AC-349A735CFBE7}" type="parTrans" cxnId="{5F6C7CBF-A13E-4667-A15D-6338955174F6}">
      <dgm:prSet/>
      <dgm:spPr/>
      <dgm:t>
        <a:bodyPr/>
        <a:lstStyle/>
        <a:p>
          <a:endParaRPr lang="en-US"/>
        </a:p>
      </dgm:t>
    </dgm:pt>
    <dgm:pt modelId="{B84996E3-5C9F-4DE4-B828-A67291F3E297}" type="sibTrans" cxnId="{5F6C7CBF-A13E-4667-A15D-6338955174F6}">
      <dgm:prSet/>
      <dgm:spPr/>
      <dgm:t>
        <a:bodyPr/>
        <a:lstStyle/>
        <a:p>
          <a:endParaRPr lang="en-US"/>
        </a:p>
      </dgm:t>
    </dgm:pt>
    <dgm:pt modelId="{FCC68CD2-3284-4C80-B3BE-39827C2240E7}" type="pres">
      <dgm:prSet presAssocID="{DCDB9D4B-D75A-4D4D-BB7C-35BC4314DF3C}" presName="diagram" presStyleCnt="0">
        <dgm:presLayoutVars>
          <dgm:dir/>
          <dgm:resizeHandles val="exact"/>
        </dgm:presLayoutVars>
      </dgm:prSet>
      <dgm:spPr/>
    </dgm:pt>
    <dgm:pt modelId="{6542D3D4-A85F-4AE1-8519-37A13E705766}" type="pres">
      <dgm:prSet presAssocID="{5581223F-79EB-4C13-837C-D2532FEA2566}" presName="node" presStyleLbl="node1" presStyleIdx="0" presStyleCnt="11" custScaleX="110998" custLinFactNeighborX="-1487">
        <dgm:presLayoutVars>
          <dgm:bulletEnabled val="1"/>
        </dgm:presLayoutVars>
      </dgm:prSet>
      <dgm:spPr/>
    </dgm:pt>
    <dgm:pt modelId="{6D4F4072-CC1C-48CB-8152-E167AD7C8F7F}" type="pres">
      <dgm:prSet presAssocID="{6546E50F-3BF7-45FA-B3B9-E2945EAF421E}" presName="sibTrans" presStyleCnt="0"/>
      <dgm:spPr/>
    </dgm:pt>
    <dgm:pt modelId="{5E944331-FCA7-47A2-87B3-6E89498FC467}" type="pres">
      <dgm:prSet presAssocID="{3F96DF69-205D-4A8F-A741-0C10F4AA0C96}" presName="node" presStyleLbl="node1" presStyleIdx="1" presStyleCnt="11" custScaleX="110998" custLinFactNeighborX="-1487">
        <dgm:presLayoutVars>
          <dgm:bulletEnabled val="1"/>
        </dgm:presLayoutVars>
      </dgm:prSet>
      <dgm:spPr>
        <a:xfrm>
          <a:off x="2917174" y="45"/>
          <a:ext cx="2027989" cy="1216793"/>
        </a:xfrm>
        <a:prstGeom prst="rect">
          <a:avLst/>
        </a:prstGeom>
      </dgm:spPr>
    </dgm:pt>
    <dgm:pt modelId="{2357E4BC-E3B9-4258-83AB-904C759C41C1}" type="pres">
      <dgm:prSet presAssocID="{115E03DF-2A21-4B62-AF61-2C4C58207D34}" presName="sibTrans" presStyleCnt="0"/>
      <dgm:spPr/>
    </dgm:pt>
    <dgm:pt modelId="{5173A9CE-0865-4DAF-915B-A2BBCC783741}" type="pres">
      <dgm:prSet presAssocID="{8A3450CB-D382-4117-BA28-82DDD2A62225}" presName="node" presStyleLbl="node1" presStyleIdx="2" presStyleCnt="11" custScaleX="110998" custLinFactNeighborX="-1487">
        <dgm:presLayoutVars>
          <dgm:bulletEnabled val="1"/>
        </dgm:presLayoutVars>
      </dgm:prSet>
      <dgm:spPr>
        <a:xfrm>
          <a:off x="5147962" y="45"/>
          <a:ext cx="2027989" cy="1216793"/>
        </a:xfrm>
        <a:prstGeom prst="rect">
          <a:avLst/>
        </a:prstGeom>
      </dgm:spPr>
    </dgm:pt>
    <dgm:pt modelId="{9DA2EB3B-40A5-4727-8627-0A29E100A6FA}" type="pres">
      <dgm:prSet presAssocID="{7241C462-6C26-4C4A-9061-8045ADDCA905}" presName="sibTrans" presStyleCnt="0"/>
      <dgm:spPr/>
    </dgm:pt>
    <dgm:pt modelId="{258EA22F-9E67-4CC1-AD50-0ECFF8954780}" type="pres">
      <dgm:prSet presAssocID="{415CEB06-970E-4B68-80D1-5F8C04DFAD20}" presName="node" presStyleLbl="node1" presStyleIdx="3" presStyleCnt="11" custScaleX="110998" custLinFactNeighborX="-1487">
        <dgm:presLayoutVars>
          <dgm:bulletEnabled val="1"/>
        </dgm:presLayoutVars>
      </dgm:prSet>
      <dgm:spPr>
        <a:xfrm>
          <a:off x="7378751" y="45"/>
          <a:ext cx="2027989" cy="1216793"/>
        </a:xfrm>
        <a:prstGeom prst="rect">
          <a:avLst/>
        </a:prstGeom>
      </dgm:spPr>
    </dgm:pt>
    <dgm:pt modelId="{ADF8D29D-6B18-47F7-9AA3-669D5DCB9265}" type="pres">
      <dgm:prSet presAssocID="{260ADC25-87F1-4936-937C-D63BF79CD301}" presName="sibTrans" presStyleCnt="0"/>
      <dgm:spPr/>
    </dgm:pt>
    <dgm:pt modelId="{03D572D8-76D0-4940-8D53-12386B29D1AC}" type="pres">
      <dgm:prSet presAssocID="{0D8EDBA4-87BC-4139-A530-4CC51E657380}" presName="node" presStyleLbl="node1" presStyleIdx="4" presStyleCnt="11" custScaleX="110998" custLinFactNeighborX="-1487">
        <dgm:presLayoutVars>
          <dgm:bulletEnabled val="1"/>
        </dgm:presLayoutVars>
      </dgm:prSet>
      <dgm:spPr>
        <a:xfrm>
          <a:off x="686386" y="1419637"/>
          <a:ext cx="2027989" cy="1216793"/>
        </a:xfrm>
        <a:prstGeom prst="rect">
          <a:avLst/>
        </a:prstGeom>
      </dgm:spPr>
    </dgm:pt>
    <dgm:pt modelId="{90622211-AE39-4B44-99C0-8553C2CA2FC9}" type="pres">
      <dgm:prSet presAssocID="{895BEB1C-5A81-4BCC-868B-3121E01B2B3C}" presName="sibTrans" presStyleCnt="0"/>
      <dgm:spPr/>
    </dgm:pt>
    <dgm:pt modelId="{DE1680CA-D499-424E-A8FC-80CAC8324F2D}" type="pres">
      <dgm:prSet presAssocID="{5B5B75B9-C972-41E7-9B67-CF64D69B62D0}" presName="node" presStyleLbl="node1" presStyleIdx="5" presStyleCnt="11" custScaleX="110998" custLinFactNeighborX="-1487">
        <dgm:presLayoutVars>
          <dgm:bulletEnabled val="1"/>
        </dgm:presLayoutVars>
      </dgm:prSet>
      <dgm:spPr>
        <a:xfrm>
          <a:off x="2917174" y="1419637"/>
          <a:ext cx="2027989" cy="1216793"/>
        </a:xfrm>
        <a:prstGeom prst="rect">
          <a:avLst/>
        </a:prstGeom>
      </dgm:spPr>
    </dgm:pt>
    <dgm:pt modelId="{4298A9DA-577B-4F94-8889-CA8AE2CD4519}" type="pres">
      <dgm:prSet presAssocID="{F6550964-87C6-4ADE-93BF-81F2371BC45E}" presName="sibTrans" presStyleCnt="0"/>
      <dgm:spPr/>
    </dgm:pt>
    <dgm:pt modelId="{EB3CB2C1-0245-4D1D-A5F9-29B5C4082EA3}" type="pres">
      <dgm:prSet presAssocID="{044273E2-FCBB-43D7-94E2-EC40A5700228}" presName="node" presStyleLbl="node1" presStyleIdx="6" presStyleCnt="11" custScaleX="110998" custLinFactNeighborX="-1487">
        <dgm:presLayoutVars>
          <dgm:bulletEnabled val="1"/>
        </dgm:presLayoutVars>
      </dgm:prSet>
      <dgm:spPr>
        <a:xfrm>
          <a:off x="5147962" y="1419637"/>
          <a:ext cx="2027989" cy="1216793"/>
        </a:xfrm>
        <a:prstGeom prst="rect">
          <a:avLst/>
        </a:prstGeom>
      </dgm:spPr>
    </dgm:pt>
    <dgm:pt modelId="{B6E2C06D-0869-46B5-8A85-CB0E82C5BE9E}" type="pres">
      <dgm:prSet presAssocID="{42194941-81CE-4423-94F3-5F4512F2E58A}" presName="sibTrans" presStyleCnt="0"/>
      <dgm:spPr/>
    </dgm:pt>
    <dgm:pt modelId="{50E3DDBD-B0B6-48E1-AE77-EFD6AF06B0D5}" type="pres">
      <dgm:prSet presAssocID="{E7EFEB0E-B318-45D1-A7CA-EBB242EF68B5}" presName="node" presStyleLbl="node1" presStyleIdx="7" presStyleCnt="11" custScaleX="110998" custLinFactNeighborX="-1487">
        <dgm:presLayoutVars>
          <dgm:bulletEnabled val="1"/>
        </dgm:presLayoutVars>
      </dgm:prSet>
      <dgm:spPr>
        <a:xfrm>
          <a:off x="7378751" y="1419637"/>
          <a:ext cx="2027989" cy="1216793"/>
        </a:xfrm>
        <a:prstGeom prst="rect">
          <a:avLst/>
        </a:prstGeom>
      </dgm:spPr>
    </dgm:pt>
    <dgm:pt modelId="{A58E2B76-DE40-43E0-89F6-50BDB2BD94B2}" type="pres">
      <dgm:prSet presAssocID="{99D7650C-E50F-4C91-B287-DFA53766363C}" presName="sibTrans" presStyleCnt="0"/>
      <dgm:spPr/>
    </dgm:pt>
    <dgm:pt modelId="{D311E4A3-F41A-43C8-8091-C89D3205319C}" type="pres">
      <dgm:prSet presAssocID="{D5E63720-0BA9-4BC3-812B-7FD29573A97C}" presName="node" presStyleLbl="node1" presStyleIdx="8" presStyleCnt="11" custScaleX="110998" custLinFactNeighborX="-1487">
        <dgm:presLayoutVars>
          <dgm:bulletEnabled val="1"/>
        </dgm:presLayoutVars>
      </dgm:prSet>
      <dgm:spPr>
        <a:xfrm>
          <a:off x="4032568" y="2839230"/>
          <a:ext cx="2027989" cy="1216793"/>
        </a:xfrm>
        <a:prstGeom prst="rect">
          <a:avLst/>
        </a:prstGeom>
      </dgm:spPr>
    </dgm:pt>
    <dgm:pt modelId="{CF981757-3A99-4978-A9F4-C209F786FCFD}" type="pres">
      <dgm:prSet presAssocID="{D0D7FCF0-1E41-4EE1-99C6-48B175A76D51}" presName="sibTrans" presStyleCnt="0"/>
      <dgm:spPr/>
    </dgm:pt>
    <dgm:pt modelId="{E792531F-5688-4DB1-A9CF-A92B1FBEB950}" type="pres">
      <dgm:prSet presAssocID="{BD98E281-AC77-4049-9CBF-468C39C05924}" presName="node" presStyleLbl="node1" presStyleIdx="9" presStyleCnt="11">
        <dgm:presLayoutVars>
          <dgm:bulletEnabled val="1"/>
        </dgm:presLayoutVars>
      </dgm:prSet>
      <dgm:spPr>
        <a:xfrm>
          <a:off x="4282512" y="2839195"/>
          <a:ext cx="2027902" cy="1216741"/>
        </a:xfrm>
        <a:prstGeom prst="rect">
          <a:avLst/>
        </a:prstGeom>
      </dgm:spPr>
    </dgm:pt>
    <dgm:pt modelId="{5C995E53-E76A-41B0-90EB-430BF4242549}" type="pres">
      <dgm:prSet presAssocID="{799D3A27-ED7E-46E8-B762-557CE3C3786B}" presName="sibTrans" presStyleCnt="0"/>
      <dgm:spPr/>
    </dgm:pt>
    <dgm:pt modelId="{4C269719-17E8-4CBA-B640-A2C5CF6345A7}" type="pres">
      <dgm:prSet presAssocID="{1A4EF86A-AD89-4CFD-8AAD-10963FE56722}" presName="node" presStyleLbl="node1" presStyleIdx="10" presStyleCnt="11">
        <dgm:presLayoutVars>
          <dgm:bulletEnabled val="1"/>
        </dgm:presLayoutVars>
      </dgm:prSet>
      <dgm:spPr>
        <a:xfrm>
          <a:off x="6513204" y="2839195"/>
          <a:ext cx="2027902" cy="1216741"/>
        </a:xfrm>
        <a:prstGeom prst="rect">
          <a:avLst/>
        </a:prstGeom>
      </dgm:spPr>
    </dgm:pt>
  </dgm:ptLst>
  <dgm:cxnLst>
    <dgm:cxn modelId="{0CC2D607-97DC-4FCB-B21E-8055A326ED62}" type="presOf" srcId="{5B5B75B9-C972-41E7-9B67-CF64D69B62D0}" destId="{DE1680CA-D499-424E-A8FC-80CAC8324F2D}" srcOrd="0" destOrd="0" presId="urn:microsoft.com/office/officeart/2005/8/layout/default"/>
    <dgm:cxn modelId="{9BE1C90A-B1F9-4AB9-B6BF-10E768FD56DC}" srcId="{DCDB9D4B-D75A-4D4D-BB7C-35BC4314DF3C}" destId="{3F96DF69-205D-4A8F-A741-0C10F4AA0C96}" srcOrd="1" destOrd="0" parTransId="{84D59C92-8567-4CF6-83C7-067B28037753}" sibTransId="{115E03DF-2A21-4B62-AF61-2C4C58207D34}"/>
    <dgm:cxn modelId="{5A60AE0C-C8C3-48CE-B549-D35E4C90DACD}" srcId="{DCDB9D4B-D75A-4D4D-BB7C-35BC4314DF3C}" destId="{5B5B75B9-C972-41E7-9B67-CF64D69B62D0}" srcOrd="5" destOrd="0" parTransId="{B72DEF17-24F3-42A2-8E53-2D1646E65840}" sibTransId="{F6550964-87C6-4ADE-93BF-81F2371BC45E}"/>
    <dgm:cxn modelId="{1316D632-36A7-4D59-987D-B90AE629F353}" type="presOf" srcId="{D5E63720-0BA9-4BC3-812B-7FD29573A97C}" destId="{D311E4A3-F41A-43C8-8091-C89D3205319C}" srcOrd="0" destOrd="0" presId="urn:microsoft.com/office/officeart/2005/8/layout/default"/>
    <dgm:cxn modelId="{6F767D39-ECFC-4A99-B067-C3F3BDDF98B6}" srcId="{DCDB9D4B-D75A-4D4D-BB7C-35BC4314DF3C}" destId="{8A3450CB-D382-4117-BA28-82DDD2A62225}" srcOrd="2" destOrd="0" parTransId="{A9D4320B-9638-45E1-9077-06310D66E7ED}" sibTransId="{7241C462-6C26-4C4A-9061-8045ADDCA905}"/>
    <dgm:cxn modelId="{EB7AD363-B4C5-4621-9887-4B87EB8C7070}" srcId="{DCDB9D4B-D75A-4D4D-BB7C-35BC4314DF3C}" destId="{5581223F-79EB-4C13-837C-D2532FEA2566}" srcOrd="0" destOrd="0" parTransId="{FF09B1F3-A396-4B7C-987A-B1AB16FAED4A}" sibTransId="{6546E50F-3BF7-45FA-B3B9-E2945EAF421E}"/>
    <dgm:cxn modelId="{2DDE264A-BAC0-4817-A860-51C3FC0D72E7}" srcId="{DCDB9D4B-D75A-4D4D-BB7C-35BC4314DF3C}" destId="{0D8EDBA4-87BC-4139-A530-4CC51E657380}" srcOrd="4" destOrd="0" parTransId="{E996EB58-C1F8-4971-B0A6-0585A0EEE084}" sibTransId="{895BEB1C-5A81-4BCC-868B-3121E01B2B3C}"/>
    <dgm:cxn modelId="{762C1C4D-2DEF-495D-BDC6-1C65AFC7ACD1}" type="presOf" srcId="{0D8EDBA4-87BC-4139-A530-4CC51E657380}" destId="{03D572D8-76D0-4940-8D53-12386B29D1AC}" srcOrd="0" destOrd="0" presId="urn:microsoft.com/office/officeart/2005/8/layout/default"/>
    <dgm:cxn modelId="{EB632B4F-4C20-4326-961E-F8924552B95D}" type="presOf" srcId="{415CEB06-970E-4B68-80D1-5F8C04DFAD20}" destId="{258EA22F-9E67-4CC1-AD50-0ECFF8954780}" srcOrd="0" destOrd="0" presId="urn:microsoft.com/office/officeart/2005/8/layout/default"/>
    <dgm:cxn modelId="{0B504C6F-A37D-40BC-8F59-C3EFFC100A8D}" type="presOf" srcId="{5581223F-79EB-4C13-837C-D2532FEA2566}" destId="{6542D3D4-A85F-4AE1-8519-37A13E705766}" srcOrd="0" destOrd="0" presId="urn:microsoft.com/office/officeart/2005/8/layout/default"/>
    <dgm:cxn modelId="{78C58C98-4CA8-444B-85EB-E809A97806C0}" srcId="{DCDB9D4B-D75A-4D4D-BB7C-35BC4314DF3C}" destId="{044273E2-FCBB-43D7-94E2-EC40A5700228}" srcOrd="6" destOrd="0" parTransId="{32AA69FC-6433-4626-B93C-E7471B8C4646}" sibTransId="{42194941-81CE-4423-94F3-5F4512F2E58A}"/>
    <dgm:cxn modelId="{AD3EBB99-37EB-4288-B76E-8BFFC3759AEE}" srcId="{DCDB9D4B-D75A-4D4D-BB7C-35BC4314DF3C}" destId="{E7EFEB0E-B318-45D1-A7CA-EBB242EF68B5}" srcOrd="7" destOrd="0" parTransId="{149E77BD-1EB7-4D4C-9DAA-AD4656A0A198}" sibTransId="{99D7650C-E50F-4C91-B287-DFA53766363C}"/>
    <dgm:cxn modelId="{9C26B69E-EBDA-4A9B-A81D-ADE8B82F1BE3}" type="presOf" srcId="{BD98E281-AC77-4049-9CBF-468C39C05924}" destId="{E792531F-5688-4DB1-A9CF-A92B1FBEB950}" srcOrd="0" destOrd="0" presId="urn:microsoft.com/office/officeart/2005/8/layout/default"/>
    <dgm:cxn modelId="{9D21E8A7-E73D-432E-9877-33A6EC1C5091}" type="presOf" srcId="{DCDB9D4B-D75A-4D4D-BB7C-35BC4314DF3C}" destId="{FCC68CD2-3284-4C80-B3BE-39827C2240E7}" srcOrd="0" destOrd="0" presId="urn:microsoft.com/office/officeart/2005/8/layout/default"/>
    <dgm:cxn modelId="{ECD074B3-8BA2-4C8D-9C8E-354C42B0FB9E}" srcId="{DCDB9D4B-D75A-4D4D-BB7C-35BC4314DF3C}" destId="{BD98E281-AC77-4049-9CBF-468C39C05924}" srcOrd="9" destOrd="0" parTransId="{37EF4E4A-0153-4287-97A5-C2F1708BB2EE}" sibTransId="{799D3A27-ED7E-46E8-B762-557CE3C3786B}"/>
    <dgm:cxn modelId="{5F6C7CBF-A13E-4667-A15D-6338955174F6}" srcId="{DCDB9D4B-D75A-4D4D-BB7C-35BC4314DF3C}" destId="{1A4EF86A-AD89-4CFD-8AAD-10963FE56722}" srcOrd="10" destOrd="0" parTransId="{2FFE397F-284E-4799-96AC-349A735CFBE7}" sibTransId="{B84996E3-5C9F-4DE4-B828-A67291F3E297}"/>
    <dgm:cxn modelId="{3B6049C0-D200-453D-991A-2429C0B973ED}" type="presOf" srcId="{044273E2-FCBB-43D7-94E2-EC40A5700228}" destId="{EB3CB2C1-0245-4D1D-A5F9-29B5C4082EA3}" srcOrd="0" destOrd="0" presId="urn:microsoft.com/office/officeart/2005/8/layout/default"/>
    <dgm:cxn modelId="{4FDFFEC8-EA3A-4A16-90E2-C76B4F9C82BD}" type="presOf" srcId="{3F96DF69-205D-4A8F-A741-0C10F4AA0C96}" destId="{5E944331-FCA7-47A2-87B3-6E89498FC467}" srcOrd="0" destOrd="0" presId="urn:microsoft.com/office/officeart/2005/8/layout/default"/>
    <dgm:cxn modelId="{EA2038CF-F1BB-4230-AB70-1536F8ECAAC5}" type="presOf" srcId="{1A4EF86A-AD89-4CFD-8AAD-10963FE56722}" destId="{4C269719-17E8-4CBA-B640-A2C5CF6345A7}" srcOrd="0" destOrd="0" presId="urn:microsoft.com/office/officeart/2005/8/layout/default"/>
    <dgm:cxn modelId="{1A80F5D2-A8FA-4429-B21F-0184797FEC47}" srcId="{DCDB9D4B-D75A-4D4D-BB7C-35BC4314DF3C}" destId="{D5E63720-0BA9-4BC3-812B-7FD29573A97C}" srcOrd="8" destOrd="0" parTransId="{7F1BF6CC-3F8A-460E-A85E-0018759D9EA6}" sibTransId="{D0D7FCF0-1E41-4EE1-99C6-48B175A76D51}"/>
    <dgm:cxn modelId="{A608A4F7-D950-44D9-8382-A51A44B50C10}" type="presOf" srcId="{E7EFEB0E-B318-45D1-A7CA-EBB242EF68B5}" destId="{50E3DDBD-B0B6-48E1-AE77-EFD6AF06B0D5}" srcOrd="0" destOrd="0" presId="urn:microsoft.com/office/officeart/2005/8/layout/default"/>
    <dgm:cxn modelId="{B91C55F9-6DF5-4CF4-AFAF-7D33963D0E67}" srcId="{DCDB9D4B-D75A-4D4D-BB7C-35BC4314DF3C}" destId="{415CEB06-970E-4B68-80D1-5F8C04DFAD20}" srcOrd="3" destOrd="0" parTransId="{025BBB65-582B-4698-ABF3-C8C0351B4A59}" sibTransId="{260ADC25-87F1-4936-937C-D63BF79CD301}"/>
    <dgm:cxn modelId="{4BAACBFC-E00C-4B64-8D11-FDC9DCD197D5}" type="presOf" srcId="{8A3450CB-D382-4117-BA28-82DDD2A62225}" destId="{5173A9CE-0865-4DAF-915B-A2BBCC783741}" srcOrd="0" destOrd="0" presId="urn:microsoft.com/office/officeart/2005/8/layout/default"/>
    <dgm:cxn modelId="{0BD4F102-3B07-4B6A-A9A1-E0596D1C4802}" type="presParOf" srcId="{FCC68CD2-3284-4C80-B3BE-39827C2240E7}" destId="{6542D3D4-A85F-4AE1-8519-37A13E705766}" srcOrd="0" destOrd="0" presId="urn:microsoft.com/office/officeart/2005/8/layout/default"/>
    <dgm:cxn modelId="{44C6D8D5-6EF4-451B-AF4F-DEA009121999}" type="presParOf" srcId="{FCC68CD2-3284-4C80-B3BE-39827C2240E7}" destId="{6D4F4072-CC1C-48CB-8152-E167AD7C8F7F}" srcOrd="1" destOrd="0" presId="urn:microsoft.com/office/officeart/2005/8/layout/default"/>
    <dgm:cxn modelId="{752A6B35-6BEE-4A7C-9BCF-3D329E9171CB}" type="presParOf" srcId="{FCC68CD2-3284-4C80-B3BE-39827C2240E7}" destId="{5E944331-FCA7-47A2-87B3-6E89498FC467}" srcOrd="2" destOrd="0" presId="urn:microsoft.com/office/officeart/2005/8/layout/default"/>
    <dgm:cxn modelId="{EB2E19ED-6B7F-4664-85ED-73821EB2CBD8}" type="presParOf" srcId="{FCC68CD2-3284-4C80-B3BE-39827C2240E7}" destId="{2357E4BC-E3B9-4258-83AB-904C759C41C1}" srcOrd="3" destOrd="0" presId="urn:microsoft.com/office/officeart/2005/8/layout/default"/>
    <dgm:cxn modelId="{52DB09D0-CC8B-435F-B27F-FA7DC7E0786E}" type="presParOf" srcId="{FCC68CD2-3284-4C80-B3BE-39827C2240E7}" destId="{5173A9CE-0865-4DAF-915B-A2BBCC783741}" srcOrd="4" destOrd="0" presId="urn:microsoft.com/office/officeart/2005/8/layout/default"/>
    <dgm:cxn modelId="{D775F8B2-41BB-4596-84CC-9B3990B82E29}" type="presParOf" srcId="{FCC68CD2-3284-4C80-B3BE-39827C2240E7}" destId="{9DA2EB3B-40A5-4727-8627-0A29E100A6FA}" srcOrd="5" destOrd="0" presId="urn:microsoft.com/office/officeart/2005/8/layout/default"/>
    <dgm:cxn modelId="{5512826A-6A01-4228-AE9E-4C5EE3DD4470}" type="presParOf" srcId="{FCC68CD2-3284-4C80-B3BE-39827C2240E7}" destId="{258EA22F-9E67-4CC1-AD50-0ECFF8954780}" srcOrd="6" destOrd="0" presId="urn:microsoft.com/office/officeart/2005/8/layout/default"/>
    <dgm:cxn modelId="{AB257114-A5BC-4E4A-89B3-D3B01ED59CF2}" type="presParOf" srcId="{FCC68CD2-3284-4C80-B3BE-39827C2240E7}" destId="{ADF8D29D-6B18-47F7-9AA3-669D5DCB9265}" srcOrd="7" destOrd="0" presId="urn:microsoft.com/office/officeart/2005/8/layout/default"/>
    <dgm:cxn modelId="{522E970D-FC22-442F-A023-0E71912A418C}" type="presParOf" srcId="{FCC68CD2-3284-4C80-B3BE-39827C2240E7}" destId="{03D572D8-76D0-4940-8D53-12386B29D1AC}" srcOrd="8" destOrd="0" presId="urn:microsoft.com/office/officeart/2005/8/layout/default"/>
    <dgm:cxn modelId="{875D3FF7-86EC-48EA-BC66-E4277B8F2E77}" type="presParOf" srcId="{FCC68CD2-3284-4C80-B3BE-39827C2240E7}" destId="{90622211-AE39-4B44-99C0-8553C2CA2FC9}" srcOrd="9" destOrd="0" presId="urn:microsoft.com/office/officeart/2005/8/layout/default"/>
    <dgm:cxn modelId="{E965B904-A1B0-4E15-8684-A626947DFCA5}" type="presParOf" srcId="{FCC68CD2-3284-4C80-B3BE-39827C2240E7}" destId="{DE1680CA-D499-424E-A8FC-80CAC8324F2D}" srcOrd="10" destOrd="0" presId="urn:microsoft.com/office/officeart/2005/8/layout/default"/>
    <dgm:cxn modelId="{EC9D0075-5F76-4E0A-B9B5-611FB8ADB073}" type="presParOf" srcId="{FCC68CD2-3284-4C80-B3BE-39827C2240E7}" destId="{4298A9DA-577B-4F94-8889-CA8AE2CD4519}" srcOrd="11" destOrd="0" presId="urn:microsoft.com/office/officeart/2005/8/layout/default"/>
    <dgm:cxn modelId="{C738E8F9-0B1C-4C32-80E9-8EBDD9FEF25D}" type="presParOf" srcId="{FCC68CD2-3284-4C80-B3BE-39827C2240E7}" destId="{EB3CB2C1-0245-4D1D-A5F9-29B5C4082EA3}" srcOrd="12" destOrd="0" presId="urn:microsoft.com/office/officeart/2005/8/layout/default"/>
    <dgm:cxn modelId="{BB760B20-3847-4B36-B5D2-7890836BC9D7}" type="presParOf" srcId="{FCC68CD2-3284-4C80-B3BE-39827C2240E7}" destId="{B6E2C06D-0869-46B5-8A85-CB0E82C5BE9E}" srcOrd="13" destOrd="0" presId="urn:microsoft.com/office/officeart/2005/8/layout/default"/>
    <dgm:cxn modelId="{B241DD85-16AC-4C10-B513-9801681D25D6}" type="presParOf" srcId="{FCC68CD2-3284-4C80-B3BE-39827C2240E7}" destId="{50E3DDBD-B0B6-48E1-AE77-EFD6AF06B0D5}" srcOrd="14" destOrd="0" presId="urn:microsoft.com/office/officeart/2005/8/layout/default"/>
    <dgm:cxn modelId="{53D9486C-11EC-4917-A61B-8E4C98B630A7}" type="presParOf" srcId="{FCC68CD2-3284-4C80-B3BE-39827C2240E7}" destId="{A58E2B76-DE40-43E0-89F6-50BDB2BD94B2}" srcOrd="15" destOrd="0" presId="urn:microsoft.com/office/officeart/2005/8/layout/default"/>
    <dgm:cxn modelId="{BE810EFF-2D5E-486B-85A3-7D056E946583}" type="presParOf" srcId="{FCC68CD2-3284-4C80-B3BE-39827C2240E7}" destId="{D311E4A3-F41A-43C8-8091-C89D3205319C}" srcOrd="16" destOrd="0" presId="urn:microsoft.com/office/officeart/2005/8/layout/default"/>
    <dgm:cxn modelId="{57880331-578F-452C-8FA7-71C452396C26}" type="presParOf" srcId="{FCC68CD2-3284-4C80-B3BE-39827C2240E7}" destId="{CF981757-3A99-4978-A9F4-C209F786FCFD}" srcOrd="17" destOrd="0" presId="urn:microsoft.com/office/officeart/2005/8/layout/default"/>
    <dgm:cxn modelId="{7919D9AF-3F08-4CDD-8572-AD1CE7120F2D}" type="presParOf" srcId="{FCC68CD2-3284-4C80-B3BE-39827C2240E7}" destId="{E792531F-5688-4DB1-A9CF-A92B1FBEB950}" srcOrd="18" destOrd="0" presId="urn:microsoft.com/office/officeart/2005/8/layout/default"/>
    <dgm:cxn modelId="{0F2B126F-EEC7-4E2C-9BA4-6FE87DE64859}" type="presParOf" srcId="{FCC68CD2-3284-4C80-B3BE-39827C2240E7}" destId="{5C995E53-E76A-41B0-90EB-430BF4242549}" srcOrd="19" destOrd="0" presId="urn:microsoft.com/office/officeart/2005/8/layout/default"/>
    <dgm:cxn modelId="{41A930E2-A2BB-414A-9C2F-A67CF98EE18F}" type="presParOf" srcId="{FCC68CD2-3284-4C80-B3BE-39827C2240E7}" destId="{4C269719-17E8-4CBA-B640-A2C5CF6345A7}"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EA254-DF8D-443F-AAFD-0206122BF2FB}">
      <dsp:nvSpPr>
        <dsp:cNvPr id="0" name=""/>
        <dsp:cNvSpPr/>
      </dsp:nvSpPr>
      <dsp:spPr>
        <a:xfrm>
          <a:off x="763490" y="1392842"/>
          <a:ext cx="2993162" cy="2159332"/>
        </a:xfrm>
        <a:prstGeom prst="roundRect">
          <a:avLst>
            <a:gd name="adj" fmla="val 10000"/>
          </a:avLst>
        </a:prstGeom>
        <a:solidFill>
          <a:srgbClr val="579FD0">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0" lvl="1" indent="0" algn="l" defTabSz="266700" rtl="0">
            <a:lnSpc>
              <a:spcPct val="90000"/>
            </a:lnSpc>
            <a:spcBef>
              <a:spcPct val="0"/>
            </a:spcBef>
            <a:spcAft>
              <a:spcPct val="15000"/>
            </a:spcAft>
            <a:buNone/>
          </a:pPr>
          <a:endParaRPr lang="en-US" sz="600" b="0" kern="1200">
            <a:solidFill>
              <a:schemeClr val="bg1"/>
            </a:solidFill>
            <a:latin typeface="+mn-lt"/>
            <a:ea typeface="+mn-ea"/>
            <a:cs typeface="+mn-cs"/>
          </a:endParaRPr>
        </a:p>
        <a:p>
          <a:pPr marL="0" lvl="1" indent="0" algn="ctr" defTabSz="711200" rtl="0">
            <a:lnSpc>
              <a:spcPct val="100000"/>
            </a:lnSpc>
            <a:spcBef>
              <a:spcPct val="0"/>
            </a:spcBef>
            <a:spcAft>
              <a:spcPts val="0"/>
            </a:spcAft>
            <a:buNone/>
          </a:pPr>
          <a:r>
            <a:rPr lang="en-US" sz="1600" b="0" kern="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State framework &amp; plan for extending broadband to all locations. The plan will seek extensive input from state &amp; local partners</a:t>
          </a:r>
        </a:p>
      </dsp:txBody>
      <dsp:txXfrm>
        <a:off x="813182" y="1442534"/>
        <a:ext cx="2893778" cy="1597234"/>
      </dsp:txXfrm>
    </dsp:sp>
    <dsp:sp modelId="{80EC4D19-804A-4FC7-B121-E8B555AFC83B}">
      <dsp:nvSpPr>
        <dsp:cNvPr id="0" name=""/>
        <dsp:cNvSpPr/>
      </dsp:nvSpPr>
      <dsp:spPr>
        <a:xfrm>
          <a:off x="2348753" y="1485427"/>
          <a:ext cx="3397783" cy="3218786"/>
        </a:xfrm>
        <a:prstGeom prst="leftCircularArrow">
          <a:avLst>
            <a:gd name="adj1" fmla="val 3662"/>
            <a:gd name="adj2" fmla="val 456105"/>
            <a:gd name="adj3" fmla="val 2232410"/>
            <a:gd name="adj4" fmla="val 9025284"/>
            <a:gd name="adj5" fmla="val 427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FAB440-F631-4B6F-BB37-6F5E3BD6E386}">
      <dsp:nvSpPr>
        <dsp:cNvPr id="0" name=""/>
        <dsp:cNvSpPr/>
      </dsp:nvSpPr>
      <dsp:spPr>
        <a:xfrm>
          <a:off x="1443922" y="3164810"/>
          <a:ext cx="2611364" cy="1038453"/>
        </a:xfrm>
        <a:prstGeom prst="roundRect">
          <a:avLst>
            <a:gd name="adj" fmla="val 10000"/>
          </a:avLst>
        </a:prstGeom>
        <a:solidFill>
          <a:srgbClr val="005087"/>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rgbClr val="C0E6FF"/>
              </a:solidFill>
              <a:latin typeface="Open Sans" panose="020B0606030504020204" pitchFamily="34" charset="0"/>
              <a:ea typeface="Open Sans" panose="020B0606030504020204" pitchFamily="34" charset="0"/>
              <a:cs typeface="Open Sans" panose="020B0606030504020204" pitchFamily="34" charset="0"/>
            </a:rPr>
            <a:t>5-Year Action Plan</a:t>
          </a:r>
          <a:endParaRPr lang="en-US" sz="2000" b="0" kern="1200">
            <a:solidFill>
              <a:srgbClr val="C0E6FF"/>
            </a:solidFill>
            <a:latin typeface="Open Sans" panose="020B0606030504020204" pitchFamily="34" charset="0"/>
            <a:ea typeface="Open Sans" panose="020B0606030504020204" pitchFamily="34" charset="0"/>
            <a:cs typeface="Open Sans" panose="020B0606030504020204" pitchFamily="34" charset="0"/>
          </a:endParaRPr>
        </a:p>
      </dsp:txBody>
      <dsp:txXfrm>
        <a:off x="1474337" y="3195225"/>
        <a:ext cx="2550534" cy="977623"/>
      </dsp:txXfrm>
    </dsp:sp>
    <dsp:sp modelId="{6B3AB9DA-8A6E-498E-A195-6A557085B6BF}">
      <dsp:nvSpPr>
        <dsp:cNvPr id="0" name=""/>
        <dsp:cNvSpPr/>
      </dsp:nvSpPr>
      <dsp:spPr>
        <a:xfrm>
          <a:off x="4494112" y="1176945"/>
          <a:ext cx="2937785" cy="2589934"/>
        </a:xfrm>
        <a:prstGeom prst="roundRect">
          <a:avLst>
            <a:gd name="adj" fmla="val 10000"/>
          </a:avLst>
        </a:prstGeom>
        <a:solidFill>
          <a:srgbClr val="579FD0">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0" lvl="1" indent="0" algn="ctr" defTabSz="711200" rtl="0">
            <a:lnSpc>
              <a:spcPct val="100000"/>
            </a:lnSpc>
            <a:spcBef>
              <a:spcPct val="0"/>
            </a:spcBef>
            <a:spcAft>
              <a:spcPts val="0"/>
            </a:spcAft>
            <a:buNone/>
          </a:pPr>
          <a:r>
            <a:rPr lang="en-US" sz="1600" b="0" kern="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Grant program design &amp; rules &amp; seek public feedback. Once accepted by NTIA, will release at least 20% of allocated funds</a:t>
          </a:r>
          <a:endParaRPr lang="en-US" sz="1600" kern="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dsp:txBody>
      <dsp:txXfrm>
        <a:off x="4553714" y="1791533"/>
        <a:ext cx="2818581" cy="1915744"/>
      </dsp:txXfrm>
    </dsp:sp>
    <dsp:sp modelId="{046792FB-83BE-4E9B-A7EF-0407FB378084}">
      <dsp:nvSpPr>
        <dsp:cNvPr id="0" name=""/>
        <dsp:cNvSpPr/>
      </dsp:nvSpPr>
      <dsp:spPr>
        <a:xfrm>
          <a:off x="6134096" y="133614"/>
          <a:ext cx="3160400" cy="3521475"/>
        </a:xfrm>
        <a:prstGeom prst="circularArrow">
          <a:avLst>
            <a:gd name="adj1" fmla="val 3729"/>
            <a:gd name="adj2" fmla="val 465285"/>
            <a:gd name="adj3" fmla="val 19365326"/>
            <a:gd name="adj4" fmla="val 12581633"/>
            <a:gd name="adj5" fmla="val 4351"/>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7BCBD2-A29F-4D12-A896-7FFA143B4388}">
      <dsp:nvSpPr>
        <dsp:cNvPr id="0" name=""/>
        <dsp:cNvSpPr/>
      </dsp:nvSpPr>
      <dsp:spPr>
        <a:xfrm>
          <a:off x="5146838" y="741156"/>
          <a:ext cx="2611364" cy="1038453"/>
        </a:xfrm>
        <a:prstGeom prst="roundRect">
          <a:avLst>
            <a:gd name="adj" fmla="val 10000"/>
          </a:avLst>
        </a:prstGeom>
        <a:solidFill>
          <a:srgbClr val="005087"/>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rgbClr val="C0E6FF"/>
              </a:solidFill>
              <a:latin typeface="Open Sans" panose="020B0606030504020204" pitchFamily="34" charset="0"/>
              <a:ea typeface="Open Sans" panose="020B0606030504020204" pitchFamily="34" charset="0"/>
              <a:cs typeface="Open Sans" panose="020B0606030504020204" pitchFamily="34" charset="0"/>
            </a:rPr>
            <a:t>Initial Proposal</a:t>
          </a:r>
          <a:endParaRPr lang="en-US" sz="2000" kern="1200">
            <a:solidFill>
              <a:srgbClr val="C0E6FF"/>
            </a:solidFill>
            <a:latin typeface="Open Sans" panose="020B0606030504020204" pitchFamily="34" charset="0"/>
            <a:ea typeface="Open Sans" panose="020B0606030504020204" pitchFamily="34" charset="0"/>
            <a:cs typeface="Open Sans" panose="020B0606030504020204" pitchFamily="34" charset="0"/>
          </a:endParaRPr>
        </a:p>
      </dsp:txBody>
      <dsp:txXfrm>
        <a:off x="5177253" y="771571"/>
        <a:ext cx="2550534" cy="977623"/>
      </dsp:txXfrm>
    </dsp:sp>
    <dsp:sp modelId="{3A047AAE-618B-4243-973E-C162FC73A78D}">
      <dsp:nvSpPr>
        <dsp:cNvPr id="0" name=""/>
        <dsp:cNvSpPr/>
      </dsp:nvSpPr>
      <dsp:spPr>
        <a:xfrm>
          <a:off x="7995292" y="1534154"/>
          <a:ext cx="2586866" cy="1876707"/>
        </a:xfrm>
        <a:prstGeom prst="roundRect">
          <a:avLst>
            <a:gd name="adj" fmla="val 10000"/>
          </a:avLst>
        </a:prstGeom>
        <a:solidFill>
          <a:srgbClr val="579FD0">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0" lvl="1" indent="0" algn="l" defTabSz="400050" rtl="0">
            <a:lnSpc>
              <a:spcPct val="90000"/>
            </a:lnSpc>
            <a:spcBef>
              <a:spcPct val="0"/>
            </a:spcBef>
            <a:spcAft>
              <a:spcPct val="15000"/>
            </a:spcAft>
            <a:buFont typeface="Arial" panose="020B0604020202020204" pitchFamily="34" charset="0"/>
            <a:buNone/>
          </a:pPr>
          <a:endParaRPr lang="en-US" sz="900" kern="1200">
            <a:solidFill>
              <a:schemeClr val="bg1"/>
            </a:solidFill>
            <a:latin typeface="Georgia" panose="02040502050405020303" pitchFamily="18" charset="0"/>
          </a:endParaRPr>
        </a:p>
        <a:p>
          <a:pPr marL="0" lvl="1" indent="0" algn="ctr" defTabSz="711200" rtl="0">
            <a:lnSpc>
              <a:spcPct val="100000"/>
            </a:lnSpc>
            <a:spcBef>
              <a:spcPct val="0"/>
            </a:spcBef>
            <a:spcAft>
              <a:spcPts val="0"/>
            </a:spcAft>
            <a:buFont typeface="Arial" panose="020B0604020202020204" pitchFamily="34" charset="0"/>
            <a:buNone/>
          </a:pPr>
          <a:r>
            <a:rPr lang="en-US" sz="1600" kern="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After final awards are submitted to NTIA &amp; approved, will release remaining funds</a:t>
          </a:r>
        </a:p>
      </dsp:txBody>
      <dsp:txXfrm>
        <a:off x="8038480" y="1577342"/>
        <a:ext cx="2500490" cy="1388179"/>
      </dsp:txXfrm>
    </dsp:sp>
    <dsp:sp modelId="{B14941F7-27EE-453C-BEC5-D8AB08B15514}">
      <dsp:nvSpPr>
        <dsp:cNvPr id="0" name=""/>
        <dsp:cNvSpPr/>
      </dsp:nvSpPr>
      <dsp:spPr>
        <a:xfrm>
          <a:off x="8472674" y="3164810"/>
          <a:ext cx="2611364" cy="1038453"/>
        </a:xfrm>
        <a:prstGeom prst="roundRect">
          <a:avLst>
            <a:gd name="adj" fmla="val 10000"/>
          </a:avLst>
        </a:prstGeom>
        <a:solidFill>
          <a:srgbClr val="005087"/>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rgbClr val="C0E6FF"/>
              </a:solidFill>
              <a:latin typeface="Open Sans" panose="020B0606030504020204" pitchFamily="34" charset="0"/>
              <a:ea typeface="Open Sans" panose="020B0606030504020204" pitchFamily="34" charset="0"/>
              <a:cs typeface="Open Sans" panose="020B0606030504020204" pitchFamily="34" charset="0"/>
            </a:rPr>
            <a:t>Final Proposal</a:t>
          </a:r>
          <a:endParaRPr lang="en-US" sz="2000" kern="1200">
            <a:solidFill>
              <a:srgbClr val="C0E6FF"/>
            </a:solidFill>
            <a:latin typeface="Open Sans" panose="020B0606030504020204" pitchFamily="34" charset="0"/>
            <a:ea typeface="Open Sans" panose="020B0606030504020204" pitchFamily="34" charset="0"/>
            <a:cs typeface="Open Sans" panose="020B0606030504020204" pitchFamily="34" charset="0"/>
          </a:endParaRPr>
        </a:p>
      </dsp:txBody>
      <dsp:txXfrm>
        <a:off x="8503089" y="3195225"/>
        <a:ext cx="2550534" cy="9776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74CA4-E198-49B9-A984-B2A4CAC3CBA9}">
      <dsp:nvSpPr>
        <dsp:cNvPr id="0" name=""/>
        <dsp:cNvSpPr/>
      </dsp:nvSpPr>
      <dsp:spPr>
        <a:xfrm>
          <a:off x="3699792" y="2826173"/>
          <a:ext cx="1452203" cy="1246549"/>
        </a:xfrm>
        <a:prstGeom prst="hexagon">
          <a:avLst>
            <a:gd name="adj" fmla="val 25000"/>
            <a:gd name="vf" fmla="val 115470"/>
          </a:avLst>
        </a:prstGeom>
        <a:solidFill>
          <a:srgbClr val="2D69B6"/>
        </a:solid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b="1" kern="1200">
              <a:latin typeface="Open Sans" panose="020B0606030504020204" pitchFamily="34" charset="0"/>
              <a:ea typeface="Open Sans" panose="020B0606030504020204" pitchFamily="34" charset="0"/>
              <a:cs typeface="Open Sans" panose="020B0606030504020204" pitchFamily="34" charset="0"/>
            </a:rPr>
            <a:t>Workforce Readiness</a:t>
          </a:r>
        </a:p>
      </dsp:txBody>
      <dsp:txXfrm>
        <a:off x="3924688" y="3019220"/>
        <a:ext cx="1002411" cy="860455"/>
      </dsp:txXfrm>
    </dsp:sp>
    <dsp:sp modelId="{3F573427-E768-4C70-A50A-F768CF2D6D0B}">
      <dsp:nvSpPr>
        <dsp:cNvPr id="0" name=""/>
        <dsp:cNvSpPr/>
      </dsp:nvSpPr>
      <dsp:spPr>
        <a:xfrm>
          <a:off x="5885913" y="3542390"/>
          <a:ext cx="169530" cy="1461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0C73A-2F46-47DD-8DE7-36D63EEA6BA7}">
      <dsp:nvSpPr>
        <dsp:cNvPr id="0" name=""/>
        <dsp:cNvSpPr/>
      </dsp:nvSpPr>
      <dsp:spPr>
        <a:xfrm>
          <a:off x="3696134" y="180844"/>
          <a:ext cx="1452203" cy="1246549"/>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dsp:style>
    </dsp:sp>
    <dsp:sp modelId="{6F383FD3-BA05-4C77-93F3-5F34C47D40DB}">
      <dsp:nvSpPr>
        <dsp:cNvPr id="0" name=""/>
        <dsp:cNvSpPr/>
      </dsp:nvSpPr>
      <dsp:spPr>
        <a:xfrm>
          <a:off x="3421712" y="3570643"/>
          <a:ext cx="275013" cy="21807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5AFD54-7D2C-46BB-A72D-475FBAAA4560}">
      <dsp:nvSpPr>
        <dsp:cNvPr id="0" name=""/>
        <dsp:cNvSpPr/>
      </dsp:nvSpPr>
      <dsp:spPr>
        <a:xfrm>
          <a:off x="2464268" y="2175298"/>
          <a:ext cx="1452203" cy="1246549"/>
        </a:xfrm>
        <a:prstGeom prst="hexagon">
          <a:avLst>
            <a:gd name="adj" fmla="val 25000"/>
            <a:gd name="vf" fmla="val 115470"/>
          </a:avLst>
        </a:prstGeom>
        <a:solidFill>
          <a:srgbClr val="2D69B6"/>
        </a:solid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b="1" kern="1200">
              <a:latin typeface="Open Sans" panose="020B0606030504020204" pitchFamily="34" charset="0"/>
              <a:ea typeface="Open Sans" panose="020B0606030504020204" pitchFamily="34" charset="0"/>
              <a:cs typeface="Open Sans" panose="020B0606030504020204" pitchFamily="34" charset="0"/>
            </a:rPr>
            <a:t>Fair Labor Standards</a:t>
          </a:r>
        </a:p>
      </dsp:txBody>
      <dsp:txXfrm>
        <a:off x="2689164" y="2368345"/>
        <a:ext cx="1002411" cy="860455"/>
      </dsp:txXfrm>
    </dsp:sp>
    <dsp:sp modelId="{7F0058BB-BEA9-4F0F-B110-871E1BEAB4E7}">
      <dsp:nvSpPr>
        <dsp:cNvPr id="0" name=""/>
        <dsp:cNvSpPr/>
      </dsp:nvSpPr>
      <dsp:spPr>
        <a:xfrm>
          <a:off x="3459060" y="3247673"/>
          <a:ext cx="169530" cy="1461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90441C-E3A7-4372-9566-5DCA7C5D40A2}">
      <dsp:nvSpPr>
        <dsp:cNvPr id="0" name=""/>
        <dsp:cNvSpPr/>
      </dsp:nvSpPr>
      <dsp:spPr>
        <a:xfrm>
          <a:off x="2469689" y="3509613"/>
          <a:ext cx="1452203" cy="1246549"/>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dsp:style>
    </dsp:sp>
    <dsp:sp modelId="{964455E8-A62D-447E-BFAF-4EC602AA82C3}">
      <dsp:nvSpPr>
        <dsp:cNvPr id="0" name=""/>
        <dsp:cNvSpPr/>
      </dsp:nvSpPr>
      <dsp:spPr>
        <a:xfrm>
          <a:off x="3735426" y="3418884"/>
          <a:ext cx="169530" cy="1461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F89668-25C6-4C0D-BF12-E27393E3C9E0}">
      <dsp:nvSpPr>
        <dsp:cNvPr id="0" name=""/>
        <dsp:cNvSpPr/>
      </dsp:nvSpPr>
      <dsp:spPr>
        <a:xfrm>
          <a:off x="4945170" y="814319"/>
          <a:ext cx="1452203" cy="1246549"/>
        </a:xfrm>
        <a:prstGeom prst="hexagon">
          <a:avLst>
            <a:gd name="adj" fmla="val 25000"/>
            <a:gd name="vf" fmla="val 115470"/>
          </a:avLst>
        </a:prstGeom>
        <a:solidFill>
          <a:srgbClr val="2D69B6"/>
        </a:solid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b="1" kern="1200">
              <a:latin typeface="Open Sans" panose="020B0606030504020204" pitchFamily="34" charset="0"/>
              <a:ea typeface="Open Sans" panose="020B0606030504020204" pitchFamily="34" charset="0"/>
              <a:cs typeface="Open Sans" panose="020B0606030504020204" pitchFamily="34" charset="0"/>
            </a:rPr>
            <a:t>Subgrant Program</a:t>
          </a:r>
        </a:p>
      </dsp:txBody>
      <dsp:txXfrm>
        <a:off x="5170066" y="1007366"/>
        <a:ext cx="1002411" cy="860455"/>
      </dsp:txXfrm>
    </dsp:sp>
    <dsp:sp modelId="{65C968BA-80BE-48C9-A823-BAE82868CF55}">
      <dsp:nvSpPr>
        <dsp:cNvPr id="0" name=""/>
        <dsp:cNvSpPr/>
      </dsp:nvSpPr>
      <dsp:spPr>
        <a:xfrm>
          <a:off x="5922308" y="852095"/>
          <a:ext cx="169530" cy="1461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E2E994-DBA2-48F1-A1D0-6F0BD7123E56}">
      <dsp:nvSpPr>
        <dsp:cNvPr id="0" name=""/>
        <dsp:cNvSpPr/>
      </dsp:nvSpPr>
      <dsp:spPr>
        <a:xfrm>
          <a:off x="2478166" y="852748"/>
          <a:ext cx="1452203" cy="1246549"/>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dsp:style>
    </dsp:sp>
    <dsp:sp modelId="{9827CB5F-2C37-4028-9A31-FC26E674604B}">
      <dsp:nvSpPr>
        <dsp:cNvPr id="0" name=""/>
        <dsp:cNvSpPr/>
      </dsp:nvSpPr>
      <dsp:spPr>
        <a:xfrm>
          <a:off x="4793475" y="291004"/>
          <a:ext cx="76280" cy="7696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83F262-B4A7-482A-9A33-C20856DC1BFA}">
      <dsp:nvSpPr>
        <dsp:cNvPr id="0" name=""/>
        <dsp:cNvSpPr/>
      </dsp:nvSpPr>
      <dsp:spPr>
        <a:xfrm>
          <a:off x="3702160" y="1501648"/>
          <a:ext cx="1452203" cy="1246549"/>
        </a:xfrm>
        <a:prstGeom prst="hexagon">
          <a:avLst>
            <a:gd name="adj" fmla="val 25000"/>
            <a:gd name="vf" fmla="val 115470"/>
          </a:avLst>
        </a:prstGeom>
        <a:solidFill>
          <a:srgbClr val="2D69B6"/>
        </a:solid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b="1" kern="1200">
              <a:latin typeface="Open Sans" panose="020B0606030504020204" pitchFamily="34" charset="0"/>
              <a:ea typeface="Open Sans" panose="020B0606030504020204" pitchFamily="34" charset="0"/>
              <a:cs typeface="Open Sans" panose="020B0606030504020204" pitchFamily="34" charset="0"/>
            </a:rPr>
            <a:t>Low-cost Service Options</a:t>
          </a:r>
        </a:p>
      </dsp:txBody>
      <dsp:txXfrm>
        <a:off x="3927056" y="1694695"/>
        <a:ext cx="1002411" cy="860455"/>
      </dsp:txXfrm>
    </dsp:sp>
    <dsp:sp modelId="{5FA2CC3F-D2E1-4E12-A688-D02DD51379A2}">
      <dsp:nvSpPr>
        <dsp:cNvPr id="0" name=""/>
        <dsp:cNvSpPr/>
      </dsp:nvSpPr>
      <dsp:spPr>
        <a:xfrm>
          <a:off x="4950927" y="2051829"/>
          <a:ext cx="169530" cy="1461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AC186-E99B-41FB-9607-E88D7B021EDE}">
      <dsp:nvSpPr>
        <dsp:cNvPr id="0" name=""/>
        <dsp:cNvSpPr/>
      </dsp:nvSpPr>
      <dsp:spPr>
        <a:xfrm>
          <a:off x="4945170" y="2186822"/>
          <a:ext cx="1452203" cy="1246549"/>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dsp:style>
    </dsp:sp>
    <dsp:sp modelId="{385C1D1C-F56B-481D-AD7B-08150018671D}">
      <dsp:nvSpPr>
        <dsp:cNvPr id="0" name=""/>
        <dsp:cNvSpPr/>
      </dsp:nvSpPr>
      <dsp:spPr>
        <a:xfrm>
          <a:off x="5238169" y="2208882"/>
          <a:ext cx="169530" cy="1461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642BE-682B-4AE7-8B86-01C2804B5F37}">
      <dsp:nvSpPr>
        <dsp:cNvPr id="0" name=""/>
        <dsp:cNvSpPr/>
      </dsp:nvSpPr>
      <dsp:spPr>
        <a:xfrm>
          <a:off x="0" y="625"/>
          <a:ext cx="9867588"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94ADFF-305F-42F3-A016-5ABE560ED8EB}">
      <dsp:nvSpPr>
        <dsp:cNvPr id="0" name=""/>
        <dsp:cNvSpPr/>
      </dsp:nvSpPr>
      <dsp:spPr>
        <a:xfrm>
          <a:off x="0" y="625"/>
          <a:ext cx="9867588" cy="1023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solidFill>
                <a:srgbClr val="0C64A0"/>
              </a:solidFill>
              <a:latin typeface="Open Sans" pitchFamily="2" charset="0"/>
              <a:ea typeface="Open Sans" pitchFamily="2" charset="0"/>
              <a:cs typeface="Open Sans" pitchFamily="2" charset="0"/>
            </a:rPr>
            <a:t>Broadband Connectivity</a:t>
          </a:r>
        </a:p>
        <a:p>
          <a:pPr marL="0" lvl="0" indent="0" algn="l" defTabSz="666750">
            <a:lnSpc>
              <a:spcPct val="90000"/>
            </a:lnSpc>
            <a:spcBef>
              <a:spcPct val="0"/>
            </a:spcBef>
            <a:spcAft>
              <a:spcPct val="35000"/>
            </a:spcAft>
            <a:buNone/>
          </a:pPr>
          <a:r>
            <a:rPr lang="en-US" sz="1500" kern="1200" dirty="0">
              <a:latin typeface="Open Sans" pitchFamily="2" charset="0"/>
              <a:ea typeface="Open Sans" pitchFamily="2" charset="0"/>
              <a:cs typeface="Open Sans" pitchFamily="2" charset="0"/>
            </a:rPr>
            <a:t>Install or provide low-cost internet to multi-dwelling units for low-income residents; support sign-ups for broadband subscriptions; support affordability of broadband &amp; sign ups for subsidy programs</a:t>
          </a:r>
        </a:p>
      </dsp:txBody>
      <dsp:txXfrm>
        <a:off x="0" y="625"/>
        <a:ext cx="9867588" cy="1023878"/>
      </dsp:txXfrm>
    </dsp:sp>
    <dsp:sp modelId="{CA2FEC08-E18D-4915-ADD2-5B121EFC2C85}">
      <dsp:nvSpPr>
        <dsp:cNvPr id="0" name=""/>
        <dsp:cNvSpPr/>
      </dsp:nvSpPr>
      <dsp:spPr>
        <a:xfrm>
          <a:off x="0" y="1024503"/>
          <a:ext cx="9867588"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9677A-E00B-451C-93D5-3AFAC83EDC30}">
      <dsp:nvSpPr>
        <dsp:cNvPr id="0" name=""/>
        <dsp:cNvSpPr/>
      </dsp:nvSpPr>
      <dsp:spPr>
        <a:xfrm>
          <a:off x="0" y="1024503"/>
          <a:ext cx="9867588" cy="1023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solidFill>
                <a:srgbClr val="0C64A0"/>
              </a:solidFill>
              <a:latin typeface="Open Sans" pitchFamily="2" charset="0"/>
              <a:ea typeface="Open Sans" pitchFamily="2" charset="0"/>
              <a:cs typeface="Open Sans" pitchFamily="2" charset="0"/>
            </a:rPr>
            <a:t>Covered Populations</a:t>
          </a:r>
        </a:p>
        <a:p>
          <a:pPr marL="0" lvl="0" indent="0" algn="l" defTabSz="666750">
            <a:lnSpc>
              <a:spcPct val="90000"/>
            </a:lnSpc>
            <a:spcBef>
              <a:spcPct val="0"/>
            </a:spcBef>
            <a:spcAft>
              <a:spcPct val="35000"/>
            </a:spcAft>
            <a:buNone/>
          </a:pPr>
          <a:r>
            <a:rPr lang="en-US" sz="1500" kern="1200" dirty="0">
              <a:latin typeface="Open Sans" pitchFamily="2" charset="0"/>
              <a:ea typeface="Open Sans" pitchFamily="2" charset="0"/>
              <a:cs typeface="Open Sans" pitchFamily="2" charset="0"/>
            </a:rPr>
            <a:t>Prioritize projects that address the needs of covered populations such as seniors, individuals with disabilities, low-income households, or English learners; support outreach to partners serving these groups</a:t>
          </a:r>
        </a:p>
      </dsp:txBody>
      <dsp:txXfrm>
        <a:off x="0" y="1024503"/>
        <a:ext cx="9867588" cy="1023878"/>
      </dsp:txXfrm>
    </dsp:sp>
    <dsp:sp modelId="{2266F829-BFC2-4CDB-9011-BF886B8CAA4A}">
      <dsp:nvSpPr>
        <dsp:cNvPr id="0" name=""/>
        <dsp:cNvSpPr/>
      </dsp:nvSpPr>
      <dsp:spPr>
        <a:xfrm>
          <a:off x="0" y="2048381"/>
          <a:ext cx="9867588"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216C6E-6870-4E09-9302-C434BF22AA4C}">
      <dsp:nvSpPr>
        <dsp:cNvPr id="0" name=""/>
        <dsp:cNvSpPr/>
      </dsp:nvSpPr>
      <dsp:spPr>
        <a:xfrm>
          <a:off x="0" y="2048381"/>
          <a:ext cx="9867588" cy="1023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solidFill>
                <a:srgbClr val="0C64A0"/>
              </a:solidFill>
              <a:latin typeface="Open Sans" pitchFamily="2" charset="0"/>
              <a:ea typeface="Open Sans" pitchFamily="2" charset="0"/>
              <a:cs typeface="Open Sans" pitchFamily="2" charset="0"/>
            </a:rPr>
            <a:t>Network Reliability</a:t>
          </a:r>
        </a:p>
        <a:p>
          <a:pPr marL="0" lvl="0" indent="0" algn="l" defTabSz="666750">
            <a:lnSpc>
              <a:spcPct val="90000"/>
            </a:lnSpc>
            <a:spcBef>
              <a:spcPct val="0"/>
            </a:spcBef>
            <a:spcAft>
              <a:spcPct val="35000"/>
            </a:spcAft>
            <a:buNone/>
          </a:pPr>
          <a:r>
            <a:rPr lang="en-US" sz="1500" b="0" kern="1200" dirty="0">
              <a:latin typeface="Open Sans" pitchFamily="2" charset="0"/>
              <a:ea typeface="Open Sans" pitchFamily="2" charset="0"/>
              <a:cs typeface="Open Sans" pitchFamily="2" charset="0"/>
            </a:rPr>
            <a:t>Assess threats to network reliability including extreme weather, cybercrime, &amp; outdated equipment; support mitigation methods &amp; network designs to enhance service quality &amp; reliability</a:t>
          </a:r>
          <a:endParaRPr lang="en-US" sz="1500" kern="1200" dirty="0">
            <a:latin typeface="Open Sans" pitchFamily="2" charset="0"/>
            <a:ea typeface="Open Sans" pitchFamily="2" charset="0"/>
            <a:cs typeface="Open Sans" pitchFamily="2" charset="0"/>
          </a:endParaRPr>
        </a:p>
      </dsp:txBody>
      <dsp:txXfrm>
        <a:off x="0" y="2048381"/>
        <a:ext cx="9867588" cy="1023878"/>
      </dsp:txXfrm>
    </dsp:sp>
    <dsp:sp modelId="{6E2536CF-3E3F-4F17-BC28-5B292ECB9C24}">
      <dsp:nvSpPr>
        <dsp:cNvPr id="0" name=""/>
        <dsp:cNvSpPr/>
      </dsp:nvSpPr>
      <dsp:spPr>
        <a:xfrm>
          <a:off x="0" y="3072259"/>
          <a:ext cx="9867588"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135276-3017-4A38-856B-7E6AC5F02119}">
      <dsp:nvSpPr>
        <dsp:cNvPr id="0" name=""/>
        <dsp:cNvSpPr/>
      </dsp:nvSpPr>
      <dsp:spPr>
        <a:xfrm>
          <a:off x="0" y="3072259"/>
          <a:ext cx="9867588" cy="1023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solidFill>
                <a:srgbClr val="0C64A0"/>
              </a:solidFill>
              <a:latin typeface="Open Sans" pitchFamily="2" charset="0"/>
              <a:ea typeface="Open Sans" pitchFamily="2" charset="0"/>
              <a:cs typeface="Open Sans" pitchFamily="2" charset="0"/>
            </a:rPr>
            <a:t>Workforce Development</a:t>
          </a:r>
        </a:p>
        <a:p>
          <a:pPr marL="0" lvl="0" indent="0" algn="l" defTabSz="666750">
            <a:lnSpc>
              <a:spcPct val="90000"/>
            </a:lnSpc>
            <a:spcBef>
              <a:spcPct val="0"/>
            </a:spcBef>
            <a:spcAft>
              <a:spcPct val="35000"/>
            </a:spcAft>
            <a:buNone/>
          </a:pPr>
          <a:r>
            <a:rPr lang="en-US" sz="1500" kern="1200" dirty="0">
              <a:latin typeface="Open Sans" pitchFamily="2" charset="0"/>
              <a:ea typeface="Open Sans" pitchFamily="2" charset="0"/>
              <a:cs typeface="Open Sans" pitchFamily="2" charset="0"/>
            </a:rPr>
            <a:t>Investing in workforce training to supply workers for infrastructure deployment projects &amp; to support programs to teach digital skills &amp; enhance employment opportunities</a:t>
          </a:r>
        </a:p>
      </dsp:txBody>
      <dsp:txXfrm>
        <a:off x="0" y="3072259"/>
        <a:ext cx="9867588" cy="1023878"/>
      </dsp:txXfrm>
    </dsp:sp>
    <dsp:sp modelId="{D6835619-506A-43CF-AE14-D97C7D5CB644}">
      <dsp:nvSpPr>
        <dsp:cNvPr id="0" name=""/>
        <dsp:cNvSpPr/>
      </dsp:nvSpPr>
      <dsp:spPr>
        <a:xfrm>
          <a:off x="0" y="4096137"/>
          <a:ext cx="9867588"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306DC1-D07D-4506-B02D-DAB027662EEE}">
      <dsp:nvSpPr>
        <dsp:cNvPr id="0" name=""/>
        <dsp:cNvSpPr/>
      </dsp:nvSpPr>
      <dsp:spPr>
        <a:xfrm>
          <a:off x="0" y="4096137"/>
          <a:ext cx="9867588" cy="1023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solidFill>
                <a:srgbClr val="0C64A0"/>
              </a:solidFill>
              <a:latin typeface="Open Sans" pitchFamily="2" charset="0"/>
              <a:ea typeface="Open Sans" pitchFamily="2" charset="0"/>
              <a:cs typeface="Open Sans" pitchFamily="2" charset="0"/>
            </a:rPr>
            <a:t>Telehealth Services</a:t>
          </a:r>
        </a:p>
        <a:p>
          <a:pPr marL="0" lvl="0" indent="0" algn="l" defTabSz="666750">
            <a:lnSpc>
              <a:spcPct val="90000"/>
            </a:lnSpc>
            <a:spcBef>
              <a:spcPct val="0"/>
            </a:spcBef>
            <a:spcAft>
              <a:spcPct val="35000"/>
            </a:spcAft>
            <a:buNone/>
          </a:pPr>
          <a:r>
            <a:rPr lang="en-US" sz="1500" kern="1200">
              <a:latin typeface="Open Sans" pitchFamily="2" charset="0"/>
              <a:ea typeface="Open Sans" pitchFamily="2" charset="0"/>
              <a:cs typeface="Open Sans" pitchFamily="2" charset="0"/>
            </a:rPr>
            <a:t>Digital training to support the use of telehealth services</a:t>
          </a:r>
        </a:p>
      </dsp:txBody>
      <dsp:txXfrm>
        <a:off x="0" y="4096137"/>
        <a:ext cx="9867588" cy="10238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9BA88-E29D-45D9-922E-DF0896C787E6}">
      <dsp:nvSpPr>
        <dsp:cNvPr id="0" name=""/>
        <dsp:cNvSpPr/>
      </dsp:nvSpPr>
      <dsp:spPr>
        <a:xfrm rot="16200000">
          <a:off x="1286" y="1445"/>
          <a:ext cx="5097813" cy="5097813"/>
        </a:xfrm>
        <a:prstGeom prst="downArrow">
          <a:avLst>
            <a:gd name="adj1" fmla="val 50000"/>
            <a:gd name="adj2" fmla="val 35000"/>
          </a:avLst>
        </a:prstGeom>
        <a:solidFill>
          <a:schemeClr val="accent3">
            <a:lumMod val="50000"/>
            <a:alpha val="75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Open Sans" panose="020B0606030504020204" pitchFamily="34" charset="0"/>
              <a:ea typeface="Open Sans" panose="020B0606030504020204" pitchFamily="34" charset="0"/>
              <a:cs typeface="Open Sans" panose="020B0606030504020204" pitchFamily="34" charset="0"/>
            </a:rPr>
            <a:t>Federal Grant Program </a:t>
          </a:r>
        </a:p>
        <a:p>
          <a:pPr marL="0" lvl="0" indent="0" algn="ctr" defTabSz="10668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In 2025, NTIA will open a program to fund annual digital equity grants for four years. Alabama communities &amp; organizations can apply directly to NTIA</a:t>
          </a:r>
        </a:p>
      </dsp:txBody>
      <dsp:txXfrm rot="5400000">
        <a:off x="1287" y="1275897"/>
        <a:ext cx="4205696" cy="2548907"/>
      </dsp:txXfrm>
    </dsp:sp>
    <dsp:sp modelId="{5BD336C2-7C86-4873-9828-80A51188D2FF}">
      <dsp:nvSpPr>
        <dsp:cNvPr id="0" name=""/>
        <dsp:cNvSpPr/>
      </dsp:nvSpPr>
      <dsp:spPr>
        <a:xfrm rot="5400000">
          <a:off x="5753625" y="1445"/>
          <a:ext cx="5097813" cy="5097813"/>
        </a:xfrm>
        <a:prstGeom prst="downArrow">
          <a:avLst>
            <a:gd name="adj1" fmla="val 50000"/>
            <a:gd name="adj2" fmla="val 35000"/>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0" kern="1200" dirty="0">
              <a:latin typeface="Open Sans" panose="020B0606030504020204" pitchFamily="34" charset="0"/>
              <a:ea typeface="Open Sans" panose="020B0606030504020204" pitchFamily="34" charset="0"/>
              <a:cs typeface="Open Sans" panose="020B0606030504020204" pitchFamily="34" charset="0"/>
            </a:rPr>
            <a:t>State Grant Program</a:t>
          </a:r>
        </a:p>
        <a:p>
          <a:pPr marL="0" lvl="0" indent="0" algn="ctr" defTabSz="977900">
            <a:lnSpc>
              <a:spcPct val="90000"/>
            </a:lnSpc>
            <a:spcBef>
              <a:spcPct val="0"/>
            </a:spcBef>
            <a:spcAft>
              <a:spcPct val="35000"/>
            </a:spcAft>
            <a:buNone/>
          </a:pPr>
          <a:r>
            <a:rPr lang="en-US" sz="2200" kern="1200" dirty="0">
              <a:latin typeface="Open Sans" panose="020B0606030504020204" pitchFamily="34" charset="0"/>
              <a:ea typeface="Open Sans" panose="020B0606030504020204" pitchFamily="34" charset="0"/>
              <a:cs typeface="Open Sans" panose="020B0606030504020204" pitchFamily="34" charset="0"/>
            </a:rPr>
            <a:t>In 2024, Alabama will receive money from NTIA to implement the its Digital Equity Program over five years</a:t>
          </a:r>
        </a:p>
      </dsp:txBody>
      <dsp:txXfrm rot="-5400000">
        <a:off x="6645743" y="1275898"/>
        <a:ext cx="4205696" cy="25489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51DE7-6A63-47D2-938C-8E06B80EBC87}">
      <dsp:nvSpPr>
        <dsp:cNvPr id="0" name=""/>
        <dsp:cNvSpPr/>
      </dsp:nvSpPr>
      <dsp:spPr>
        <a:xfrm>
          <a:off x="307108" y="69960"/>
          <a:ext cx="9901383" cy="1287215"/>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i="0" kern="1200" baseline="0" dirty="0">
              <a:latin typeface="Open Sans"/>
              <a:ea typeface="Open Sans"/>
              <a:cs typeface="Open Sans"/>
            </a:rPr>
            <a:t>Alabama conducted a statewide resident phone survey between February &amp; April 2023 to assess digital connectivity participation</a:t>
          </a:r>
        </a:p>
      </dsp:txBody>
      <dsp:txXfrm>
        <a:off x="369945" y="132797"/>
        <a:ext cx="9775709" cy="1161541"/>
      </dsp:txXfrm>
    </dsp:sp>
    <dsp:sp modelId="{54596E83-EF99-42D1-8790-8C6962FEF7CB}">
      <dsp:nvSpPr>
        <dsp:cNvPr id="0" name=""/>
        <dsp:cNvSpPr/>
      </dsp:nvSpPr>
      <dsp:spPr>
        <a:xfrm>
          <a:off x="306214" y="1392001"/>
          <a:ext cx="9903171" cy="2528662"/>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The survey d</a:t>
          </a:r>
          <a:r>
            <a:rPr lang="en-US" sz="1800" b="1" i="0" kern="1200" baseline="0" dirty="0">
              <a:latin typeface="Open Sans" panose="020B0606030504020204" pitchFamily="34" charset="0"/>
              <a:ea typeface="Open Sans" panose="020B0606030504020204" pitchFamily="34" charset="0"/>
              <a:cs typeface="Open Sans" panose="020B0606030504020204" pitchFamily="34" charset="0"/>
            </a:rPr>
            <a:t>ata, along with these meetings &amp; partner data, will </a:t>
          </a:r>
          <a:r>
            <a:rPr lang="en-US" sz="1800" b="1" kern="1200" dirty="0">
              <a:latin typeface="Open Sans" panose="020B0606030504020204" pitchFamily="34" charset="0"/>
              <a:ea typeface="Open Sans" panose="020B0606030504020204" pitchFamily="34" charset="0"/>
              <a:cs typeface="Open Sans" panose="020B0606030504020204" pitchFamily="34" charset="0"/>
            </a:rPr>
            <a:t>support </a:t>
          </a:r>
          <a:r>
            <a:rPr lang="en-US" sz="1800" b="1" i="0" kern="1200" baseline="0" dirty="0">
              <a:latin typeface="Open Sans" panose="020B0606030504020204" pitchFamily="34" charset="0"/>
              <a:ea typeface="Open Sans" panose="020B0606030504020204" pitchFamily="34" charset="0"/>
              <a:cs typeface="Open Sans" panose="020B0606030504020204" pitchFamily="34" charset="0"/>
            </a:rPr>
            <a:t>the development of measurable objectives in the following areas:</a:t>
          </a:r>
        </a:p>
        <a:p>
          <a:pPr marL="0" lvl="0" indent="0" algn="ctr" defTabSz="800100">
            <a:lnSpc>
              <a:spcPct val="90000"/>
            </a:lnSpc>
            <a:spcBef>
              <a:spcPct val="0"/>
            </a:spcBef>
            <a:spcAft>
              <a:spcPct val="35000"/>
            </a:spcAft>
            <a:buNone/>
          </a:pPr>
          <a:r>
            <a:rPr lang="en-US" sz="1800" b="1" kern="1200" dirty="0">
              <a:solidFill>
                <a:srgbClr val="E6F6FF"/>
              </a:solidFill>
              <a:latin typeface="Open Sans" panose="020B0606030504020204" pitchFamily="34" charset="0"/>
              <a:ea typeface="Open Sans" panose="020B0606030504020204" pitchFamily="34" charset="0"/>
              <a:cs typeface="Open Sans" panose="020B0606030504020204" pitchFamily="34" charset="0"/>
            </a:rPr>
            <a:t>Broadband access &amp; adoption</a:t>
          </a:r>
        </a:p>
        <a:p>
          <a:pPr marL="0" lvl="0" indent="0" algn="ctr" defTabSz="800100">
            <a:lnSpc>
              <a:spcPct val="90000"/>
            </a:lnSpc>
            <a:spcBef>
              <a:spcPct val="0"/>
            </a:spcBef>
            <a:spcAft>
              <a:spcPct val="35000"/>
            </a:spcAft>
            <a:buNone/>
          </a:pPr>
          <a:r>
            <a:rPr lang="en-US" sz="1800" b="1" i="0" kern="1200" baseline="0" dirty="0">
              <a:solidFill>
                <a:srgbClr val="E6F6FF"/>
              </a:solidFill>
              <a:latin typeface="Open Sans" panose="020B0606030504020204" pitchFamily="34" charset="0"/>
              <a:ea typeface="Open Sans" panose="020B0606030504020204" pitchFamily="34" charset="0"/>
              <a:cs typeface="Open Sans" panose="020B0606030504020204" pitchFamily="34" charset="0"/>
            </a:rPr>
            <a:t>Devices &amp; technical support</a:t>
          </a:r>
          <a:endParaRPr lang="en-US" sz="1800" b="1" kern="1200"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marL="0" lvl="0" indent="0" algn="ctr" defTabSz="800100">
            <a:lnSpc>
              <a:spcPct val="90000"/>
            </a:lnSpc>
            <a:spcBef>
              <a:spcPct val="0"/>
            </a:spcBef>
            <a:spcAft>
              <a:spcPct val="35000"/>
            </a:spcAft>
            <a:buNone/>
          </a:pPr>
          <a:r>
            <a:rPr lang="en-US" sz="1800" b="1" kern="1200" dirty="0">
              <a:solidFill>
                <a:srgbClr val="E6F6FF"/>
              </a:solidFill>
              <a:latin typeface="Open Sans" panose="020B0606030504020204" pitchFamily="34" charset="0"/>
              <a:ea typeface="Open Sans" panose="020B0606030504020204" pitchFamily="34" charset="0"/>
              <a:cs typeface="Open Sans" panose="020B0606030504020204" pitchFamily="34" charset="0"/>
            </a:rPr>
            <a:t>Digital skills &amp; literacy</a:t>
          </a:r>
        </a:p>
        <a:p>
          <a:pPr marL="0" lvl="0" indent="0" algn="ctr" defTabSz="800100">
            <a:lnSpc>
              <a:spcPct val="90000"/>
            </a:lnSpc>
            <a:spcBef>
              <a:spcPct val="0"/>
            </a:spcBef>
            <a:spcAft>
              <a:spcPct val="35000"/>
            </a:spcAft>
            <a:buNone/>
          </a:pPr>
          <a:r>
            <a:rPr lang="en-US" sz="1800" b="1" kern="1200" dirty="0">
              <a:solidFill>
                <a:srgbClr val="E6F6FF"/>
              </a:solidFill>
              <a:latin typeface="Open Sans" panose="020B0606030504020204" pitchFamily="34" charset="0"/>
              <a:ea typeface="Open Sans" panose="020B0606030504020204" pitchFamily="34" charset="0"/>
              <a:cs typeface="Open Sans" panose="020B0606030504020204" pitchFamily="34" charset="0"/>
            </a:rPr>
            <a:t>Privacy &amp; cyber security</a:t>
          </a:r>
        </a:p>
      </dsp:txBody>
      <dsp:txXfrm>
        <a:off x="429653" y="1515440"/>
        <a:ext cx="9656293" cy="2281784"/>
      </dsp:txXfrm>
    </dsp:sp>
    <dsp:sp modelId="{358F2BD3-3CFA-460D-ACDF-7CDF24D127DB}">
      <dsp:nvSpPr>
        <dsp:cNvPr id="0" name=""/>
        <dsp:cNvSpPr/>
      </dsp:nvSpPr>
      <dsp:spPr>
        <a:xfrm>
          <a:off x="0" y="3920663"/>
          <a:ext cx="10515600"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4450" rIns="248920" bIns="44450" numCol="1" spcCol="1270" anchor="t" anchorCtr="0">
          <a:noAutofit/>
        </a:bodyPr>
        <a:lstStyle/>
        <a:p>
          <a:pPr marL="228600" lvl="1" indent="-228600" algn="l" defTabSz="1200150">
            <a:lnSpc>
              <a:spcPct val="90000"/>
            </a:lnSpc>
            <a:spcBef>
              <a:spcPct val="0"/>
            </a:spcBef>
            <a:spcAft>
              <a:spcPct val="20000"/>
            </a:spcAft>
            <a:buChar char="•"/>
          </a:pPr>
          <a:endParaRPr lang="en-US" sz="2700" kern="1200"/>
        </a:p>
      </dsp:txBody>
      <dsp:txXfrm>
        <a:off x="0" y="3920663"/>
        <a:ext cx="10515600" cy="5796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2D3D4-A85F-4AE1-8519-37A13E705766}">
      <dsp:nvSpPr>
        <dsp:cNvPr id="0" name=""/>
        <dsp:cNvSpPr/>
      </dsp:nvSpPr>
      <dsp:spPr>
        <a:xfrm>
          <a:off x="348746" y="132"/>
          <a:ext cx="2250931" cy="1216741"/>
        </a:xfrm>
        <a:prstGeom prst="rect">
          <a:avLst/>
        </a:prstGeom>
        <a:solidFill>
          <a:srgbClr val="2D69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Telecommunication providers</a:t>
          </a:r>
        </a:p>
      </dsp:txBody>
      <dsp:txXfrm>
        <a:off x="348746" y="132"/>
        <a:ext cx="2250931" cy="1216741"/>
      </dsp:txXfrm>
    </dsp:sp>
    <dsp:sp modelId="{5E944331-FCA7-47A2-87B3-6E89498FC467}">
      <dsp:nvSpPr>
        <dsp:cNvPr id="0" name=""/>
        <dsp:cNvSpPr/>
      </dsp:nvSpPr>
      <dsp:spPr>
        <a:xfrm>
          <a:off x="2802467" y="132"/>
          <a:ext cx="2250931" cy="1216741"/>
        </a:xfrm>
        <a:prstGeom prst="rect">
          <a:avLst/>
        </a:prstGeom>
        <a:solidFill>
          <a:srgbClr val="62C1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State and local economic development agencies</a:t>
          </a:r>
        </a:p>
      </dsp:txBody>
      <dsp:txXfrm>
        <a:off x="2802467" y="132"/>
        <a:ext cx="2250931" cy="1216741"/>
      </dsp:txXfrm>
    </dsp:sp>
    <dsp:sp modelId="{5173A9CE-0865-4DAF-915B-A2BBCC783741}">
      <dsp:nvSpPr>
        <dsp:cNvPr id="0" name=""/>
        <dsp:cNvSpPr/>
      </dsp:nvSpPr>
      <dsp:spPr>
        <a:xfrm>
          <a:off x="5256189" y="132"/>
          <a:ext cx="2250931" cy="1216741"/>
        </a:xfrm>
        <a:prstGeom prst="rect">
          <a:avLst/>
        </a:prstGeom>
        <a:solidFill>
          <a:srgbClr val="C5EA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Industry associations</a:t>
          </a:r>
        </a:p>
      </dsp:txBody>
      <dsp:txXfrm>
        <a:off x="5256189" y="132"/>
        <a:ext cx="2250931" cy="1216741"/>
      </dsp:txXfrm>
    </dsp:sp>
    <dsp:sp modelId="{258EA22F-9E67-4CC1-AD50-0ECFF8954780}">
      <dsp:nvSpPr>
        <dsp:cNvPr id="0" name=""/>
        <dsp:cNvSpPr/>
      </dsp:nvSpPr>
      <dsp:spPr>
        <a:xfrm>
          <a:off x="7709910" y="132"/>
          <a:ext cx="2250931" cy="1216741"/>
        </a:xfrm>
        <a:prstGeom prst="rect">
          <a:avLst/>
        </a:prstGeom>
        <a:solidFill>
          <a:srgbClr val="2D69B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Trade groups</a:t>
          </a:r>
        </a:p>
      </dsp:txBody>
      <dsp:txXfrm>
        <a:off x="7709910" y="132"/>
        <a:ext cx="2250931" cy="1216741"/>
      </dsp:txXfrm>
    </dsp:sp>
    <dsp:sp modelId="{03D572D8-76D0-4940-8D53-12386B29D1AC}">
      <dsp:nvSpPr>
        <dsp:cNvPr id="0" name=""/>
        <dsp:cNvSpPr/>
      </dsp:nvSpPr>
      <dsp:spPr>
        <a:xfrm>
          <a:off x="1349921" y="1413202"/>
          <a:ext cx="2250931" cy="1216741"/>
        </a:xfrm>
        <a:prstGeom prst="rect">
          <a:avLst/>
        </a:prstGeom>
        <a:solidFill>
          <a:srgbClr val="C5EA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Rural cooperatives</a:t>
          </a:r>
        </a:p>
      </dsp:txBody>
      <dsp:txXfrm>
        <a:off x="1349921" y="1413202"/>
        <a:ext cx="2250931" cy="1216741"/>
      </dsp:txXfrm>
    </dsp:sp>
    <dsp:sp modelId="{DE1680CA-D499-424E-A8FC-80CAC8324F2D}">
      <dsp:nvSpPr>
        <dsp:cNvPr id="0" name=""/>
        <dsp:cNvSpPr/>
      </dsp:nvSpPr>
      <dsp:spPr>
        <a:xfrm>
          <a:off x="3885306" y="1413202"/>
          <a:ext cx="2250931" cy="1216741"/>
        </a:xfrm>
        <a:prstGeom prst="rect">
          <a:avLst/>
        </a:prstGeom>
        <a:solidFill>
          <a:srgbClr val="2D69B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Municipal associations</a:t>
          </a:r>
        </a:p>
      </dsp:txBody>
      <dsp:txXfrm>
        <a:off x="3885306" y="1413202"/>
        <a:ext cx="2250931" cy="1216741"/>
      </dsp:txXfrm>
    </dsp:sp>
    <dsp:sp modelId="{EB3CB2C1-0245-4D1D-A5F9-29B5C4082EA3}">
      <dsp:nvSpPr>
        <dsp:cNvPr id="0" name=""/>
        <dsp:cNvSpPr/>
      </dsp:nvSpPr>
      <dsp:spPr>
        <a:xfrm>
          <a:off x="6444235" y="1413202"/>
          <a:ext cx="2250931" cy="1216741"/>
        </a:xfrm>
        <a:prstGeom prst="rect">
          <a:avLst/>
        </a:prstGeom>
        <a:solidFill>
          <a:srgbClr val="2D69B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Chambers of commerce</a:t>
          </a:r>
          <a:endPar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endParaRPr>
        </a:p>
      </dsp:txBody>
      <dsp:txXfrm>
        <a:off x="6444235" y="1413202"/>
        <a:ext cx="2250931" cy="1216741"/>
      </dsp:txXfrm>
    </dsp:sp>
    <dsp:sp modelId="{50E3DDBD-B0B6-48E1-AE77-EFD6AF06B0D5}">
      <dsp:nvSpPr>
        <dsp:cNvPr id="0" name=""/>
        <dsp:cNvSpPr/>
      </dsp:nvSpPr>
      <dsp:spPr>
        <a:xfrm>
          <a:off x="5453950" y="2834648"/>
          <a:ext cx="2250931" cy="1216741"/>
        </a:xfrm>
        <a:prstGeom prst="rect">
          <a:avLst/>
        </a:prstGeom>
        <a:solidFill>
          <a:srgbClr val="62C1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Regional development agencies</a:t>
          </a:r>
        </a:p>
      </dsp:txBody>
      <dsp:txXfrm>
        <a:off x="5453950" y="2834648"/>
        <a:ext cx="2250931" cy="1216741"/>
      </dsp:txXfrm>
    </dsp:sp>
    <dsp:sp modelId="{D311E4A3-F41A-43C8-8091-C89D3205319C}">
      <dsp:nvSpPr>
        <dsp:cNvPr id="0" name=""/>
        <dsp:cNvSpPr/>
      </dsp:nvSpPr>
      <dsp:spPr>
        <a:xfrm>
          <a:off x="2814574" y="2825847"/>
          <a:ext cx="2250931" cy="1216741"/>
        </a:xfrm>
        <a:prstGeom prst="rect">
          <a:avLst/>
        </a:prstGeom>
        <a:solidFill>
          <a:srgbClr val="62C1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Planning and land use local agencies</a:t>
          </a:r>
        </a:p>
      </dsp:txBody>
      <dsp:txXfrm>
        <a:off x="2814574" y="2825847"/>
        <a:ext cx="2250931" cy="12167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2D3D4-A85F-4AE1-8519-37A13E705766}">
      <dsp:nvSpPr>
        <dsp:cNvPr id="0" name=""/>
        <dsp:cNvSpPr/>
      </dsp:nvSpPr>
      <dsp:spPr>
        <a:xfrm>
          <a:off x="348746" y="132"/>
          <a:ext cx="2250931" cy="1216741"/>
        </a:xfrm>
        <a:prstGeom prst="rect">
          <a:avLst/>
        </a:prstGeom>
        <a:solidFill>
          <a:srgbClr val="2D69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Telecommunication providers</a:t>
          </a:r>
        </a:p>
      </dsp:txBody>
      <dsp:txXfrm>
        <a:off x="348746" y="132"/>
        <a:ext cx="2250931" cy="1216741"/>
      </dsp:txXfrm>
    </dsp:sp>
    <dsp:sp modelId="{5E944331-FCA7-47A2-87B3-6E89498FC467}">
      <dsp:nvSpPr>
        <dsp:cNvPr id="0" name=""/>
        <dsp:cNvSpPr/>
      </dsp:nvSpPr>
      <dsp:spPr>
        <a:xfrm>
          <a:off x="2802467" y="132"/>
          <a:ext cx="2250931" cy="1216741"/>
        </a:xfrm>
        <a:prstGeom prst="rect">
          <a:avLst/>
        </a:prstGeom>
        <a:solidFill>
          <a:srgbClr val="62C1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Construction companies</a:t>
          </a:r>
        </a:p>
      </dsp:txBody>
      <dsp:txXfrm>
        <a:off x="2802467" y="132"/>
        <a:ext cx="2250931" cy="1216741"/>
      </dsp:txXfrm>
    </dsp:sp>
    <dsp:sp modelId="{5173A9CE-0865-4DAF-915B-A2BBCC783741}">
      <dsp:nvSpPr>
        <dsp:cNvPr id="0" name=""/>
        <dsp:cNvSpPr/>
      </dsp:nvSpPr>
      <dsp:spPr>
        <a:xfrm>
          <a:off x="5256189" y="132"/>
          <a:ext cx="2250931" cy="1216741"/>
        </a:xfrm>
        <a:prstGeom prst="rect">
          <a:avLst/>
        </a:prstGeom>
        <a:solidFill>
          <a:srgbClr val="C5EA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Industry associations</a:t>
          </a:r>
        </a:p>
      </dsp:txBody>
      <dsp:txXfrm>
        <a:off x="5256189" y="132"/>
        <a:ext cx="2250931" cy="1216741"/>
      </dsp:txXfrm>
    </dsp:sp>
    <dsp:sp modelId="{258EA22F-9E67-4CC1-AD50-0ECFF8954780}">
      <dsp:nvSpPr>
        <dsp:cNvPr id="0" name=""/>
        <dsp:cNvSpPr/>
      </dsp:nvSpPr>
      <dsp:spPr>
        <a:xfrm>
          <a:off x="7709910" y="132"/>
          <a:ext cx="2250931" cy="1216741"/>
        </a:xfrm>
        <a:prstGeom prst="rect">
          <a:avLst/>
        </a:prstGeom>
        <a:solidFill>
          <a:srgbClr val="2D69B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Trade groups</a:t>
          </a:r>
        </a:p>
      </dsp:txBody>
      <dsp:txXfrm>
        <a:off x="7709910" y="132"/>
        <a:ext cx="2250931" cy="1216741"/>
      </dsp:txXfrm>
    </dsp:sp>
    <dsp:sp modelId="{03D572D8-76D0-4940-8D53-12386B29D1AC}">
      <dsp:nvSpPr>
        <dsp:cNvPr id="0" name=""/>
        <dsp:cNvSpPr/>
      </dsp:nvSpPr>
      <dsp:spPr>
        <a:xfrm>
          <a:off x="348746" y="1419663"/>
          <a:ext cx="2250931" cy="1216741"/>
        </a:xfrm>
        <a:prstGeom prst="rect">
          <a:avLst/>
        </a:prstGeom>
        <a:solidFill>
          <a:srgbClr val="C5EA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Rural cooperatives</a:t>
          </a:r>
        </a:p>
      </dsp:txBody>
      <dsp:txXfrm>
        <a:off x="348746" y="1419663"/>
        <a:ext cx="2250931" cy="1216741"/>
      </dsp:txXfrm>
    </dsp:sp>
    <dsp:sp modelId="{DE1680CA-D499-424E-A8FC-80CAC8324F2D}">
      <dsp:nvSpPr>
        <dsp:cNvPr id="0" name=""/>
        <dsp:cNvSpPr/>
      </dsp:nvSpPr>
      <dsp:spPr>
        <a:xfrm>
          <a:off x="2802467" y="1419663"/>
          <a:ext cx="2250931" cy="1216741"/>
        </a:xfrm>
        <a:prstGeom prst="rect">
          <a:avLst/>
        </a:prstGeom>
        <a:solidFill>
          <a:srgbClr val="2D69B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Municipal associations</a:t>
          </a:r>
        </a:p>
      </dsp:txBody>
      <dsp:txXfrm>
        <a:off x="2802467" y="1419663"/>
        <a:ext cx="2250931" cy="1216741"/>
      </dsp:txXfrm>
    </dsp:sp>
    <dsp:sp modelId="{EB3CB2C1-0245-4D1D-A5F9-29B5C4082EA3}">
      <dsp:nvSpPr>
        <dsp:cNvPr id="0" name=""/>
        <dsp:cNvSpPr/>
      </dsp:nvSpPr>
      <dsp:spPr>
        <a:xfrm>
          <a:off x="5256189" y="1419663"/>
          <a:ext cx="2250931" cy="1216741"/>
        </a:xfrm>
        <a:prstGeom prst="rect">
          <a:avLst/>
        </a:prstGeom>
        <a:solidFill>
          <a:srgbClr val="2D69B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Vocational </a:t>
          </a:r>
          <a:br>
            <a:rPr lang="en-US" sz="1600" kern="1200">
              <a:latin typeface="Open Sans" panose="020B0606030504020204" pitchFamily="34" charset="0"/>
              <a:ea typeface="Open Sans" panose="020B0606030504020204" pitchFamily="34" charset="0"/>
              <a:cs typeface="Open Sans" panose="020B0606030504020204" pitchFamily="34" charset="0"/>
            </a:rPr>
          </a:b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non-profits</a:t>
          </a:r>
        </a:p>
      </dsp:txBody>
      <dsp:txXfrm>
        <a:off x="5256189" y="1419663"/>
        <a:ext cx="2250931" cy="1216741"/>
      </dsp:txXfrm>
    </dsp:sp>
    <dsp:sp modelId="{50E3DDBD-B0B6-48E1-AE77-EFD6AF06B0D5}">
      <dsp:nvSpPr>
        <dsp:cNvPr id="0" name=""/>
        <dsp:cNvSpPr/>
      </dsp:nvSpPr>
      <dsp:spPr>
        <a:xfrm>
          <a:off x="7709910" y="1419663"/>
          <a:ext cx="2250931" cy="1216741"/>
        </a:xfrm>
        <a:prstGeom prst="rect">
          <a:avLst/>
        </a:prstGeom>
        <a:solidFill>
          <a:srgbClr val="62C1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Communications/ electric trade unions</a:t>
          </a:r>
        </a:p>
      </dsp:txBody>
      <dsp:txXfrm>
        <a:off x="7709910" y="1419663"/>
        <a:ext cx="2250931" cy="1216741"/>
      </dsp:txXfrm>
    </dsp:sp>
    <dsp:sp modelId="{D311E4A3-F41A-43C8-8091-C89D3205319C}">
      <dsp:nvSpPr>
        <dsp:cNvPr id="0" name=""/>
        <dsp:cNvSpPr/>
      </dsp:nvSpPr>
      <dsp:spPr>
        <a:xfrm>
          <a:off x="1798635" y="2839195"/>
          <a:ext cx="2250931" cy="1216741"/>
        </a:xfrm>
        <a:prstGeom prst="rect">
          <a:avLst/>
        </a:prstGeom>
        <a:solidFill>
          <a:srgbClr val="62C1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Community colleges with technical programs</a:t>
          </a:r>
        </a:p>
      </dsp:txBody>
      <dsp:txXfrm>
        <a:off x="1798635" y="2839195"/>
        <a:ext cx="2250931" cy="1216741"/>
      </dsp:txXfrm>
    </dsp:sp>
    <dsp:sp modelId="{E792531F-5688-4DB1-A9CF-A92B1FBEB950}">
      <dsp:nvSpPr>
        <dsp:cNvPr id="0" name=""/>
        <dsp:cNvSpPr/>
      </dsp:nvSpPr>
      <dsp:spPr>
        <a:xfrm>
          <a:off x="4282512" y="2839195"/>
          <a:ext cx="2027902" cy="1216741"/>
        </a:xfrm>
        <a:prstGeom prst="rect">
          <a:avLst/>
        </a:prstGeom>
        <a:solidFill>
          <a:srgbClr val="2D69B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State and local workforce development agencies</a:t>
          </a:r>
        </a:p>
      </dsp:txBody>
      <dsp:txXfrm>
        <a:off x="4282512" y="2839195"/>
        <a:ext cx="2027902" cy="1216741"/>
      </dsp:txXfrm>
    </dsp:sp>
    <dsp:sp modelId="{4C269719-17E8-4CBA-B640-A2C5CF6345A7}">
      <dsp:nvSpPr>
        <dsp:cNvPr id="0" name=""/>
        <dsp:cNvSpPr/>
      </dsp:nvSpPr>
      <dsp:spPr>
        <a:xfrm>
          <a:off x="6513204" y="2839195"/>
          <a:ext cx="2027902" cy="1216741"/>
        </a:xfrm>
        <a:prstGeom prst="rect">
          <a:avLst/>
        </a:prstGeom>
        <a:solidFill>
          <a:srgbClr val="C5EA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Equipment manufacturers</a:t>
          </a:r>
        </a:p>
      </dsp:txBody>
      <dsp:txXfrm>
        <a:off x="6513204" y="2839195"/>
        <a:ext cx="2027902" cy="121674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0EA05-BE80-427D-8931-14408C00C144}"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D6481-7821-4299-9877-B09C64BEFBE9}" type="slidenum">
              <a:rPr lang="en-US" smtClean="0"/>
              <a:t>‹#›</a:t>
            </a:fld>
            <a:endParaRPr lang="en-US"/>
          </a:p>
        </p:txBody>
      </p:sp>
    </p:spTree>
    <p:extLst>
      <p:ext uri="{BB962C8B-B14F-4D97-AF65-F5344CB8AC3E}">
        <p14:creationId xmlns:p14="http://schemas.microsoft.com/office/powerpoint/2010/main" val="559601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ffordableconnectivity.gov/help/tools/#instruction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F8E85-4BC0-884F-BDA3-F0859C227A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345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900"/>
              </a:spcAft>
              <a:buClrTx/>
              <a:buSzTx/>
              <a:buFontTx/>
              <a:buNone/>
              <a:tabLst/>
              <a:defRPr/>
            </a:pPr>
            <a:r>
              <a:rPr lang="en-US" sz="1200" dirty="0"/>
              <a:t>For State planning for broadband deployment &amp; digital capacity grant funds</a:t>
            </a:r>
          </a:p>
          <a:p>
            <a:pPr>
              <a:lnSpc>
                <a:spcPct val="100000"/>
              </a:lnSpc>
              <a:spcBef>
                <a:spcPts val="600"/>
              </a:spcBef>
              <a:spcAft>
                <a:spcPts val="900"/>
              </a:spcAft>
            </a:pPr>
            <a:endParaRPr lang="en-US" dirty="0"/>
          </a:p>
        </p:txBody>
      </p:sp>
      <p:sp>
        <p:nvSpPr>
          <p:cNvPr id="4" name="Header Placeholder 3"/>
          <p:cNvSpPr>
            <a:spLocks noGrp="1"/>
          </p:cNvSpPr>
          <p:nvPr>
            <p:ph type="hdr" sz="quarter"/>
          </p:nvPr>
        </p:nvSpPr>
        <p:spPr/>
        <p:txBody>
          <a:bodyPr/>
          <a:lstStyle/>
          <a:p>
            <a:r>
              <a:rPr lang="en-US"/>
              <a:t>Retype slide headline here</a:t>
            </a:r>
          </a:p>
        </p:txBody>
      </p:sp>
      <p:sp>
        <p:nvSpPr>
          <p:cNvPr id="5" name="Footer Placeholder 4"/>
          <p:cNvSpPr>
            <a:spLocks noGrp="1"/>
          </p:cNvSpPr>
          <p:nvPr>
            <p:ph type="ftr" sz="quarter" idx="4"/>
          </p:nvPr>
        </p:nvSpPr>
        <p:spPr/>
        <p:txBody>
          <a:bodyPr/>
          <a:lstStyle/>
          <a:p>
            <a:r>
              <a:rPr lang="en-US"/>
              <a:t>©</a:t>
            </a:r>
            <a:fld id="{29BD3017-3693-499D-8EFF-493A27E91C0D}" type="datetimeyyyy">
              <a:rPr lang="en-US" smtClean="0"/>
              <a:pPr/>
              <a:t>2023</a:t>
            </a:fld>
            <a:r>
              <a:rPr lang="en-US"/>
              <a:t> ctc technology &amp; energy</a:t>
            </a:r>
          </a:p>
        </p:txBody>
      </p:sp>
      <p:sp>
        <p:nvSpPr>
          <p:cNvPr id="6" name="Slide Number Placeholder 5"/>
          <p:cNvSpPr>
            <a:spLocks noGrp="1"/>
          </p:cNvSpPr>
          <p:nvPr>
            <p:ph type="sldNum" sz="quarter" idx="5"/>
          </p:nvPr>
        </p:nvSpPr>
        <p:spPr/>
        <p:txBody>
          <a:bodyPr/>
          <a:lstStyle/>
          <a:p>
            <a:fld id="{18145207-765A-44CD-A5D7-91C4DA4D8650}" type="slidenum">
              <a:rPr lang="en-US" smtClean="0"/>
              <a:pPr/>
              <a:t>18</a:t>
            </a:fld>
            <a:endParaRPr lang="en-US"/>
          </a:p>
        </p:txBody>
      </p:sp>
    </p:spTree>
    <p:extLst>
      <p:ext uri="{BB962C8B-B14F-4D97-AF65-F5344CB8AC3E}">
        <p14:creationId xmlns:p14="http://schemas.microsoft.com/office/powerpoint/2010/main" val="1800284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a:defRPr/>
            </a:pPr>
            <a:r>
              <a:rPr lang="en-US" dirty="0"/>
              <a:t>Highlighting Questions 8-26 of the Agency Asset Questionnaire as these are generally applicable to all attendees that might have programmatic assets in addition to (or instead of) physical assets</a:t>
            </a:r>
          </a:p>
          <a:p>
            <a:pPr>
              <a:defRPr/>
            </a:pPr>
            <a:r>
              <a:rPr lang="en-US" dirty="0"/>
              <a:t>Data will assess the current capacity of the state’s digital equity &amp; inclusion programs, including affordability, &amp; analyze gaps in service for targeted populations.</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DFA2F6BB-0550-493A-A00C-791A84A6D7F7}" type="slidenum">
              <a:rPr lang="en-US" smtClean="0"/>
              <a:t>19</a:t>
            </a:fld>
            <a:endParaRPr lang="en-US"/>
          </a:p>
        </p:txBody>
      </p:sp>
    </p:spTree>
    <p:extLst>
      <p:ext uri="{BB962C8B-B14F-4D97-AF65-F5344CB8AC3E}">
        <p14:creationId xmlns:p14="http://schemas.microsoft.com/office/powerpoint/2010/main" val="2437160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A2F6BB-0550-493A-A00C-791A84A6D7F7}" type="slidenum">
              <a:rPr lang="en-US" smtClean="0"/>
              <a:t>20</a:t>
            </a:fld>
            <a:endParaRPr lang="en-US"/>
          </a:p>
        </p:txBody>
      </p:sp>
    </p:spTree>
    <p:extLst>
      <p:ext uri="{BB962C8B-B14F-4D97-AF65-F5344CB8AC3E}">
        <p14:creationId xmlns:p14="http://schemas.microsoft.com/office/powerpoint/2010/main" val="2054720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Agencies can help support BB planning &amp; increased access to BB by promoting ACP</a:t>
            </a:r>
            <a:endParaRPr lang="en-US" dirty="0"/>
          </a:p>
          <a:p>
            <a:endParaRPr lang="en-US" dirty="0"/>
          </a:p>
          <a:p>
            <a:r>
              <a:rPr lang="en-US" dirty="0"/>
              <a:t>Instructions also in Spanish: </a:t>
            </a:r>
            <a:r>
              <a:rPr lang="en-US" sz="1800" u="sng" dirty="0">
                <a:solidFill>
                  <a:srgbClr val="0563C1"/>
                </a:solidFill>
                <a:effectLst/>
                <a:latin typeface="Calibri"/>
                <a:ea typeface="Calibri"/>
                <a:cs typeface="Calibri"/>
                <a:hlinkClick r:id="rId3"/>
              </a:rPr>
              <a:t>https://www.affordableconnectivity.gov/help/tools/#instructions</a:t>
            </a:r>
            <a:endParaRPr lang="en-US" sz="1800" u="sng" dirty="0">
              <a:solidFill>
                <a:srgbClr val="0563C1"/>
              </a:solidFill>
              <a:effectLst/>
              <a:latin typeface="Calibri"/>
              <a:ea typeface="Calibri"/>
              <a:cs typeface="Calibri"/>
            </a:endParaRPr>
          </a:p>
          <a:p>
            <a:endParaRPr lang="en-US" u="none" dirty="0">
              <a:solidFill>
                <a:srgbClr val="000000"/>
              </a:solidFill>
              <a:effectLst/>
              <a:latin typeface="Calibri" panose="020F0502020204030204" pitchFamily="34" charset="0"/>
              <a:cs typeface="Calibri"/>
            </a:endParaRPr>
          </a:p>
          <a:p>
            <a:r>
              <a:rPr lang="en-US" u="none" dirty="0">
                <a:solidFill>
                  <a:srgbClr val="000000"/>
                </a:solidFill>
                <a:effectLst/>
                <a:latin typeface="Calibri"/>
                <a:ea typeface="Calibri"/>
                <a:cs typeface="Calibri"/>
              </a:rPr>
              <a:t>Criteria:</a:t>
            </a:r>
          </a:p>
          <a:p>
            <a:pPr marL="742950" lvl="1" indent="-285750">
              <a:spcAft>
                <a:spcPts val="300"/>
              </a:spcAft>
              <a:buFont typeface="Arial"/>
              <a:buChar char="•"/>
            </a:pPr>
            <a:r>
              <a:rPr lang="en-US" sz="1800" dirty="0">
                <a:latin typeface="Open Sans"/>
                <a:ea typeface="Open Sans"/>
                <a:cs typeface="Open Sans"/>
              </a:rPr>
              <a:t>Household income ≤%200 of federal poverty level</a:t>
            </a:r>
          </a:p>
          <a:p>
            <a:pPr marL="742950" lvl="1" indent="-285750">
              <a:spcAft>
                <a:spcPts val="300"/>
              </a:spcAft>
              <a:buFont typeface="Arial"/>
              <a:buChar char="•"/>
            </a:pPr>
            <a:r>
              <a:rPr lang="en-US" sz="1800" dirty="0">
                <a:latin typeface="Open Sans"/>
                <a:ea typeface="Open Sans"/>
                <a:cs typeface="Open Sans"/>
              </a:rPr>
              <a:t>SNAP, Medicaid, WIC, supplemental security income, public assistance income, Pell grant recipiency, etc.</a:t>
            </a:r>
          </a:p>
          <a:p>
            <a:pPr marL="742950" lvl="1" indent="-285750">
              <a:spcAft>
                <a:spcPts val="300"/>
              </a:spcAft>
              <a:buFont typeface="Arial"/>
              <a:buChar char="•"/>
            </a:pPr>
            <a:r>
              <a:rPr lang="en-US" sz="1800" dirty="0">
                <a:latin typeface="Open Sans"/>
                <a:ea typeface="Open Sans"/>
                <a:cs typeface="Open Sans"/>
              </a:rPr>
              <a:t>Various tribal support programs</a:t>
            </a:r>
          </a:p>
          <a:p>
            <a:pPr marL="742950" lvl="1" indent="-285750">
              <a:spcAft>
                <a:spcPts val="300"/>
              </a:spcAft>
              <a:buFont typeface="Arial"/>
              <a:buChar char="•"/>
            </a:pPr>
            <a:r>
              <a:rPr lang="en-US" sz="1800" dirty="0">
                <a:latin typeface="Open Sans"/>
                <a:ea typeface="Open Sans"/>
                <a:cs typeface="Open Sans"/>
              </a:rPr>
              <a:t>Lifeline eligibility</a:t>
            </a:r>
            <a:endParaRPr lang="en-US" sz="1800" dirty="0">
              <a:latin typeface="Open Sans"/>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F8E85-4BC0-884F-BDA3-F0859C227A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957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Open Sans SemiBold"/>
                <a:ea typeface="Open Sans SemiBold"/>
                <a:cs typeface="Open Sans SemiBold"/>
              </a:rPr>
              <a:t>Agencies can help state BB planning by familiarizing themselves with the map &amp; understand BB access in the community</a:t>
            </a:r>
          </a:p>
          <a:p>
            <a:pPr marL="0" marR="0" lvl="0" indent="0" algn="l" defTabSz="914400">
              <a:lnSpc>
                <a:spcPct val="100000"/>
              </a:lnSpc>
              <a:spcBef>
                <a:spcPts val="0"/>
              </a:spcBef>
              <a:spcAft>
                <a:spcPts val="0"/>
              </a:spcAft>
              <a:buClrTx/>
              <a:buSzTx/>
              <a:buFontTx/>
              <a:buNone/>
              <a:tabLst/>
              <a:defRPr/>
            </a:pPr>
            <a:r>
              <a:rPr lang="en-US" sz="1200" dirty="0">
                <a:latin typeface="Open Sans SemiBold"/>
                <a:ea typeface="Open Sans SemiBold"/>
                <a:cs typeface="Open Sans SemiBold"/>
              </a:rPr>
              <a:t>Alabama map will align with upcoming FCC revisions to nationwide broadband map</a:t>
            </a:r>
            <a:endParaRPr lang="en-US" dirty="0"/>
          </a:p>
          <a:p>
            <a:endParaRPr lang="en-US" sz="1050" dirty="0"/>
          </a:p>
        </p:txBody>
      </p:sp>
      <p:sp>
        <p:nvSpPr>
          <p:cNvPr id="4" name="Slide Number Placeholder 3"/>
          <p:cNvSpPr>
            <a:spLocks noGrp="1"/>
          </p:cNvSpPr>
          <p:nvPr>
            <p:ph type="sldNum" sz="quarter" idx="5"/>
          </p:nvPr>
        </p:nvSpPr>
        <p:spPr/>
        <p:txBody>
          <a:bodyPr/>
          <a:lstStyle/>
          <a:p>
            <a:fld id="{866F8E85-4BC0-884F-BDA3-F0859C227A27}" type="slidenum">
              <a:rPr lang="en-US" smtClean="0"/>
              <a:t>22</a:t>
            </a:fld>
            <a:endParaRPr lang="en-US" dirty="0"/>
          </a:p>
        </p:txBody>
      </p:sp>
    </p:spTree>
    <p:extLst>
      <p:ext uri="{BB962C8B-B14F-4D97-AF65-F5344CB8AC3E}">
        <p14:creationId xmlns:p14="http://schemas.microsoft.com/office/powerpoint/2010/main" val="841074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an FCC portal that captures individual stories; share during meetings &amp; encourage this. It shows impact beyond the statistics.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F8E85-4BC0-884F-BDA3-F0859C227A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116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6F8E85-4BC0-884F-BDA3-F0859C227A27}" type="slidenum">
              <a:rPr lang="en-US" smtClean="0"/>
              <a:t>24</a:t>
            </a:fld>
            <a:endParaRPr lang="en-US"/>
          </a:p>
        </p:txBody>
      </p:sp>
    </p:spTree>
    <p:extLst>
      <p:ext uri="{BB962C8B-B14F-4D97-AF65-F5344CB8AC3E}">
        <p14:creationId xmlns:p14="http://schemas.microsoft.com/office/powerpoint/2010/main" val="855742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Open Sans" pitchFamily="2" charset="0"/>
                <a:ea typeface="Open Sans" pitchFamily="2" charset="0"/>
                <a:cs typeface="Open Sans" pitchFamily="2" charset="0"/>
              </a:rPr>
              <a:t>Eligible Community Anchor – lacks access to Gigabit-level broadband service – BEAD NOFO p.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p>
          <a:p>
            <a:endParaRPr lang="en-US"/>
          </a:p>
        </p:txBody>
      </p:sp>
      <p:sp>
        <p:nvSpPr>
          <p:cNvPr id="4" name="Slide Number Placeholder 3"/>
          <p:cNvSpPr>
            <a:spLocks noGrp="1"/>
          </p:cNvSpPr>
          <p:nvPr>
            <p:ph type="sldNum" sz="quarter" idx="5"/>
          </p:nvPr>
        </p:nvSpPr>
        <p:spPr/>
        <p:txBody>
          <a:bodyPr/>
          <a:lstStyle/>
          <a:p>
            <a:fld id="{DFA2F6BB-0550-493A-A00C-791A84A6D7F7}" type="slidenum">
              <a:rPr lang="en-US" smtClean="0"/>
              <a:t>27</a:t>
            </a:fld>
            <a:endParaRPr lang="en-US"/>
          </a:p>
        </p:txBody>
      </p:sp>
    </p:spTree>
    <p:extLst>
      <p:ext uri="{BB962C8B-B14F-4D97-AF65-F5344CB8AC3E}">
        <p14:creationId xmlns:p14="http://schemas.microsoft.com/office/powerpoint/2010/main" val="4252818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Community Anchor Institution Definition: Entity such as school, library, health clinic, health center, hospital or other medical provider, public safety entity, institution of higher education, public housing organization, or community support organization that facilitates greater use of broadband service by vulnerable populations, including, but not limited to, low-income individuals, unemployed individuals, children, the incarcerated, and aged individuals.</a:t>
            </a:r>
          </a:p>
          <a:p>
            <a:endParaRPr lang="en-US"/>
          </a:p>
        </p:txBody>
      </p:sp>
      <p:sp>
        <p:nvSpPr>
          <p:cNvPr id="4" name="Slide Number Placeholder 3"/>
          <p:cNvSpPr>
            <a:spLocks noGrp="1"/>
          </p:cNvSpPr>
          <p:nvPr>
            <p:ph type="sldNum" sz="quarter" idx="5"/>
          </p:nvPr>
        </p:nvSpPr>
        <p:spPr/>
        <p:txBody>
          <a:bodyPr/>
          <a:lstStyle/>
          <a:p>
            <a:fld id="{DFA2F6BB-0550-493A-A00C-791A84A6D7F7}" type="slidenum">
              <a:rPr lang="en-US" smtClean="0"/>
              <a:t>28</a:t>
            </a:fld>
            <a:endParaRPr lang="en-US"/>
          </a:p>
        </p:txBody>
      </p:sp>
    </p:spTree>
    <p:extLst>
      <p:ext uri="{BB962C8B-B14F-4D97-AF65-F5344CB8AC3E}">
        <p14:creationId xmlns:p14="http://schemas.microsoft.com/office/powerpoint/2010/main" val="3782023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Potential question from these considerations:</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are the biggest gaps and needs you see regarding broadband deployment and achieving universal connectivity?  </a:t>
            </a:r>
          </a:p>
          <a:p>
            <a:pPr marR="0" lvl="0">
              <a:spcBef>
                <a:spcPts val="900"/>
              </a:spcBef>
              <a:spcAft>
                <a:spcPts val="900"/>
              </a:spcAft>
            </a:pPr>
            <a:r>
              <a:rPr lang="en-US" sz="1200">
                <a:effectLst/>
                <a:latin typeface="Open Sans SemiBold" pitchFamily="2" charset="0"/>
                <a:ea typeface="Open Sans SemiBold" pitchFamily="2" charset="0"/>
                <a:cs typeface="Open Sans SemiBold" pitchFamily="2" charset="0"/>
              </a:rPr>
              <a:t>What are the key barriers and obstacles to broadband deployment and digital opportunity? </a:t>
            </a: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a:solidFill>
                  <a:srgbClr val="014136"/>
                </a:solidFill>
                <a:latin typeface="Georgia"/>
              </a:rPr>
              <a:t>What, if any, publicly owned physical and non-physical infrastructure assets would help your deployment efforts?</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are your goals for the future of broadband in the state?</a:t>
            </a:r>
          </a:p>
          <a:p>
            <a:pPr marR="0" lvl="0">
              <a:spcBef>
                <a:spcPts val="900"/>
              </a:spcBef>
              <a:spcAft>
                <a:spcPts val="900"/>
              </a:spcAft>
            </a:pPr>
            <a:r>
              <a:rPr lang="en-US" sz="1200">
                <a:effectLst/>
                <a:latin typeface="Open Sans SemiBold" pitchFamily="2" charset="0"/>
                <a:ea typeface="Open Sans SemiBold" pitchFamily="2" charset="0"/>
                <a:cs typeface="Open Sans SemiBold" pitchFamily="2" charset="0"/>
              </a:rPr>
              <a:t>What are your company’s top priorities?</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publicly owned physical and non-physical infrastructure assets would help your deployment efforts?</a:t>
            </a:r>
          </a:p>
          <a:p>
            <a:pPr marR="0" lvl="0">
              <a:spcBef>
                <a:spcPts val="900"/>
              </a:spcBef>
              <a:spcAft>
                <a:spcPts val="900"/>
              </a:spcAft>
            </a:pPr>
            <a:r>
              <a:rPr lang="en-US" sz="1200">
                <a:effectLst/>
                <a:latin typeface="Open Sans SemiBold" pitchFamily="2" charset="0"/>
                <a:ea typeface="Open Sans SemiBold" pitchFamily="2" charset="0"/>
                <a:cs typeface="Open Sans SemiBold" pitchFamily="2" charset="0"/>
              </a:rPr>
              <a:t>What programmatic assets such as subsidy programs do you have?</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workforce resources would you need to fulfill broadband deployment and service expansion?</a:t>
            </a: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a:solidFill>
                  <a:srgbClr val="014136"/>
                </a:solidFill>
                <a:latin typeface="Georgia"/>
              </a:rPr>
              <a:t>What workforce development considerations should be built into the grant design?</a:t>
            </a:r>
            <a:endParaRPr lang="en-US" sz="1200">
              <a:solidFill>
                <a:srgbClr val="000000"/>
              </a:solidFill>
              <a:latin typeface="Calibri" panose="020F0502020204030204"/>
              <a:cs typeface="Calibri" panose="020F0502020204030204"/>
            </a:endParaRPr>
          </a:p>
          <a:p>
            <a:pPr marR="0" lvl="0">
              <a:spcBef>
                <a:spcPts val="900"/>
              </a:spcBef>
              <a:spcAft>
                <a:spcPts val="900"/>
              </a:spcAft>
            </a:pPr>
            <a:endParaRPr lang="en-US" sz="1200">
              <a:solidFill>
                <a:schemeClr val="tx2"/>
              </a:solidFill>
              <a:effectLst/>
              <a:latin typeface="Open Sans SemiBold" pitchFamily="2" charset="0"/>
              <a:ea typeface="Open Sans SemiBold" pitchFamily="2" charset="0"/>
              <a:cs typeface="Open Sans SemiBold" pitchFamily="2" charset="0"/>
            </a:endParaRPr>
          </a:p>
          <a:p>
            <a:pPr marL="57150" indent="0">
              <a:lnSpc>
                <a:spcPct val="90000"/>
              </a:lnSpc>
              <a:spcAft>
                <a:spcPts val="600"/>
              </a:spcAft>
              <a:buFont typeface="Arial"/>
              <a:buNone/>
            </a:pPr>
            <a:endParaRPr lang="en-US" sz="1200">
              <a:solidFill>
                <a:srgbClr val="000000"/>
              </a:solidFill>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88AC87E-7667-F84E-8935-E6F7D0DE2162}" type="slidenum">
              <a:rPr lang="en-US" smtClean="0"/>
              <a:t>30</a:t>
            </a:fld>
            <a:endParaRPr lang="en-US"/>
          </a:p>
        </p:txBody>
      </p:sp>
    </p:spTree>
    <p:extLst>
      <p:ext uri="{BB962C8B-B14F-4D97-AF65-F5344CB8AC3E}">
        <p14:creationId xmlns:p14="http://schemas.microsoft.com/office/powerpoint/2010/main" val="3119194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6F8E85-4BC0-884F-BDA3-F0859C227A27}" type="slidenum">
              <a:rPr lang="en-US" smtClean="0"/>
              <a:t>3</a:t>
            </a:fld>
            <a:endParaRPr lang="en-US"/>
          </a:p>
        </p:txBody>
      </p:sp>
    </p:spTree>
    <p:extLst>
      <p:ext uri="{BB962C8B-B14F-4D97-AF65-F5344CB8AC3E}">
        <p14:creationId xmlns:p14="http://schemas.microsoft.com/office/powerpoint/2010/main" val="1502402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Open Sans" pitchFamily="2" charset="0"/>
                <a:ea typeface="Open Sans" pitchFamily="2" charset="0"/>
                <a:cs typeface="Open Sans" pitchFamily="2" charset="0"/>
              </a:rPr>
              <a:t>Eligible Community Anchor – lacks access to Gigabit-level broadband service – BEAD NOFO p.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p>
          <a:p>
            <a:endParaRPr lang="en-US"/>
          </a:p>
        </p:txBody>
      </p:sp>
      <p:sp>
        <p:nvSpPr>
          <p:cNvPr id="4" name="Slide Number Placeholder 3"/>
          <p:cNvSpPr>
            <a:spLocks noGrp="1"/>
          </p:cNvSpPr>
          <p:nvPr>
            <p:ph type="sldNum" sz="quarter" idx="5"/>
          </p:nvPr>
        </p:nvSpPr>
        <p:spPr/>
        <p:txBody>
          <a:bodyPr/>
          <a:lstStyle/>
          <a:p>
            <a:fld id="{DFA2F6BB-0550-493A-A00C-791A84A6D7F7}" type="slidenum">
              <a:rPr lang="en-US" smtClean="0"/>
              <a:t>32</a:t>
            </a:fld>
            <a:endParaRPr lang="en-US"/>
          </a:p>
        </p:txBody>
      </p:sp>
    </p:spTree>
    <p:extLst>
      <p:ext uri="{BB962C8B-B14F-4D97-AF65-F5344CB8AC3E}">
        <p14:creationId xmlns:p14="http://schemas.microsoft.com/office/powerpoint/2010/main" val="1258490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Community Anchor Institution Definition: Entity such as school, library, health clinic, health center, hospital or other medical provider, public safety entity, institution of higher education, public housing organization, or community support organization that facilitates greater use of broadband service by vulnerable populations, including, but not limited to, low-income individuals, unemployed individuals, children, the incarcerated, and aged individuals.</a:t>
            </a:r>
          </a:p>
          <a:p>
            <a:endParaRPr lang="en-US"/>
          </a:p>
        </p:txBody>
      </p:sp>
      <p:sp>
        <p:nvSpPr>
          <p:cNvPr id="4" name="Slide Number Placeholder 3"/>
          <p:cNvSpPr>
            <a:spLocks noGrp="1"/>
          </p:cNvSpPr>
          <p:nvPr>
            <p:ph type="sldNum" sz="quarter" idx="5"/>
          </p:nvPr>
        </p:nvSpPr>
        <p:spPr/>
        <p:txBody>
          <a:bodyPr/>
          <a:lstStyle/>
          <a:p>
            <a:fld id="{DFA2F6BB-0550-493A-A00C-791A84A6D7F7}" type="slidenum">
              <a:rPr lang="en-US" smtClean="0"/>
              <a:t>33</a:t>
            </a:fld>
            <a:endParaRPr lang="en-US"/>
          </a:p>
        </p:txBody>
      </p:sp>
    </p:spTree>
    <p:extLst>
      <p:ext uri="{BB962C8B-B14F-4D97-AF65-F5344CB8AC3E}">
        <p14:creationId xmlns:p14="http://schemas.microsoft.com/office/powerpoint/2010/main" val="1002463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Potential question from these considerations:</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are the biggest gaps and needs you see regarding broadband deployment and achieving universal connectivity?  </a:t>
            </a:r>
          </a:p>
          <a:p>
            <a:pPr marR="0" lvl="0">
              <a:spcBef>
                <a:spcPts val="900"/>
              </a:spcBef>
              <a:spcAft>
                <a:spcPts val="900"/>
              </a:spcAft>
            </a:pPr>
            <a:r>
              <a:rPr lang="en-US" sz="1200">
                <a:effectLst/>
                <a:latin typeface="Open Sans SemiBold" pitchFamily="2" charset="0"/>
                <a:ea typeface="Open Sans SemiBold" pitchFamily="2" charset="0"/>
                <a:cs typeface="Open Sans SemiBold" pitchFamily="2" charset="0"/>
              </a:rPr>
              <a:t>What are the key barriers and obstacles to broadband deployment and digital opportunity? </a:t>
            </a: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a:solidFill>
                  <a:srgbClr val="014136"/>
                </a:solidFill>
                <a:latin typeface="Georgia"/>
              </a:rPr>
              <a:t>What, if any, publicly owned physical and non-physical infrastructure assets would help your deployment efforts?</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are your goals for the future of broadband in the state?</a:t>
            </a:r>
          </a:p>
          <a:p>
            <a:pPr marR="0" lvl="0">
              <a:spcBef>
                <a:spcPts val="900"/>
              </a:spcBef>
              <a:spcAft>
                <a:spcPts val="900"/>
              </a:spcAft>
            </a:pPr>
            <a:r>
              <a:rPr lang="en-US" sz="1200">
                <a:effectLst/>
                <a:latin typeface="Open Sans SemiBold" pitchFamily="2" charset="0"/>
                <a:ea typeface="Open Sans SemiBold" pitchFamily="2" charset="0"/>
                <a:cs typeface="Open Sans SemiBold" pitchFamily="2" charset="0"/>
              </a:rPr>
              <a:t>What are your company’s top priorities?</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publicly owned physical and non-physical infrastructure assets would help your deployment efforts?</a:t>
            </a:r>
          </a:p>
          <a:p>
            <a:pPr marR="0" lvl="0">
              <a:spcBef>
                <a:spcPts val="900"/>
              </a:spcBef>
              <a:spcAft>
                <a:spcPts val="900"/>
              </a:spcAft>
            </a:pPr>
            <a:r>
              <a:rPr lang="en-US" sz="1200">
                <a:effectLst/>
                <a:latin typeface="Open Sans SemiBold" pitchFamily="2" charset="0"/>
                <a:ea typeface="Open Sans SemiBold" pitchFamily="2" charset="0"/>
                <a:cs typeface="Open Sans SemiBold" pitchFamily="2" charset="0"/>
              </a:rPr>
              <a:t>What programmatic assets such as subsidy programs do you have?</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workforce resources would you need to fulfill broadband deployment and service expansion?</a:t>
            </a: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a:solidFill>
                  <a:srgbClr val="014136"/>
                </a:solidFill>
                <a:latin typeface="Georgia"/>
              </a:rPr>
              <a:t>What workforce development considerations should be built into the grant design?</a:t>
            </a:r>
            <a:endParaRPr lang="en-US" sz="1200">
              <a:solidFill>
                <a:srgbClr val="000000"/>
              </a:solidFill>
              <a:latin typeface="Calibri" panose="020F0502020204030204"/>
              <a:cs typeface="Calibri" panose="020F0502020204030204"/>
            </a:endParaRPr>
          </a:p>
          <a:p>
            <a:pPr marR="0" lvl="0">
              <a:spcBef>
                <a:spcPts val="900"/>
              </a:spcBef>
              <a:spcAft>
                <a:spcPts val="900"/>
              </a:spcAft>
            </a:pPr>
            <a:endParaRPr lang="en-US" sz="1200">
              <a:solidFill>
                <a:schemeClr val="tx2"/>
              </a:solidFill>
              <a:effectLst/>
              <a:latin typeface="Open Sans SemiBold" pitchFamily="2" charset="0"/>
              <a:ea typeface="Open Sans SemiBold" pitchFamily="2" charset="0"/>
              <a:cs typeface="Open Sans SemiBold" pitchFamily="2" charset="0"/>
            </a:endParaRPr>
          </a:p>
          <a:p>
            <a:pPr marL="57150" indent="0">
              <a:lnSpc>
                <a:spcPct val="90000"/>
              </a:lnSpc>
              <a:spcAft>
                <a:spcPts val="600"/>
              </a:spcAft>
              <a:buFont typeface="Arial"/>
              <a:buNone/>
            </a:pPr>
            <a:endParaRPr lang="en-US" sz="1200">
              <a:solidFill>
                <a:srgbClr val="000000"/>
              </a:solidFill>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88AC87E-7667-F84E-8935-E6F7D0DE2162}" type="slidenum">
              <a:rPr lang="en-US" smtClean="0"/>
              <a:t>35</a:t>
            </a:fld>
            <a:endParaRPr lang="en-US"/>
          </a:p>
        </p:txBody>
      </p:sp>
    </p:spTree>
    <p:extLst>
      <p:ext uri="{BB962C8B-B14F-4D97-AF65-F5344CB8AC3E}">
        <p14:creationId xmlns:p14="http://schemas.microsoft.com/office/powerpoint/2010/main" val="2911136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Potential question from these considerations:</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are the biggest gaps and needs you see regarding broadband deployment and achieving universal connectivity?  </a:t>
            </a:r>
          </a:p>
          <a:p>
            <a:pPr marR="0" lvl="0">
              <a:spcBef>
                <a:spcPts val="900"/>
              </a:spcBef>
              <a:spcAft>
                <a:spcPts val="900"/>
              </a:spcAft>
            </a:pPr>
            <a:r>
              <a:rPr lang="en-US" sz="1200">
                <a:effectLst/>
                <a:latin typeface="Open Sans SemiBold" pitchFamily="2" charset="0"/>
                <a:ea typeface="Open Sans SemiBold" pitchFamily="2" charset="0"/>
                <a:cs typeface="Open Sans SemiBold" pitchFamily="2" charset="0"/>
              </a:rPr>
              <a:t>What are the key barriers and obstacles to broadband deployment and digital opportunity? </a:t>
            </a: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a:solidFill>
                  <a:srgbClr val="014136"/>
                </a:solidFill>
                <a:latin typeface="Georgia"/>
              </a:rPr>
              <a:t>What, if any, publicly owned physical and non-physical infrastructure assets would help your deployment efforts?</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are your goals for the future of broadband in the state?</a:t>
            </a:r>
          </a:p>
          <a:p>
            <a:pPr marR="0" lvl="0">
              <a:spcBef>
                <a:spcPts val="900"/>
              </a:spcBef>
              <a:spcAft>
                <a:spcPts val="900"/>
              </a:spcAft>
            </a:pPr>
            <a:r>
              <a:rPr lang="en-US" sz="1200">
                <a:effectLst/>
                <a:latin typeface="Open Sans SemiBold" pitchFamily="2" charset="0"/>
                <a:ea typeface="Open Sans SemiBold" pitchFamily="2" charset="0"/>
                <a:cs typeface="Open Sans SemiBold" pitchFamily="2" charset="0"/>
              </a:rPr>
              <a:t>What are your company’s top priorities?</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publicly owned physical and non-physical infrastructure assets would help your deployment efforts?</a:t>
            </a:r>
          </a:p>
          <a:p>
            <a:pPr marR="0" lvl="0">
              <a:spcBef>
                <a:spcPts val="900"/>
              </a:spcBef>
              <a:spcAft>
                <a:spcPts val="900"/>
              </a:spcAft>
            </a:pPr>
            <a:r>
              <a:rPr lang="en-US" sz="1200">
                <a:effectLst/>
                <a:latin typeface="Open Sans SemiBold" pitchFamily="2" charset="0"/>
                <a:ea typeface="Open Sans SemiBold" pitchFamily="2" charset="0"/>
                <a:cs typeface="Open Sans SemiBold" pitchFamily="2" charset="0"/>
              </a:rPr>
              <a:t>What programmatic assets such as subsidy programs do you have?</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workforce resources would you need to fulfill broadband deployment and service expansion?</a:t>
            </a: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a:solidFill>
                  <a:srgbClr val="014136"/>
                </a:solidFill>
                <a:latin typeface="Georgia"/>
              </a:rPr>
              <a:t>What workforce development considerations should be built into the grant design?</a:t>
            </a:r>
            <a:endParaRPr lang="en-US" sz="1200">
              <a:solidFill>
                <a:srgbClr val="000000"/>
              </a:solidFill>
              <a:latin typeface="Calibri" panose="020F0502020204030204"/>
              <a:cs typeface="Calibri" panose="020F0502020204030204"/>
            </a:endParaRPr>
          </a:p>
          <a:p>
            <a:pPr marR="0" lvl="0">
              <a:spcBef>
                <a:spcPts val="900"/>
              </a:spcBef>
              <a:spcAft>
                <a:spcPts val="900"/>
              </a:spcAft>
            </a:pPr>
            <a:endParaRPr lang="en-US" sz="1200">
              <a:solidFill>
                <a:schemeClr val="tx2"/>
              </a:solidFill>
              <a:effectLst/>
              <a:latin typeface="Open Sans SemiBold" pitchFamily="2" charset="0"/>
              <a:ea typeface="Open Sans SemiBold" pitchFamily="2" charset="0"/>
              <a:cs typeface="Open Sans SemiBold" pitchFamily="2" charset="0"/>
            </a:endParaRPr>
          </a:p>
          <a:p>
            <a:pPr marL="57150" indent="0">
              <a:lnSpc>
                <a:spcPct val="90000"/>
              </a:lnSpc>
              <a:spcAft>
                <a:spcPts val="600"/>
              </a:spcAft>
              <a:buFont typeface="Arial"/>
              <a:buNone/>
            </a:pPr>
            <a:endParaRPr lang="en-US" sz="1200">
              <a:solidFill>
                <a:srgbClr val="000000"/>
              </a:solidFill>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88AC87E-7667-F84E-8935-E6F7D0DE2162}" type="slidenum">
              <a:rPr lang="en-US" smtClean="0"/>
              <a:t>40</a:t>
            </a:fld>
            <a:endParaRPr lang="en-US"/>
          </a:p>
        </p:txBody>
      </p:sp>
    </p:spTree>
    <p:extLst>
      <p:ext uri="{BB962C8B-B14F-4D97-AF65-F5344CB8AC3E}">
        <p14:creationId xmlns:p14="http://schemas.microsoft.com/office/powerpoint/2010/main" val="3194150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Open Sans" pitchFamily="2" charset="0"/>
                <a:ea typeface="Open Sans" pitchFamily="2" charset="0"/>
                <a:cs typeface="Open Sans" pitchFamily="2" charset="0"/>
              </a:rPr>
              <a:t>Eligible Community Anchor – lacks access to Gigabit-level broadband service – BEAD NOFO p.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p>
          <a:p>
            <a:endParaRPr lang="en-US"/>
          </a:p>
        </p:txBody>
      </p:sp>
      <p:sp>
        <p:nvSpPr>
          <p:cNvPr id="4" name="Slide Number Placeholder 3"/>
          <p:cNvSpPr>
            <a:spLocks noGrp="1"/>
          </p:cNvSpPr>
          <p:nvPr>
            <p:ph type="sldNum" sz="quarter" idx="5"/>
          </p:nvPr>
        </p:nvSpPr>
        <p:spPr/>
        <p:txBody>
          <a:bodyPr/>
          <a:lstStyle/>
          <a:p>
            <a:fld id="{DFA2F6BB-0550-493A-A00C-791A84A6D7F7}" type="slidenum">
              <a:rPr lang="en-US" smtClean="0"/>
              <a:t>42</a:t>
            </a:fld>
            <a:endParaRPr lang="en-US"/>
          </a:p>
        </p:txBody>
      </p:sp>
    </p:spTree>
    <p:extLst>
      <p:ext uri="{BB962C8B-B14F-4D97-AF65-F5344CB8AC3E}">
        <p14:creationId xmlns:p14="http://schemas.microsoft.com/office/powerpoint/2010/main" val="2528640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Community Anchor Institution Definition: Entity such as school, library, health clinic, health center, hospital or other medical provider, public safety entity, institution of higher education, public housing organization, or community support organization that facilitates greater use of broadband service by vulnerable populations, including, but not limited to, low-income individuals, unemployed individuals, children, the incarcerated, and aged individuals.</a:t>
            </a:r>
          </a:p>
          <a:p>
            <a:endParaRPr lang="en-US"/>
          </a:p>
        </p:txBody>
      </p:sp>
      <p:sp>
        <p:nvSpPr>
          <p:cNvPr id="4" name="Slide Number Placeholder 3"/>
          <p:cNvSpPr>
            <a:spLocks noGrp="1"/>
          </p:cNvSpPr>
          <p:nvPr>
            <p:ph type="sldNum" sz="quarter" idx="5"/>
          </p:nvPr>
        </p:nvSpPr>
        <p:spPr/>
        <p:txBody>
          <a:bodyPr/>
          <a:lstStyle/>
          <a:p>
            <a:fld id="{DFA2F6BB-0550-493A-A00C-791A84A6D7F7}" type="slidenum">
              <a:rPr lang="en-US" smtClean="0"/>
              <a:t>43</a:t>
            </a:fld>
            <a:endParaRPr lang="en-US"/>
          </a:p>
        </p:txBody>
      </p:sp>
    </p:spTree>
    <p:extLst>
      <p:ext uri="{BB962C8B-B14F-4D97-AF65-F5344CB8AC3E}">
        <p14:creationId xmlns:p14="http://schemas.microsoft.com/office/powerpoint/2010/main" val="3735417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Potential question from these considerations:</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are the biggest gaps and needs you see regarding broadband deployment and achieving universal connectivity?  </a:t>
            </a:r>
          </a:p>
          <a:p>
            <a:pPr marR="0" lvl="0">
              <a:spcBef>
                <a:spcPts val="900"/>
              </a:spcBef>
              <a:spcAft>
                <a:spcPts val="900"/>
              </a:spcAft>
            </a:pPr>
            <a:r>
              <a:rPr lang="en-US" sz="1200">
                <a:effectLst/>
                <a:latin typeface="Open Sans SemiBold" pitchFamily="2" charset="0"/>
                <a:ea typeface="Open Sans SemiBold" pitchFamily="2" charset="0"/>
                <a:cs typeface="Open Sans SemiBold" pitchFamily="2" charset="0"/>
              </a:rPr>
              <a:t>What are the key barriers and obstacles to broadband deployment and digital opportunity? </a:t>
            </a: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a:solidFill>
                  <a:srgbClr val="014136"/>
                </a:solidFill>
                <a:latin typeface="Georgia"/>
              </a:rPr>
              <a:t>What, if any, publicly owned physical and non-physical infrastructure assets would help your deployment efforts?</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are your goals for the future of broadband in the state?</a:t>
            </a:r>
          </a:p>
          <a:p>
            <a:pPr marR="0" lvl="0">
              <a:spcBef>
                <a:spcPts val="900"/>
              </a:spcBef>
              <a:spcAft>
                <a:spcPts val="900"/>
              </a:spcAft>
            </a:pPr>
            <a:r>
              <a:rPr lang="en-US" sz="1200">
                <a:effectLst/>
                <a:latin typeface="Open Sans SemiBold" pitchFamily="2" charset="0"/>
                <a:ea typeface="Open Sans SemiBold" pitchFamily="2" charset="0"/>
                <a:cs typeface="Open Sans SemiBold" pitchFamily="2" charset="0"/>
              </a:rPr>
              <a:t>What are your company’s top priorities?</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publicly owned physical and non-physical infrastructure assets would help your deployment efforts?</a:t>
            </a:r>
          </a:p>
          <a:p>
            <a:pPr marR="0" lvl="0">
              <a:spcBef>
                <a:spcPts val="900"/>
              </a:spcBef>
              <a:spcAft>
                <a:spcPts val="900"/>
              </a:spcAft>
            </a:pPr>
            <a:r>
              <a:rPr lang="en-US" sz="1200">
                <a:effectLst/>
                <a:latin typeface="Open Sans SemiBold" pitchFamily="2" charset="0"/>
                <a:ea typeface="Open Sans SemiBold" pitchFamily="2" charset="0"/>
                <a:cs typeface="Open Sans SemiBold" pitchFamily="2" charset="0"/>
              </a:rPr>
              <a:t>What programmatic assets such as subsidy programs do you have?</a:t>
            </a:r>
          </a:p>
          <a:p>
            <a:pPr marR="0" lvl="0">
              <a:spcBef>
                <a:spcPts val="900"/>
              </a:spcBef>
              <a:spcAft>
                <a:spcPts val="900"/>
              </a:spcAft>
            </a:pPr>
            <a:r>
              <a:rPr lang="en-US" sz="1200">
                <a:solidFill>
                  <a:schemeClr val="tx2"/>
                </a:solidFill>
                <a:effectLst/>
                <a:latin typeface="Open Sans SemiBold" pitchFamily="2" charset="0"/>
                <a:ea typeface="Open Sans SemiBold" pitchFamily="2" charset="0"/>
                <a:cs typeface="Open Sans SemiBold" pitchFamily="2" charset="0"/>
              </a:rPr>
              <a:t>What workforce resources would you need to fulfill broadband deployment and service expansion?</a:t>
            </a: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a:solidFill>
                  <a:srgbClr val="014136"/>
                </a:solidFill>
                <a:latin typeface="Georgia"/>
              </a:rPr>
              <a:t>What workforce development considerations should be built into the grant design?</a:t>
            </a:r>
            <a:endParaRPr lang="en-US" sz="1200">
              <a:solidFill>
                <a:srgbClr val="000000"/>
              </a:solidFill>
              <a:latin typeface="Calibri" panose="020F0502020204030204"/>
              <a:cs typeface="Calibri" panose="020F0502020204030204"/>
            </a:endParaRPr>
          </a:p>
          <a:p>
            <a:pPr marR="0" lvl="0">
              <a:spcBef>
                <a:spcPts val="900"/>
              </a:spcBef>
              <a:spcAft>
                <a:spcPts val="900"/>
              </a:spcAft>
            </a:pPr>
            <a:endParaRPr lang="en-US" sz="1200">
              <a:solidFill>
                <a:schemeClr val="tx2"/>
              </a:solidFill>
              <a:effectLst/>
              <a:latin typeface="Open Sans SemiBold" pitchFamily="2" charset="0"/>
              <a:ea typeface="Open Sans SemiBold" pitchFamily="2" charset="0"/>
              <a:cs typeface="Open Sans SemiBold" pitchFamily="2" charset="0"/>
            </a:endParaRPr>
          </a:p>
          <a:p>
            <a:pPr marL="57150" indent="0">
              <a:lnSpc>
                <a:spcPct val="90000"/>
              </a:lnSpc>
              <a:spcAft>
                <a:spcPts val="600"/>
              </a:spcAft>
              <a:buFont typeface="Arial"/>
              <a:buNone/>
            </a:pPr>
            <a:endParaRPr lang="en-US" sz="1200">
              <a:solidFill>
                <a:srgbClr val="000000"/>
              </a:solidFill>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88AC87E-7667-F84E-8935-E6F7D0DE2162}" type="slidenum">
              <a:rPr lang="en-US" smtClean="0"/>
              <a:t>45</a:t>
            </a:fld>
            <a:endParaRPr lang="en-US"/>
          </a:p>
        </p:txBody>
      </p:sp>
    </p:spTree>
    <p:extLst>
      <p:ext uri="{BB962C8B-B14F-4D97-AF65-F5344CB8AC3E}">
        <p14:creationId xmlns:p14="http://schemas.microsoft.com/office/powerpoint/2010/main" val="231122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F8E85-4BC0-884F-BDA3-F0859C227A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152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D6481-7821-4299-9877-B09C64BEFBE9}" type="slidenum">
              <a:rPr lang="en-US" smtClean="0"/>
              <a:t>7</a:t>
            </a:fld>
            <a:endParaRPr lang="en-US"/>
          </a:p>
        </p:txBody>
      </p:sp>
    </p:spTree>
    <p:extLst>
      <p:ext uri="{BB962C8B-B14F-4D97-AF65-F5344CB8AC3E}">
        <p14:creationId xmlns:p14="http://schemas.microsoft.com/office/powerpoint/2010/main" val="2477772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Could be used for government, ISP, &amp; workforce facilitations</a:t>
            </a:r>
          </a:p>
        </p:txBody>
      </p:sp>
      <p:sp>
        <p:nvSpPr>
          <p:cNvPr id="4" name="Slide Number Placeholder 3"/>
          <p:cNvSpPr>
            <a:spLocks noGrp="1"/>
          </p:cNvSpPr>
          <p:nvPr>
            <p:ph type="sldNum" sz="quarter" idx="5"/>
          </p:nvPr>
        </p:nvSpPr>
        <p:spPr/>
        <p:txBody>
          <a:bodyPr/>
          <a:lstStyle/>
          <a:p>
            <a:fld id="{D18D6481-7821-4299-9877-B09C64BEFBE9}" type="slidenum">
              <a:rPr lang="en-US" smtClean="0"/>
              <a:t>8</a:t>
            </a:fld>
            <a:endParaRPr lang="en-US"/>
          </a:p>
        </p:txBody>
      </p:sp>
    </p:spTree>
    <p:extLst>
      <p:ext uri="{BB962C8B-B14F-4D97-AF65-F5344CB8AC3E}">
        <p14:creationId xmlns:p14="http://schemas.microsoft.com/office/powerpoint/2010/main" val="276816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8D6481-7821-4299-9877-B09C64BEFBE9}" type="slidenum">
              <a:rPr lang="en-US" smtClean="0"/>
              <a:t>11</a:t>
            </a:fld>
            <a:endParaRPr lang="en-US"/>
          </a:p>
        </p:txBody>
      </p:sp>
    </p:spTree>
    <p:extLst>
      <p:ext uri="{BB962C8B-B14F-4D97-AF65-F5344CB8AC3E}">
        <p14:creationId xmlns:p14="http://schemas.microsoft.com/office/powerpoint/2010/main" val="3308823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chemeClr val="tx2"/>
              </a:solidFill>
              <a:ea typeface="Open Sans SemiBold"/>
              <a:cs typeface="Open Sans SemiBold"/>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ECF43-B82A-4392-A57B-6D5EC4A309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696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Competitive grants for digital equity (available to range of entities TBD) will open within one month of the Digital Capacity grants applications available to states</a:t>
            </a:r>
          </a:p>
        </p:txBody>
      </p:sp>
      <p:sp>
        <p:nvSpPr>
          <p:cNvPr id="4" name="Slide Number Placeholder 3"/>
          <p:cNvSpPr>
            <a:spLocks noGrp="1"/>
          </p:cNvSpPr>
          <p:nvPr>
            <p:ph type="sldNum" sz="quarter" idx="5"/>
          </p:nvPr>
        </p:nvSpPr>
        <p:spPr/>
        <p:txBody>
          <a:bodyPr/>
          <a:lstStyle/>
          <a:p>
            <a:fld id="{D18D6481-7821-4299-9877-B09C64BEFBE9}" type="slidenum">
              <a:rPr lang="en-US" smtClean="0"/>
              <a:t>14</a:t>
            </a:fld>
            <a:endParaRPr lang="en-US"/>
          </a:p>
        </p:txBody>
      </p:sp>
    </p:spTree>
    <p:extLst>
      <p:ext uri="{BB962C8B-B14F-4D97-AF65-F5344CB8AC3E}">
        <p14:creationId xmlns:p14="http://schemas.microsoft.com/office/powerpoint/2010/main" val="560636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4ECF43-B82A-4392-A57B-6D5EC4A309DD}" type="slidenum">
              <a:rPr lang="en-US" smtClean="0"/>
              <a:t>15</a:t>
            </a:fld>
            <a:endParaRPr lang="en-US"/>
          </a:p>
        </p:txBody>
      </p:sp>
    </p:spTree>
    <p:extLst>
      <p:ext uri="{BB962C8B-B14F-4D97-AF65-F5344CB8AC3E}">
        <p14:creationId xmlns:p14="http://schemas.microsoft.com/office/powerpoint/2010/main" val="62934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solidFill>
                <a:srgbClr val="0563C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F8E85-4BC0-884F-BDA3-F0859C227A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640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A029-5A4A-8FCB-2DEB-812B06169BCB}"/>
              </a:ext>
            </a:extLst>
          </p:cNvPr>
          <p:cNvSpPr>
            <a:spLocks noGrp="1"/>
          </p:cNvSpPr>
          <p:nvPr>
            <p:ph type="ctrTitle" hasCustomPrompt="1"/>
          </p:nvPr>
        </p:nvSpPr>
        <p:spPr>
          <a:xfrm>
            <a:off x="1612490" y="1122363"/>
            <a:ext cx="9055510" cy="2387600"/>
          </a:xfrm>
        </p:spPr>
        <p:txBody>
          <a:bodyPr lIns="0" tIns="0" rIns="0" bIns="0" anchor="ctr">
            <a:normAutofit/>
          </a:bodyPr>
          <a:lstStyle>
            <a:lvl1pPr marL="0" algn="l">
              <a:defRPr sz="4800" b="1" i="0" spc="300">
                <a:latin typeface="Expressway Xb" panose="020B0604020200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6DE9724-1D06-60FC-EA29-46DFD47D8AD7}"/>
              </a:ext>
            </a:extLst>
          </p:cNvPr>
          <p:cNvSpPr>
            <a:spLocks noGrp="1"/>
          </p:cNvSpPr>
          <p:nvPr>
            <p:ph type="subTitle" idx="1" hasCustomPrompt="1"/>
          </p:nvPr>
        </p:nvSpPr>
        <p:spPr>
          <a:xfrm>
            <a:off x="1612490" y="3602038"/>
            <a:ext cx="9055510" cy="1655762"/>
          </a:xfrm>
        </p:spPr>
        <p:txBody>
          <a:bodyPr lIns="0" tIns="274320" rIns="0" bIns="274320"/>
          <a:lstStyle>
            <a:lvl1pPr marL="0" indent="0" algn="l">
              <a:lnSpc>
                <a:spcPct val="114000"/>
              </a:lnSpc>
              <a:spcBef>
                <a:spcPts val="0"/>
              </a:spcBef>
              <a:buNone/>
              <a:defRPr sz="2400" b="0" i="0" spc="300">
                <a:solidFill>
                  <a:srgbClr val="3A3A3C"/>
                </a:solidFill>
                <a:latin typeface="Expressway Rg" panose="020B0604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35AACC5F-1F71-97EC-5355-918C123C814A}"/>
              </a:ext>
            </a:extLst>
          </p:cNvPr>
          <p:cNvSpPr>
            <a:spLocks noGrp="1"/>
          </p:cNvSpPr>
          <p:nvPr>
            <p:ph type="ftr" sz="quarter" idx="11"/>
          </p:nvPr>
        </p:nvSpPr>
        <p:spPr/>
        <p:txBody>
          <a:bodyPr/>
          <a:lstStyle/>
          <a:p>
            <a:r>
              <a:rPr lang="en-US"/>
              <a:t>&lt;SECTION NAME&gt;</a:t>
            </a:r>
          </a:p>
        </p:txBody>
      </p:sp>
      <p:sp>
        <p:nvSpPr>
          <p:cNvPr id="6" name="Slide Number Placeholder 5">
            <a:extLst>
              <a:ext uri="{FF2B5EF4-FFF2-40B4-BE49-F238E27FC236}">
                <a16:creationId xmlns:a16="http://schemas.microsoft.com/office/drawing/2014/main" id="{C6474267-48C1-7A21-54A5-31F475F3AF0F}"/>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7" name="Group 6">
            <a:extLst>
              <a:ext uri="{FF2B5EF4-FFF2-40B4-BE49-F238E27FC236}">
                <a16:creationId xmlns:a16="http://schemas.microsoft.com/office/drawing/2014/main" id="{71714EB1-08E1-AE3E-2AB5-3F3DCDD56C5D}"/>
              </a:ext>
            </a:extLst>
          </p:cNvPr>
          <p:cNvGrpSpPr/>
          <p:nvPr userDrawn="1"/>
        </p:nvGrpSpPr>
        <p:grpSpPr>
          <a:xfrm>
            <a:off x="1612490" y="3509963"/>
            <a:ext cx="9055510" cy="90331"/>
            <a:chOff x="838200" y="1033396"/>
            <a:chExt cx="9144000" cy="90331"/>
          </a:xfrm>
        </p:grpSpPr>
        <p:sp>
          <p:nvSpPr>
            <p:cNvPr id="8" name="Rectangle 7">
              <a:extLst>
                <a:ext uri="{FF2B5EF4-FFF2-40B4-BE49-F238E27FC236}">
                  <a16:creationId xmlns:a16="http://schemas.microsoft.com/office/drawing/2014/main" id="{4316764D-44C1-80EE-6E85-6371C9227E9A}"/>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986B1D-0555-8C6C-5435-4C2EA9FCB178}"/>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DA9BF8-D791-0818-F489-1A0C7134571E}"/>
                </a:ext>
              </a:extLst>
            </p:cNvPr>
            <p:cNvSpPr/>
            <p:nvPr userDrawn="1"/>
          </p:nvSpPr>
          <p:spPr>
            <a:xfrm>
              <a:off x="6236043" y="1033396"/>
              <a:ext cx="3746157"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580085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D3BAC-95BD-19DA-8D08-B15395DF9664}"/>
              </a:ext>
            </a:extLst>
          </p:cNvPr>
          <p:cNvSpPr>
            <a:spLocks noGrp="1"/>
          </p:cNvSpPr>
          <p:nvPr>
            <p:ph type="title" hasCustomPrompt="1"/>
          </p:nvPr>
        </p:nvSpPr>
        <p:spPr>
          <a:xfrm>
            <a:off x="1508760" y="457200"/>
            <a:ext cx="3258185" cy="1600200"/>
          </a:xfrm>
        </p:spPr>
        <p:txBody>
          <a:bodyPr lIns="0" tIns="91440" rIns="0" bIns="182880" anchor="ctr">
            <a:normAutofit/>
          </a:bodyPr>
          <a:lstStyle>
            <a:lvl1pPr>
              <a:lnSpc>
                <a:spcPct val="125000"/>
              </a:lnSpc>
              <a:spcAft>
                <a:spcPts val="0"/>
              </a:spcAft>
              <a:defRPr sz="2400"/>
            </a:lvl1pPr>
          </a:lstStyle>
          <a:p>
            <a:r>
              <a:rPr lang="en-US"/>
              <a:t>CLICK TO EDIT MASTER TITLE STYLE</a:t>
            </a:r>
          </a:p>
        </p:txBody>
      </p:sp>
      <p:sp>
        <p:nvSpPr>
          <p:cNvPr id="3" name="Content Placeholder 2">
            <a:extLst>
              <a:ext uri="{FF2B5EF4-FFF2-40B4-BE49-F238E27FC236}">
                <a16:creationId xmlns:a16="http://schemas.microsoft.com/office/drawing/2014/main" id="{74E04DE2-E28E-66BE-C72E-175A31072CAE}"/>
              </a:ext>
            </a:extLst>
          </p:cNvPr>
          <p:cNvSpPr>
            <a:spLocks noGrp="1"/>
          </p:cNvSpPr>
          <p:nvPr>
            <p:ph idx="1"/>
          </p:nvPr>
        </p:nvSpPr>
        <p:spPr>
          <a:xfrm>
            <a:off x="5183188" y="457200"/>
            <a:ext cx="6172200" cy="5943599"/>
          </a:xfrm>
        </p:spPr>
        <p:txBody>
          <a:bodyPr/>
          <a:lstStyle>
            <a:lvl1pPr>
              <a:defRPr sz="3200">
                <a:solidFill>
                  <a:srgbClr val="62C1FF"/>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6A00EF-3815-487B-D728-7550BB8F667A}"/>
              </a:ext>
            </a:extLst>
          </p:cNvPr>
          <p:cNvSpPr>
            <a:spLocks noGrp="1"/>
          </p:cNvSpPr>
          <p:nvPr>
            <p:ph type="body" sz="half" idx="2"/>
          </p:nvPr>
        </p:nvSpPr>
        <p:spPr>
          <a:xfrm>
            <a:off x="1508760" y="2147730"/>
            <a:ext cx="3258185" cy="4253069"/>
          </a:xfrm>
        </p:spPr>
        <p:txBody>
          <a:bodyPr lIns="0" tIns="365760"/>
          <a:lstStyle>
            <a:lvl1pPr marL="0" indent="0">
              <a:lnSpc>
                <a:spcPct val="114000"/>
              </a:lnSpc>
              <a:spcBef>
                <a:spcPts val="0"/>
              </a:spcBef>
              <a:buNone/>
              <a:defRPr sz="1600">
                <a:solidFill>
                  <a:srgbClr val="3A3A3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F999A29-CA9B-8968-13D8-2E8D615CFCFC}"/>
              </a:ext>
            </a:extLst>
          </p:cNvPr>
          <p:cNvSpPr>
            <a:spLocks noGrp="1"/>
          </p:cNvSpPr>
          <p:nvPr>
            <p:ph type="ftr" sz="quarter" idx="11"/>
          </p:nvPr>
        </p:nvSpPr>
        <p:spPr/>
        <p:txBody>
          <a:bodyPr/>
          <a:lstStyle/>
          <a:p>
            <a:r>
              <a:rPr lang="en-US"/>
              <a:t>&lt;SECTION NAME&gt;</a:t>
            </a:r>
          </a:p>
        </p:txBody>
      </p:sp>
      <p:sp>
        <p:nvSpPr>
          <p:cNvPr id="7" name="Slide Number Placeholder 6">
            <a:extLst>
              <a:ext uri="{FF2B5EF4-FFF2-40B4-BE49-F238E27FC236}">
                <a16:creationId xmlns:a16="http://schemas.microsoft.com/office/drawing/2014/main" id="{D69CBF6B-6AA7-B6C3-EA7F-536E214F1F0E}"/>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8" name="Group 7">
            <a:extLst>
              <a:ext uri="{FF2B5EF4-FFF2-40B4-BE49-F238E27FC236}">
                <a16:creationId xmlns:a16="http://schemas.microsoft.com/office/drawing/2014/main" id="{8DB3DF44-CDA2-B92D-B8AA-1F680C1DC504}"/>
              </a:ext>
            </a:extLst>
          </p:cNvPr>
          <p:cNvGrpSpPr/>
          <p:nvPr userDrawn="1"/>
        </p:nvGrpSpPr>
        <p:grpSpPr>
          <a:xfrm>
            <a:off x="1511208" y="2057400"/>
            <a:ext cx="3260817" cy="90331"/>
            <a:chOff x="838200" y="1033396"/>
            <a:chExt cx="3935413" cy="90331"/>
          </a:xfrm>
        </p:grpSpPr>
        <p:sp>
          <p:nvSpPr>
            <p:cNvPr id="9" name="Rectangle 8">
              <a:extLst>
                <a:ext uri="{FF2B5EF4-FFF2-40B4-BE49-F238E27FC236}">
                  <a16:creationId xmlns:a16="http://schemas.microsoft.com/office/drawing/2014/main" id="{6C5A10B1-A660-DCB9-2DE8-7B677B4B0056}"/>
                </a:ext>
              </a:extLst>
            </p:cNvPr>
            <p:cNvSpPr/>
            <p:nvPr userDrawn="1"/>
          </p:nvSpPr>
          <p:spPr>
            <a:xfrm>
              <a:off x="838200" y="1033396"/>
              <a:ext cx="1848923"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46FC98-378E-64C7-98E7-1514D329DF8D}"/>
                </a:ext>
              </a:extLst>
            </p:cNvPr>
            <p:cNvSpPr/>
            <p:nvPr userDrawn="1"/>
          </p:nvSpPr>
          <p:spPr>
            <a:xfrm>
              <a:off x="2687124" y="1033396"/>
              <a:ext cx="2086489"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051780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40A7-22D2-C1E4-C762-FAAEBED8867C}"/>
              </a:ext>
            </a:extLst>
          </p:cNvPr>
          <p:cNvSpPr>
            <a:spLocks noGrp="1"/>
          </p:cNvSpPr>
          <p:nvPr>
            <p:ph type="title" hasCustomPrompt="1"/>
          </p:nvPr>
        </p:nvSpPr>
        <p:spPr>
          <a:xfrm>
            <a:off x="1513840" y="459332"/>
            <a:ext cx="3258185" cy="1598067"/>
          </a:xfrm>
        </p:spPr>
        <p:txBody>
          <a:bodyPr tIns="91440" bIns="182880" anchor="ctr">
            <a:normAutofit/>
          </a:bodyPr>
          <a:lstStyle>
            <a:lvl1pPr>
              <a:lnSpc>
                <a:spcPct val="125000"/>
              </a:lnSpc>
              <a:defRPr sz="2400"/>
            </a:lvl1pPr>
          </a:lstStyle>
          <a:p>
            <a:r>
              <a:rPr lang="en-US"/>
              <a:t>CLICK TO EDIT MASTER TITLE STYLE</a:t>
            </a:r>
          </a:p>
        </p:txBody>
      </p:sp>
      <p:sp>
        <p:nvSpPr>
          <p:cNvPr id="3" name="Picture Placeholder 2">
            <a:extLst>
              <a:ext uri="{FF2B5EF4-FFF2-40B4-BE49-F238E27FC236}">
                <a16:creationId xmlns:a16="http://schemas.microsoft.com/office/drawing/2014/main" id="{CB3AF79E-8E34-04A6-1303-9E3FD996C942}"/>
              </a:ext>
            </a:extLst>
          </p:cNvPr>
          <p:cNvSpPr>
            <a:spLocks noGrp="1"/>
          </p:cNvSpPr>
          <p:nvPr>
            <p:ph type="pic" idx="1"/>
          </p:nvPr>
        </p:nvSpPr>
        <p:spPr>
          <a:xfrm>
            <a:off x="5183188" y="457200"/>
            <a:ext cx="6172200" cy="59414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F5BE1E-0FAC-E848-3033-6A28B1B55CC0}"/>
              </a:ext>
            </a:extLst>
          </p:cNvPr>
          <p:cNvSpPr>
            <a:spLocks noGrp="1"/>
          </p:cNvSpPr>
          <p:nvPr>
            <p:ph type="body" sz="half" idx="2"/>
          </p:nvPr>
        </p:nvSpPr>
        <p:spPr>
          <a:xfrm>
            <a:off x="1513840" y="2147730"/>
            <a:ext cx="3258185" cy="4250937"/>
          </a:xfrm>
        </p:spPr>
        <p:txBody>
          <a:bodyPr lIns="0" tIns="365760" rIns="0"/>
          <a:lstStyle>
            <a:lvl1pPr marL="0" indent="0">
              <a:lnSpc>
                <a:spcPct val="114000"/>
              </a:lnSpc>
              <a:spcBef>
                <a:spcPts val="0"/>
              </a:spcBef>
              <a:buNone/>
              <a:defRPr sz="1600">
                <a:solidFill>
                  <a:srgbClr val="3A3A3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EA1B2F1-2A17-98AC-1BAC-26F64E8E0764}"/>
              </a:ext>
            </a:extLst>
          </p:cNvPr>
          <p:cNvSpPr>
            <a:spLocks noGrp="1"/>
          </p:cNvSpPr>
          <p:nvPr>
            <p:ph type="ftr" sz="quarter" idx="11"/>
          </p:nvPr>
        </p:nvSpPr>
        <p:spPr/>
        <p:txBody>
          <a:bodyPr/>
          <a:lstStyle/>
          <a:p>
            <a:r>
              <a:rPr lang="en-US"/>
              <a:t>&lt;SECTION NAME&gt;</a:t>
            </a:r>
          </a:p>
        </p:txBody>
      </p:sp>
      <p:sp>
        <p:nvSpPr>
          <p:cNvPr id="7" name="Slide Number Placeholder 6">
            <a:extLst>
              <a:ext uri="{FF2B5EF4-FFF2-40B4-BE49-F238E27FC236}">
                <a16:creationId xmlns:a16="http://schemas.microsoft.com/office/drawing/2014/main" id="{79F32AE0-1C3C-F678-06E6-916D72344BE3}"/>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8" name="Group 7">
            <a:extLst>
              <a:ext uri="{FF2B5EF4-FFF2-40B4-BE49-F238E27FC236}">
                <a16:creationId xmlns:a16="http://schemas.microsoft.com/office/drawing/2014/main" id="{FCF4A4F9-A021-BC82-AB8A-3ADD73743B2D}"/>
              </a:ext>
            </a:extLst>
          </p:cNvPr>
          <p:cNvGrpSpPr/>
          <p:nvPr userDrawn="1"/>
        </p:nvGrpSpPr>
        <p:grpSpPr>
          <a:xfrm>
            <a:off x="1511208" y="2057400"/>
            <a:ext cx="3260817" cy="90331"/>
            <a:chOff x="838200" y="1033396"/>
            <a:chExt cx="3935413" cy="90331"/>
          </a:xfrm>
        </p:grpSpPr>
        <p:sp>
          <p:nvSpPr>
            <p:cNvPr id="9" name="Rectangle 8">
              <a:extLst>
                <a:ext uri="{FF2B5EF4-FFF2-40B4-BE49-F238E27FC236}">
                  <a16:creationId xmlns:a16="http://schemas.microsoft.com/office/drawing/2014/main" id="{A72A8A6A-386A-CAE5-8A4D-0721CF0E530D}"/>
                </a:ext>
              </a:extLst>
            </p:cNvPr>
            <p:cNvSpPr/>
            <p:nvPr userDrawn="1"/>
          </p:nvSpPr>
          <p:spPr>
            <a:xfrm>
              <a:off x="838200" y="1033396"/>
              <a:ext cx="1848923"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57F277-CBD5-7DA1-F758-D001D4C12B77}"/>
                </a:ext>
              </a:extLst>
            </p:cNvPr>
            <p:cNvSpPr/>
            <p:nvPr userDrawn="1"/>
          </p:nvSpPr>
          <p:spPr>
            <a:xfrm>
              <a:off x="2687124" y="1033396"/>
              <a:ext cx="2086489"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904282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970C6-8C08-D9F8-91A7-074D543964DC}"/>
              </a:ext>
            </a:extLst>
          </p:cNvPr>
          <p:cNvSpPr>
            <a:spLocks noGrp="1"/>
          </p:cNvSpPr>
          <p:nvPr>
            <p:ph type="title" hasCustomPrompt="1"/>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BCD78A-CB19-94F2-B61D-54A2293CBF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73DE604-CA98-708A-9284-F969E12BAC8E}"/>
              </a:ext>
            </a:extLst>
          </p:cNvPr>
          <p:cNvSpPr>
            <a:spLocks noGrp="1"/>
          </p:cNvSpPr>
          <p:nvPr>
            <p:ph type="ftr" sz="quarter" idx="11"/>
          </p:nvPr>
        </p:nvSpPr>
        <p:spPr/>
        <p:txBody>
          <a:bodyPr/>
          <a:lstStyle/>
          <a:p>
            <a:r>
              <a:rPr lang="en-US"/>
              <a:t>&lt;SECTION NAME&gt;</a:t>
            </a:r>
          </a:p>
        </p:txBody>
      </p:sp>
      <p:sp>
        <p:nvSpPr>
          <p:cNvPr id="6" name="Slide Number Placeholder 5">
            <a:extLst>
              <a:ext uri="{FF2B5EF4-FFF2-40B4-BE49-F238E27FC236}">
                <a16:creationId xmlns:a16="http://schemas.microsoft.com/office/drawing/2014/main" id="{FA081400-F451-F50D-E3FA-F7263A200F11}"/>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7" name="Group 6">
            <a:extLst>
              <a:ext uri="{FF2B5EF4-FFF2-40B4-BE49-F238E27FC236}">
                <a16:creationId xmlns:a16="http://schemas.microsoft.com/office/drawing/2014/main" id="{A196216A-93AC-2A34-8FA9-9EEF45FD8167}"/>
              </a:ext>
            </a:extLst>
          </p:cNvPr>
          <p:cNvGrpSpPr/>
          <p:nvPr userDrawn="1"/>
        </p:nvGrpSpPr>
        <p:grpSpPr>
          <a:xfrm>
            <a:off x="1507495" y="1033396"/>
            <a:ext cx="9842186" cy="94364"/>
            <a:chOff x="838200" y="1033396"/>
            <a:chExt cx="10511481" cy="90331"/>
          </a:xfrm>
        </p:grpSpPr>
        <p:sp>
          <p:nvSpPr>
            <p:cNvPr id="8" name="Rectangle 7">
              <a:extLst>
                <a:ext uri="{FF2B5EF4-FFF2-40B4-BE49-F238E27FC236}">
                  <a16:creationId xmlns:a16="http://schemas.microsoft.com/office/drawing/2014/main" id="{714F4A5C-405D-3433-D61A-6A0E4C412E3C}"/>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F2D457-F39E-A86B-D6E3-49135C0BEDB4}"/>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05BD2F-543E-EBA8-EBED-7737B1E7C025}"/>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256401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30A02E-C16C-4FA6-5848-6D80A6D3BBBD}"/>
              </a:ext>
            </a:extLst>
          </p:cNvPr>
          <p:cNvSpPr>
            <a:spLocks noGrp="1"/>
          </p:cNvSpPr>
          <p:nvPr>
            <p:ph type="title" orient="vert" hasCustomPrompt="1"/>
          </p:nvPr>
        </p:nvSpPr>
        <p:spPr>
          <a:xfrm>
            <a:off x="8724900" y="365125"/>
            <a:ext cx="2628900" cy="5811838"/>
          </a:xfrm>
        </p:spPr>
        <p:txBody>
          <a:bodyPr vert="eaVert" tIns="274320" bIns="274320"/>
          <a:lstStyle/>
          <a:p>
            <a:r>
              <a:rPr lang="en-US"/>
              <a:t>CLICK TO EDIT MASTER TITLE STYLE</a:t>
            </a:r>
          </a:p>
        </p:txBody>
      </p:sp>
      <p:sp>
        <p:nvSpPr>
          <p:cNvPr id="3" name="Vertical Text Placeholder 2">
            <a:extLst>
              <a:ext uri="{FF2B5EF4-FFF2-40B4-BE49-F238E27FC236}">
                <a16:creationId xmlns:a16="http://schemas.microsoft.com/office/drawing/2014/main" id="{9B78D3FC-E953-9CF1-D3A6-B569585074CD}"/>
              </a:ext>
            </a:extLst>
          </p:cNvPr>
          <p:cNvSpPr>
            <a:spLocks noGrp="1"/>
          </p:cNvSpPr>
          <p:nvPr>
            <p:ph type="body" orient="vert" idx="1"/>
          </p:nvPr>
        </p:nvSpPr>
        <p:spPr>
          <a:xfrm>
            <a:off x="1510749" y="365125"/>
            <a:ext cx="706175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38C1F5F-0E35-50D6-AB48-1E6B0875FEC1}"/>
              </a:ext>
            </a:extLst>
          </p:cNvPr>
          <p:cNvSpPr>
            <a:spLocks noGrp="1"/>
          </p:cNvSpPr>
          <p:nvPr>
            <p:ph type="ftr" sz="quarter" idx="11"/>
          </p:nvPr>
        </p:nvSpPr>
        <p:spPr/>
        <p:txBody>
          <a:bodyPr/>
          <a:lstStyle/>
          <a:p>
            <a:r>
              <a:rPr lang="en-US"/>
              <a:t>&lt;SECTION NAME&gt;</a:t>
            </a:r>
          </a:p>
        </p:txBody>
      </p:sp>
      <p:sp>
        <p:nvSpPr>
          <p:cNvPr id="6" name="Slide Number Placeholder 5">
            <a:extLst>
              <a:ext uri="{FF2B5EF4-FFF2-40B4-BE49-F238E27FC236}">
                <a16:creationId xmlns:a16="http://schemas.microsoft.com/office/drawing/2014/main" id="{F80F64F7-008B-FC25-97EF-CC87C11D3874}"/>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7" name="Group 6">
            <a:extLst>
              <a:ext uri="{FF2B5EF4-FFF2-40B4-BE49-F238E27FC236}">
                <a16:creationId xmlns:a16="http://schemas.microsoft.com/office/drawing/2014/main" id="{3014AACB-C518-16E9-D51E-8E0C489F1050}"/>
              </a:ext>
            </a:extLst>
          </p:cNvPr>
          <p:cNvGrpSpPr/>
          <p:nvPr userDrawn="1"/>
        </p:nvGrpSpPr>
        <p:grpSpPr>
          <a:xfrm rot="5400000">
            <a:off x="5767573" y="3240407"/>
            <a:ext cx="5842004" cy="91440"/>
            <a:chOff x="838200" y="1033396"/>
            <a:chExt cx="10511481" cy="90331"/>
          </a:xfrm>
        </p:grpSpPr>
        <p:sp>
          <p:nvSpPr>
            <p:cNvPr id="8" name="Rectangle 7">
              <a:extLst>
                <a:ext uri="{FF2B5EF4-FFF2-40B4-BE49-F238E27FC236}">
                  <a16:creationId xmlns:a16="http://schemas.microsoft.com/office/drawing/2014/main" id="{B0520E4F-F472-2D10-7441-17E8D913A165}"/>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B8C57A-EC99-4782-357D-CE77C83B11EA}"/>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9EB82CC-A798-4BDD-9D79-03B4B893BC6A}"/>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159966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3B61F-2298-4149-A6DB-A492F44FE9FD}"/>
              </a:ext>
            </a:extLst>
          </p:cNvPr>
          <p:cNvSpPr>
            <a:spLocks noGrp="1"/>
          </p:cNvSpPr>
          <p:nvPr>
            <p:ph type="title" hasCustomPrompt="1"/>
          </p:nvPr>
        </p:nvSpPr>
        <p:spPr/>
        <p:txBody>
          <a:bodyPr/>
          <a:lstStyle/>
          <a:p>
            <a:r>
              <a:rPr lang="en-US"/>
              <a:t>Type insightful headline in all caps – 1 line</a:t>
            </a:r>
          </a:p>
        </p:txBody>
      </p:sp>
      <p:sp>
        <p:nvSpPr>
          <p:cNvPr id="3" name="Date Placeholder 2">
            <a:extLst>
              <a:ext uri="{FF2B5EF4-FFF2-40B4-BE49-F238E27FC236}">
                <a16:creationId xmlns:a16="http://schemas.microsoft.com/office/drawing/2014/main" id="{F0987061-25FC-4B06-B942-3550BD00D435}"/>
              </a:ext>
            </a:extLst>
          </p:cNvPr>
          <p:cNvSpPr>
            <a:spLocks noGrp="1"/>
          </p:cNvSpPr>
          <p:nvPr>
            <p:ph type="dt" sz="half" idx="10"/>
          </p:nvPr>
        </p:nvSpPr>
        <p:spPr/>
        <p:txBody>
          <a:bodyPr/>
          <a:lstStyle/>
          <a:p>
            <a:fld id="{E17D2EF6-26A3-4382-B6CC-C88C5340F891}" type="datetime1">
              <a:rPr lang="en-US" smtClean="0"/>
              <a:t>5/16/2023</a:t>
            </a:fld>
            <a:endParaRPr lang="en-US"/>
          </a:p>
        </p:txBody>
      </p:sp>
      <p:sp>
        <p:nvSpPr>
          <p:cNvPr id="5" name="Slide Number Placeholder 4">
            <a:extLst>
              <a:ext uri="{FF2B5EF4-FFF2-40B4-BE49-F238E27FC236}">
                <a16:creationId xmlns:a16="http://schemas.microsoft.com/office/drawing/2014/main" id="{467307A0-503E-4C76-9729-E85C487F4493}"/>
              </a:ext>
            </a:extLst>
          </p:cNvPr>
          <p:cNvSpPr>
            <a:spLocks noGrp="1"/>
          </p:cNvSpPr>
          <p:nvPr>
            <p:ph type="sldNum" sz="quarter" idx="12"/>
          </p:nvPr>
        </p:nvSpPr>
        <p:spPr/>
        <p:txBody>
          <a:bodyPr/>
          <a:lstStyle/>
          <a:p>
            <a:fld id="{2116183F-75B3-45E6-9DB4-FA4EB6AEDA4B}" type="slidenum">
              <a:rPr lang="en-US" smtClean="0"/>
              <a:t>‹#›</a:t>
            </a:fld>
            <a:endParaRPr lang="en-US"/>
          </a:p>
        </p:txBody>
      </p:sp>
      <p:sp>
        <p:nvSpPr>
          <p:cNvPr id="6" name="Text Placeholder 10">
            <a:extLst>
              <a:ext uri="{FF2B5EF4-FFF2-40B4-BE49-F238E27FC236}">
                <a16:creationId xmlns:a16="http://schemas.microsoft.com/office/drawing/2014/main" id="{04764F1C-D183-4CE7-A65D-56924573010D}"/>
              </a:ext>
            </a:extLst>
          </p:cNvPr>
          <p:cNvSpPr>
            <a:spLocks noGrp="1"/>
          </p:cNvSpPr>
          <p:nvPr>
            <p:ph type="body" sz="quarter" idx="13" hasCustomPrompt="1"/>
          </p:nvPr>
        </p:nvSpPr>
        <p:spPr>
          <a:xfrm>
            <a:off x="571500" y="5943600"/>
            <a:ext cx="11049000" cy="457200"/>
          </a:xfrm>
        </p:spPr>
        <p:txBody>
          <a:bodyPr>
            <a:normAutofit/>
          </a:bodyPr>
          <a:lstStyle>
            <a:lvl1pPr marL="0" indent="0">
              <a:lnSpc>
                <a:spcPct val="85000"/>
              </a:lnSpc>
              <a:spcBef>
                <a:spcPts val="0"/>
              </a:spcBef>
              <a:buNone/>
              <a:defRPr sz="1000"/>
            </a:lvl1pPr>
          </a:lstStyle>
          <a:p>
            <a:pPr lvl="0"/>
            <a:r>
              <a:rPr lang="en-US"/>
              <a:t>Type source information here</a:t>
            </a:r>
          </a:p>
        </p:txBody>
      </p:sp>
    </p:spTree>
    <p:extLst>
      <p:ext uri="{BB962C8B-B14F-4D97-AF65-F5344CB8AC3E}">
        <p14:creationId xmlns:p14="http://schemas.microsoft.com/office/powerpoint/2010/main" val="4209337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DD41DA-A6AA-43C1-9DF8-9B17B660908C}"/>
              </a:ext>
            </a:extLst>
          </p:cNvPr>
          <p:cNvSpPr>
            <a:spLocks noGrp="1"/>
          </p:cNvSpPr>
          <p:nvPr>
            <p:ph type="dt" sz="half" idx="10"/>
          </p:nvPr>
        </p:nvSpPr>
        <p:spPr/>
        <p:txBody>
          <a:bodyPr/>
          <a:lstStyle/>
          <a:p>
            <a:fld id="{1E7B9A4F-D883-46A5-93BE-AEE116BA2B28}" type="datetime1">
              <a:rPr lang="en-US" smtClean="0"/>
              <a:t>5/16/2023</a:t>
            </a:fld>
            <a:endParaRPr lang="en-US"/>
          </a:p>
        </p:txBody>
      </p:sp>
      <p:sp>
        <p:nvSpPr>
          <p:cNvPr id="3" name="Footer Placeholder 2">
            <a:extLst>
              <a:ext uri="{FF2B5EF4-FFF2-40B4-BE49-F238E27FC236}">
                <a16:creationId xmlns:a16="http://schemas.microsoft.com/office/drawing/2014/main" id="{E38AD48E-CFDF-4BF2-B697-10A68BBE70CD}"/>
              </a:ext>
            </a:extLst>
          </p:cNvPr>
          <p:cNvSpPr>
            <a:spLocks noGrp="1"/>
          </p:cNvSpPr>
          <p:nvPr>
            <p:ph type="ftr" sz="quarter" idx="11"/>
          </p:nvPr>
        </p:nvSpPr>
        <p:spPr/>
        <p:txBody>
          <a:bodyPr/>
          <a:lstStyle/>
          <a:p>
            <a:r>
              <a:rPr lang="en-US"/>
              <a:t>©2021 CTC Technology &amp; Energy</a:t>
            </a:r>
          </a:p>
        </p:txBody>
      </p:sp>
      <p:sp>
        <p:nvSpPr>
          <p:cNvPr id="4" name="Slide Number Placeholder 3">
            <a:extLst>
              <a:ext uri="{FF2B5EF4-FFF2-40B4-BE49-F238E27FC236}">
                <a16:creationId xmlns:a16="http://schemas.microsoft.com/office/drawing/2014/main" id="{82CE42F0-7933-4FDD-8A24-BF20CE5740BC}"/>
              </a:ext>
            </a:extLst>
          </p:cNvPr>
          <p:cNvSpPr>
            <a:spLocks noGrp="1"/>
          </p:cNvSpPr>
          <p:nvPr>
            <p:ph type="sldNum" sz="quarter" idx="12"/>
          </p:nvPr>
        </p:nvSpPr>
        <p:spPr/>
        <p:txBody>
          <a:bodyPr/>
          <a:lstStyle/>
          <a:p>
            <a:fld id="{2116183F-75B3-45E6-9DB4-FA4EB6AEDA4B}" type="slidenum">
              <a:rPr lang="en-US" smtClean="0"/>
              <a:t>‹#›</a:t>
            </a:fld>
            <a:endParaRPr lang="en-US"/>
          </a:p>
        </p:txBody>
      </p:sp>
      <p:sp>
        <p:nvSpPr>
          <p:cNvPr id="5" name="Text Placeholder 10">
            <a:extLst>
              <a:ext uri="{FF2B5EF4-FFF2-40B4-BE49-F238E27FC236}">
                <a16:creationId xmlns:a16="http://schemas.microsoft.com/office/drawing/2014/main" id="{FCD89DF9-10EE-4BB1-9F4A-8D930A4F38A4}"/>
              </a:ext>
            </a:extLst>
          </p:cNvPr>
          <p:cNvSpPr>
            <a:spLocks noGrp="1"/>
          </p:cNvSpPr>
          <p:nvPr>
            <p:ph type="body" sz="quarter" idx="13" hasCustomPrompt="1"/>
          </p:nvPr>
        </p:nvSpPr>
        <p:spPr>
          <a:xfrm>
            <a:off x="571500" y="5943600"/>
            <a:ext cx="11049000" cy="457200"/>
          </a:xfrm>
        </p:spPr>
        <p:txBody>
          <a:bodyPr>
            <a:normAutofit/>
          </a:bodyPr>
          <a:lstStyle>
            <a:lvl1pPr marL="0" indent="0">
              <a:lnSpc>
                <a:spcPct val="85000"/>
              </a:lnSpc>
              <a:spcBef>
                <a:spcPts val="0"/>
              </a:spcBef>
              <a:buNone/>
              <a:defRPr sz="1000"/>
            </a:lvl1pPr>
          </a:lstStyle>
          <a:p>
            <a:pPr lvl="0"/>
            <a:r>
              <a:rPr lang="en-US"/>
              <a:t>Type source information here</a:t>
            </a:r>
          </a:p>
        </p:txBody>
      </p:sp>
    </p:spTree>
    <p:extLst>
      <p:ext uri="{BB962C8B-B14F-4D97-AF65-F5344CB8AC3E}">
        <p14:creationId xmlns:p14="http://schemas.microsoft.com/office/powerpoint/2010/main" val="1319515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F41A-05FC-4F7A-817C-437F1466D9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1D4071-8411-43E1-B428-9E73F0F0107F}"/>
              </a:ext>
            </a:extLst>
          </p:cNvPr>
          <p:cNvSpPr>
            <a:spLocks noGrp="1"/>
          </p:cNvSpPr>
          <p:nvPr>
            <p:ph type="dt" sz="half" idx="10"/>
          </p:nvPr>
        </p:nvSpPr>
        <p:spPr/>
        <p:txBody>
          <a:bodyPr/>
          <a:lstStyle/>
          <a:p>
            <a:fld id="{4D48D876-A23B-4DC7-AB5B-A163C3FEB68D}" type="datetime1">
              <a:rPr lang="en-US" smtClean="0"/>
              <a:t>5/16/2023</a:t>
            </a:fld>
            <a:endParaRPr lang="en-US"/>
          </a:p>
        </p:txBody>
      </p:sp>
      <p:sp>
        <p:nvSpPr>
          <p:cNvPr id="5" name="Slide Number Placeholder 4">
            <a:extLst>
              <a:ext uri="{FF2B5EF4-FFF2-40B4-BE49-F238E27FC236}">
                <a16:creationId xmlns:a16="http://schemas.microsoft.com/office/drawing/2014/main" id="{3A77B08D-1D35-4003-A748-91ADFCB9955A}"/>
              </a:ext>
            </a:extLst>
          </p:cNvPr>
          <p:cNvSpPr>
            <a:spLocks noGrp="1"/>
          </p:cNvSpPr>
          <p:nvPr>
            <p:ph type="sldNum" sz="quarter" idx="12"/>
          </p:nvPr>
        </p:nvSpPr>
        <p:spPr/>
        <p:txBody>
          <a:bodyPr/>
          <a:lstStyle/>
          <a:p>
            <a:fld id="{439977F8-2985-45BE-B6DE-F2FB5D00CBAC}" type="slidenum">
              <a:rPr lang="en-US" smtClean="0"/>
              <a:t>‹#›</a:t>
            </a:fld>
            <a:endParaRPr lang="en-US"/>
          </a:p>
        </p:txBody>
      </p:sp>
      <p:sp>
        <p:nvSpPr>
          <p:cNvPr id="6" name="Rectangle 5">
            <a:extLst>
              <a:ext uri="{FF2B5EF4-FFF2-40B4-BE49-F238E27FC236}">
                <a16:creationId xmlns:a16="http://schemas.microsoft.com/office/drawing/2014/main" id="{7E99E7EB-43C3-4046-91CA-74E629DE12D5}"/>
              </a:ext>
            </a:extLst>
          </p:cNvPr>
          <p:cNvSpPr/>
          <p:nvPr userDrawn="1"/>
        </p:nvSpPr>
        <p:spPr>
          <a:xfrm>
            <a:off x="840999" y="6258129"/>
            <a:ext cx="339910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4C8CB1-FD7A-458B-A951-89C5267E51FA}"/>
              </a:ext>
            </a:extLst>
          </p:cNvPr>
          <p:cNvSpPr/>
          <p:nvPr userDrawn="1"/>
        </p:nvSpPr>
        <p:spPr>
          <a:xfrm>
            <a:off x="4397849" y="6258129"/>
            <a:ext cx="3399100" cy="4572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95AF2F-3AEF-4DD1-ACD4-A171FB4DB138}"/>
              </a:ext>
            </a:extLst>
          </p:cNvPr>
          <p:cNvSpPr/>
          <p:nvPr userDrawn="1"/>
        </p:nvSpPr>
        <p:spPr>
          <a:xfrm>
            <a:off x="7954700" y="6258129"/>
            <a:ext cx="339910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35ACC00-B1A5-49F1-B9C2-D7D73C7FC8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3613" y="6330442"/>
            <a:ext cx="864773" cy="477942"/>
          </a:xfrm>
          <a:prstGeom prst="rect">
            <a:avLst/>
          </a:prstGeom>
        </p:spPr>
      </p:pic>
    </p:spTree>
    <p:extLst>
      <p:ext uri="{BB962C8B-B14F-4D97-AF65-F5344CB8AC3E}">
        <p14:creationId xmlns:p14="http://schemas.microsoft.com/office/powerpoint/2010/main" val="1091591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4D6622F-C71C-4870-9C9A-D466AA96DB74}"/>
              </a:ext>
            </a:extLst>
          </p:cNvPr>
          <p:cNvPicPr>
            <a:picLocks noChangeAspect="1"/>
          </p:cNvPicPr>
          <p:nvPr userDrawn="1"/>
        </p:nvPicPr>
        <p:blipFill rotWithShape="1">
          <a:blip r:embed="rId2">
            <a:biLevel thresh="25000"/>
            <a:alphaModFix/>
          </a:blip>
          <a:srcRect l="32496"/>
          <a:stretch/>
        </p:blipFill>
        <p:spPr>
          <a:xfrm rot="10800000">
            <a:off x="10697375" y="38367"/>
            <a:ext cx="1483606" cy="6841666"/>
          </a:xfrm>
          <a:prstGeom prst="rect">
            <a:avLst/>
          </a:prstGeom>
        </p:spPr>
      </p:pic>
      <p:sp>
        <p:nvSpPr>
          <p:cNvPr id="4" name="Date Placeholder 3">
            <a:extLst>
              <a:ext uri="{FF2B5EF4-FFF2-40B4-BE49-F238E27FC236}">
                <a16:creationId xmlns:a16="http://schemas.microsoft.com/office/drawing/2014/main" id="{1F351725-D84F-4375-8CE6-A60A12BF769A}"/>
              </a:ext>
            </a:extLst>
          </p:cNvPr>
          <p:cNvSpPr>
            <a:spLocks noGrp="1"/>
          </p:cNvSpPr>
          <p:nvPr>
            <p:ph type="dt" sz="half" idx="10"/>
          </p:nvPr>
        </p:nvSpPr>
        <p:spPr/>
        <p:txBody>
          <a:bodyPr/>
          <a:lstStyle>
            <a:lvl1pPr>
              <a:defRPr>
                <a:solidFill>
                  <a:schemeClr val="tx1"/>
                </a:solidFill>
              </a:defRPr>
            </a:lvl1pPr>
          </a:lstStyle>
          <a:p>
            <a:fld id="{8F9DE22D-4CD6-4DC7-A442-F3DF76C0585C}" type="datetime1">
              <a:rPr lang="en-US" smtClean="0"/>
              <a:t>5/16/2023</a:t>
            </a:fld>
            <a:endParaRPr lang="en-US"/>
          </a:p>
        </p:txBody>
      </p:sp>
      <p:sp>
        <p:nvSpPr>
          <p:cNvPr id="6" name="Slide Number Placeholder 5">
            <a:extLst>
              <a:ext uri="{FF2B5EF4-FFF2-40B4-BE49-F238E27FC236}">
                <a16:creationId xmlns:a16="http://schemas.microsoft.com/office/drawing/2014/main" id="{D8992BCB-5662-413D-BD09-24B8B20E6B54}"/>
              </a:ext>
            </a:extLst>
          </p:cNvPr>
          <p:cNvSpPr>
            <a:spLocks noGrp="1"/>
          </p:cNvSpPr>
          <p:nvPr>
            <p:ph type="sldNum" sz="quarter" idx="12"/>
          </p:nvPr>
        </p:nvSpPr>
        <p:spPr/>
        <p:txBody>
          <a:bodyPr/>
          <a:lstStyle>
            <a:lvl1pPr>
              <a:defRPr>
                <a:solidFill>
                  <a:schemeClr val="tx1"/>
                </a:solidFill>
              </a:defRPr>
            </a:lvl1pPr>
          </a:lstStyle>
          <a:p>
            <a:fld id="{439977F8-2985-45BE-B6DE-F2FB5D00CBAC}" type="slidenum">
              <a:rPr lang="en-US" smtClean="0"/>
              <a:pPr/>
              <a:t>‹#›</a:t>
            </a:fld>
            <a:endParaRPr lang="en-US"/>
          </a:p>
        </p:txBody>
      </p:sp>
      <p:cxnSp>
        <p:nvCxnSpPr>
          <p:cNvPr id="24" name="Straight Connector 23">
            <a:extLst>
              <a:ext uri="{FF2B5EF4-FFF2-40B4-BE49-F238E27FC236}">
                <a16:creationId xmlns:a16="http://schemas.microsoft.com/office/drawing/2014/main" id="{866D4747-B0D2-4C36-A128-7EC28B5B600C}"/>
              </a:ext>
            </a:extLst>
          </p:cNvPr>
          <p:cNvCxnSpPr>
            <a:cxnSpLocks/>
          </p:cNvCxnSpPr>
          <p:nvPr userDrawn="1"/>
        </p:nvCxnSpPr>
        <p:spPr>
          <a:xfrm>
            <a:off x="3467119" y="6439237"/>
            <a:ext cx="4192437" cy="0"/>
          </a:xfrm>
          <a:prstGeom prst="line">
            <a:avLst/>
          </a:prstGeom>
          <a:ln w="34925" cap="rnd" cmpd="sng">
            <a:bevel/>
          </a:ln>
          <a:effectLst>
            <a:outerShdw blurRad="50800" dist="127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032C347-D19D-4E4D-8487-DC2EDCCCA4BC}"/>
              </a:ext>
            </a:extLst>
          </p:cNvPr>
          <p:cNvCxnSpPr>
            <a:cxnSpLocks/>
          </p:cNvCxnSpPr>
          <p:nvPr userDrawn="1"/>
        </p:nvCxnSpPr>
        <p:spPr>
          <a:xfrm>
            <a:off x="4398509" y="6536061"/>
            <a:ext cx="4265106" cy="2848"/>
          </a:xfrm>
          <a:prstGeom prst="line">
            <a:avLst/>
          </a:prstGeom>
          <a:ln w="34925" cap="rnd" cmpd="sng">
            <a:solidFill>
              <a:srgbClr val="00B050"/>
            </a:solidFill>
            <a:bevel/>
          </a:ln>
          <a:effectLst>
            <a:outerShdw blurRad="50800" dist="127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7A3E432-FCDB-461C-B19E-5D97B767F952}"/>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1752863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C47C-CD86-4261-B923-C3B19B7842FD}"/>
              </a:ext>
            </a:extLst>
          </p:cNvPr>
          <p:cNvSpPr>
            <a:spLocks noGrp="1"/>
          </p:cNvSpPr>
          <p:nvPr>
            <p:ph type="title" hasCustomPrompt="1"/>
          </p:nvPr>
        </p:nvSpPr>
        <p:spPr/>
        <p:txBody>
          <a:bodyPr/>
          <a:lstStyle/>
          <a:p>
            <a:r>
              <a:rPr lang="en-US"/>
              <a:t>Type insightful headline in all caps – 1 line</a:t>
            </a:r>
          </a:p>
        </p:txBody>
      </p:sp>
      <p:sp>
        <p:nvSpPr>
          <p:cNvPr id="3" name="Content Placeholder 2">
            <a:extLst>
              <a:ext uri="{FF2B5EF4-FFF2-40B4-BE49-F238E27FC236}">
                <a16:creationId xmlns:a16="http://schemas.microsoft.com/office/drawing/2014/main" id="{3D05CBFE-683A-46F7-90D4-C18BDD31D27B}"/>
              </a:ext>
            </a:extLst>
          </p:cNvPr>
          <p:cNvSpPr>
            <a:spLocks noGrp="1"/>
          </p:cNvSpPr>
          <p:nvPr>
            <p:ph idx="1" hasCustomPrompt="1"/>
          </p:nvPr>
        </p:nvSpPr>
        <p:spPr/>
        <p:txBody>
          <a:bodyPr/>
          <a:lstStyle>
            <a:lvl1pPr>
              <a:defRPr/>
            </a:lvl1pPr>
          </a:lstStyle>
          <a:p>
            <a:pPr lvl="0"/>
            <a:r>
              <a:rPr lang="en-US"/>
              <a:t>This is first level text – delete the bullet point by changing the bullet type to “None” in the Ribbon after you’ve typed all text. For second level formatting place cursor in front of text, then hit tab</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05D60-FA7F-477D-97AE-7A466FD5ACE9}"/>
              </a:ext>
            </a:extLst>
          </p:cNvPr>
          <p:cNvSpPr>
            <a:spLocks noGrp="1"/>
          </p:cNvSpPr>
          <p:nvPr>
            <p:ph type="dt" sz="half" idx="10"/>
          </p:nvPr>
        </p:nvSpPr>
        <p:spPr/>
        <p:txBody>
          <a:bodyPr/>
          <a:lstStyle/>
          <a:p>
            <a:fld id="{C572BE8F-32EC-457F-875F-4D3C01504609}" type="datetime1">
              <a:rPr lang="en-US" smtClean="0"/>
              <a:t>5/16/2023</a:t>
            </a:fld>
            <a:endParaRPr lang="en-US"/>
          </a:p>
        </p:txBody>
      </p:sp>
      <p:sp>
        <p:nvSpPr>
          <p:cNvPr id="6" name="Slide Number Placeholder 5">
            <a:extLst>
              <a:ext uri="{FF2B5EF4-FFF2-40B4-BE49-F238E27FC236}">
                <a16:creationId xmlns:a16="http://schemas.microsoft.com/office/drawing/2014/main" id="{C342E910-8888-466E-9997-33E269A16B23}"/>
              </a:ext>
            </a:extLst>
          </p:cNvPr>
          <p:cNvSpPr>
            <a:spLocks noGrp="1"/>
          </p:cNvSpPr>
          <p:nvPr>
            <p:ph type="sldNum" sz="quarter" idx="12"/>
          </p:nvPr>
        </p:nvSpPr>
        <p:spPr/>
        <p:txBody>
          <a:bodyPr/>
          <a:lstStyle/>
          <a:p>
            <a:fld id="{2116183F-75B3-45E6-9DB4-FA4EB6AEDA4B}" type="slidenum">
              <a:rPr lang="en-US" smtClean="0"/>
              <a:t>‹#›</a:t>
            </a:fld>
            <a:endParaRPr lang="en-US"/>
          </a:p>
        </p:txBody>
      </p:sp>
      <p:sp>
        <p:nvSpPr>
          <p:cNvPr id="9" name="Text Placeholder 8">
            <a:extLst>
              <a:ext uri="{FF2B5EF4-FFF2-40B4-BE49-F238E27FC236}">
                <a16:creationId xmlns:a16="http://schemas.microsoft.com/office/drawing/2014/main" id="{DE9817A8-9043-415C-8444-3B0AD33B9555}"/>
              </a:ext>
            </a:extLst>
          </p:cNvPr>
          <p:cNvSpPr>
            <a:spLocks noGrp="1"/>
          </p:cNvSpPr>
          <p:nvPr>
            <p:ph type="body" sz="quarter" idx="13" hasCustomPrompt="1"/>
          </p:nvPr>
        </p:nvSpPr>
        <p:spPr>
          <a:xfrm>
            <a:off x="571500" y="1493838"/>
            <a:ext cx="11025188" cy="499382"/>
          </a:xfrm>
        </p:spPr>
        <p:txBody>
          <a:bodyPr>
            <a:noAutofit/>
          </a:bodyPr>
          <a:lstStyle>
            <a:lvl1pPr marL="0" indent="0">
              <a:buNone/>
              <a:defRPr sz="2400" b="0">
                <a:solidFill>
                  <a:schemeClr val="accent1"/>
                </a:solidFill>
              </a:defRPr>
            </a:lvl1pPr>
          </a:lstStyle>
          <a:p>
            <a:pPr lvl="0"/>
            <a:r>
              <a:rPr lang="en-US"/>
              <a:t>Type subhead in sentence case –won’t show if not used</a:t>
            </a:r>
          </a:p>
        </p:txBody>
      </p:sp>
      <p:sp>
        <p:nvSpPr>
          <p:cNvPr id="8" name="Text Placeholder 10">
            <a:extLst>
              <a:ext uri="{FF2B5EF4-FFF2-40B4-BE49-F238E27FC236}">
                <a16:creationId xmlns:a16="http://schemas.microsoft.com/office/drawing/2014/main" id="{7A3196C3-3378-49BA-90DC-6BDD0CDCA05C}"/>
              </a:ext>
            </a:extLst>
          </p:cNvPr>
          <p:cNvSpPr>
            <a:spLocks noGrp="1"/>
          </p:cNvSpPr>
          <p:nvPr>
            <p:ph type="body" sz="quarter" idx="14" hasCustomPrompt="1"/>
          </p:nvPr>
        </p:nvSpPr>
        <p:spPr>
          <a:xfrm>
            <a:off x="571500" y="5943600"/>
            <a:ext cx="11049000" cy="457200"/>
          </a:xfrm>
        </p:spPr>
        <p:txBody>
          <a:bodyPr>
            <a:normAutofit/>
          </a:bodyPr>
          <a:lstStyle>
            <a:lvl1pPr marL="0" indent="0">
              <a:lnSpc>
                <a:spcPct val="85000"/>
              </a:lnSpc>
              <a:spcBef>
                <a:spcPts val="0"/>
              </a:spcBef>
              <a:buNone/>
              <a:defRPr sz="1000"/>
            </a:lvl1pPr>
          </a:lstStyle>
          <a:p>
            <a:pPr lvl="0"/>
            <a:r>
              <a:rPr lang="en-US"/>
              <a:t>Type source information here</a:t>
            </a:r>
          </a:p>
        </p:txBody>
      </p:sp>
    </p:spTree>
    <p:extLst>
      <p:ext uri="{BB962C8B-B14F-4D97-AF65-F5344CB8AC3E}">
        <p14:creationId xmlns:p14="http://schemas.microsoft.com/office/powerpoint/2010/main" val="4155146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5D5A9-CCAE-75BF-D547-235EB4368D84}"/>
              </a:ext>
            </a:extLst>
          </p:cNvPr>
          <p:cNvSpPr>
            <a:spLocks noGrp="1"/>
          </p:cNvSpPr>
          <p:nvPr>
            <p:ph type="title" hasCustomPrompt="1"/>
          </p:nvPr>
        </p:nvSpPr>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9D3FF02F-7DF9-789B-C3A9-B133FC294D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0FF06BD-CE33-30A9-38D5-376164276FBB}"/>
              </a:ext>
            </a:extLst>
          </p:cNvPr>
          <p:cNvSpPr>
            <a:spLocks noGrp="1"/>
          </p:cNvSpPr>
          <p:nvPr>
            <p:ph type="ftr" sz="quarter" idx="11"/>
          </p:nvPr>
        </p:nvSpPr>
        <p:spPr/>
        <p:txBody>
          <a:bodyPr/>
          <a:lstStyle>
            <a:lvl1pPr>
              <a:defRPr spc="300"/>
            </a:lvl1pPr>
          </a:lstStyle>
          <a:p>
            <a:r>
              <a:rPr lang="en-US"/>
              <a:t>&lt;SECTION NAME&gt;</a:t>
            </a:r>
          </a:p>
        </p:txBody>
      </p:sp>
      <p:sp>
        <p:nvSpPr>
          <p:cNvPr id="6" name="Slide Number Placeholder 5">
            <a:extLst>
              <a:ext uri="{FF2B5EF4-FFF2-40B4-BE49-F238E27FC236}">
                <a16:creationId xmlns:a16="http://schemas.microsoft.com/office/drawing/2014/main" id="{453FB76D-4D57-6B2C-63A7-0721934257C0}"/>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7" name="Group 6">
            <a:extLst>
              <a:ext uri="{FF2B5EF4-FFF2-40B4-BE49-F238E27FC236}">
                <a16:creationId xmlns:a16="http://schemas.microsoft.com/office/drawing/2014/main" id="{75C98FCE-2BDF-D6E5-A537-74DDE97B3228}"/>
              </a:ext>
            </a:extLst>
          </p:cNvPr>
          <p:cNvGrpSpPr/>
          <p:nvPr userDrawn="1"/>
        </p:nvGrpSpPr>
        <p:grpSpPr>
          <a:xfrm>
            <a:off x="1507495" y="1039528"/>
            <a:ext cx="9842186" cy="84199"/>
            <a:chOff x="838200" y="1033396"/>
            <a:chExt cx="10511481" cy="90331"/>
          </a:xfrm>
        </p:grpSpPr>
        <p:sp>
          <p:nvSpPr>
            <p:cNvPr id="8" name="Rectangle 7">
              <a:extLst>
                <a:ext uri="{FF2B5EF4-FFF2-40B4-BE49-F238E27FC236}">
                  <a16:creationId xmlns:a16="http://schemas.microsoft.com/office/drawing/2014/main" id="{46A39CE8-60C6-E54E-53D6-B0D87FE8EDDF}"/>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31D12B-0688-8A67-266F-A03B503A34A3}"/>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2B414AA-9474-9448-36A8-4343C5E90B02}"/>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955022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F75B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47C1-F4EF-218F-3AED-2E41657F3CCC}"/>
              </a:ext>
            </a:extLst>
          </p:cNvPr>
          <p:cNvSpPr>
            <a:spLocks noGrp="1"/>
          </p:cNvSpPr>
          <p:nvPr>
            <p:ph type="title" hasCustomPrompt="1"/>
          </p:nvPr>
        </p:nvSpPr>
        <p:spPr>
          <a:xfrm>
            <a:off x="1609344" y="1709738"/>
            <a:ext cx="9738360" cy="2852737"/>
          </a:xfrm>
          <a:noFill/>
          <a:ln>
            <a:noFill/>
          </a:ln>
        </p:spPr>
        <p:txBody>
          <a:bodyPr lIns="0" anchor="ctr">
            <a:normAutofit/>
          </a:bodyPr>
          <a:lstStyle>
            <a:lvl1pPr>
              <a:defRPr sz="6600" b="1" i="0" spc="300">
                <a:solidFill>
                  <a:srgbClr val="31B2FF"/>
                </a:solidFill>
                <a:latin typeface="Expressway Xb" panose="020B0604020200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15ADF82-A09A-88E4-189D-FAF5035C9943}"/>
              </a:ext>
            </a:extLst>
          </p:cNvPr>
          <p:cNvSpPr>
            <a:spLocks noGrp="1"/>
          </p:cNvSpPr>
          <p:nvPr>
            <p:ph type="body" idx="1"/>
          </p:nvPr>
        </p:nvSpPr>
        <p:spPr>
          <a:xfrm>
            <a:off x="1609343" y="4831882"/>
            <a:ext cx="9738361" cy="1257768"/>
          </a:xfrm>
        </p:spPr>
        <p:txBody>
          <a:bodyPr lIns="0" rIns="0"/>
          <a:lstStyle>
            <a:lvl1pPr marL="0" indent="0">
              <a:lnSpc>
                <a:spcPct val="114000"/>
              </a:lnSpc>
              <a:spcBef>
                <a:spcPts val="0"/>
              </a:spcBef>
              <a:buNone/>
              <a:defRPr sz="2400" b="0" i="0">
                <a:solidFill>
                  <a:schemeClr val="bg1"/>
                </a:solidFill>
                <a:latin typeface="Expressway Rg" panose="020B0604020200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529C9F8-D394-890A-4B6C-C31641029C05}"/>
              </a:ext>
            </a:extLst>
          </p:cNvPr>
          <p:cNvSpPr>
            <a:spLocks noGrp="1"/>
          </p:cNvSpPr>
          <p:nvPr>
            <p:ph type="ftr" sz="quarter" idx="11"/>
          </p:nvPr>
        </p:nvSpPr>
        <p:spPr/>
        <p:txBody>
          <a:bodyPr/>
          <a:lstStyle>
            <a:lvl1pPr>
              <a:defRPr spc="300">
                <a:solidFill>
                  <a:srgbClr val="119DFF"/>
                </a:solidFill>
              </a:defRPr>
            </a:lvl1pPr>
          </a:lstStyle>
          <a:p>
            <a:r>
              <a:rPr lang="en-US"/>
              <a:t>&lt;SECTION NAME&gt;</a:t>
            </a:r>
          </a:p>
        </p:txBody>
      </p:sp>
      <p:sp>
        <p:nvSpPr>
          <p:cNvPr id="6" name="Slide Number Placeholder 5">
            <a:extLst>
              <a:ext uri="{FF2B5EF4-FFF2-40B4-BE49-F238E27FC236}">
                <a16:creationId xmlns:a16="http://schemas.microsoft.com/office/drawing/2014/main" id="{CFA4C092-7378-FCEC-C5B5-6755EE75AA30}"/>
              </a:ext>
            </a:extLst>
          </p:cNvPr>
          <p:cNvSpPr>
            <a:spLocks noGrp="1"/>
          </p:cNvSpPr>
          <p:nvPr>
            <p:ph type="sldNum" sz="quarter" idx="12"/>
          </p:nvPr>
        </p:nvSpPr>
        <p:spPr/>
        <p:txBody>
          <a:bodyPr/>
          <a:lstStyle>
            <a:lvl1pPr>
              <a:defRPr>
                <a:solidFill>
                  <a:srgbClr val="119DFF"/>
                </a:solidFill>
              </a:defRPr>
            </a:lvl1pPr>
          </a:lstStyle>
          <a:p>
            <a:fld id="{ACAAA2AA-9935-F447-A1F2-B7B18FC0B460}" type="slidenum">
              <a:rPr lang="en-US" smtClean="0"/>
              <a:pPr/>
              <a:t>‹#›</a:t>
            </a:fld>
            <a:endParaRPr lang="en-US"/>
          </a:p>
        </p:txBody>
      </p:sp>
      <p:grpSp>
        <p:nvGrpSpPr>
          <p:cNvPr id="8" name="Group 7">
            <a:extLst>
              <a:ext uri="{FF2B5EF4-FFF2-40B4-BE49-F238E27FC236}">
                <a16:creationId xmlns:a16="http://schemas.microsoft.com/office/drawing/2014/main" id="{E6D5FB04-A6FA-812A-E489-E281BDB9AC50}"/>
              </a:ext>
            </a:extLst>
          </p:cNvPr>
          <p:cNvGrpSpPr/>
          <p:nvPr userDrawn="1"/>
        </p:nvGrpSpPr>
        <p:grpSpPr>
          <a:xfrm rot="10800000">
            <a:off x="1609344" y="4562474"/>
            <a:ext cx="9738360" cy="88184"/>
            <a:chOff x="838200" y="1033396"/>
            <a:chExt cx="10511481" cy="90331"/>
          </a:xfrm>
        </p:grpSpPr>
        <p:sp>
          <p:nvSpPr>
            <p:cNvPr id="9" name="Rectangle 8">
              <a:extLst>
                <a:ext uri="{FF2B5EF4-FFF2-40B4-BE49-F238E27FC236}">
                  <a16:creationId xmlns:a16="http://schemas.microsoft.com/office/drawing/2014/main" id="{260F8E8E-68C4-3C9F-A750-4FF561D8E8EC}"/>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42A177-84ED-F3BC-2A3E-FB3469E08913}"/>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02428B-9CA6-B556-AB6D-AF8C7BE21409}"/>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143433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0F75B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47C1-F4EF-218F-3AED-2E41657F3CCC}"/>
              </a:ext>
            </a:extLst>
          </p:cNvPr>
          <p:cNvSpPr>
            <a:spLocks noGrp="1"/>
          </p:cNvSpPr>
          <p:nvPr>
            <p:ph type="title" hasCustomPrompt="1"/>
          </p:nvPr>
        </p:nvSpPr>
        <p:spPr>
          <a:xfrm>
            <a:off x="1609344" y="699736"/>
            <a:ext cx="9738360" cy="2282694"/>
          </a:xfrm>
          <a:noFill/>
          <a:ln>
            <a:noFill/>
          </a:ln>
        </p:spPr>
        <p:txBody>
          <a:bodyPr lIns="274320" bIns="182880" anchor="b">
            <a:normAutofit/>
          </a:bodyPr>
          <a:lstStyle>
            <a:lvl1pPr>
              <a:defRPr sz="6600" b="1" i="0" spc="300">
                <a:solidFill>
                  <a:srgbClr val="31B2FF"/>
                </a:solidFill>
                <a:latin typeface="Expressway Xb" panose="020B0604020200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15ADF82-A09A-88E4-189D-FAF5035C9943}"/>
              </a:ext>
            </a:extLst>
          </p:cNvPr>
          <p:cNvSpPr>
            <a:spLocks noGrp="1"/>
          </p:cNvSpPr>
          <p:nvPr>
            <p:ph type="body" idx="1"/>
          </p:nvPr>
        </p:nvSpPr>
        <p:spPr>
          <a:xfrm>
            <a:off x="1609344" y="3260035"/>
            <a:ext cx="9738360" cy="2829615"/>
          </a:xfrm>
        </p:spPr>
        <p:txBody>
          <a:bodyPr lIns="274320" rIns="0"/>
          <a:lstStyle>
            <a:lvl1pPr marL="0" indent="0">
              <a:lnSpc>
                <a:spcPct val="114000"/>
              </a:lnSpc>
              <a:spcBef>
                <a:spcPts val="0"/>
              </a:spcBef>
              <a:buNone/>
              <a:defRPr sz="2400" b="0" i="0">
                <a:solidFill>
                  <a:schemeClr val="bg1"/>
                </a:solidFill>
                <a:latin typeface="Expressway Rg" panose="020B0604020200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529C9F8-D394-890A-4B6C-C31641029C05}"/>
              </a:ext>
            </a:extLst>
          </p:cNvPr>
          <p:cNvSpPr>
            <a:spLocks noGrp="1"/>
          </p:cNvSpPr>
          <p:nvPr>
            <p:ph type="ftr" sz="quarter" idx="11"/>
          </p:nvPr>
        </p:nvSpPr>
        <p:spPr/>
        <p:txBody>
          <a:bodyPr/>
          <a:lstStyle>
            <a:lvl1pPr>
              <a:defRPr spc="300">
                <a:solidFill>
                  <a:srgbClr val="119DFF"/>
                </a:solidFill>
              </a:defRPr>
            </a:lvl1pPr>
          </a:lstStyle>
          <a:p>
            <a:r>
              <a:rPr lang="en-US"/>
              <a:t>&lt;SECTION NAME&gt;</a:t>
            </a:r>
          </a:p>
        </p:txBody>
      </p:sp>
      <p:sp>
        <p:nvSpPr>
          <p:cNvPr id="6" name="Slide Number Placeholder 5">
            <a:extLst>
              <a:ext uri="{FF2B5EF4-FFF2-40B4-BE49-F238E27FC236}">
                <a16:creationId xmlns:a16="http://schemas.microsoft.com/office/drawing/2014/main" id="{CFA4C092-7378-FCEC-C5B5-6755EE75AA30}"/>
              </a:ext>
            </a:extLst>
          </p:cNvPr>
          <p:cNvSpPr>
            <a:spLocks noGrp="1"/>
          </p:cNvSpPr>
          <p:nvPr>
            <p:ph type="sldNum" sz="quarter" idx="12"/>
          </p:nvPr>
        </p:nvSpPr>
        <p:spPr/>
        <p:txBody>
          <a:bodyPr/>
          <a:lstStyle>
            <a:lvl1pPr>
              <a:defRPr>
                <a:solidFill>
                  <a:srgbClr val="119DFF"/>
                </a:solidFill>
              </a:defRPr>
            </a:lvl1pPr>
          </a:lstStyle>
          <a:p>
            <a:fld id="{ACAAA2AA-9935-F447-A1F2-B7B18FC0B460}" type="slidenum">
              <a:rPr lang="en-US" smtClean="0"/>
              <a:pPr/>
              <a:t>‹#›</a:t>
            </a:fld>
            <a:endParaRPr lang="en-US"/>
          </a:p>
        </p:txBody>
      </p:sp>
      <p:grpSp>
        <p:nvGrpSpPr>
          <p:cNvPr id="4" name="Group 3">
            <a:extLst>
              <a:ext uri="{FF2B5EF4-FFF2-40B4-BE49-F238E27FC236}">
                <a16:creationId xmlns:a16="http://schemas.microsoft.com/office/drawing/2014/main" id="{D10FAD77-4BDB-FDC2-1694-0993A30D1C43}"/>
              </a:ext>
            </a:extLst>
          </p:cNvPr>
          <p:cNvGrpSpPr/>
          <p:nvPr userDrawn="1"/>
        </p:nvGrpSpPr>
        <p:grpSpPr>
          <a:xfrm>
            <a:off x="1609344" y="2982429"/>
            <a:ext cx="9738360" cy="90805"/>
            <a:chOff x="1609344" y="2982429"/>
            <a:chExt cx="9738360" cy="90805"/>
          </a:xfrm>
        </p:grpSpPr>
        <p:sp>
          <p:nvSpPr>
            <p:cNvPr id="9" name="Rectangle 8">
              <a:extLst>
                <a:ext uri="{FF2B5EF4-FFF2-40B4-BE49-F238E27FC236}">
                  <a16:creationId xmlns:a16="http://schemas.microsoft.com/office/drawing/2014/main" id="{260F8E8E-68C4-3C9F-A750-4FF561D8E8EC}"/>
                </a:ext>
              </a:extLst>
            </p:cNvPr>
            <p:cNvSpPr/>
            <p:nvPr userDrawn="1"/>
          </p:nvSpPr>
          <p:spPr>
            <a:xfrm rot="10800000">
              <a:off x="8382694" y="2982429"/>
              <a:ext cx="2965010" cy="90805"/>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42A177-84ED-F3BC-2A3E-FB3469E08913}"/>
                </a:ext>
              </a:extLst>
            </p:cNvPr>
            <p:cNvSpPr/>
            <p:nvPr userDrawn="1"/>
          </p:nvSpPr>
          <p:spPr>
            <a:xfrm rot="10800000">
              <a:off x="6346873" y="2982429"/>
              <a:ext cx="2035821" cy="90805"/>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02428B-9CA6-B556-AB6D-AF8C7BE21409}"/>
                </a:ext>
              </a:extLst>
            </p:cNvPr>
            <p:cNvSpPr/>
            <p:nvPr userDrawn="1"/>
          </p:nvSpPr>
          <p:spPr>
            <a:xfrm rot="10800000">
              <a:off x="1609344" y="2982429"/>
              <a:ext cx="4737529" cy="90805"/>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9308409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F0935-1D46-F4FB-2BBB-8536C2BB5349}"/>
              </a:ext>
            </a:extLst>
          </p:cNvPr>
          <p:cNvSpPr>
            <a:spLocks noGrp="1"/>
          </p:cNvSpPr>
          <p:nvPr>
            <p:ph type="title" hasCustomPrompt="1"/>
          </p:nvPr>
        </p:nvSpPr>
        <p:spPr>
          <a:xfrm>
            <a:off x="1513840" y="365125"/>
            <a:ext cx="9839960" cy="68402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5B2F769-AB46-ED5E-1B08-23162F31937F}"/>
              </a:ext>
            </a:extLst>
          </p:cNvPr>
          <p:cNvSpPr>
            <a:spLocks noGrp="1"/>
          </p:cNvSpPr>
          <p:nvPr>
            <p:ph sz="half" idx="1"/>
          </p:nvPr>
        </p:nvSpPr>
        <p:spPr>
          <a:xfrm>
            <a:off x="1513573" y="1222408"/>
            <a:ext cx="4846320" cy="4954555"/>
          </a:xfrm>
          <a:solidFill>
            <a:schemeClr val="tx1">
              <a:alpha val="2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8B6177-11D4-BBEA-2F30-7433FD90036A}"/>
              </a:ext>
            </a:extLst>
          </p:cNvPr>
          <p:cNvSpPr>
            <a:spLocks noGrp="1"/>
          </p:cNvSpPr>
          <p:nvPr>
            <p:ph sz="half" idx="2"/>
          </p:nvPr>
        </p:nvSpPr>
        <p:spPr>
          <a:xfrm>
            <a:off x="6503361" y="1222408"/>
            <a:ext cx="4846320" cy="4954555"/>
          </a:xfrm>
          <a:solidFill>
            <a:schemeClr val="tx1">
              <a:alpha val="2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AA14152-082A-EEFB-41B7-6F5361E48D40}"/>
              </a:ext>
            </a:extLst>
          </p:cNvPr>
          <p:cNvSpPr>
            <a:spLocks noGrp="1"/>
          </p:cNvSpPr>
          <p:nvPr>
            <p:ph type="ftr" sz="quarter" idx="11"/>
          </p:nvPr>
        </p:nvSpPr>
        <p:spPr/>
        <p:txBody>
          <a:bodyPr/>
          <a:lstStyle/>
          <a:p>
            <a:r>
              <a:rPr lang="en-US"/>
              <a:t>&lt;SECTION NAME&gt;</a:t>
            </a:r>
          </a:p>
        </p:txBody>
      </p:sp>
      <p:sp>
        <p:nvSpPr>
          <p:cNvPr id="7" name="Slide Number Placeholder 6">
            <a:extLst>
              <a:ext uri="{FF2B5EF4-FFF2-40B4-BE49-F238E27FC236}">
                <a16:creationId xmlns:a16="http://schemas.microsoft.com/office/drawing/2014/main" id="{86BE8032-902B-0212-ED1E-52F561B47CFB}"/>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8" name="Group 7">
            <a:extLst>
              <a:ext uri="{FF2B5EF4-FFF2-40B4-BE49-F238E27FC236}">
                <a16:creationId xmlns:a16="http://schemas.microsoft.com/office/drawing/2014/main" id="{DC5D4F74-9E49-9429-7C12-F81ABE7766BD}"/>
              </a:ext>
            </a:extLst>
          </p:cNvPr>
          <p:cNvGrpSpPr/>
          <p:nvPr userDrawn="1"/>
        </p:nvGrpSpPr>
        <p:grpSpPr>
          <a:xfrm>
            <a:off x="1513575" y="1033396"/>
            <a:ext cx="9836106" cy="90331"/>
            <a:chOff x="838200" y="1033396"/>
            <a:chExt cx="10511481" cy="90331"/>
          </a:xfrm>
        </p:grpSpPr>
        <p:sp>
          <p:nvSpPr>
            <p:cNvPr id="9" name="Rectangle 8">
              <a:extLst>
                <a:ext uri="{FF2B5EF4-FFF2-40B4-BE49-F238E27FC236}">
                  <a16:creationId xmlns:a16="http://schemas.microsoft.com/office/drawing/2014/main" id="{A2475362-9EC3-4FFA-D903-162925A00D16}"/>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24F019-08DB-5986-D129-AE54E816A73A}"/>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DBAB02-8B81-7F5D-22D5-9B77D0453AB0}"/>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21856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F75B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F00F-6235-32DD-D52B-DE505143493E}"/>
              </a:ext>
            </a:extLst>
          </p:cNvPr>
          <p:cNvSpPr>
            <a:spLocks noGrp="1"/>
          </p:cNvSpPr>
          <p:nvPr>
            <p:ph type="title" hasCustomPrompt="1"/>
          </p:nvPr>
        </p:nvSpPr>
        <p:spPr>
          <a:xfrm>
            <a:off x="1513840" y="365127"/>
            <a:ext cx="9841548" cy="684028"/>
          </a:xfrm>
          <a:noFill/>
          <a:ln>
            <a:noFill/>
          </a:ln>
        </p:spPr>
        <p:txBody>
          <a:bodyPr/>
          <a:lstStyle>
            <a:lvl1pPr algn="l">
              <a:defRPr>
                <a:solidFill>
                  <a:srgbClr val="62C1FF"/>
                </a:solidFill>
              </a:defRPr>
            </a:lvl1pPr>
          </a:lstStyle>
          <a:p>
            <a:r>
              <a:rPr lang="en-US"/>
              <a:t>CLICK TO EDIT MASTER TITLE STYLE</a:t>
            </a:r>
          </a:p>
        </p:txBody>
      </p:sp>
      <p:sp>
        <p:nvSpPr>
          <p:cNvPr id="3" name="Text Placeholder 2">
            <a:extLst>
              <a:ext uri="{FF2B5EF4-FFF2-40B4-BE49-F238E27FC236}">
                <a16:creationId xmlns:a16="http://schemas.microsoft.com/office/drawing/2014/main" id="{C42FD66F-BAF7-3F13-CDC2-5DD48F5CB308}"/>
              </a:ext>
            </a:extLst>
          </p:cNvPr>
          <p:cNvSpPr>
            <a:spLocks noGrp="1"/>
          </p:cNvSpPr>
          <p:nvPr>
            <p:ph type="body" idx="1" hasCustomPrompt="1"/>
          </p:nvPr>
        </p:nvSpPr>
        <p:spPr>
          <a:xfrm>
            <a:off x="1511987" y="1290414"/>
            <a:ext cx="4846320" cy="474725"/>
          </a:xfrm>
          <a:solidFill>
            <a:srgbClr val="31B2FF"/>
          </a:solidFill>
        </p:spPr>
        <p:txBody>
          <a:bodyPr anchor="ctr">
            <a:noAutofit/>
          </a:bodyPr>
          <a:lstStyle>
            <a:lvl1pPr marL="0" indent="0" algn="ctr">
              <a:buNone/>
              <a:defRPr sz="1400" b="0" i="0" spc="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B37A6-6D00-D56C-AC50-4A48BAFE9966}"/>
              </a:ext>
            </a:extLst>
          </p:cNvPr>
          <p:cNvSpPr>
            <a:spLocks noGrp="1"/>
          </p:cNvSpPr>
          <p:nvPr>
            <p:ph sz="half" idx="2"/>
          </p:nvPr>
        </p:nvSpPr>
        <p:spPr>
          <a:xfrm>
            <a:off x="1511987" y="1931826"/>
            <a:ext cx="4846320" cy="4257837"/>
          </a:xfrm>
          <a:solidFill>
            <a:schemeClr val="bg1"/>
          </a:solidFill>
        </p:spPr>
        <p:txBody>
          <a:bodyPr lIns="274320" tIns="274320" rIns="274320" bIns="27432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5039B6-5092-C0C0-4586-6D32E4FE2074}"/>
              </a:ext>
            </a:extLst>
          </p:cNvPr>
          <p:cNvSpPr>
            <a:spLocks noGrp="1"/>
          </p:cNvSpPr>
          <p:nvPr>
            <p:ph type="body" sz="quarter" idx="3" hasCustomPrompt="1"/>
          </p:nvPr>
        </p:nvSpPr>
        <p:spPr>
          <a:xfrm>
            <a:off x="6503361" y="1290414"/>
            <a:ext cx="4846320" cy="474725"/>
          </a:xfrm>
          <a:solidFill>
            <a:srgbClr val="31B2FF"/>
          </a:solidFill>
        </p:spPr>
        <p:txBody>
          <a:bodyPr anchor="ctr">
            <a:noAutofit/>
          </a:bodyPr>
          <a:lstStyle>
            <a:lvl1pPr marL="0" indent="0" algn="ctr">
              <a:buNone/>
              <a:defRPr sz="1400" b="0" i="0" spc="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EADEBD-BBCB-75B4-AAFA-4BBB201D6C0F}"/>
              </a:ext>
            </a:extLst>
          </p:cNvPr>
          <p:cNvSpPr>
            <a:spLocks noGrp="1"/>
          </p:cNvSpPr>
          <p:nvPr>
            <p:ph sz="quarter" idx="4"/>
          </p:nvPr>
        </p:nvSpPr>
        <p:spPr>
          <a:xfrm>
            <a:off x="6503361" y="1931826"/>
            <a:ext cx="4846320" cy="4257837"/>
          </a:xfrm>
          <a:solidFill>
            <a:schemeClr val="bg1"/>
          </a:solidFill>
        </p:spPr>
        <p:txBody>
          <a:bodyPr lIns="274320" tIns="274320" rIns="274320" bIns="27432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8B96BC8-B40A-A57D-AAA8-8E402F057B2D}"/>
              </a:ext>
            </a:extLst>
          </p:cNvPr>
          <p:cNvSpPr>
            <a:spLocks noGrp="1"/>
          </p:cNvSpPr>
          <p:nvPr>
            <p:ph type="ftr" sz="quarter" idx="11"/>
          </p:nvPr>
        </p:nvSpPr>
        <p:spPr/>
        <p:txBody>
          <a:bodyPr/>
          <a:lstStyle>
            <a:lvl1pPr>
              <a:defRPr>
                <a:solidFill>
                  <a:srgbClr val="119DFF"/>
                </a:solidFill>
              </a:defRPr>
            </a:lvl1pPr>
          </a:lstStyle>
          <a:p>
            <a:r>
              <a:rPr lang="en-US"/>
              <a:t>&lt;SECTION NAME&gt;</a:t>
            </a:r>
          </a:p>
        </p:txBody>
      </p:sp>
      <p:sp>
        <p:nvSpPr>
          <p:cNvPr id="9" name="Slide Number Placeholder 8">
            <a:extLst>
              <a:ext uri="{FF2B5EF4-FFF2-40B4-BE49-F238E27FC236}">
                <a16:creationId xmlns:a16="http://schemas.microsoft.com/office/drawing/2014/main" id="{AE27DCBB-FB5A-D734-80FA-6EA33B1CAD09}"/>
              </a:ext>
            </a:extLst>
          </p:cNvPr>
          <p:cNvSpPr>
            <a:spLocks noGrp="1"/>
          </p:cNvSpPr>
          <p:nvPr>
            <p:ph type="sldNum" sz="quarter" idx="12"/>
          </p:nvPr>
        </p:nvSpPr>
        <p:spPr/>
        <p:txBody>
          <a:bodyPr/>
          <a:lstStyle>
            <a:lvl1pPr>
              <a:defRPr>
                <a:solidFill>
                  <a:srgbClr val="119DFF"/>
                </a:solidFill>
              </a:defRPr>
            </a:lvl1pPr>
          </a:lstStyle>
          <a:p>
            <a:fld id="{ACAAA2AA-9935-F447-A1F2-B7B18FC0B460}" type="slidenum">
              <a:rPr lang="en-US" smtClean="0"/>
              <a:pPr/>
              <a:t>‹#›</a:t>
            </a:fld>
            <a:endParaRPr lang="en-US"/>
          </a:p>
        </p:txBody>
      </p:sp>
      <p:grpSp>
        <p:nvGrpSpPr>
          <p:cNvPr id="11" name="Group 10">
            <a:extLst>
              <a:ext uri="{FF2B5EF4-FFF2-40B4-BE49-F238E27FC236}">
                <a16:creationId xmlns:a16="http://schemas.microsoft.com/office/drawing/2014/main" id="{EF4F9F71-0029-EABA-8877-EABE8BD0503D}"/>
              </a:ext>
            </a:extLst>
          </p:cNvPr>
          <p:cNvGrpSpPr/>
          <p:nvPr userDrawn="1"/>
        </p:nvGrpSpPr>
        <p:grpSpPr>
          <a:xfrm>
            <a:off x="1511988" y="1033396"/>
            <a:ext cx="9837693" cy="90331"/>
            <a:chOff x="838200" y="1033396"/>
            <a:chExt cx="10511481" cy="90331"/>
          </a:xfrm>
        </p:grpSpPr>
        <p:sp>
          <p:nvSpPr>
            <p:cNvPr id="12" name="Rectangle 11">
              <a:extLst>
                <a:ext uri="{FF2B5EF4-FFF2-40B4-BE49-F238E27FC236}">
                  <a16:creationId xmlns:a16="http://schemas.microsoft.com/office/drawing/2014/main" id="{A9522451-A810-0C0E-A29E-6E4DBE1AA076}"/>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051B692-5F5A-79A4-1519-3D9E45761B36}"/>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443388-4715-56AF-ED99-4CE9B1F5A39B}"/>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243746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5784C-B65D-5EB0-2094-6E87B7873654}"/>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AE4A7CB-08FB-91C7-55A8-C04E1E538DCC}"/>
              </a:ext>
            </a:extLst>
          </p:cNvPr>
          <p:cNvSpPr>
            <a:spLocks noGrp="1"/>
          </p:cNvSpPr>
          <p:nvPr>
            <p:ph type="ftr" sz="quarter" idx="11"/>
          </p:nvPr>
        </p:nvSpPr>
        <p:spPr/>
        <p:txBody>
          <a:bodyPr/>
          <a:lstStyle/>
          <a:p>
            <a:r>
              <a:rPr lang="en-US"/>
              <a:t>&lt;SECTION NAME&gt;</a:t>
            </a:r>
          </a:p>
        </p:txBody>
      </p:sp>
      <p:sp>
        <p:nvSpPr>
          <p:cNvPr id="5" name="Slide Number Placeholder 4">
            <a:extLst>
              <a:ext uri="{FF2B5EF4-FFF2-40B4-BE49-F238E27FC236}">
                <a16:creationId xmlns:a16="http://schemas.microsoft.com/office/drawing/2014/main" id="{2F722BF9-675A-CFD7-6389-07E8224477B3}"/>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6" name="Group 5">
            <a:extLst>
              <a:ext uri="{FF2B5EF4-FFF2-40B4-BE49-F238E27FC236}">
                <a16:creationId xmlns:a16="http://schemas.microsoft.com/office/drawing/2014/main" id="{B34F5BB8-4523-DDB3-39D5-96B25B1828E2}"/>
              </a:ext>
            </a:extLst>
          </p:cNvPr>
          <p:cNvGrpSpPr/>
          <p:nvPr userDrawn="1"/>
        </p:nvGrpSpPr>
        <p:grpSpPr>
          <a:xfrm>
            <a:off x="1507495" y="1033396"/>
            <a:ext cx="9842186" cy="94364"/>
            <a:chOff x="838200" y="1033396"/>
            <a:chExt cx="10511481" cy="90331"/>
          </a:xfrm>
        </p:grpSpPr>
        <p:sp>
          <p:nvSpPr>
            <p:cNvPr id="7" name="Rectangle 6">
              <a:extLst>
                <a:ext uri="{FF2B5EF4-FFF2-40B4-BE49-F238E27FC236}">
                  <a16:creationId xmlns:a16="http://schemas.microsoft.com/office/drawing/2014/main" id="{7A2DEC11-F099-7CFD-A26C-6501B6D9F8BF}"/>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80527C-5347-3CCA-6DA1-277985820358}"/>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614303-F3ED-9582-9302-87A3E05C4B89}"/>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9657579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5784C-B65D-5EB0-2094-6E87B7873654}"/>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AE4A7CB-08FB-91C7-55A8-C04E1E538DCC}"/>
              </a:ext>
            </a:extLst>
          </p:cNvPr>
          <p:cNvSpPr>
            <a:spLocks noGrp="1"/>
          </p:cNvSpPr>
          <p:nvPr>
            <p:ph type="ftr" sz="quarter" idx="11"/>
          </p:nvPr>
        </p:nvSpPr>
        <p:spPr/>
        <p:txBody>
          <a:bodyPr/>
          <a:lstStyle/>
          <a:p>
            <a:r>
              <a:rPr lang="en-US"/>
              <a:t>&lt;SECTION NAME&gt;</a:t>
            </a:r>
          </a:p>
        </p:txBody>
      </p:sp>
      <p:sp>
        <p:nvSpPr>
          <p:cNvPr id="5" name="Slide Number Placeholder 4">
            <a:extLst>
              <a:ext uri="{FF2B5EF4-FFF2-40B4-BE49-F238E27FC236}">
                <a16:creationId xmlns:a16="http://schemas.microsoft.com/office/drawing/2014/main" id="{2F722BF9-675A-CFD7-6389-07E8224477B3}"/>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6" name="Group 5">
            <a:extLst>
              <a:ext uri="{FF2B5EF4-FFF2-40B4-BE49-F238E27FC236}">
                <a16:creationId xmlns:a16="http://schemas.microsoft.com/office/drawing/2014/main" id="{B34F5BB8-4523-DDB3-39D5-96B25B1828E2}"/>
              </a:ext>
            </a:extLst>
          </p:cNvPr>
          <p:cNvGrpSpPr/>
          <p:nvPr userDrawn="1"/>
        </p:nvGrpSpPr>
        <p:grpSpPr>
          <a:xfrm>
            <a:off x="1507495" y="1033396"/>
            <a:ext cx="9842186" cy="94364"/>
            <a:chOff x="838200" y="1033396"/>
            <a:chExt cx="10511481" cy="90331"/>
          </a:xfrm>
        </p:grpSpPr>
        <p:sp>
          <p:nvSpPr>
            <p:cNvPr id="7" name="Rectangle 6">
              <a:extLst>
                <a:ext uri="{FF2B5EF4-FFF2-40B4-BE49-F238E27FC236}">
                  <a16:creationId xmlns:a16="http://schemas.microsoft.com/office/drawing/2014/main" id="{7A2DEC11-F099-7CFD-A26C-6501B6D9F8BF}"/>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80527C-5347-3CCA-6DA1-277985820358}"/>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614303-F3ED-9582-9302-87A3E05C4B89}"/>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8E13AC30-8A49-6CAC-FBCB-AC7975C0F967}"/>
              </a:ext>
            </a:extLst>
          </p:cNvPr>
          <p:cNvSpPr/>
          <p:nvPr userDrawn="1"/>
        </p:nvSpPr>
        <p:spPr>
          <a:xfrm>
            <a:off x="1511614" y="1113183"/>
            <a:ext cx="9842186" cy="5379692"/>
          </a:xfrm>
          <a:prstGeom prst="rect">
            <a:avLst/>
          </a:prstGeom>
          <a:solidFill>
            <a:schemeClr val="tx1">
              <a:alpha val="18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50173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E4E2E02-4011-1B8A-2196-31C9626E54A8}"/>
              </a:ext>
            </a:extLst>
          </p:cNvPr>
          <p:cNvSpPr>
            <a:spLocks noGrp="1"/>
          </p:cNvSpPr>
          <p:nvPr>
            <p:ph type="ftr" sz="quarter" idx="11"/>
          </p:nvPr>
        </p:nvSpPr>
        <p:spPr/>
        <p:txBody>
          <a:bodyPr/>
          <a:lstStyle/>
          <a:p>
            <a:r>
              <a:rPr lang="en-US"/>
              <a:t>&lt;SECTION NAME&gt;</a:t>
            </a:r>
          </a:p>
        </p:txBody>
      </p:sp>
      <p:sp>
        <p:nvSpPr>
          <p:cNvPr id="4" name="Slide Number Placeholder 3">
            <a:extLst>
              <a:ext uri="{FF2B5EF4-FFF2-40B4-BE49-F238E27FC236}">
                <a16:creationId xmlns:a16="http://schemas.microsoft.com/office/drawing/2014/main" id="{2A0BD47F-1D02-0D1C-A338-B12697F57C8F}"/>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5" name="Group 4">
            <a:extLst>
              <a:ext uri="{FF2B5EF4-FFF2-40B4-BE49-F238E27FC236}">
                <a16:creationId xmlns:a16="http://schemas.microsoft.com/office/drawing/2014/main" id="{0F49BCA4-F802-9C2F-9BBC-823FDEDE7722}"/>
              </a:ext>
            </a:extLst>
          </p:cNvPr>
          <p:cNvGrpSpPr/>
          <p:nvPr userDrawn="1"/>
        </p:nvGrpSpPr>
        <p:grpSpPr>
          <a:xfrm>
            <a:off x="1517904" y="6400800"/>
            <a:ext cx="9835841" cy="94116"/>
            <a:chOff x="838200" y="1033396"/>
            <a:chExt cx="10511481" cy="90331"/>
          </a:xfrm>
        </p:grpSpPr>
        <p:sp>
          <p:nvSpPr>
            <p:cNvPr id="6" name="Rectangle 5">
              <a:extLst>
                <a:ext uri="{FF2B5EF4-FFF2-40B4-BE49-F238E27FC236}">
                  <a16:creationId xmlns:a16="http://schemas.microsoft.com/office/drawing/2014/main" id="{354929D9-817E-757E-5536-7D816AB3E786}"/>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6CB30E-5B43-005A-97E9-BC5D32CAA27F}"/>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E798A6-12BA-7D48-6AFA-807BBBE713EB}"/>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95411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3D99D4-BA0C-55AD-FAFC-D9940C4315E3}"/>
              </a:ext>
            </a:extLst>
          </p:cNvPr>
          <p:cNvSpPr>
            <a:spLocks noGrp="1"/>
          </p:cNvSpPr>
          <p:nvPr>
            <p:ph type="title"/>
          </p:nvPr>
        </p:nvSpPr>
        <p:spPr>
          <a:xfrm>
            <a:off x="1511614" y="365125"/>
            <a:ext cx="9842186" cy="674403"/>
          </a:xfrm>
          <a:prstGeom prst="rect">
            <a:avLst/>
          </a:prstGeom>
          <a:noFill/>
        </p:spPr>
        <p:txBody>
          <a:bodyPr vert="horz" lIns="0" tIns="4572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06D555-77A0-16C3-BBFB-10FD94269288}"/>
              </a:ext>
            </a:extLst>
          </p:cNvPr>
          <p:cNvSpPr>
            <a:spLocks noGrp="1"/>
          </p:cNvSpPr>
          <p:nvPr>
            <p:ph type="body" idx="1"/>
          </p:nvPr>
        </p:nvSpPr>
        <p:spPr>
          <a:xfrm>
            <a:off x="1511614" y="1212783"/>
            <a:ext cx="9842186" cy="4964180"/>
          </a:xfrm>
          <a:prstGeom prst="rect">
            <a:avLst/>
          </a:prstGeom>
        </p:spPr>
        <p:txBody>
          <a:bodyPr vert="horz" lIns="274320" tIns="274320" rIns="274320" bIns="2743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E3B4863-5A04-0B5C-F956-44ECA83B6595}"/>
              </a:ext>
            </a:extLst>
          </p:cNvPr>
          <p:cNvSpPr>
            <a:spLocks noGrp="1"/>
          </p:cNvSpPr>
          <p:nvPr>
            <p:ph type="ftr" sz="quarter" idx="3"/>
          </p:nvPr>
        </p:nvSpPr>
        <p:spPr>
          <a:xfrm rot="16200000">
            <a:off x="-2210733" y="3608721"/>
            <a:ext cx="5503514" cy="365125"/>
          </a:xfrm>
          <a:prstGeom prst="rect">
            <a:avLst/>
          </a:prstGeom>
        </p:spPr>
        <p:txBody>
          <a:bodyPr vert="horz" lIns="91440" tIns="45720" rIns="91440" bIns="45720" rtlCol="0" anchor="ctr"/>
          <a:lstStyle>
            <a:lvl1pPr algn="l">
              <a:defRPr sz="1200" b="0" i="0" spc="300">
                <a:solidFill>
                  <a:schemeClr val="bg1">
                    <a:lumMod val="75000"/>
                  </a:schemeClr>
                </a:solidFill>
                <a:latin typeface="Expressway Rg" panose="020B0604020200020204" pitchFamily="34" charset="0"/>
              </a:defRPr>
            </a:lvl1pPr>
          </a:lstStyle>
          <a:p>
            <a:r>
              <a:rPr lang="en-US"/>
              <a:t>&lt;SECTION NAME&gt;</a:t>
            </a:r>
          </a:p>
        </p:txBody>
      </p:sp>
      <p:sp>
        <p:nvSpPr>
          <p:cNvPr id="6" name="Slide Number Placeholder 5">
            <a:extLst>
              <a:ext uri="{FF2B5EF4-FFF2-40B4-BE49-F238E27FC236}">
                <a16:creationId xmlns:a16="http://schemas.microsoft.com/office/drawing/2014/main" id="{5C97A400-EAED-4343-FA82-A54BACB357A1}"/>
              </a:ext>
            </a:extLst>
          </p:cNvPr>
          <p:cNvSpPr>
            <a:spLocks noGrp="1"/>
          </p:cNvSpPr>
          <p:nvPr>
            <p:ph type="sldNum" sz="quarter" idx="4"/>
          </p:nvPr>
        </p:nvSpPr>
        <p:spPr>
          <a:xfrm>
            <a:off x="243840" y="518476"/>
            <a:ext cx="594360" cy="365125"/>
          </a:xfrm>
          <a:prstGeom prst="rect">
            <a:avLst/>
          </a:prstGeom>
        </p:spPr>
        <p:txBody>
          <a:bodyPr vert="horz" lIns="91440" tIns="45720" rIns="91440" bIns="45720" rtlCol="0" anchor="ctr"/>
          <a:lstStyle>
            <a:lvl1pPr algn="ctr">
              <a:defRPr sz="1200" b="1" i="0">
                <a:solidFill>
                  <a:schemeClr val="bg1">
                    <a:lumMod val="75000"/>
                  </a:schemeClr>
                </a:solidFill>
                <a:latin typeface="Expressway Xb" panose="020B0604020200020204" pitchFamily="34" charset="0"/>
              </a:defRPr>
            </a:lvl1pPr>
          </a:lstStyle>
          <a:p>
            <a:fld id="{ACAAA2AA-9935-F447-A1F2-B7B18FC0B460}" type="slidenum">
              <a:rPr lang="en-US" smtClean="0"/>
              <a:pPr/>
              <a:t>‹#›</a:t>
            </a:fld>
            <a:endParaRPr lang="en-US"/>
          </a:p>
        </p:txBody>
      </p:sp>
      <p:cxnSp>
        <p:nvCxnSpPr>
          <p:cNvPr id="12" name="Straight Connector 11">
            <a:extLst>
              <a:ext uri="{FF2B5EF4-FFF2-40B4-BE49-F238E27FC236}">
                <a16:creationId xmlns:a16="http://schemas.microsoft.com/office/drawing/2014/main" id="{A9F798D2-D4DB-0C20-AE7E-9E5E9FB2E7B1}"/>
              </a:ext>
            </a:extLst>
          </p:cNvPr>
          <p:cNvCxnSpPr>
            <a:cxnSpLocks/>
          </p:cNvCxnSpPr>
          <p:nvPr userDrawn="1"/>
        </p:nvCxnSpPr>
        <p:spPr>
          <a:xfrm flipV="1">
            <a:off x="1117600" y="701039"/>
            <a:ext cx="0" cy="615696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328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8" r:id="rId15"/>
    <p:sldLayoutId id="2147483679" r:id="rId16"/>
    <p:sldLayoutId id="2147483680" r:id="rId17"/>
    <p:sldLayoutId id="2147483681" r:id="rId18"/>
  </p:sldLayoutIdLst>
  <p:transition>
    <p:fade/>
  </p:transition>
  <p:hf hdr="0" dt="0"/>
  <p:txStyles>
    <p:titleStyle>
      <a:lvl1pPr marL="0" algn="l" defTabSz="914400" rtl="0" eaLnBrk="1" latinLnBrk="0" hangingPunct="1">
        <a:lnSpc>
          <a:spcPct val="90000"/>
        </a:lnSpc>
        <a:spcBef>
          <a:spcPct val="0"/>
        </a:spcBef>
        <a:buNone/>
        <a:defRPr sz="2800" b="1" i="0" kern="1200" spc="300">
          <a:solidFill>
            <a:srgbClr val="0F75BC"/>
          </a:solidFill>
          <a:latin typeface="Expressway Rg" panose="020B0604020200020204" pitchFamily="34" charset="0"/>
          <a:ea typeface="+mj-ea"/>
          <a:cs typeface="+mj-cs"/>
        </a:defRPr>
      </a:lvl1pPr>
    </p:titleStyle>
    <p:bodyStyle>
      <a:lvl1pPr marL="228600" indent="-228600" algn="l" defTabSz="914400" rtl="0" eaLnBrk="1" latinLnBrk="0" hangingPunct="1">
        <a:lnSpc>
          <a:spcPct val="114000"/>
        </a:lnSpc>
        <a:spcBef>
          <a:spcPts val="1000"/>
        </a:spcBef>
        <a:spcAft>
          <a:spcPts val="1200"/>
        </a:spcAft>
        <a:buFont typeface="Arial" panose="020B0604020202020204" pitchFamily="34" charset="0"/>
        <a:buChar char="•"/>
        <a:defRPr sz="2800" b="1" i="0" kern="1200">
          <a:solidFill>
            <a:srgbClr val="31B2FF"/>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14000"/>
        </a:lnSpc>
        <a:spcBef>
          <a:spcPts val="500"/>
        </a:spcBef>
        <a:spcAft>
          <a:spcPts val="120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4000"/>
        </a:lnSpc>
        <a:spcBef>
          <a:spcPts val="500"/>
        </a:spcBef>
        <a:spcAft>
          <a:spcPts val="1200"/>
        </a:spcAft>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4000"/>
        </a:lnSpc>
        <a:spcBef>
          <a:spcPts val="500"/>
        </a:spcBef>
        <a:spcAft>
          <a:spcPts val="1200"/>
        </a:spcAft>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4000"/>
        </a:lnSpc>
        <a:spcBef>
          <a:spcPts val="500"/>
        </a:spcBef>
        <a:spcAft>
          <a:spcPts val="1200"/>
        </a:spcAft>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hyperlink" Target="https://www.surveymonkey.com/r/ADECA_communityorgbarriers" TargetMode="External"/><Relationship Id="rId7" Type="http://schemas.openxmlformats.org/officeDocument/2006/relationships/image" Target="../media/image40.em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9.emf"/><Relationship Id="rId5" Type="http://schemas.openxmlformats.org/officeDocument/2006/relationships/hyperlink" Target="https://www.surveymonkey.com/r/ADECA_ISPengagement" TargetMode="External"/><Relationship Id="rId4" Type="http://schemas.openxmlformats.org/officeDocument/2006/relationships/hyperlink" Target="https://www.surveymonkey.com/r/ADECA_agencyassetprograms"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affordableconnectivity.gov/"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broadband.alabama.gov/broadband-maps/"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hyperlink" Target="https://help.bdc.fcc.gov/hc/en-us/articles/10475216120475-How-to-Submit-a-Location-Challenge-"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fcc.gov/news-events/events/2022/09/broadband-serviceable-location-fabric-bulk-challenge-process-webinar"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hyperlink" Target="https://www.surveymonkey.com/r/ADECA_communityorgbarriers"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hyperlink" Target="https://www.surveymonkey.com/r/ADECA_communityorgbarriers"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0.emf"/></Relationships>
</file>

<file path=ppt/slides/_rels/slide3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hyperlink" Target="https://www.surveymonkey.com/r/ADECA_communityorgbarriers"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hyperlink" Target="https://www.surveymonkey.com/r/ADECA_communityorgbarriers"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0.emf"/></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mailto:BROADBAND.FUND@ADECA.ALABAMA.GOV"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56817-55FB-37E8-7E6B-3965A819617B}"/>
              </a:ext>
            </a:extLst>
          </p:cNvPr>
          <p:cNvSpPr>
            <a:spLocks noGrp="1"/>
          </p:cNvSpPr>
          <p:nvPr>
            <p:ph type="title"/>
          </p:nvPr>
        </p:nvSpPr>
        <p:spPr/>
        <p:txBody>
          <a:bodyPr/>
          <a:lstStyle/>
          <a:p>
            <a:pPr algn="ctr"/>
            <a:r>
              <a:rPr lang="en-US" dirty="0"/>
              <a:t>WELCOME! THANK YOU FOR ATTENDING</a:t>
            </a:r>
          </a:p>
        </p:txBody>
      </p:sp>
      <p:sp>
        <p:nvSpPr>
          <p:cNvPr id="4" name="Slide Number Placeholder 3">
            <a:extLst>
              <a:ext uri="{FF2B5EF4-FFF2-40B4-BE49-F238E27FC236}">
                <a16:creationId xmlns:a16="http://schemas.microsoft.com/office/drawing/2014/main" id="{048DC78E-07E6-69CD-1F58-834BD255E968}"/>
              </a:ext>
            </a:extLst>
          </p:cNvPr>
          <p:cNvSpPr>
            <a:spLocks noGrp="1"/>
          </p:cNvSpPr>
          <p:nvPr>
            <p:ph type="sldNum" sz="quarter" idx="12"/>
          </p:nvPr>
        </p:nvSpPr>
        <p:spPr/>
        <p:txBody>
          <a:bodyPr/>
          <a:lstStyle/>
          <a:p>
            <a:fld id="{ACAAA2AA-9935-F447-A1F2-B7B18FC0B460}" type="slidenum">
              <a:rPr lang="en-US" smtClean="0"/>
              <a:t>1</a:t>
            </a:fld>
            <a:endParaRPr lang="en-US"/>
          </a:p>
        </p:txBody>
      </p:sp>
      <p:grpSp>
        <p:nvGrpSpPr>
          <p:cNvPr id="6" name="Group 5">
            <a:extLst>
              <a:ext uri="{FF2B5EF4-FFF2-40B4-BE49-F238E27FC236}">
                <a16:creationId xmlns:a16="http://schemas.microsoft.com/office/drawing/2014/main" id="{0FB37703-F2D0-0CC7-9A20-803674A93395}"/>
              </a:ext>
            </a:extLst>
          </p:cNvPr>
          <p:cNvGrpSpPr/>
          <p:nvPr/>
        </p:nvGrpSpPr>
        <p:grpSpPr>
          <a:xfrm>
            <a:off x="1303654" y="1422932"/>
            <a:ext cx="10529885" cy="756094"/>
            <a:chOff x="516197" y="1897265"/>
            <a:chExt cx="10523979" cy="756094"/>
          </a:xfrm>
        </p:grpSpPr>
        <p:sp>
          <p:nvSpPr>
            <p:cNvPr id="7" name="Google Shape;265;p33">
              <a:extLst>
                <a:ext uri="{FF2B5EF4-FFF2-40B4-BE49-F238E27FC236}">
                  <a16:creationId xmlns:a16="http://schemas.microsoft.com/office/drawing/2014/main" id="{7A64BE7D-715A-7511-8A17-5DE57550A1D7}"/>
                </a:ext>
              </a:extLst>
            </p:cNvPr>
            <p:cNvSpPr/>
            <p:nvPr/>
          </p:nvSpPr>
          <p:spPr>
            <a:xfrm>
              <a:off x="516197" y="1897265"/>
              <a:ext cx="10523979" cy="756094"/>
            </a:xfrm>
            <a:prstGeom prst="roundRect">
              <a:avLst>
                <a:gd name="adj" fmla="val 10000"/>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8;p33">
              <a:extLst>
                <a:ext uri="{FF2B5EF4-FFF2-40B4-BE49-F238E27FC236}">
                  <a16:creationId xmlns:a16="http://schemas.microsoft.com/office/drawing/2014/main" id="{63D4C1F5-0A81-D8DE-1DF6-14CC7E157743}"/>
                </a:ext>
              </a:extLst>
            </p:cNvPr>
            <p:cNvSpPr txBox="1"/>
            <p:nvPr/>
          </p:nvSpPr>
          <p:spPr>
            <a:xfrm>
              <a:off x="1940342" y="1897265"/>
              <a:ext cx="9099833" cy="756094"/>
            </a:xfrm>
            <a:prstGeom prst="rect">
              <a:avLst/>
            </a:prstGeom>
            <a:noFill/>
            <a:ln>
              <a:noFill/>
            </a:ln>
          </p:spPr>
          <p:txBody>
            <a:bodyPr spcFirstLastPara="1" wrap="square" lIns="80000" tIns="80000" rIns="80000" bIns="800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rgbClr val="000000"/>
                  </a:solidFill>
                  <a:latin typeface="Montserrat"/>
                  <a:ea typeface="Montserrat"/>
                  <a:cs typeface="Montserrat"/>
                  <a:sym typeface="Montserrat"/>
                </a:rPr>
                <a:t>This session will be recorded &amp; closed captioning is available.</a:t>
              </a:r>
              <a:endParaRPr sz="2200" b="1" i="0" u="none" strike="noStrike" cap="none" dirty="0">
                <a:solidFill>
                  <a:srgbClr val="000000"/>
                </a:solidFill>
                <a:latin typeface="Montserrat"/>
                <a:ea typeface="Montserrat"/>
                <a:cs typeface="Montserrat"/>
                <a:sym typeface="Montserrat"/>
              </a:endParaRPr>
            </a:p>
          </p:txBody>
        </p:sp>
        <p:grpSp>
          <p:nvGrpSpPr>
            <p:cNvPr id="9" name="Group 8">
              <a:extLst>
                <a:ext uri="{FF2B5EF4-FFF2-40B4-BE49-F238E27FC236}">
                  <a16:creationId xmlns:a16="http://schemas.microsoft.com/office/drawing/2014/main" id="{064B776E-4FAF-52A8-2D5F-390B0D2AA1C7}"/>
                </a:ext>
              </a:extLst>
            </p:cNvPr>
            <p:cNvGrpSpPr/>
            <p:nvPr/>
          </p:nvGrpSpPr>
          <p:grpSpPr>
            <a:xfrm>
              <a:off x="943543" y="2026263"/>
              <a:ext cx="510212" cy="510212"/>
              <a:chOff x="943543" y="2441894"/>
              <a:chExt cx="510212" cy="510212"/>
            </a:xfrm>
          </p:grpSpPr>
          <p:sp>
            <p:nvSpPr>
              <p:cNvPr id="10" name="Rectangle 9">
                <a:extLst>
                  <a:ext uri="{FF2B5EF4-FFF2-40B4-BE49-F238E27FC236}">
                    <a16:creationId xmlns:a16="http://schemas.microsoft.com/office/drawing/2014/main" id="{53B7C7D9-4003-0682-90FB-CB029C866B06}"/>
                  </a:ext>
                </a:extLst>
              </p:cNvPr>
              <p:cNvSpPr/>
              <p:nvPr/>
            </p:nvSpPr>
            <p:spPr>
              <a:xfrm>
                <a:off x="943543" y="2441894"/>
                <a:ext cx="510212" cy="510212"/>
              </a:xfrm>
              <a:prstGeom prst="rect">
                <a:avLst/>
              </a:prstGeom>
              <a:noFill/>
              <a:ln>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Ear with solid fill">
                <a:extLst>
                  <a:ext uri="{FF2B5EF4-FFF2-40B4-BE49-F238E27FC236}">
                    <a16:creationId xmlns:a16="http://schemas.microsoft.com/office/drawing/2014/main" id="{1BF8E4FA-7E63-A26D-5093-B4819F4147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7168" y="2456948"/>
                <a:ext cx="486587" cy="486587"/>
              </a:xfrm>
              <a:prstGeom prst="rect">
                <a:avLst/>
              </a:prstGeom>
            </p:spPr>
          </p:pic>
        </p:grpSp>
      </p:grpSp>
      <p:grpSp>
        <p:nvGrpSpPr>
          <p:cNvPr id="18" name="Group 17">
            <a:extLst>
              <a:ext uri="{FF2B5EF4-FFF2-40B4-BE49-F238E27FC236}">
                <a16:creationId xmlns:a16="http://schemas.microsoft.com/office/drawing/2014/main" id="{CD12A3A1-7C52-3D9D-269A-30E4C40ECDBD}"/>
              </a:ext>
            </a:extLst>
          </p:cNvPr>
          <p:cNvGrpSpPr/>
          <p:nvPr/>
        </p:nvGrpSpPr>
        <p:grpSpPr>
          <a:xfrm>
            <a:off x="1303654" y="3644278"/>
            <a:ext cx="10523979" cy="756094"/>
            <a:chOff x="516197" y="3916808"/>
            <a:chExt cx="10523979" cy="756094"/>
          </a:xfrm>
          <a:solidFill>
            <a:schemeClr val="accent3">
              <a:lumMod val="40000"/>
              <a:lumOff val="60000"/>
            </a:schemeClr>
          </a:solidFill>
        </p:grpSpPr>
        <p:sp>
          <p:nvSpPr>
            <p:cNvPr id="19" name="Google Shape;273;p33">
              <a:extLst>
                <a:ext uri="{FF2B5EF4-FFF2-40B4-BE49-F238E27FC236}">
                  <a16:creationId xmlns:a16="http://schemas.microsoft.com/office/drawing/2014/main" id="{6CC3AE47-396E-80AC-F74D-B3CC0DE43DAF}"/>
                </a:ext>
              </a:extLst>
            </p:cNvPr>
            <p:cNvSpPr/>
            <p:nvPr/>
          </p:nvSpPr>
          <p:spPr>
            <a:xfrm>
              <a:off x="516197" y="3916808"/>
              <a:ext cx="10523979" cy="756094"/>
            </a:xfrm>
            <a:prstGeom prst="roundRect">
              <a:avLst>
                <a:gd name="adj" fmla="val 1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6;p33">
              <a:extLst>
                <a:ext uri="{FF2B5EF4-FFF2-40B4-BE49-F238E27FC236}">
                  <a16:creationId xmlns:a16="http://schemas.microsoft.com/office/drawing/2014/main" id="{8E659F7E-732F-4B03-4B8F-773CE05ABB30}"/>
                </a:ext>
              </a:extLst>
            </p:cNvPr>
            <p:cNvSpPr txBox="1"/>
            <p:nvPr/>
          </p:nvSpPr>
          <p:spPr>
            <a:xfrm>
              <a:off x="1940342" y="3916808"/>
              <a:ext cx="9099833" cy="756094"/>
            </a:xfrm>
            <a:prstGeom prst="rect">
              <a:avLst/>
            </a:prstGeom>
            <a:grpFill/>
            <a:ln>
              <a:noFill/>
            </a:ln>
          </p:spPr>
          <p:txBody>
            <a:bodyPr spcFirstLastPara="1" wrap="square" lIns="80000" tIns="80000" rIns="80000" bIns="80000" anchor="ctr" anchorCtr="0">
              <a:noAutofit/>
            </a:bodyPr>
            <a:lstStyle/>
            <a:p>
              <a:pPr marL="0" marR="0" lvl="0" indent="0" algn="l" rtl="0">
                <a:lnSpc>
                  <a:spcPct val="100000"/>
                </a:lnSpc>
                <a:spcBef>
                  <a:spcPts val="0"/>
                </a:spcBef>
                <a:spcAft>
                  <a:spcPts val="0"/>
                </a:spcAft>
                <a:buClr>
                  <a:srgbClr val="000000"/>
                </a:buClr>
                <a:buSzPts val="2200"/>
                <a:buFont typeface="Arial"/>
                <a:buNone/>
              </a:pPr>
              <a:endParaRPr lang="en-US" sz="2200" b="1" i="0" u="none" strike="noStrike" cap="none" dirty="0">
                <a:solidFill>
                  <a:srgbClr val="000000"/>
                </a:solidFill>
                <a:latin typeface="Montserrat"/>
                <a:ea typeface="Montserrat"/>
                <a:cs typeface="Montserrat"/>
              </a:endParaRPr>
            </a:p>
          </p:txBody>
        </p:sp>
        <p:sp>
          <p:nvSpPr>
            <p:cNvPr id="22" name="Rectangle 21">
              <a:extLst>
                <a:ext uri="{FF2B5EF4-FFF2-40B4-BE49-F238E27FC236}">
                  <a16:creationId xmlns:a16="http://schemas.microsoft.com/office/drawing/2014/main" id="{D7F002CF-8687-73F0-F1B6-2CF938771A20}"/>
                </a:ext>
              </a:extLst>
            </p:cNvPr>
            <p:cNvSpPr/>
            <p:nvPr/>
          </p:nvSpPr>
          <p:spPr>
            <a:xfrm>
              <a:off x="967421" y="4039749"/>
              <a:ext cx="510212" cy="510212"/>
            </a:xfrm>
            <a:prstGeom prst="rect">
              <a:avLst/>
            </a:prstGeom>
            <a:grpFill/>
            <a:ln>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0AB87BC-27D7-D9AE-D264-D9F86F46BA87}"/>
              </a:ext>
            </a:extLst>
          </p:cNvPr>
          <p:cNvGrpSpPr/>
          <p:nvPr/>
        </p:nvGrpSpPr>
        <p:grpSpPr>
          <a:xfrm>
            <a:off x="1303654" y="3664635"/>
            <a:ext cx="10523979" cy="1778001"/>
            <a:chOff x="516197" y="4698992"/>
            <a:chExt cx="10523979" cy="1778001"/>
          </a:xfrm>
        </p:grpSpPr>
        <p:sp>
          <p:nvSpPr>
            <p:cNvPr id="25" name="Google Shape;277;p33">
              <a:extLst>
                <a:ext uri="{FF2B5EF4-FFF2-40B4-BE49-F238E27FC236}">
                  <a16:creationId xmlns:a16="http://schemas.microsoft.com/office/drawing/2014/main" id="{0ED6E3BD-CEA4-97BA-09E4-D9BAB981AB48}"/>
                </a:ext>
              </a:extLst>
            </p:cNvPr>
            <p:cNvSpPr/>
            <p:nvPr/>
          </p:nvSpPr>
          <p:spPr>
            <a:xfrm>
              <a:off x="516197" y="5720899"/>
              <a:ext cx="10523979" cy="756094"/>
            </a:xfrm>
            <a:prstGeom prst="roundRect">
              <a:avLst>
                <a:gd name="adj" fmla="val 10000"/>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0;p33">
              <a:extLst>
                <a:ext uri="{FF2B5EF4-FFF2-40B4-BE49-F238E27FC236}">
                  <a16:creationId xmlns:a16="http://schemas.microsoft.com/office/drawing/2014/main" id="{03CA650D-EC46-C2BE-F4FF-861B9E01F01B}"/>
                </a:ext>
              </a:extLst>
            </p:cNvPr>
            <p:cNvSpPr txBox="1"/>
            <p:nvPr/>
          </p:nvSpPr>
          <p:spPr>
            <a:xfrm>
              <a:off x="1887179" y="4698992"/>
              <a:ext cx="9099833" cy="756094"/>
            </a:xfrm>
            <a:prstGeom prst="rect">
              <a:avLst/>
            </a:prstGeom>
            <a:noFill/>
            <a:ln>
              <a:noFill/>
            </a:ln>
          </p:spPr>
          <p:txBody>
            <a:bodyPr spcFirstLastPara="1" wrap="square" lIns="80000" tIns="80000" rIns="80000" bIns="80000" anchor="ctr" anchorCtr="0">
              <a:noAutofit/>
            </a:bodyPr>
            <a:lstStyle/>
            <a:p>
              <a:pPr>
                <a:buSzPts val="2200"/>
              </a:pPr>
              <a:r>
                <a:rPr lang="en-US" sz="2200" b="1" dirty="0">
                  <a:latin typeface="Montserrat"/>
                  <a:ea typeface="Montserrat"/>
                  <a:cs typeface="Montserrat"/>
                  <a:sym typeface="Montserrat"/>
                </a:rPr>
                <a:t>Use the </a:t>
              </a:r>
              <a:r>
                <a:rPr lang="en-US" sz="2200" b="1" u="sng" dirty="0">
                  <a:latin typeface="Montserrat"/>
                  <a:ea typeface="Montserrat"/>
                  <a:cs typeface="Montserrat"/>
                  <a:sym typeface="Montserrat"/>
                </a:rPr>
                <a:t>raise hand </a:t>
              </a:r>
              <a:r>
                <a:rPr lang="en-US" sz="2200" b="1" dirty="0">
                  <a:latin typeface="Montserrat"/>
                  <a:ea typeface="Montserrat"/>
                  <a:cs typeface="Montserrat"/>
                  <a:sym typeface="Montserrat"/>
                </a:rPr>
                <a:t>feature to be unmuted when speaking to the group.</a:t>
              </a:r>
              <a:endParaRPr lang="en-US" sz="2200" b="1" i="0" u="none" strike="noStrike" cap="none" dirty="0">
                <a:solidFill>
                  <a:srgbClr val="000000"/>
                </a:solidFill>
                <a:latin typeface="Montserrat"/>
                <a:ea typeface="Montserrat"/>
                <a:cs typeface="Montserrat"/>
                <a:sym typeface="Montserrat"/>
              </a:endParaRPr>
            </a:p>
          </p:txBody>
        </p:sp>
        <p:grpSp>
          <p:nvGrpSpPr>
            <p:cNvPr id="27" name="Group 26">
              <a:extLst>
                <a:ext uri="{FF2B5EF4-FFF2-40B4-BE49-F238E27FC236}">
                  <a16:creationId xmlns:a16="http://schemas.microsoft.com/office/drawing/2014/main" id="{E5B61E65-23E6-29F8-5D10-6011A112554E}"/>
                </a:ext>
              </a:extLst>
            </p:cNvPr>
            <p:cNvGrpSpPr/>
            <p:nvPr/>
          </p:nvGrpSpPr>
          <p:grpSpPr>
            <a:xfrm>
              <a:off x="943543" y="4810249"/>
              <a:ext cx="521728" cy="1570838"/>
              <a:chOff x="970497" y="3265447"/>
              <a:chExt cx="521728" cy="1570838"/>
            </a:xfrm>
          </p:grpSpPr>
          <p:sp>
            <p:nvSpPr>
              <p:cNvPr id="28" name="Rectangle 27">
                <a:extLst>
                  <a:ext uri="{FF2B5EF4-FFF2-40B4-BE49-F238E27FC236}">
                    <a16:creationId xmlns:a16="http://schemas.microsoft.com/office/drawing/2014/main" id="{F7043772-CF65-40B7-4DF2-BCB2B84B9B79}"/>
                  </a:ext>
                </a:extLst>
              </p:cNvPr>
              <p:cNvSpPr/>
              <p:nvPr/>
            </p:nvSpPr>
            <p:spPr>
              <a:xfrm>
                <a:off x="970497" y="4326073"/>
                <a:ext cx="510212" cy="510212"/>
              </a:xfrm>
              <a:prstGeom prst="rect">
                <a:avLst/>
              </a:prstGeom>
              <a:noFill/>
              <a:ln>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Raised hand with solid fill">
                <a:extLst>
                  <a:ext uri="{FF2B5EF4-FFF2-40B4-BE49-F238E27FC236}">
                    <a16:creationId xmlns:a16="http://schemas.microsoft.com/office/drawing/2014/main" id="{83A5DF66-39B9-CF6C-AFAF-4C1327105D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5027" y="3265447"/>
                <a:ext cx="457198" cy="457198"/>
              </a:xfrm>
              <a:prstGeom prst="rect">
                <a:avLst/>
              </a:prstGeom>
            </p:spPr>
          </p:pic>
        </p:grpSp>
      </p:grpSp>
      <p:grpSp>
        <p:nvGrpSpPr>
          <p:cNvPr id="30" name="Group 29">
            <a:extLst>
              <a:ext uri="{FF2B5EF4-FFF2-40B4-BE49-F238E27FC236}">
                <a16:creationId xmlns:a16="http://schemas.microsoft.com/office/drawing/2014/main" id="{05CB0D3F-E8D4-5E7C-90F0-2ED58D04444E}"/>
              </a:ext>
            </a:extLst>
          </p:cNvPr>
          <p:cNvGrpSpPr/>
          <p:nvPr/>
        </p:nvGrpSpPr>
        <p:grpSpPr>
          <a:xfrm>
            <a:off x="1317164" y="4846191"/>
            <a:ext cx="10523979" cy="1638709"/>
            <a:chOff x="529707" y="3936238"/>
            <a:chExt cx="10523979" cy="1638709"/>
          </a:xfrm>
        </p:grpSpPr>
        <p:sp>
          <p:nvSpPr>
            <p:cNvPr id="31" name="Google Shape;269;p33">
              <a:extLst>
                <a:ext uri="{FF2B5EF4-FFF2-40B4-BE49-F238E27FC236}">
                  <a16:creationId xmlns:a16="http://schemas.microsoft.com/office/drawing/2014/main" id="{84B8221D-37EF-BAE3-DC9B-EA0946F43326}"/>
                </a:ext>
              </a:extLst>
            </p:cNvPr>
            <p:cNvSpPr/>
            <p:nvPr/>
          </p:nvSpPr>
          <p:spPr>
            <a:xfrm>
              <a:off x="529707" y="4818853"/>
              <a:ext cx="10523979" cy="756094"/>
            </a:xfrm>
            <a:prstGeom prst="roundRect">
              <a:avLst>
                <a:gd name="adj" fmla="val 10000"/>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2;p33">
              <a:extLst>
                <a:ext uri="{FF2B5EF4-FFF2-40B4-BE49-F238E27FC236}">
                  <a16:creationId xmlns:a16="http://schemas.microsoft.com/office/drawing/2014/main" id="{65D9D642-367E-A196-9A9B-9DF8A02DCAD9}"/>
                </a:ext>
              </a:extLst>
            </p:cNvPr>
            <p:cNvSpPr txBox="1"/>
            <p:nvPr/>
          </p:nvSpPr>
          <p:spPr>
            <a:xfrm>
              <a:off x="1940342" y="4818853"/>
              <a:ext cx="9099833" cy="756094"/>
            </a:xfrm>
            <a:prstGeom prst="rect">
              <a:avLst/>
            </a:prstGeom>
            <a:noFill/>
            <a:ln>
              <a:noFill/>
            </a:ln>
          </p:spPr>
          <p:txBody>
            <a:bodyPr spcFirstLastPara="1" wrap="square" lIns="80000" tIns="80000" rIns="80000" bIns="80000" anchor="ctr" anchorCtr="0">
              <a:noAutofit/>
            </a:bodyPr>
            <a:lstStyle/>
            <a:p>
              <a:pPr>
                <a:buClr>
                  <a:srgbClr val="000000"/>
                </a:buClr>
                <a:buSzPts val="2200"/>
              </a:pPr>
              <a:r>
                <a:rPr lang="en-US" sz="2200" b="1" dirty="0">
                  <a:latin typeface="Montserrat"/>
                  <a:ea typeface="Montserrat"/>
                  <a:cs typeface="Montserrat"/>
                  <a:sym typeface="Montserrat"/>
                </a:rPr>
                <a:t>Time for Q&amp;A will be part of the breakout sessions.  </a:t>
              </a:r>
              <a:endParaRPr lang="en-US" sz="2200" b="1" i="0" u="none" strike="noStrike" cap="none" dirty="0">
                <a:solidFill>
                  <a:srgbClr val="000000"/>
                </a:solidFill>
                <a:latin typeface="Montserrat"/>
                <a:ea typeface="Montserrat"/>
                <a:cs typeface="Montserrat"/>
                <a:sym typeface="Montserrat"/>
              </a:endParaRPr>
            </a:p>
          </p:txBody>
        </p:sp>
        <p:grpSp>
          <p:nvGrpSpPr>
            <p:cNvPr id="33" name="Group 32">
              <a:extLst>
                <a:ext uri="{FF2B5EF4-FFF2-40B4-BE49-F238E27FC236}">
                  <a16:creationId xmlns:a16="http://schemas.microsoft.com/office/drawing/2014/main" id="{680DB55F-936D-CA6B-702D-AAD01DECD903}"/>
                </a:ext>
              </a:extLst>
            </p:cNvPr>
            <p:cNvGrpSpPr/>
            <p:nvPr/>
          </p:nvGrpSpPr>
          <p:grpSpPr>
            <a:xfrm>
              <a:off x="946588" y="3936238"/>
              <a:ext cx="510212" cy="1542803"/>
              <a:chOff x="973259" y="2348364"/>
              <a:chExt cx="510212" cy="1542803"/>
            </a:xfrm>
          </p:grpSpPr>
          <p:pic>
            <p:nvPicPr>
              <p:cNvPr id="34" name="Graphic 33" descr="Meeting with solid fill">
                <a:extLst>
                  <a:ext uri="{FF2B5EF4-FFF2-40B4-BE49-F238E27FC236}">
                    <a16:creationId xmlns:a16="http://schemas.microsoft.com/office/drawing/2014/main" id="{0F5B85C1-25EB-FF10-1B8C-837B179905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370" y="2348364"/>
                <a:ext cx="450984" cy="450984"/>
              </a:xfrm>
              <a:prstGeom prst="rect">
                <a:avLst/>
              </a:prstGeom>
            </p:spPr>
          </p:pic>
          <p:sp>
            <p:nvSpPr>
              <p:cNvPr id="35" name="Rectangle 34">
                <a:extLst>
                  <a:ext uri="{FF2B5EF4-FFF2-40B4-BE49-F238E27FC236}">
                    <a16:creationId xmlns:a16="http://schemas.microsoft.com/office/drawing/2014/main" id="{02B53A98-93DD-F153-EEEC-819CA8FE1E8B}"/>
                  </a:ext>
                </a:extLst>
              </p:cNvPr>
              <p:cNvSpPr/>
              <p:nvPr/>
            </p:nvSpPr>
            <p:spPr>
              <a:xfrm>
                <a:off x="973259" y="3380955"/>
                <a:ext cx="510212" cy="510212"/>
              </a:xfrm>
              <a:prstGeom prst="rect">
                <a:avLst/>
              </a:prstGeom>
              <a:noFill/>
              <a:ln>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A98CCF88-C263-688D-EC9D-9252F87362E3}"/>
              </a:ext>
            </a:extLst>
          </p:cNvPr>
          <p:cNvGrpSpPr/>
          <p:nvPr/>
        </p:nvGrpSpPr>
        <p:grpSpPr>
          <a:xfrm>
            <a:off x="1303654" y="2562419"/>
            <a:ext cx="10523979" cy="756094"/>
            <a:chOff x="516197" y="2885545"/>
            <a:chExt cx="10523979" cy="756094"/>
          </a:xfrm>
          <a:solidFill>
            <a:schemeClr val="accent3">
              <a:lumMod val="40000"/>
              <a:lumOff val="60000"/>
            </a:schemeClr>
          </a:solidFill>
        </p:grpSpPr>
        <p:sp>
          <p:nvSpPr>
            <p:cNvPr id="13" name="Google Shape;265;p33">
              <a:extLst>
                <a:ext uri="{FF2B5EF4-FFF2-40B4-BE49-F238E27FC236}">
                  <a16:creationId xmlns:a16="http://schemas.microsoft.com/office/drawing/2014/main" id="{96B55674-9A11-6DB1-92C7-209C030367CF}"/>
                </a:ext>
              </a:extLst>
            </p:cNvPr>
            <p:cNvSpPr/>
            <p:nvPr/>
          </p:nvSpPr>
          <p:spPr>
            <a:xfrm>
              <a:off x="516197" y="2885545"/>
              <a:ext cx="10523979" cy="756094"/>
            </a:xfrm>
            <a:prstGeom prst="roundRect">
              <a:avLst>
                <a:gd name="adj" fmla="val 1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8;p33">
              <a:extLst>
                <a:ext uri="{FF2B5EF4-FFF2-40B4-BE49-F238E27FC236}">
                  <a16:creationId xmlns:a16="http://schemas.microsoft.com/office/drawing/2014/main" id="{76FA4C92-A262-A8E2-AF38-117800CC6FB4}"/>
                </a:ext>
              </a:extLst>
            </p:cNvPr>
            <p:cNvSpPr txBox="1"/>
            <p:nvPr/>
          </p:nvSpPr>
          <p:spPr>
            <a:xfrm>
              <a:off x="1940342" y="2885545"/>
              <a:ext cx="9099833" cy="756094"/>
            </a:xfrm>
            <a:prstGeom prst="rect">
              <a:avLst/>
            </a:prstGeom>
            <a:grpFill/>
            <a:ln>
              <a:noFill/>
            </a:ln>
          </p:spPr>
          <p:txBody>
            <a:bodyPr spcFirstLastPara="1" wrap="square" lIns="80000" tIns="80000" rIns="80000" bIns="800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rgbClr val="000000"/>
                  </a:solidFill>
                  <a:latin typeface="Montserrat"/>
                  <a:ea typeface="Montserrat"/>
                  <a:cs typeface="Montserrat"/>
                  <a:sym typeface="Montserrat"/>
                </a:rPr>
                <a:t>Use the </a:t>
              </a:r>
              <a:r>
                <a:rPr lang="en-US" sz="2200" b="1" i="0" u="sng" strike="noStrike" cap="none" dirty="0">
                  <a:solidFill>
                    <a:srgbClr val="000000"/>
                  </a:solidFill>
                  <a:latin typeface="Montserrat"/>
                  <a:ea typeface="Montserrat"/>
                  <a:cs typeface="Montserrat"/>
                  <a:sym typeface="Montserrat"/>
                </a:rPr>
                <a:t>chat</a:t>
              </a:r>
              <a:r>
                <a:rPr lang="en-US" sz="2200" b="1" i="0" u="none" strike="noStrike" cap="none" dirty="0">
                  <a:solidFill>
                    <a:srgbClr val="000000"/>
                  </a:solidFill>
                  <a:latin typeface="Montserrat"/>
                  <a:ea typeface="Montserrat"/>
                  <a:cs typeface="Montserrat"/>
                  <a:sym typeface="Montserrat"/>
                </a:rPr>
                <a:t> to share your thoughts with the group throughout the session.</a:t>
              </a:r>
              <a:endParaRPr sz="2200" b="1" i="0" u="none" strike="noStrike" cap="none" dirty="0">
                <a:solidFill>
                  <a:srgbClr val="000000"/>
                </a:solidFill>
                <a:latin typeface="Montserrat"/>
                <a:ea typeface="Montserrat"/>
                <a:cs typeface="Montserrat"/>
                <a:sym typeface="Montserrat"/>
              </a:endParaRPr>
            </a:p>
          </p:txBody>
        </p:sp>
        <p:sp>
          <p:nvSpPr>
            <p:cNvPr id="16" name="Rectangle 15">
              <a:extLst>
                <a:ext uri="{FF2B5EF4-FFF2-40B4-BE49-F238E27FC236}">
                  <a16:creationId xmlns:a16="http://schemas.microsoft.com/office/drawing/2014/main" id="{6781FEE0-F17C-B274-032D-6A3F5C8B7DA0}"/>
                </a:ext>
              </a:extLst>
            </p:cNvPr>
            <p:cNvSpPr/>
            <p:nvPr/>
          </p:nvSpPr>
          <p:spPr>
            <a:xfrm>
              <a:off x="943543" y="3014543"/>
              <a:ext cx="510212" cy="510212"/>
            </a:xfrm>
            <a:prstGeom prst="rect">
              <a:avLst/>
            </a:prstGeom>
            <a:grpFill/>
            <a:ln>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6" name="Graphic 35" descr="Head with gears with solid fill">
            <a:extLst>
              <a:ext uri="{FF2B5EF4-FFF2-40B4-BE49-F238E27FC236}">
                <a16:creationId xmlns:a16="http://schemas.microsoft.com/office/drawing/2014/main" id="{9729DCFD-FB86-C74B-082B-C54AC2FB00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96387" y="2735576"/>
            <a:ext cx="427586" cy="427586"/>
          </a:xfrm>
          <a:prstGeom prst="rect">
            <a:avLst/>
          </a:prstGeom>
        </p:spPr>
      </p:pic>
      <p:sp>
        <p:nvSpPr>
          <p:cNvPr id="5" name="Google Shape;280;p33">
            <a:extLst>
              <a:ext uri="{FF2B5EF4-FFF2-40B4-BE49-F238E27FC236}">
                <a16:creationId xmlns:a16="http://schemas.microsoft.com/office/drawing/2014/main" id="{F275A1B8-F636-DACE-9AB1-D2155560876D}"/>
              </a:ext>
            </a:extLst>
          </p:cNvPr>
          <p:cNvSpPr txBox="1"/>
          <p:nvPr/>
        </p:nvSpPr>
        <p:spPr>
          <a:xfrm>
            <a:off x="2712017" y="4722809"/>
            <a:ext cx="9142965" cy="655453"/>
          </a:xfrm>
          <a:prstGeom prst="rect">
            <a:avLst/>
          </a:prstGeom>
          <a:noFill/>
          <a:ln>
            <a:noFill/>
          </a:ln>
        </p:spPr>
        <p:txBody>
          <a:bodyPr spcFirstLastPara="1" wrap="square" lIns="80000" tIns="80000" rIns="80000" bIns="80000" anchor="ctr" anchorCtr="0">
            <a:noAutofit/>
          </a:bodyPr>
          <a:lstStyle/>
          <a:p>
            <a:pPr>
              <a:buSzPts val="2200"/>
            </a:pPr>
            <a:r>
              <a:rPr lang="en-US" sz="2200" b="1" dirty="0">
                <a:latin typeface="Montserrat"/>
                <a:ea typeface="Montserrat"/>
                <a:cs typeface="Montserrat"/>
                <a:sym typeface="Montserrat"/>
              </a:rPr>
              <a:t>You will be instructed how to join the breakout sessions.</a:t>
            </a:r>
            <a:endParaRPr lang="en-US" sz="2200" b="1" i="0" u="none" strike="noStrike" cap="none" dirty="0">
              <a:solidFill>
                <a:srgbClr val="000000"/>
              </a:solidFill>
              <a:latin typeface="Montserrat"/>
              <a:ea typeface="Montserrat"/>
              <a:cs typeface="Montserrat"/>
              <a:sym typeface="Montserrat"/>
            </a:endParaRPr>
          </a:p>
        </p:txBody>
      </p:sp>
      <p:pic>
        <p:nvPicPr>
          <p:cNvPr id="3" name="Graphic 1" descr="Question Mark with solid fill">
            <a:extLst>
              <a:ext uri="{FF2B5EF4-FFF2-40B4-BE49-F238E27FC236}">
                <a16:creationId xmlns:a16="http://schemas.microsoft.com/office/drawing/2014/main" id="{A37724E5-86D0-D76A-8367-00667D47E9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34888" y="5954297"/>
            <a:ext cx="323519" cy="323519"/>
          </a:xfrm>
          <a:prstGeom prst="rect">
            <a:avLst/>
          </a:prstGeom>
        </p:spPr>
      </p:pic>
    </p:spTree>
    <p:extLst>
      <p:ext uri="{BB962C8B-B14F-4D97-AF65-F5344CB8AC3E}">
        <p14:creationId xmlns:p14="http://schemas.microsoft.com/office/powerpoint/2010/main" val="4631619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F1B93-56C3-A279-3672-DE89CCA2D2AB}"/>
              </a:ext>
            </a:extLst>
          </p:cNvPr>
          <p:cNvSpPr/>
          <p:nvPr/>
        </p:nvSpPr>
        <p:spPr>
          <a:xfrm>
            <a:off x="0" y="0"/>
            <a:ext cx="3776870" cy="6858000"/>
          </a:xfrm>
          <a:prstGeom prst="rect">
            <a:avLst/>
          </a:prstGeom>
          <a:solidFill>
            <a:srgbClr val="005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B84A192-78C8-CDFC-FE9E-60121B9A9E9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AAA2AA-9935-F447-A1F2-B7B18FC0B460}" type="slidenum">
              <a:rPr kumimoji="0" lang="en-US" sz="1200" b="1" i="0" u="none" strike="noStrike" kern="1200" cap="none" spc="0" normalizeH="0" baseline="0" noProof="0" smtClean="0">
                <a:ln>
                  <a:noFill/>
                </a:ln>
                <a:solidFill>
                  <a:srgbClr val="FFFFFF">
                    <a:lumMod val="75000"/>
                  </a:srgbClr>
                </a:solidFill>
                <a:effectLst/>
                <a:uLnTx/>
                <a:uFillTx/>
                <a:latin typeface="Expressway Xb" panose="020B0604020200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FFFFFF">
                  <a:lumMod val="75000"/>
                </a:srgbClr>
              </a:solidFill>
              <a:effectLst/>
              <a:uLnTx/>
              <a:uFillTx/>
              <a:latin typeface="Expressway Xb" panose="020B0604020200020204" pitchFamily="34" charset="0"/>
              <a:ea typeface="+mn-ea"/>
              <a:cs typeface="+mn-cs"/>
            </a:endParaRPr>
          </a:p>
        </p:txBody>
      </p:sp>
      <p:sp>
        <p:nvSpPr>
          <p:cNvPr id="11" name="TextBox 10">
            <a:extLst>
              <a:ext uri="{FF2B5EF4-FFF2-40B4-BE49-F238E27FC236}">
                <a16:creationId xmlns:a16="http://schemas.microsoft.com/office/drawing/2014/main" id="{462F2721-114F-735A-7F0B-32019F3A2F69}"/>
              </a:ext>
            </a:extLst>
          </p:cNvPr>
          <p:cNvSpPr txBox="1"/>
          <p:nvPr/>
        </p:nvSpPr>
        <p:spPr>
          <a:xfrm>
            <a:off x="69446" y="929984"/>
            <a:ext cx="3637974" cy="1754326"/>
          </a:xfrm>
          <a:prstGeom prst="rect">
            <a:avLst/>
          </a:prstGeom>
          <a:noFill/>
        </p:spPr>
        <p:txBody>
          <a:bodyPr wrap="square" rtlCol="0">
            <a:spAutoFit/>
          </a:bodyPr>
          <a:lstStyle/>
          <a:p>
            <a:pPr algn="ct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What is “Digital Opportunity”?</a:t>
            </a:r>
          </a:p>
        </p:txBody>
      </p:sp>
      <p:sp>
        <p:nvSpPr>
          <p:cNvPr id="12" name="TextBox 11">
            <a:extLst>
              <a:ext uri="{FF2B5EF4-FFF2-40B4-BE49-F238E27FC236}">
                <a16:creationId xmlns:a16="http://schemas.microsoft.com/office/drawing/2014/main" id="{16459E29-CF5A-5C78-22C7-B623E87AC6DE}"/>
              </a:ext>
            </a:extLst>
          </p:cNvPr>
          <p:cNvSpPr txBox="1"/>
          <p:nvPr/>
        </p:nvSpPr>
        <p:spPr>
          <a:xfrm>
            <a:off x="795621" y="2904139"/>
            <a:ext cx="2630199" cy="1889813"/>
          </a:xfrm>
          <a:prstGeom prst="rect">
            <a:avLst/>
          </a:prstGeom>
          <a:noFill/>
        </p:spPr>
        <p:txBody>
          <a:bodyPr wrap="square" rtlCol="0">
            <a:spAutoFit/>
          </a:bodyPr>
          <a:lstStyle/>
          <a:p>
            <a:pPr>
              <a:lnSpc>
                <a:spcPct val="150000"/>
              </a:lnSpc>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Generally, experts have identified five elements of digital opportunity/equity</a:t>
            </a:r>
          </a:p>
        </p:txBody>
      </p:sp>
      <p:grpSp>
        <p:nvGrpSpPr>
          <p:cNvPr id="13" name="Group 12">
            <a:extLst>
              <a:ext uri="{FF2B5EF4-FFF2-40B4-BE49-F238E27FC236}">
                <a16:creationId xmlns:a16="http://schemas.microsoft.com/office/drawing/2014/main" id="{F56EF466-700C-9571-B923-7F6781E5E3FD}"/>
              </a:ext>
            </a:extLst>
          </p:cNvPr>
          <p:cNvGrpSpPr/>
          <p:nvPr/>
        </p:nvGrpSpPr>
        <p:grpSpPr>
          <a:xfrm>
            <a:off x="3939159" y="605365"/>
            <a:ext cx="8080015" cy="5327735"/>
            <a:chOff x="4149280" y="772262"/>
            <a:chExt cx="3281865" cy="2226835"/>
          </a:xfrm>
        </p:grpSpPr>
        <p:sp>
          <p:nvSpPr>
            <p:cNvPr id="14" name="Freeform 7">
              <a:extLst>
                <a:ext uri="{FF2B5EF4-FFF2-40B4-BE49-F238E27FC236}">
                  <a16:creationId xmlns:a16="http://schemas.microsoft.com/office/drawing/2014/main" id="{45FB732C-AF9A-9BD4-070F-4D8000DBC063}"/>
                </a:ext>
              </a:extLst>
            </p:cNvPr>
            <p:cNvSpPr/>
            <p:nvPr/>
          </p:nvSpPr>
          <p:spPr>
            <a:xfrm>
              <a:off x="5803776" y="772263"/>
              <a:ext cx="1072291" cy="1232518"/>
            </a:xfrm>
            <a:custGeom>
              <a:avLst/>
              <a:gdLst>
                <a:gd name="connsiteX0" fmla="*/ 0 w 1232517"/>
                <a:gd name="connsiteY0" fmla="*/ 536145 h 1072290"/>
                <a:gd name="connsiteX1" fmla="*/ 268073 w 1232517"/>
                <a:gd name="connsiteY1" fmla="*/ 0 h 1072290"/>
                <a:gd name="connsiteX2" fmla="*/ 964445 w 1232517"/>
                <a:gd name="connsiteY2" fmla="*/ 0 h 1072290"/>
                <a:gd name="connsiteX3" fmla="*/ 1232517 w 1232517"/>
                <a:gd name="connsiteY3" fmla="*/ 536145 h 1072290"/>
                <a:gd name="connsiteX4" fmla="*/ 964445 w 1232517"/>
                <a:gd name="connsiteY4" fmla="*/ 1072290 h 1072290"/>
                <a:gd name="connsiteX5" fmla="*/ 268073 w 1232517"/>
                <a:gd name="connsiteY5" fmla="*/ 1072290 h 1072290"/>
                <a:gd name="connsiteX6" fmla="*/ 0 w 1232517"/>
                <a:gd name="connsiteY6" fmla="*/ 536145 h 107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517" h="1072290">
                  <a:moveTo>
                    <a:pt x="616259" y="0"/>
                  </a:moveTo>
                  <a:lnTo>
                    <a:pt x="1232516" y="233224"/>
                  </a:lnTo>
                  <a:lnTo>
                    <a:pt x="1232516" y="839067"/>
                  </a:lnTo>
                  <a:lnTo>
                    <a:pt x="616259" y="1072290"/>
                  </a:lnTo>
                  <a:lnTo>
                    <a:pt x="1" y="839067"/>
                  </a:lnTo>
                  <a:lnTo>
                    <a:pt x="1" y="233224"/>
                  </a:lnTo>
                  <a:lnTo>
                    <a:pt x="616259" y="0"/>
                  </a:lnTo>
                  <a:close/>
                </a:path>
              </a:pathLst>
            </a:custGeom>
            <a:solidFill>
              <a:srgbClr val="579FD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389" tIns="226358" rIns="201390" bIns="226357" numCol="1" spcCol="1270" anchor="ctr" anchorCtr="0">
              <a:noAutofit/>
            </a:bodyPr>
            <a:lstStyle/>
            <a:p>
              <a:pPr lvl="0" algn="ctr">
                <a:lnSpc>
                  <a:spcPct val="114000"/>
                </a:lnSpc>
                <a:buFont typeface="Arial" panose="020B0604020202020204" pitchFamily="34" charset="0"/>
                <a:buNone/>
              </a:pPr>
              <a:endParaRPr lang="en-US" b="1" i="0" dirty="0">
                <a:solidFill>
                  <a:srgbClr val="08473D"/>
                </a:solidFill>
                <a:ea typeface="Open Sans" panose="020B0606030504020204" pitchFamily="34" charset="0"/>
                <a:cs typeface="Open Sans" panose="020B0606030504020204" pitchFamily="34" charset="0"/>
              </a:endParaRPr>
            </a:p>
            <a:p>
              <a:pPr lvl="0" algn="ctr">
                <a:lnSpc>
                  <a:spcPct val="114000"/>
                </a:lnSpc>
                <a:buFont typeface="Arial" panose="020B0604020202020204" pitchFamily="34" charset="0"/>
                <a:buNone/>
              </a:pPr>
              <a:endParaRPr lang="en-US" b="1" dirty="0">
                <a:solidFill>
                  <a:schemeClr val="bg1"/>
                </a:solidFill>
                <a:ea typeface="Open Sans" panose="020B0606030504020204" pitchFamily="34" charset="0"/>
                <a:cs typeface="Open Sans" panose="020B0606030504020204" pitchFamily="34" charset="0"/>
              </a:endParaRPr>
            </a:p>
            <a:p>
              <a:pPr lvl="0" algn="ctr">
                <a:lnSpc>
                  <a:spcPct val="114000"/>
                </a:lnSpc>
                <a:buFont typeface="Arial" panose="020B0604020202020204" pitchFamily="34" charset="0"/>
                <a:buNone/>
              </a:pPr>
              <a:r>
                <a:rPr lang="en-US"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Accessible &amp; Inclusive Content:</a:t>
              </a:r>
            </a:p>
            <a:p>
              <a:pPr lvl="0" algn="ctr">
                <a:lnSpc>
                  <a:spcPct val="114000"/>
                </a:lnSpc>
                <a:buFont typeface="Arial" panose="020B0604020202020204" pitchFamily="34" charset="0"/>
                <a:buNone/>
              </a:pPr>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Public online content is inclusive &amp; accessible by all individuals</a:t>
              </a:r>
              <a:endParaRPr lang="en-US" sz="14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Freeform 9">
              <a:extLst>
                <a:ext uri="{FF2B5EF4-FFF2-40B4-BE49-F238E27FC236}">
                  <a16:creationId xmlns:a16="http://schemas.microsoft.com/office/drawing/2014/main" id="{33F3B79F-6768-E76F-830D-66553CD919BC}"/>
                </a:ext>
              </a:extLst>
            </p:cNvPr>
            <p:cNvSpPr/>
            <p:nvPr/>
          </p:nvSpPr>
          <p:spPr>
            <a:xfrm>
              <a:off x="4702227" y="772262"/>
              <a:ext cx="1072291" cy="1232518"/>
            </a:xfrm>
            <a:custGeom>
              <a:avLst/>
              <a:gdLst>
                <a:gd name="connsiteX0" fmla="*/ 0 w 1232517"/>
                <a:gd name="connsiteY0" fmla="*/ 536145 h 1072290"/>
                <a:gd name="connsiteX1" fmla="*/ 268073 w 1232517"/>
                <a:gd name="connsiteY1" fmla="*/ 0 h 1072290"/>
                <a:gd name="connsiteX2" fmla="*/ 964445 w 1232517"/>
                <a:gd name="connsiteY2" fmla="*/ 0 h 1072290"/>
                <a:gd name="connsiteX3" fmla="*/ 1232517 w 1232517"/>
                <a:gd name="connsiteY3" fmla="*/ 536145 h 1072290"/>
                <a:gd name="connsiteX4" fmla="*/ 964445 w 1232517"/>
                <a:gd name="connsiteY4" fmla="*/ 1072290 h 1072290"/>
                <a:gd name="connsiteX5" fmla="*/ 268073 w 1232517"/>
                <a:gd name="connsiteY5" fmla="*/ 1072290 h 1072290"/>
                <a:gd name="connsiteX6" fmla="*/ 0 w 1232517"/>
                <a:gd name="connsiteY6" fmla="*/ 536145 h 107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517" h="1072290">
                  <a:moveTo>
                    <a:pt x="616259" y="0"/>
                  </a:moveTo>
                  <a:lnTo>
                    <a:pt x="1232516" y="233224"/>
                  </a:lnTo>
                  <a:lnTo>
                    <a:pt x="1232516" y="839067"/>
                  </a:lnTo>
                  <a:lnTo>
                    <a:pt x="616259" y="1072290"/>
                  </a:lnTo>
                  <a:lnTo>
                    <a:pt x="1" y="839067"/>
                  </a:lnTo>
                  <a:lnTo>
                    <a:pt x="1" y="233224"/>
                  </a:lnTo>
                  <a:lnTo>
                    <a:pt x="616259" y="0"/>
                  </a:lnTo>
                  <a:close/>
                </a:path>
              </a:pathLst>
            </a:custGeom>
            <a:solidFill>
              <a:srgbClr val="0371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7099" tIns="192068" rIns="167100" bIns="192067" numCol="1" spcCol="1270" anchor="ctr" anchorCtr="0">
              <a:noAutofit/>
            </a:bodyPr>
            <a:lstStyle/>
            <a:p>
              <a:pPr lvl="0" algn="ctr">
                <a:lnSpc>
                  <a:spcPct val="114000"/>
                </a:lnSpc>
              </a:pPr>
              <a:endParaRPr lang="en-US" b="1" i="0" dirty="0">
                <a:solidFill>
                  <a:schemeClr val="bg1">
                    <a:lumMod val="95000"/>
                  </a:schemeClr>
                </a:solidFill>
                <a:ea typeface="Open Sans" panose="020B0606030504020204" pitchFamily="34" charset="0"/>
                <a:cs typeface="Open Sans" panose="020B0606030504020204" pitchFamily="34" charset="0"/>
              </a:endParaRPr>
            </a:p>
            <a:p>
              <a:pPr lvl="0" algn="ctr">
                <a:lnSpc>
                  <a:spcPct val="114000"/>
                </a:lnSpc>
              </a:pPr>
              <a:endParaRPr lang="en-US" b="1" i="0" dirty="0">
                <a:solidFill>
                  <a:schemeClr val="bg1">
                    <a:lumMod val="95000"/>
                  </a:schemeClr>
                </a:solidFill>
                <a:ea typeface="Open Sans" panose="020B0606030504020204" pitchFamily="34" charset="0"/>
                <a:cs typeface="Open Sans" panose="020B0606030504020204" pitchFamily="34" charset="0"/>
              </a:endParaRPr>
            </a:p>
            <a:p>
              <a:pPr lvl="0" algn="ctr">
                <a:lnSpc>
                  <a:spcPct val="114000"/>
                </a:lnSpc>
              </a:pPr>
              <a:r>
                <a:rPr lang="en-US"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Broadband Access:</a:t>
              </a:r>
            </a:p>
            <a:p>
              <a:pPr lvl="0" algn="ctr">
                <a:lnSpc>
                  <a:spcPct val="114000"/>
                </a:lnSpc>
              </a:pPr>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Affordable, accessible, &amp; reliable high-speed </a:t>
              </a:r>
            </a:p>
            <a:p>
              <a:pPr lvl="0" algn="ctr">
                <a:lnSpc>
                  <a:spcPct val="114000"/>
                </a:lnSpc>
              </a:pPr>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home internet service is available for all </a:t>
              </a:r>
            </a:p>
            <a:p>
              <a:pPr lvl="0" algn="ctr">
                <a:lnSpc>
                  <a:spcPct val="114000"/>
                </a:lnSpc>
              </a:pPr>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individuals</a:t>
              </a:r>
              <a:endParaRPr lang="en-US" sz="14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Freeform 10">
              <a:extLst>
                <a:ext uri="{FF2B5EF4-FFF2-40B4-BE49-F238E27FC236}">
                  <a16:creationId xmlns:a16="http://schemas.microsoft.com/office/drawing/2014/main" id="{E39F37ED-DF06-BEB5-6B73-560007006C6D}"/>
                </a:ext>
              </a:extLst>
            </p:cNvPr>
            <p:cNvSpPr/>
            <p:nvPr/>
          </p:nvSpPr>
          <p:spPr>
            <a:xfrm>
              <a:off x="5252957" y="1766579"/>
              <a:ext cx="1072291" cy="1232518"/>
            </a:xfrm>
            <a:custGeom>
              <a:avLst/>
              <a:gdLst>
                <a:gd name="connsiteX0" fmla="*/ 0 w 1232517"/>
                <a:gd name="connsiteY0" fmla="*/ 536145 h 1072290"/>
                <a:gd name="connsiteX1" fmla="*/ 268073 w 1232517"/>
                <a:gd name="connsiteY1" fmla="*/ 0 h 1072290"/>
                <a:gd name="connsiteX2" fmla="*/ 964445 w 1232517"/>
                <a:gd name="connsiteY2" fmla="*/ 0 h 1072290"/>
                <a:gd name="connsiteX3" fmla="*/ 1232517 w 1232517"/>
                <a:gd name="connsiteY3" fmla="*/ 536145 h 1072290"/>
                <a:gd name="connsiteX4" fmla="*/ 964445 w 1232517"/>
                <a:gd name="connsiteY4" fmla="*/ 1072290 h 1072290"/>
                <a:gd name="connsiteX5" fmla="*/ 268073 w 1232517"/>
                <a:gd name="connsiteY5" fmla="*/ 1072290 h 1072290"/>
                <a:gd name="connsiteX6" fmla="*/ 0 w 1232517"/>
                <a:gd name="connsiteY6" fmla="*/ 536145 h 107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517" h="1072290">
                  <a:moveTo>
                    <a:pt x="616259" y="0"/>
                  </a:moveTo>
                  <a:lnTo>
                    <a:pt x="1232516" y="233224"/>
                  </a:lnTo>
                  <a:lnTo>
                    <a:pt x="1232516" y="839067"/>
                  </a:lnTo>
                  <a:lnTo>
                    <a:pt x="616259" y="1072290"/>
                  </a:lnTo>
                  <a:lnTo>
                    <a:pt x="1" y="839067"/>
                  </a:lnTo>
                  <a:lnTo>
                    <a:pt x="1" y="233224"/>
                  </a:lnTo>
                  <a:lnTo>
                    <a:pt x="616259" y="0"/>
                  </a:lnTo>
                  <a:close/>
                </a:path>
              </a:pathLst>
            </a:custGeom>
            <a:solidFill>
              <a:srgbClr val="00508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389" tIns="226358" rIns="201390" bIns="226357" numCol="1" spcCol="1270" anchor="ctr" anchorCtr="0">
              <a:noAutofit/>
            </a:bodyPr>
            <a:lstStyle/>
            <a:p>
              <a:pPr lvl="0">
                <a:lnSpc>
                  <a:spcPct val="114000"/>
                </a:lnSpc>
              </a:pPr>
              <a:endParaRPr lang="en-US" b="1" i="0" dirty="0">
                <a:solidFill>
                  <a:srgbClr val="B5DEBA"/>
                </a:solidFill>
                <a:ea typeface="Open Sans" panose="020B0606030504020204" pitchFamily="34" charset="0"/>
                <a:cs typeface="Open Sans" panose="020B0606030504020204" pitchFamily="34" charset="0"/>
              </a:endParaRPr>
            </a:p>
            <a:p>
              <a:pPr lvl="0">
                <a:lnSpc>
                  <a:spcPct val="114000"/>
                </a:lnSpc>
              </a:pPr>
              <a:endParaRPr lang="en-US" b="1" dirty="0">
                <a:solidFill>
                  <a:srgbClr val="B5DEBA"/>
                </a:solidFill>
                <a:ea typeface="Open Sans" panose="020B0606030504020204" pitchFamily="34" charset="0"/>
                <a:cs typeface="Open Sans" panose="020B0606030504020204" pitchFamily="34" charset="0"/>
              </a:endParaRPr>
            </a:p>
            <a:p>
              <a:pPr lvl="0" algn="ctr">
                <a:lnSpc>
                  <a:spcPct val="114000"/>
                </a:lnSpc>
              </a:pPr>
              <a:endParaRPr lang="en-US" b="1" i="0" dirty="0">
                <a:solidFill>
                  <a:srgbClr val="C0E6FF"/>
                </a:solidFill>
                <a:latin typeface="Open Sans" panose="020B0606030504020204" pitchFamily="34" charset="0"/>
                <a:ea typeface="Open Sans" panose="020B0606030504020204" pitchFamily="34" charset="0"/>
                <a:cs typeface="Open Sans" panose="020B0606030504020204" pitchFamily="34" charset="0"/>
              </a:endParaRPr>
            </a:p>
            <a:p>
              <a:pPr lvl="0" algn="ctr">
                <a:lnSpc>
                  <a:spcPct val="114000"/>
                </a:lnSpc>
              </a:pPr>
              <a:r>
                <a:rPr lang="en-US" b="1" i="0" dirty="0">
                  <a:solidFill>
                    <a:srgbClr val="C0E6FF"/>
                  </a:solidFill>
                  <a:latin typeface="Open Sans" panose="020B0606030504020204" pitchFamily="34" charset="0"/>
                  <a:ea typeface="Open Sans" panose="020B0606030504020204" pitchFamily="34" charset="0"/>
                  <a:cs typeface="Open Sans" panose="020B0606030504020204" pitchFamily="34" charset="0"/>
                </a:rPr>
                <a:t>Privacy &amp; Security:</a:t>
              </a:r>
            </a:p>
            <a:p>
              <a:pPr lvl="0" algn="ctr">
                <a:lnSpc>
                  <a:spcPct val="114000"/>
                </a:lnSpc>
              </a:pPr>
              <a:r>
                <a:rPr lang="en-US" sz="1400" b="0" i="0" dirty="0">
                  <a:solidFill>
                    <a:srgbClr val="C0E6FF"/>
                  </a:solidFill>
                  <a:latin typeface="Open Sans" panose="020B0606030504020204" pitchFamily="34" charset="0"/>
                  <a:ea typeface="Open Sans" panose="020B0606030504020204" pitchFamily="34" charset="0"/>
                  <a:cs typeface="Open Sans" panose="020B0606030504020204" pitchFamily="34" charset="0"/>
                </a:rPr>
                <a:t>Individuals can protect their data privacy &amp; online security</a:t>
              </a:r>
              <a:br>
                <a:rPr lang="en-US" sz="1400" b="0" i="0" dirty="0">
                  <a:solidFill>
                    <a:srgbClr val="B5DEBA"/>
                  </a:solidFill>
                  <a:latin typeface="Open Sans" panose="020B0606030504020204" pitchFamily="34" charset="0"/>
                  <a:ea typeface="Open Sans" panose="020B0606030504020204" pitchFamily="34" charset="0"/>
                  <a:cs typeface="Open Sans" panose="020B0606030504020204" pitchFamily="34" charset="0"/>
                </a:rPr>
              </a:br>
              <a:endParaRPr lang="en-US" sz="1400" b="0" i="0" dirty="0">
                <a:solidFill>
                  <a:srgbClr val="B5DEB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Freeform 12">
              <a:extLst>
                <a:ext uri="{FF2B5EF4-FFF2-40B4-BE49-F238E27FC236}">
                  <a16:creationId xmlns:a16="http://schemas.microsoft.com/office/drawing/2014/main" id="{1E91B420-1375-984C-2989-3F4F4A9AEC4F}"/>
                </a:ext>
              </a:extLst>
            </p:cNvPr>
            <p:cNvSpPr/>
            <p:nvPr/>
          </p:nvSpPr>
          <p:spPr>
            <a:xfrm>
              <a:off x="6358854" y="1766579"/>
              <a:ext cx="1072291" cy="1232518"/>
            </a:xfrm>
            <a:custGeom>
              <a:avLst/>
              <a:gdLst>
                <a:gd name="connsiteX0" fmla="*/ 0 w 1232517"/>
                <a:gd name="connsiteY0" fmla="*/ 536145 h 1072290"/>
                <a:gd name="connsiteX1" fmla="*/ 268073 w 1232517"/>
                <a:gd name="connsiteY1" fmla="*/ 0 h 1072290"/>
                <a:gd name="connsiteX2" fmla="*/ 964445 w 1232517"/>
                <a:gd name="connsiteY2" fmla="*/ 0 h 1072290"/>
                <a:gd name="connsiteX3" fmla="*/ 1232517 w 1232517"/>
                <a:gd name="connsiteY3" fmla="*/ 536145 h 1072290"/>
                <a:gd name="connsiteX4" fmla="*/ 964445 w 1232517"/>
                <a:gd name="connsiteY4" fmla="*/ 1072290 h 1072290"/>
                <a:gd name="connsiteX5" fmla="*/ 268073 w 1232517"/>
                <a:gd name="connsiteY5" fmla="*/ 1072290 h 1072290"/>
                <a:gd name="connsiteX6" fmla="*/ 0 w 1232517"/>
                <a:gd name="connsiteY6" fmla="*/ 536145 h 107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517" h="1072290">
                  <a:moveTo>
                    <a:pt x="616259" y="0"/>
                  </a:moveTo>
                  <a:lnTo>
                    <a:pt x="1232516" y="233224"/>
                  </a:lnTo>
                  <a:lnTo>
                    <a:pt x="1232516" y="839067"/>
                  </a:lnTo>
                  <a:lnTo>
                    <a:pt x="616259" y="1072290"/>
                  </a:lnTo>
                  <a:lnTo>
                    <a:pt x="1" y="839067"/>
                  </a:lnTo>
                  <a:lnTo>
                    <a:pt x="1" y="233224"/>
                  </a:lnTo>
                  <a:lnTo>
                    <a:pt x="616259" y="0"/>
                  </a:lnTo>
                  <a:close/>
                </a:path>
              </a:pathLst>
            </a:custGeom>
            <a:solidFill>
              <a:srgbClr val="66D0F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7099" tIns="192068" rIns="167100" bIns="192067" numCol="1" spcCol="1270" anchor="ctr" anchorCtr="0">
              <a:noAutofit/>
            </a:bodyPr>
            <a:lstStyle/>
            <a:p>
              <a:pPr lvl="0" algn="ctr">
                <a:buFont typeface="Arial" panose="020B0604020202020204" pitchFamily="34" charset="0"/>
                <a:buNone/>
              </a:pPr>
              <a:endParaRPr lang="en-US" b="1" i="0" kern="1200">
                <a:solidFill>
                  <a:srgbClr val="08473D"/>
                </a:solidFill>
                <a:ea typeface="Open Sans" panose="020B0606030504020204" pitchFamily="34" charset="0"/>
                <a:cs typeface="Open Sans" panose="020B0606030504020204" pitchFamily="34" charset="0"/>
              </a:endParaRPr>
            </a:p>
            <a:p>
              <a:pPr lvl="0" algn="ctr">
                <a:buFont typeface="Arial" panose="020B0604020202020204" pitchFamily="34" charset="0"/>
                <a:buNone/>
              </a:pPr>
              <a:endParaRPr lang="en-US" b="1">
                <a:solidFill>
                  <a:srgbClr val="08473D"/>
                </a:solidFill>
                <a:ea typeface="Open Sans" panose="020B0606030504020204" pitchFamily="34" charset="0"/>
                <a:cs typeface="Open Sans" panose="020B0606030504020204" pitchFamily="34" charset="0"/>
              </a:endParaRPr>
            </a:p>
            <a:p>
              <a:pPr lvl="0" algn="ctr">
                <a:buFont typeface="Arial" panose="020B0604020202020204" pitchFamily="34" charset="0"/>
                <a:buNone/>
              </a:pPr>
              <a:endParaRPr lang="en-US" b="1">
                <a:solidFill>
                  <a:schemeClr val="tx1">
                    <a:lumMod val="75000"/>
                    <a:lumOff val="25000"/>
                  </a:schemeClr>
                </a:solidFill>
                <a:ea typeface="Open Sans" panose="020B0606030504020204" pitchFamily="34" charset="0"/>
                <a:cs typeface="Open Sans" panose="020B0606030504020204" pitchFamily="34" charset="0"/>
              </a:endParaRPr>
            </a:p>
            <a:p>
              <a:pPr lvl="0" algn="ctr">
                <a:buFont typeface="Arial" panose="020B0604020202020204" pitchFamily="34" charset="0"/>
                <a:buNone/>
              </a:pPr>
              <a:r>
                <a:rPr lang="en-US" b="1"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Digital Literacy </a:t>
              </a:r>
            </a:p>
            <a:p>
              <a:pPr lvl="0" algn="ctr">
                <a:buFont typeface="Arial" panose="020B0604020202020204" pitchFamily="34" charset="0"/>
                <a:buNone/>
              </a:pPr>
              <a:r>
                <a:rPr lang="en-US" b="1"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 Skills:</a:t>
              </a:r>
            </a:p>
            <a:p>
              <a:pPr lvl="0" algn="ctr">
                <a:buFont typeface="Arial" panose="020B0604020202020204" pitchFamily="34" charset="0"/>
                <a:buNone/>
              </a:pPr>
              <a:r>
                <a:rPr lang="en-US" sz="1400" b="0"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Individuals have digital skills to meaningfully use the internet in their</a:t>
              </a:r>
            </a:p>
            <a:p>
              <a:pPr lvl="0" algn="ctr">
                <a:buFont typeface="Arial" panose="020B0604020202020204" pitchFamily="34" charset="0"/>
                <a:buNone/>
              </a:pPr>
              <a:r>
                <a:rPr lang="en-US" sz="1400" b="0"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daily lives</a:t>
              </a:r>
              <a:endParaRPr lang="en-US" sz="1400" b="1"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Freeform 13">
              <a:extLst>
                <a:ext uri="{FF2B5EF4-FFF2-40B4-BE49-F238E27FC236}">
                  <a16:creationId xmlns:a16="http://schemas.microsoft.com/office/drawing/2014/main" id="{E1BA0527-1C20-EB45-C10D-D0A51A9FA5EC}"/>
                </a:ext>
              </a:extLst>
            </p:cNvPr>
            <p:cNvSpPr/>
            <p:nvPr/>
          </p:nvSpPr>
          <p:spPr>
            <a:xfrm>
              <a:off x="4149280" y="1761866"/>
              <a:ext cx="1072291" cy="1232518"/>
            </a:xfrm>
            <a:custGeom>
              <a:avLst/>
              <a:gdLst>
                <a:gd name="connsiteX0" fmla="*/ 0 w 1232517"/>
                <a:gd name="connsiteY0" fmla="*/ 536145 h 1072290"/>
                <a:gd name="connsiteX1" fmla="*/ 268073 w 1232517"/>
                <a:gd name="connsiteY1" fmla="*/ 0 h 1072290"/>
                <a:gd name="connsiteX2" fmla="*/ 964445 w 1232517"/>
                <a:gd name="connsiteY2" fmla="*/ 0 h 1072290"/>
                <a:gd name="connsiteX3" fmla="*/ 1232517 w 1232517"/>
                <a:gd name="connsiteY3" fmla="*/ 536145 h 1072290"/>
                <a:gd name="connsiteX4" fmla="*/ 964445 w 1232517"/>
                <a:gd name="connsiteY4" fmla="*/ 1072290 h 1072290"/>
                <a:gd name="connsiteX5" fmla="*/ 268073 w 1232517"/>
                <a:gd name="connsiteY5" fmla="*/ 1072290 h 1072290"/>
                <a:gd name="connsiteX6" fmla="*/ 0 w 1232517"/>
                <a:gd name="connsiteY6" fmla="*/ 536145 h 107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517" h="1072290">
                  <a:moveTo>
                    <a:pt x="616259" y="0"/>
                  </a:moveTo>
                  <a:lnTo>
                    <a:pt x="1232516" y="233224"/>
                  </a:lnTo>
                  <a:lnTo>
                    <a:pt x="1232516" y="839067"/>
                  </a:lnTo>
                  <a:lnTo>
                    <a:pt x="616259" y="1072290"/>
                  </a:lnTo>
                  <a:lnTo>
                    <a:pt x="1" y="839067"/>
                  </a:lnTo>
                  <a:lnTo>
                    <a:pt x="1" y="233224"/>
                  </a:lnTo>
                  <a:lnTo>
                    <a:pt x="616259" y="0"/>
                  </a:lnTo>
                  <a:close/>
                </a:path>
              </a:pathLst>
            </a:custGeom>
            <a:solidFill>
              <a:srgbClr val="4F97C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389" tIns="226358" rIns="201390" bIns="226357" numCol="1" spcCol="1270" anchor="ctr" anchorCtr="0">
              <a:noAutofit/>
            </a:bodyPr>
            <a:lstStyle/>
            <a:p>
              <a:pPr lvl="0" algn="ctr">
                <a:lnSpc>
                  <a:spcPct val="114000"/>
                </a:lnSpc>
              </a:pPr>
              <a:endParaRPr lang="en-US" b="1" i="0" dirty="0">
                <a:solidFill>
                  <a:srgbClr val="08473D"/>
                </a:solidFill>
                <a:ea typeface="Open Sans" panose="020B0606030504020204" pitchFamily="34" charset="0"/>
                <a:cs typeface="Open Sans" panose="020B0606030504020204" pitchFamily="34" charset="0"/>
              </a:endParaRPr>
            </a:p>
            <a:p>
              <a:pPr lvl="0" algn="ctr">
                <a:lnSpc>
                  <a:spcPct val="114000"/>
                </a:lnSpc>
              </a:pPr>
              <a:endParaRPr lang="en-US" b="1" i="0" dirty="0">
                <a:solidFill>
                  <a:srgbClr val="08473D"/>
                </a:solidFill>
                <a:ea typeface="Open Sans" panose="020B0606030504020204" pitchFamily="34" charset="0"/>
                <a:cs typeface="Open Sans" panose="020B0606030504020204" pitchFamily="34" charset="0"/>
              </a:endParaRPr>
            </a:p>
            <a:p>
              <a:pPr lvl="0" algn="ctr"/>
              <a:r>
                <a:rPr lang="en-US"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Devices &amp; Tech Support:</a:t>
              </a:r>
            </a:p>
            <a:p>
              <a:pPr lvl="0" algn="ctr">
                <a:lnSpc>
                  <a:spcPct val="114000"/>
                </a:lnSpc>
              </a:pPr>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Individuals have access </a:t>
              </a:r>
            </a:p>
            <a:p>
              <a:pPr lvl="0" algn="ctr">
                <a:lnSpc>
                  <a:spcPct val="114000"/>
                </a:lnSpc>
              </a:pPr>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to a computer or tablet </a:t>
              </a:r>
            </a:p>
            <a:p>
              <a:pPr lvl="0" algn="ctr">
                <a:lnSpc>
                  <a:spcPct val="114000"/>
                </a:lnSpc>
              </a:pPr>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and technical support</a:t>
              </a:r>
            </a:p>
          </p:txBody>
        </p:sp>
      </p:grpSp>
      <p:pic>
        <p:nvPicPr>
          <p:cNvPr id="26" name="Graphic 25">
            <a:extLst>
              <a:ext uri="{FF2B5EF4-FFF2-40B4-BE49-F238E27FC236}">
                <a16:creationId xmlns:a16="http://schemas.microsoft.com/office/drawing/2014/main" id="{0538E51F-B246-53EC-EAA3-F8DB702EF2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8499" y="3196744"/>
            <a:ext cx="612857" cy="822857"/>
          </a:xfrm>
          <a:prstGeom prst="rect">
            <a:avLst/>
          </a:prstGeom>
        </p:spPr>
      </p:pic>
      <p:pic>
        <p:nvPicPr>
          <p:cNvPr id="28" name="Graphic 27">
            <a:extLst>
              <a:ext uri="{FF2B5EF4-FFF2-40B4-BE49-F238E27FC236}">
                <a16:creationId xmlns:a16="http://schemas.microsoft.com/office/drawing/2014/main" id="{853D0A62-F2CF-1107-DE91-1A0A9D8C4C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8082" y="802578"/>
            <a:ext cx="815729" cy="1107244"/>
          </a:xfrm>
          <a:prstGeom prst="rect">
            <a:avLst/>
          </a:prstGeom>
        </p:spPr>
      </p:pic>
      <p:pic>
        <p:nvPicPr>
          <p:cNvPr id="30" name="Graphic 29">
            <a:extLst>
              <a:ext uri="{FF2B5EF4-FFF2-40B4-BE49-F238E27FC236}">
                <a16:creationId xmlns:a16="http://schemas.microsoft.com/office/drawing/2014/main" id="{1708777E-7991-B12C-8F7F-AF5E5FFA97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28041" y="701038"/>
            <a:ext cx="1009037" cy="1522180"/>
          </a:xfrm>
          <a:prstGeom prst="rect">
            <a:avLst/>
          </a:prstGeom>
        </p:spPr>
      </p:pic>
      <p:pic>
        <p:nvPicPr>
          <p:cNvPr id="32" name="Graphic 31">
            <a:extLst>
              <a:ext uri="{FF2B5EF4-FFF2-40B4-BE49-F238E27FC236}">
                <a16:creationId xmlns:a16="http://schemas.microsoft.com/office/drawing/2014/main" id="{8684FA4F-B4B2-D62E-B6FB-A44B4E5484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06848" y="3103136"/>
            <a:ext cx="914580" cy="1344279"/>
          </a:xfrm>
          <a:prstGeom prst="rect">
            <a:avLst/>
          </a:prstGeom>
        </p:spPr>
      </p:pic>
      <p:pic>
        <p:nvPicPr>
          <p:cNvPr id="34" name="Graphic 33">
            <a:extLst>
              <a:ext uri="{FF2B5EF4-FFF2-40B4-BE49-F238E27FC236}">
                <a16:creationId xmlns:a16="http://schemas.microsoft.com/office/drawing/2014/main" id="{48FCDBAF-E035-4172-F2B1-54E54B572E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32446" y="3161666"/>
            <a:ext cx="933454" cy="982217"/>
          </a:xfrm>
          <a:prstGeom prst="rect">
            <a:avLst/>
          </a:prstGeom>
        </p:spPr>
      </p:pic>
      <p:pic>
        <p:nvPicPr>
          <p:cNvPr id="36" name="Graphic 35">
            <a:extLst>
              <a:ext uri="{FF2B5EF4-FFF2-40B4-BE49-F238E27FC236}">
                <a16:creationId xmlns:a16="http://schemas.microsoft.com/office/drawing/2014/main" id="{86FC6E0B-AF2B-5C2C-5047-79C5B8227EE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35120" y="3268798"/>
            <a:ext cx="493080" cy="672381"/>
          </a:xfrm>
          <a:prstGeom prst="rect">
            <a:avLst/>
          </a:prstGeom>
        </p:spPr>
      </p:pic>
    </p:spTree>
    <p:extLst>
      <p:ext uri="{BB962C8B-B14F-4D97-AF65-F5344CB8AC3E}">
        <p14:creationId xmlns:p14="http://schemas.microsoft.com/office/powerpoint/2010/main" val="1825646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23C87-982E-AD69-B3AF-BB996869D613}"/>
              </a:ext>
            </a:extLst>
          </p:cNvPr>
          <p:cNvSpPr>
            <a:spLocks noGrp="1"/>
          </p:cNvSpPr>
          <p:nvPr>
            <p:ph type="title"/>
          </p:nvPr>
        </p:nvSpPr>
        <p:spPr/>
        <p:txBody>
          <a:bodyPr/>
          <a:lstStyle/>
          <a:p>
            <a:pPr algn="ctr"/>
            <a:r>
              <a:rPr lang="en-US" dirty="0"/>
              <a:t>DIGITAL OPPORTUNITY FUNDING PRIORITIES</a:t>
            </a:r>
          </a:p>
        </p:txBody>
      </p:sp>
      <p:sp>
        <p:nvSpPr>
          <p:cNvPr id="3" name="Footer Placeholder 2">
            <a:extLst>
              <a:ext uri="{FF2B5EF4-FFF2-40B4-BE49-F238E27FC236}">
                <a16:creationId xmlns:a16="http://schemas.microsoft.com/office/drawing/2014/main" id="{7EA7F5ED-6B3B-C464-C554-81C563550D20}"/>
              </a:ext>
            </a:extLst>
          </p:cNvPr>
          <p:cNvSpPr>
            <a:spLocks noGrp="1"/>
          </p:cNvSpPr>
          <p:nvPr>
            <p:ph type="ftr" sz="quarter" idx="11"/>
          </p:nvPr>
        </p:nvSpPr>
        <p:spPr/>
        <p:txBody>
          <a:bodyPr/>
          <a:lstStyle/>
          <a:p>
            <a:r>
              <a:rPr lang="en-US"/>
              <a:t>FUNDING OPPORTUNITIES</a:t>
            </a:r>
          </a:p>
        </p:txBody>
      </p:sp>
      <p:sp>
        <p:nvSpPr>
          <p:cNvPr id="4" name="Slide Number Placeholder 3">
            <a:extLst>
              <a:ext uri="{FF2B5EF4-FFF2-40B4-BE49-F238E27FC236}">
                <a16:creationId xmlns:a16="http://schemas.microsoft.com/office/drawing/2014/main" id="{986C6B8C-162F-CA6A-1A20-FF5F9A2952A9}"/>
              </a:ext>
            </a:extLst>
          </p:cNvPr>
          <p:cNvSpPr>
            <a:spLocks noGrp="1"/>
          </p:cNvSpPr>
          <p:nvPr>
            <p:ph type="sldNum" sz="quarter" idx="12"/>
          </p:nvPr>
        </p:nvSpPr>
        <p:spPr/>
        <p:txBody>
          <a:bodyPr/>
          <a:lstStyle/>
          <a:p>
            <a:fld id="{ACAAA2AA-9935-F447-A1F2-B7B18FC0B460}" type="slidenum">
              <a:rPr lang="en-US" smtClean="0"/>
              <a:t>11</a:t>
            </a:fld>
            <a:endParaRPr lang="en-US"/>
          </a:p>
        </p:txBody>
      </p:sp>
      <p:sp>
        <p:nvSpPr>
          <p:cNvPr id="5" name="TextBox 4">
            <a:extLst>
              <a:ext uri="{FF2B5EF4-FFF2-40B4-BE49-F238E27FC236}">
                <a16:creationId xmlns:a16="http://schemas.microsoft.com/office/drawing/2014/main" id="{F3029E8F-6AEF-B0BC-BEE2-8EE69F0BE0B6}"/>
              </a:ext>
            </a:extLst>
          </p:cNvPr>
          <p:cNvSpPr txBox="1"/>
          <p:nvPr/>
        </p:nvSpPr>
        <p:spPr>
          <a:xfrm>
            <a:off x="1508133" y="1272209"/>
            <a:ext cx="9841548" cy="646331"/>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SemiBold" pitchFamily="2" charset="0"/>
                <a:ea typeface="Open Sans SemiBold" pitchFamily="2" charset="0"/>
                <a:cs typeface="Open Sans SemiBold" pitchFamily="2" charset="0"/>
              </a:rPr>
              <a:t>Alabama’s statewide plan will identify needs &amp; barriers &amp; advance goals with federal funding for capacity grants, training, &amp; outreach to covered populations</a:t>
            </a:r>
            <a:endParaRPr kumimoji="0" lang="fr-FR" sz="1800" b="0" i="0" u="none" strike="noStrike" kern="1200" cap="none" spc="0" normalizeH="0" baseline="0" noProof="0" dirty="0">
              <a:ln>
                <a:noFill/>
              </a:ln>
              <a:effectLst/>
              <a:uLnTx/>
              <a:uFillTx/>
              <a:latin typeface="Open Sans SemiBold" pitchFamily="2" charset="0"/>
              <a:ea typeface="Open Sans SemiBold" pitchFamily="2" charset="0"/>
              <a:cs typeface="Open Sans SemiBold" pitchFamily="2" charset="0"/>
            </a:endParaRPr>
          </a:p>
        </p:txBody>
      </p:sp>
      <p:sp>
        <p:nvSpPr>
          <p:cNvPr id="12" name="Rectangle 11">
            <a:extLst>
              <a:ext uri="{FF2B5EF4-FFF2-40B4-BE49-F238E27FC236}">
                <a16:creationId xmlns:a16="http://schemas.microsoft.com/office/drawing/2014/main" id="{3F509537-824F-9028-8E13-BB8D6A71B774}"/>
              </a:ext>
            </a:extLst>
          </p:cNvPr>
          <p:cNvSpPr/>
          <p:nvPr/>
        </p:nvSpPr>
        <p:spPr>
          <a:xfrm>
            <a:off x="1159500" y="2149310"/>
            <a:ext cx="6872140" cy="4393731"/>
          </a:xfrm>
          <a:prstGeom prst="rect">
            <a:avLst/>
          </a:prstGeom>
          <a:solidFill>
            <a:srgbClr val="005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B97EF2C-157F-A8A4-2E90-0A73C881D667}"/>
              </a:ext>
            </a:extLst>
          </p:cNvPr>
          <p:cNvSpPr/>
          <p:nvPr/>
        </p:nvSpPr>
        <p:spPr>
          <a:xfrm>
            <a:off x="7645138" y="2401273"/>
            <a:ext cx="4125965" cy="3765280"/>
          </a:xfrm>
          <a:prstGeom prst="roundRect">
            <a:avLst>
              <a:gd name="adj" fmla="val 0"/>
            </a:avLst>
          </a:prstGeom>
          <a:solidFill>
            <a:schemeClr val="accent1">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Content Placeholder 7">
            <a:extLst>
              <a:ext uri="{FF2B5EF4-FFF2-40B4-BE49-F238E27FC236}">
                <a16:creationId xmlns:a16="http://schemas.microsoft.com/office/drawing/2014/main" id="{E69C2C35-F348-196F-8D47-6122FB7D7424}"/>
              </a:ext>
            </a:extLst>
          </p:cNvPr>
          <p:cNvSpPr txBox="1">
            <a:spLocks/>
          </p:cNvSpPr>
          <p:nvPr/>
        </p:nvSpPr>
        <p:spPr>
          <a:xfrm>
            <a:off x="1366890" y="2343397"/>
            <a:ext cx="6318982" cy="4022654"/>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19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Program areas:</a:t>
            </a:r>
          </a:p>
          <a:p>
            <a:pPr marL="0" indent="0">
              <a:spcBef>
                <a:spcPts val="600"/>
              </a:spcBef>
              <a:buFont typeface="Arial" panose="020B0604020202020204" pitchFamily="34" charset="0"/>
              <a:buNone/>
            </a:pPr>
            <a:endParaRPr lang="en-US" sz="600" b="1"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0"/>
              </a:spcBef>
            </a:pPr>
            <a:r>
              <a:rPr lang="en-US" sz="17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Broadband Access</a:t>
            </a:r>
            <a:r>
              <a:rPr lang="en-US" sz="1700" dirty="0">
                <a:solidFill>
                  <a:srgbClr val="E6F6FF"/>
                </a:solidFill>
                <a:latin typeface="Open Sans" panose="020B0606030504020204" pitchFamily="34" charset="0"/>
                <a:ea typeface="Open Sans" panose="020B0606030504020204" pitchFamily="34" charset="0"/>
                <a:cs typeface="Open Sans" panose="020B0606030504020204" pitchFamily="34" charset="0"/>
              </a:rPr>
              <a:t>: Individuals have more affordable, accessible, &amp; reliable high-speed home internet service </a:t>
            </a:r>
          </a:p>
          <a:p>
            <a:pPr>
              <a:lnSpc>
                <a:spcPct val="110000"/>
              </a:lnSpc>
              <a:spcBef>
                <a:spcPts val="0"/>
              </a:spcBef>
            </a:pPr>
            <a:endParaRPr lang="en-US" sz="400"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0"/>
              </a:spcBef>
            </a:pPr>
            <a:r>
              <a:rPr lang="en-US" sz="17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Devices &amp; Tech Support: </a:t>
            </a:r>
            <a:r>
              <a:rPr lang="en-US" sz="1700" dirty="0">
                <a:solidFill>
                  <a:srgbClr val="E6F6FF"/>
                </a:solidFill>
                <a:latin typeface="Open Sans" panose="020B0606030504020204" pitchFamily="34" charset="0"/>
                <a:ea typeface="Open Sans" panose="020B0606030504020204" pitchFamily="34" charset="0"/>
                <a:cs typeface="Open Sans" panose="020B0606030504020204" pitchFamily="34" charset="0"/>
              </a:rPr>
              <a:t>Individuals have access to a computer or tablet &amp; technical support</a:t>
            </a:r>
          </a:p>
          <a:p>
            <a:pPr>
              <a:lnSpc>
                <a:spcPct val="110000"/>
              </a:lnSpc>
              <a:spcBef>
                <a:spcPts val="0"/>
              </a:spcBef>
            </a:pPr>
            <a:endParaRPr lang="en-US" sz="400"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0"/>
              </a:spcBef>
            </a:pPr>
            <a:r>
              <a:rPr lang="en-US" sz="17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Digital Literacy &amp; Skills:  </a:t>
            </a:r>
            <a:r>
              <a:rPr lang="en-US" sz="1700" dirty="0">
                <a:solidFill>
                  <a:srgbClr val="E6F6FF"/>
                </a:solidFill>
                <a:latin typeface="Open Sans" panose="020B0606030504020204" pitchFamily="34" charset="0"/>
                <a:ea typeface="Open Sans" panose="020B0606030504020204" pitchFamily="34" charset="0"/>
                <a:cs typeface="Open Sans" panose="020B0606030504020204" pitchFamily="34" charset="0"/>
              </a:rPr>
              <a:t>Individuals have digital skills to meaningfully use the internet in their daily lives</a:t>
            </a:r>
          </a:p>
          <a:p>
            <a:pPr>
              <a:lnSpc>
                <a:spcPct val="110000"/>
              </a:lnSpc>
              <a:spcBef>
                <a:spcPts val="0"/>
              </a:spcBef>
            </a:pPr>
            <a:endParaRPr lang="en-US" sz="400"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0"/>
              </a:spcBef>
            </a:pPr>
            <a:r>
              <a:rPr lang="en-US" sz="17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Accessible &amp; Inclusive Content: </a:t>
            </a:r>
            <a:r>
              <a:rPr lang="en-US" sz="1700" dirty="0">
                <a:solidFill>
                  <a:srgbClr val="E6F6FF"/>
                </a:solidFill>
                <a:latin typeface="Open Sans" panose="020B0606030504020204" pitchFamily="34" charset="0"/>
                <a:ea typeface="Open Sans" panose="020B0606030504020204" pitchFamily="34" charset="0"/>
                <a:cs typeface="Open Sans" panose="020B0606030504020204" pitchFamily="34" charset="0"/>
              </a:rPr>
              <a:t>Public online content is inclusive &amp; accessible by all individuals</a:t>
            </a:r>
          </a:p>
          <a:p>
            <a:pPr>
              <a:lnSpc>
                <a:spcPct val="110000"/>
              </a:lnSpc>
              <a:spcBef>
                <a:spcPts val="0"/>
              </a:spcBef>
            </a:pPr>
            <a:endParaRPr lang="en-US" sz="400"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0"/>
              </a:spcBef>
            </a:pPr>
            <a:r>
              <a:rPr lang="en-US" sz="17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Privacy &amp; Security:  </a:t>
            </a:r>
            <a:r>
              <a:rPr lang="en-US" sz="1700" dirty="0">
                <a:solidFill>
                  <a:srgbClr val="E6F6FF"/>
                </a:solidFill>
                <a:latin typeface="Open Sans" panose="020B0606030504020204" pitchFamily="34" charset="0"/>
                <a:ea typeface="Open Sans" panose="020B0606030504020204" pitchFamily="34" charset="0"/>
                <a:cs typeface="Open Sans" panose="020B0606030504020204" pitchFamily="34" charset="0"/>
              </a:rPr>
              <a:t>Individuals can protect their data </a:t>
            </a:r>
          </a:p>
          <a:p>
            <a:pPr marL="0" indent="0">
              <a:lnSpc>
                <a:spcPct val="110000"/>
              </a:lnSpc>
              <a:spcBef>
                <a:spcPts val="0"/>
              </a:spcBef>
              <a:buNone/>
            </a:pPr>
            <a:r>
              <a:rPr lang="en-US" sz="1700" dirty="0">
                <a:solidFill>
                  <a:srgbClr val="E6F6FF"/>
                </a:solidFill>
                <a:latin typeface="Open Sans" panose="020B0606030504020204" pitchFamily="34" charset="0"/>
                <a:ea typeface="Open Sans" panose="020B0606030504020204" pitchFamily="34" charset="0"/>
                <a:cs typeface="Open Sans" panose="020B0606030504020204" pitchFamily="34" charset="0"/>
              </a:rPr>
              <a:t>     privacy &amp; online security</a:t>
            </a:r>
          </a:p>
        </p:txBody>
      </p:sp>
      <p:sp>
        <p:nvSpPr>
          <p:cNvPr id="15" name="Content Placeholder 7">
            <a:extLst>
              <a:ext uri="{FF2B5EF4-FFF2-40B4-BE49-F238E27FC236}">
                <a16:creationId xmlns:a16="http://schemas.microsoft.com/office/drawing/2014/main" id="{14F68A0E-E37C-44C6-93BD-491F6024DCDF}"/>
              </a:ext>
            </a:extLst>
          </p:cNvPr>
          <p:cNvSpPr txBox="1">
            <a:spLocks/>
          </p:cNvSpPr>
          <p:nvPr/>
        </p:nvSpPr>
        <p:spPr>
          <a:xfrm>
            <a:off x="8078771" y="2824224"/>
            <a:ext cx="3692332" cy="3572446"/>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spcAft>
                <a:spcPts val="1000"/>
              </a:spcAft>
              <a:buFont typeface="Arial" panose="020B0604020202020204" pitchFamily="34" charset="0"/>
              <a:buNone/>
            </a:pPr>
            <a:r>
              <a:rPr lang="en-US" sz="1800" b="1" dirty="0">
                <a:solidFill>
                  <a:srgbClr val="0C64A0"/>
                </a:solidFill>
                <a:latin typeface="Open Sans" panose="020B0606030504020204" pitchFamily="34" charset="0"/>
                <a:ea typeface="Open Sans" panose="020B0606030504020204" pitchFamily="34" charset="0"/>
                <a:cs typeface="Open Sans" panose="020B0606030504020204" pitchFamily="34" charset="0"/>
              </a:rPr>
              <a:t>Covered Populations: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Rural residents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Low-income individuals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Veterans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Seniors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Individuals with disabilities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Individuals with low literacy</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English learners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Racial &amp; ethnic minorities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Incarcerated individuals</a:t>
            </a:r>
          </a:p>
        </p:txBody>
      </p:sp>
    </p:spTree>
    <p:extLst>
      <p:ext uri="{BB962C8B-B14F-4D97-AF65-F5344CB8AC3E}">
        <p14:creationId xmlns:p14="http://schemas.microsoft.com/office/powerpoint/2010/main" val="212082979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EA9830-5A5A-AF6F-BB2B-9B9CBF41093A}"/>
              </a:ext>
            </a:extLst>
          </p:cNvPr>
          <p:cNvSpPr>
            <a:spLocks noGrp="1"/>
          </p:cNvSpPr>
          <p:nvPr>
            <p:ph type="title"/>
          </p:nvPr>
        </p:nvSpPr>
        <p:spPr/>
        <p:txBody>
          <a:bodyPr>
            <a:normAutofit fontScale="90000"/>
          </a:bodyPr>
          <a:lstStyle/>
          <a:p>
            <a:pPr algn="ctr"/>
            <a:r>
              <a:rPr lang="en-US" dirty="0"/>
              <a:t>DIGITAL OPPORTUNITY/EQUITY FUNDING OPPORTUNITIES</a:t>
            </a:r>
          </a:p>
        </p:txBody>
      </p:sp>
      <p:sp>
        <p:nvSpPr>
          <p:cNvPr id="4" name="Slide Number Placeholder 3">
            <a:extLst>
              <a:ext uri="{FF2B5EF4-FFF2-40B4-BE49-F238E27FC236}">
                <a16:creationId xmlns:a16="http://schemas.microsoft.com/office/drawing/2014/main" id="{C0D1A7E6-1860-4A28-9FDA-25B65CA26C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77F8-2985-45BE-B6DE-F2FB5D00CB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AE22DA8D-EEE5-77FB-6DC4-F821CD25B8B6}"/>
              </a:ext>
            </a:extLst>
          </p:cNvPr>
          <p:cNvGraphicFramePr/>
          <p:nvPr>
            <p:extLst>
              <p:ext uri="{D42A27DB-BD31-4B8C-83A1-F6EECF244321}">
                <p14:modId xmlns:p14="http://schemas.microsoft.com/office/powerpoint/2010/main" val="4192497008"/>
              </p:ext>
            </p:extLst>
          </p:nvPr>
        </p:nvGraphicFramePr>
        <p:xfrm>
          <a:off x="1191492" y="1392169"/>
          <a:ext cx="10852726" cy="51007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Footer Placeholder 2">
            <a:extLst>
              <a:ext uri="{FF2B5EF4-FFF2-40B4-BE49-F238E27FC236}">
                <a16:creationId xmlns:a16="http://schemas.microsoft.com/office/drawing/2014/main" id="{CAEAF5AC-0311-5E1D-DC1B-D1C81120B5FD}"/>
              </a:ext>
            </a:extLst>
          </p:cNvPr>
          <p:cNvSpPr>
            <a:spLocks noGrp="1"/>
          </p:cNvSpPr>
          <p:nvPr>
            <p:ph type="ftr" sz="quarter" idx="11"/>
          </p:nvPr>
        </p:nvSpPr>
        <p:spPr>
          <a:xfrm rot="16200000">
            <a:off x="-2210733" y="3608721"/>
            <a:ext cx="5503514" cy="365125"/>
          </a:xfrm>
        </p:spPr>
        <p:txBody>
          <a:bodyPr/>
          <a:lstStyle/>
          <a:p>
            <a:r>
              <a:rPr lang="en-US"/>
              <a:t>FUNDING OPPORTUNITIES</a:t>
            </a:r>
          </a:p>
        </p:txBody>
      </p:sp>
    </p:spTree>
    <p:extLst>
      <p:ext uri="{BB962C8B-B14F-4D97-AF65-F5344CB8AC3E}">
        <p14:creationId xmlns:p14="http://schemas.microsoft.com/office/powerpoint/2010/main" val="353548557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17BDCC5-09AE-7103-2D18-18D6C0418154}"/>
              </a:ext>
            </a:extLst>
          </p:cNvPr>
          <p:cNvSpPr/>
          <p:nvPr/>
        </p:nvSpPr>
        <p:spPr>
          <a:xfrm>
            <a:off x="4731014" y="1995850"/>
            <a:ext cx="1813877" cy="45408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256A960-EACE-8780-3466-34513F987660}"/>
              </a:ext>
            </a:extLst>
          </p:cNvPr>
          <p:cNvSpPr/>
          <p:nvPr/>
        </p:nvSpPr>
        <p:spPr>
          <a:xfrm>
            <a:off x="8279801" y="1995849"/>
            <a:ext cx="1813877" cy="45408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C6AFF6F-2FC6-8A68-853B-1008621BBED8}"/>
              </a:ext>
            </a:extLst>
          </p:cNvPr>
          <p:cNvSpPr/>
          <p:nvPr/>
        </p:nvSpPr>
        <p:spPr>
          <a:xfrm>
            <a:off x="12017859" y="1995849"/>
            <a:ext cx="86861" cy="45408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E77BA87-7BE0-DA02-A991-8C4892ACEA8B}"/>
              </a:ext>
            </a:extLst>
          </p:cNvPr>
          <p:cNvSpPr/>
          <p:nvPr/>
        </p:nvSpPr>
        <p:spPr>
          <a:xfrm>
            <a:off x="1133588" y="1995851"/>
            <a:ext cx="1813877" cy="45408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4FFEAE9-EEA0-EEF0-D986-89126FB9696D}"/>
              </a:ext>
            </a:extLst>
          </p:cNvPr>
          <p:cNvSpPr txBox="1"/>
          <p:nvPr/>
        </p:nvSpPr>
        <p:spPr bwMode="gray">
          <a:xfrm>
            <a:off x="8279801" y="3009909"/>
            <a:ext cx="1813877" cy="14003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rial" panose="020B0604020202020204" pitchFamily="34" charset="0"/>
                <a:ea typeface="Calibri Light" panose="020F0302020204030204" pitchFamily="34" charset="0"/>
                <a:cs typeface="Arial" panose="020B0604020202020204" pitchFamily="34" charset="0"/>
              </a:rPr>
              <a:t>Digital Equity Organizations &amp; Representatives of Covered Populations</a:t>
            </a:r>
          </a:p>
        </p:txBody>
      </p:sp>
      <p:sp>
        <p:nvSpPr>
          <p:cNvPr id="4" name="TextBox 3">
            <a:extLst>
              <a:ext uri="{FF2B5EF4-FFF2-40B4-BE49-F238E27FC236}">
                <a16:creationId xmlns:a16="http://schemas.microsoft.com/office/drawing/2014/main" id="{893C1F02-D601-7B5E-8DD0-13B1FDC71AAE}"/>
              </a:ext>
            </a:extLst>
          </p:cNvPr>
          <p:cNvSpPr txBox="1"/>
          <p:nvPr/>
        </p:nvSpPr>
        <p:spPr bwMode="gray">
          <a:xfrm>
            <a:off x="10093679" y="3009909"/>
            <a:ext cx="1924180" cy="8771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rial" panose="020B0604020202020204" pitchFamily="34" charset="0"/>
                <a:ea typeface="Calibri Light" panose="020F0302020204030204" pitchFamily="34" charset="0"/>
                <a:cs typeface="Arial" panose="020B0604020202020204" pitchFamily="34" charset="0"/>
              </a:rPr>
              <a:t>Business &amp; Economic Development</a:t>
            </a:r>
          </a:p>
        </p:txBody>
      </p:sp>
      <p:sp>
        <p:nvSpPr>
          <p:cNvPr id="5" name="TextBox 4">
            <a:extLst>
              <a:ext uri="{FF2B5EF4-FFF2-40B4-BE49-F238E27FC236}">
                <a16:creationId xmlns:a16="http://schemas.microsoft.com/office/drawing/2014/main" id="{F18789BD-B2D1-17C0-966E-92543A1AB6B4}"/>
              </a:ext>
            </a:extLst>
          </p:cNvPr>
          <p:cNvSpPr txBox="1"/>
          <p:nvPr/>
        </p:nvSpPr>
        <p:spPr bwMode="gray">
          <a:xfrm>
            <a:off x="2943145" y="3009910"/>
            <a:ext cx="1783549"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rial" panose="020B0604020202020204" pitchFamily="34" charset="0"/>
                <a:ea typeface="Calibri Light" panose="020F0302020204030204" pitchFamily="34" charset="0"/>
                <a:cs typeface="Arial" panose="020B0604020202020204" pitchFamily="34" charset="0"/>
              </a:rPr>
              <a:t>Internet Service Providers</a:t>
            </a:r>
          </a:p>
        </p:txBody>
      </p:sp>
      <p:sp>
        <p:nvSpPr>
          <p:cNvPr id="6" name="TextBox 5">
            <a:extLst>
              <a:ext uri="{FF2B5EF4-FFF2-40B4-BE49-F238E27FC236}">
                <a16:creationId xmlns:a16="http://schemas.microsoft.com/office/drawing/2014/main" id="{6027A554-97F0-D82B-499A-714B0296E0A2}"/>
              </a:ext>
            </a:extLst>
          </p:cNvPr>
          <p:cNvSpPr txBox="1"/>
          <p:nvPr/>
        </p:nvSpPr>
        <p:spPr bwMode="gray">
          <a:xfrm>
            <a:off x="1133588" y="3016691"/>
            <a:ext cx="1809557" cy="11541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Calibri Light" panose="020F0302020204030204" pitchFamily="34" charset="0"/>
                <a:cs typeface="Arial" panose="020B0604020202020204" pitchFamily="34" charset="0"/>
              </a:rPr>
              <a:t>Local, Regional, &amp; State Governments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Light" panose="020F03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0967127D-1266-AF15-E5C5-01B709AD54D4}"/>
              </a:ext>
            </a:extLst>
          </p:cNvPr>
          <p:cNvSpPr txBox="1"/>
          <p:nvPr/>
        </p:nvSpPr>
        <p:spPr bwMode="gray">
          <a:xfrm>
            <a:off x="4751413" y="3019977"/>
            <a:ext cx="1784837" cy="8771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rial" panose="020B0604020202020204" pitchFamily="34" charset="0"/>
                <a:ea typeface="Calibri Light" panose="020F0302020204030204" pitchFamily="34" charset="0"/>
                <a:cs typeface="Arial" panose="020B0604020202020204" pitchFamily="34" charset="0"/>
              </a:rPr>
              <a:t>Community Anchor Institutions</a:t>
            </a:r>
          </a:p>
        </p:txBody>
      </p:sp>
      <p:sp>
        <p:nvSpPr>
          <p:cNvPr id="8" name="TextBox 7">
            <a:extLst>
              <a:ext uri="{FF2B5EF4-FFF2-40B4-BE49-F238E27FC236}">
                <a16:creationId xmlns:a16="http://schemas.microsoft.com/office/drawing/2014/main" id="{EB6847F1-B32B-AECC-0CF2-E28813354AFF}"/>
              </a:ext>
            </a:extLst>
          </p:cNvPr>
          <p:cNvSpPr txBox="1"/>
          <p:nvPr/>
        </p:nvSpPr>
        <p:spPr bwMode="gray">
          <a:xfrm>
            <a:off x="6544892" y="3009910"/>
            <a:ext cx="172000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rial" panose="020B0604020202020204" pitchFamily="34" charset="0"/>
                <a:ea typeface="Calibri Light" panose="020F0302020204030204" pitchFamily="34" charset="0"/>
                <a:cs typeface="Arial" panose="020B0604020202020204" pitchFamily="34" charset="0"/>
              </a:rPr>
              <a:t>Workforce Development</a:t>
            </a:r>
          </a:p>
        </p:txBody>
      </p:sp>
      <p:sp>
        <p:nvSpPr>
          <p:cNvPr id="9" name="TextBox 8">
            <a:extLst>
              <a:ext uri="{FF2B5EF4-FFF2-40B4-BE49-F238E27FC236}">
                <a16:creationId xmlns:a16="http://schemas.microsoft.com/office/drawing/2014/main" id="{53F41E9F-F995-32FD-BC4F-C561BBB9AC54}"/>
              </a:ext>
            </a:extLst>
          </p:cNvPr>
          <p:cNvSpPr txBox="1"/>
          <p:nvPr/>
        </p:nvSpPr>
        <p:spPr bwMode="gray">
          <a:xfrm>
            <a:off x="1256009" y="4447279"/>
            <a:ext cx="1579480" cy="20082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50" b="0" i="1" u="none" strike="noStrike" kern="1200" cap="none" spc="0" normalizeH="0" baseline="0" noProof="0" dirty="0">
                <a:ln>
                  <a:noFill/>
                </a:ln>
                <a:solidFill>
                  <a:srgbClr val="2D508F"/>
                </a:solidFill>
                <a:effectLst/>
                <a:uLnTx/>
                <a:uFillTx/>
                <a:latin typeface="Arial" panose="020B0604020202020204" pitchFamily="34" charset="0"/>
                <a:ea typeface="+mn-ea"/>
                <a:cs typeface="Arial" panose="020B0604020202020204" pitchFamily="34" charset="0"/>
              </a:rPr>
              <a:t>Infrastructure-related assets, planning, &amp; programs that may help facilitate or reduce the cost of broadband deployment in the state</a:t>
            </a:r>
          </a:p>
        </p:txBody>
      </p:sp>
      <p:sp>
        <p:nvSpPr>
          <p:cNvPr id="10" name="TextBox 9">
            <a:extLst>
              <a:ext uri="{FF2B5EF4-FFF2-40B4-BE49-F238E27FC236}">
                <a16:creationId xmlns:a16="http://schemas.microsoft.com/office/drawing/2014/main" id="{E29FA8EF-FB5A-9A53-A75D-294373A75FB5}"/>
              </a:ext>
            </a:extLst>
          </p:cNvPr>
          <p:cNvSpPr txBox="1"/>
          <p:nvPr/>
        </p:nvSpPr>
        <p:spPr bwMode="gray">
          <a:xfrm>
            <a:off x="8473264" y="4447279"/>
            <a:ext cx="1554246" cy="20082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50" b="0" i="1" u="none" strike="noStrike" kern="1200" cap="none" spc="0" normalizeH="0" baseline="0" noProof="0" dirty="0">
                <a:ln>
                  <a:noFill/>
                </a:ln>
                <a:solidFill>
                  <a:srgbClr val="2D508F"/>
                </a:solidFill>
                <a:effectLst/>
                <a:uLnTx/>
                <a:uFillTx/>
                <a:latin typeface="Arial" panose="020B0604020202020204" pitchFamily="34" charset="0"/>
                <a:ea typeface="+mn-ea"/>
                <a:cs typeface="Arial" panose="020B0604020202020204" pitchFamily="34" charset="0"/>
              </a:rPr>
              <a:t>Organization roles in advocating &amp; supporting digital equity &amp; opportunity, programs &amp; methods for measuring success </a:t>
            </a:r>
          </a:p>
        </p:txBody>
      </p:sp>
      <p:sp>
        <p:nvSpPr>
          <p:cNvPr id="11" name="TextBox 10">
            <a:extLst>
              <a:ext uri="{FF2B5EF4-FFF2-40B4-BE49-F238E27FC236}">
                <a16:creationId xmlns:a16="http://schemas.microsoft.com/office/drawing/2014/main" id="{3B3EFE0A-C983-D4ED-E5D3-A96DCE332B26}"/>
              </a:ext>
            </a:extLst>
          </p:cNvPr>
          <p:cNvSpPr txBox="1"/>
          <p:nvPr/>
        </p:nvSpPr>
        <p:spPr bwMode="gray">
          <a:xfrm>
            <a:off x="3232726" y="4447279"/>
            <a:ext cx="1489307" cy="178510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50" b="0" i="1" u="none" strike="noStrike" kern="1200" cap="none" spc="0" normalizeH="0" baseline="0" noProof="0" dirty="0">
                <a:ln>
                  <a:noFill/>
                </a:ln>
                <a:solidFill>
                  <a:srgbClr val="2D508F"/>
                </a:solidFill>
                <a:effectLst/>
                <a:uLnTx/>
                <a:uFillTx/>
                <a:latin typeface="Arial" panose="020B0604020202020204" pitchFamily="34" charset="0"/>
                <a:ea typeface="+mn-ea"/>
                <a:cs typeface="Arial" panose="020B0604020202020204" pitchFamily="34" charset="0"/>
              </a:rPr>
              <a:t>ISP roles in providing affordable, reliable broadband, public safety, &amp;  workforce development </a:t>
            </a:r>
          </a:p>
        </p:txBody>
      </p:sp>
      <p:sp>
        <p:nvSpPr>
          <p:cNvPr id="12" name="TextBox 11">
            <a:extLst>
              <a:ext uri="{FF2B5EF4-FFF2-40B4-BE49-F238E27FC236}">
                <a16:creationId xmlns:a16="http://schemas.microsoft.com/office/drawing/2014/main" id="{1C9C1656-1498-E6D3-BA02-AF3425510829}"/>
              </a:ext>
            </a:extLst>
          </p:cNvPr>
          <p:cNvSpPr txBox="1"/>
          <p:nvPr/>
        </p:nvSpPr>
        <p:spPr bwMode="gray">
          <a:xfrm>
            <a:off x="4915494" y="4447279"/>
            <a:ext cx="1654515" cy="15619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50" b="0" i="1" u="none" strike="noStrike" kern="1200" cap="none" spc="0" normalizeH="0" baseline="0" noProof="0" dirty="0">
                <a:ln>
                  <a:noFill/>
                </a:ln>
                <a:solidFill>
                  <a:srgbClr val="2D508F"/>
                </a:solidFill>
                <a:effectLst/>
                <a:uLnTx/>
                <a:uFillTx/>
                <a:latin typeface="Arial" panose="020B0604020202020204" pitchFamily="34" charset="0"/>
                <a:ea typeface="+mn-ea"/>
                <a:cs typeface="Arial" panose="020B0604020202020204" pitchFamily="34" charset="0"/>
              </a:rPr>
              <a:t>Tools to address barriers &amp; obstacles for clients, facility access, &amp; criticality of internet to mission &amp; program capacity</a:t>
            </a:r>
          </a:p>
        </p:txBody>
      </p:sp>
      <p:sp>
        <p:nvSpPr>
          <p:cNvPr id="13" name="TextBox 12">
            <a:extLst>
              <a:ext uri="{FF2B5EF4-FFF2-40B4-BE49-F238E27FC236}">
                <a16:creationId xmlns:a16="http://schemas.microsoft.com/office/drawing/2014/main" id="{F73AB0FE-2B81-75AD-587C-46793CED2ACB}"/>
              </a:ext>
            </a:extLst>
          </p:cNvPr>
          <p:cNvSpPr txBox="1"/>
          <p:nvPr/>
        </p:nvSpPr>
        <p:spPr bwMode="gray">
          <a:xfrm>
            <a:off x="6763470" y="4447279"/>
            <a:ext cx="1529129" cy="20082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50" i="1" dirty="0">
                <a:solidFill>
                  <a:srgbClr val="2D508F"/>
                </a:solidFill>
                <a:latin typeface="Arial" panose="020B0604020202020204" pitchFamily="34" charset="0"/>
                <a:cs typeface="Arial" panose="020B0604020202020204" pitchFamily="34" charset="0"/>
              </a:rPr>
              <a:t>Collaborative p</a:t>
            </a:r>
            <a:r>
              <a:rPr kumimoji="0" lang="en-US" sz="1450" b="0" i="1" u="none" strike="noStrike" kern="1200" cap="none" spc="0" normalizeH="0" baseline="0" noProof="0" dirty="0" err="1">
                <a:ln>
                  <a:noFill/>
                </a:ln>
                <a:solidFill>
                  <a:srgbClr val="2D508F"/>
                </a:solidFill>
                <a:effectLst/>
                <a:uLnTx/>
                <a:uFillTx/>
                <a:latin typeface="Arial" panose="020B0604020202020204" pitchFamily="34" charset="0"/>
                <a:ea typeface="+mn-ea"/>
                <a:cs typeface="Arial" panose="020B0604020202020204" pitchFamily="34" charset="0"/>
              </a:rPr>
              <a:t>rograms</a:t>
            </a:r>
            <a:r>
              <a:rPr kumimoji="0" lang="en-US" sz="1450" b="0" i="1" u="none" strike="noStrike" kern="1200" cap="none" spc="0" normalizeH="0" baseline="0" noProof="0" dirty="0">
                <a:ln>
                  <a:noFill/>
                </a:ln>
                <a:solidFill>
                  <a:srgbClr val="2D508F"/>
                </a:solidFill>
                <a:effectLst/>
                <a:uLnTx/>
                <a:uFillTx/>
                <a:latin typeface="Arial" panose="020B0604020202020204" pitchFamily="34" charset="0"/>
                <a:ea typeface="+mn-ea"/>
                <a:cs typeface="Arial" panose="020B0604020202020204" pitchFamily="34" charset="0"/>
              </a:rPr>
              <a:t> to address bottlenecks in broadband deployment &amp; digital training for a diverse &amp; skilled workforce</a:t>
            </a:r>
          </a:p>
        </p:txBody>
      </p:sp>
      <p:sp>
        <p:nvSpPr>
          <p:cNvPr id="14" name="TextBox 13">
            <a:extLst>
              <a:ext uri="{FF2B5EF4-FFF2-40B4-BE49-F238E27FC236}">
                <a16:creationId xmlns:a16="http://schemas.microsoft.com/office/drawing/2014/main" id="{0BFF4BD5-150E-9F8A-E26C-5A62F15C9DAC}"/>
              </a:ext>
            </a:extLst>
          </p:cNvPr>
          <p:cNvSpPr txBox="1"/>
          <p:nvPr/>
        </p:nvSpPr>
        <p:spPr bwMode="gray">
          <a:xfrm>
            <a:off x="10390909" y="4447279"/>
            <a:ext cx="1496426" cy="15619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50" b="0" i="1" u="none" strike="noStrike" kern="1200" cap="none" spc="0" normalizeH="0" baseline="0" noProof="0" dirty="0">
                <a:ln>
                  <a:noFill/>
                </a:ln>
                <a:solidFill>
                  <a:srgbClr val="2D508F"/>
                </a:solidFill>
                <a:effectLst/>
                <a:uLnTx/>
                <a:uFillTx/>
                <a:latin typeface="Arial" panose="020B0604020202020204" pitchFamily="34" charset="0"/>
                <a:ea typeface="+mn-ea"/>
                <a:cs typeface="Arial" panose="020B0604020202020204" pitchFamily="34" charset="0"/>
              </a:rPr>
              <a:t>Industry &amp; economic development organizations’ use of broadband to foster growth in communities</a:t>
            </a:r>
          </a:p>
        </p:txBody>
      </p:sp>
      <p:pic>
        <p:nvPicPr>
          <p:cNvPr id="17" name="Graphic 16">
            <a:extLst>
              <a:ext uri="{FF2B5EF4-FFF2-40B4-BE49-F238E27FC236}">
                <a16:creationId xmlns:a16="http://schemas.microsoft.com/office/drawing/2014/main" id="{AA09A845-7672-89CF-E6B6-45E4C0EA61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88518" y="2130825"/>
            <a:ext cx="796441" cy="796441"/>
          </a:xfrm>
          <a:prstGeom prst="rect">
            <a:avLst/>
          </a:prstGeom>
        </p:spPr>
      </p:pic>
      <p:pic>
        <p:nvPicPr>
          <p:cNvPr id="19" name="Graphic 18">
            <a:extLst>
              <a:ext uri="{FF2B5EF4-FFF2-40B4-BE49-F238E27FC236}">
                <a16:creationId xmlns:a16="http://schemas.microsoft.com/office/drawing/2014/main" id="{3A11D220-1FDA-66D3-01AB-169E5144A2E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17606" y="2060503"/>
            <a:ext cx="789480" cy="843963"/>
          </a:xfrm>
          <a:prstGeom prst="rect">
            <a:avLst/>
          </a:prstGeom>
        </p:spPr>
      </p:pic>
      <p:pic>
        <p:nvPicPr>
          <p:cNvPr id="20" name="Picture 19">
            <a:extLst>
              <a:ext uri="{FF2B5EF4-FFF2-40B4-BE49-F238E27FC236}">
                <a16:creationId xmlns:a16="http://schemas.microsoft.com/office/drawing/2014/main" id="{E3D54343-C0A3-3D14-0FD8-67764207865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494335" y="2211066"/>
            <a:ext cx="695837" cy="743857"/>
          </a:xfrm>
          <a:prstGeom prst="rect">
            <a:avLst/>
          </a:prstGeom>
          <a:ln>
            <a:noFill/>
          </a:ln>
        </p:spPr>
      </p:pic>
      <p:pic>
        <p:nvPicPr>
          <p:cNvPr id="43" name="Graphic 42">
            <a:extLst>
              <a:ext uri="{FF2B5EF4-FFF2-40B4-BE49-F238E27FC236}">
                <a16:creationId xmlns:a16="http://schemas.microsoft.com/office/drawing/2014/main" id="{C5FB2E1F-63E9-2B17-7F19-127FF5DE4F21}"/>
              </a:ext>
              <a:ext uri="{C183D7F6-B498-43B3-948B-1728B52AA6E4}">
                <adec:decorative xmlns:adec="http://schemas.microsoft.com/office/drawing/2017/decorative" val="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62466"/>
          <a:stretch/>
        </p:blipFill>
        <p:spPr>
          <a:xfrm>
            <a:off x="1672117" y="2142156"/>
            <a:ext cx="945319" cy="753735"/>
          </a:xfrm>
          <a:prstGeom prst="rect">
            <a:avLst/>
          </a:prstGeom>
        </p:spPr>
      </p:pic>
      <p:sp>
        <p:nvSpPr>
          <p:cNvPr id="15" name="Title 14">
            <a:extLst>
              <a:ext uri="{FF2B5EF4-FFF2-40B4-BE49-F238E27FC236}">
                <a16:creationId xmlns:a16="http://schemas.microsoft.com/office/drawing/2014/main" id="{BB2D0D96-15D0-2402-1094-BB95F288866D}"/>
              </a:ext>
            </a:extLst>
          </p:cNvPr>
          <p:cNvSpPr>
            <a:spLocks noGrp="1"/>
          </p:cNvSpPr>
          <p:nvPr>
            <p:ph type="title"/>
          </p:nvPr>
        </p:nvSpPr>
        <p:spPr/>
        <p:txBody>
          <a:bodyPr>
            <a:normAutofit fontScale="90000"/>
          </a:bodyPr>
          <a:lstStyle/>
          <a:p>
            <a:pPr algn="ctr"/>
            <a:r>
              <a:rPr lang="en-US" dirty="0"/>
              <a:t>PARTNERS FOR BROADBAND &amp; </a:t>
            </a:r>
            <a:br>
              <a:rPr lang="en-US" dirty="0"/>
            </a:br>
            <a:r>
              <a:rPr lang="en-US" dirty="0"/>
              <a:t>DIGITAL OPPORTUNITY PLANNING</a:t>
            </a:r>
          </a:p>
        </p:txBody>
      </p:sp>
      <p:sp>
        <p:nvSpPr>
          <p:cNvPr id="2" name="Slide Number Placeholder 3">
            <a:extLst>
              <a:ext uri="{FF2B5EF4-FFF2-40B4-BE49-F238E27FC236}">
                <a16:creationId xmlns:a16="http://schemas.microsoft.com/office/drawing/2014/main" id="{F37A4DFD-969D-5F5A-5970-86BBE52C8594}"/>
              </a:ext>
            </a:extLst>
          </p:cNvPr>
          <p:cNvSpPr>
            <a:spLocks noGrp="1"/>
          </p:cNvSpPr>
          <p:nvPr>
            <p:ph type="sldNum" sz="quarter" idx="12"/>
          </p:nvPr>
        </p:nvSpPr>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ACAAA2AA-9935-F447-A1F2-B7B18FC0B460}" type="slidenum">
              <a:rPr kumimoji="0" lang="en-US" b="1" i="0" u="none" strike="noStrike" cap="none" spc="0" normalizeH="0" baseline="0" noProof="0" smtClean="0">
                <a:ln>
                  <a:noFill/>
                </a:ln>
                <a:solidFill>
                  <a:schemeClr val="tx1">
                    <a:tint val="75000"/>
                  </a:schemeClr>
                </a:solidFill>
                <a:effectLst/>
                <a:uLnTx/>
                <a:uFillTx/>
                <a:latin typeface="Arial" panose="020B0604020202020204" pitchFamily="34" charset="0"/>
                <a:cs typeface="Arial" panose="020B0604020202020204" pitchFamily="34" charset="0"/>
              </a:rPr>
              <a:pPr marR="0" lvl="0" indent="0" fontAlgn="auto">
                <a:spcBef>
                  <a:spcPts val="0"/>
                </a:spcBef>
                <a:spcAft>
                  <a:spcPts val="600"/>
                </a:spcAft>
                <a:buClrTx/>
                <a:buSzTx/>
                <a:buFontTx/>
                <a:buNone/>
                <a:tabLst/>
                <a:defRPr/>
              </a:pPr>
              <a:t>13</a:t>
            </a:fld>
            <a:endParaRPr kumimoji="0" lang="en-US" b="1" i="0" u="none" strike="noStrike" cap="none" spc="0" normalizeH="0" baseline="0" noProof="0">
              <a:ln>
                <a:noFill/>
              </a:ln>
              <a:solidFill>
                <a:schemeClr val="tx1">
                  <a:tint val="75000"/>
                </a:schemeClr>
              </a:solidFill>
              <a:effectLst/>
              <a:uLnTx/>
              <a:uFillTx/>
              <a:latin typeface="Arial" panose="020B0604020202020204" pitchFamily="34" charset="0"/>
              <a:cs typeface="Arial" panose="020B0604020202020204" pitchFamily="34" charset="0"/>
            </a:endParaRPr>
          </a:p>
        </p:txBody>
      </p:sp>
      <p:pic>
        <p:nvPicPr>
          <p:cNvPr id="16" name="Graphic 15">
            <a:extLst>
              <a:ext uri="{FF2B5EF4-FFF2-40B4-BE49-F238E27FC236}">
                <a16:creationId xmlns:a16="http://schemas.microsoft.com/office/drawing/2014/main" id="{A3A417AB-1D1E-759D-2994-B1DDE0364B85}"/>
              </a:ext>
              <a:ext uri="{C183D7F6-B498-43B3-948B-1728B52AA6E4}">
                <adec:decorative xmlns:adec="http://schemas.microsoft.com/office/drawing/2017/decorative" val="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64561"/>
          <a:stretch/>
        </p:blipFill>
        <p:spPr>
          <a:xfrm>
            <a:off x="5093425" y="2163510"/>
            <a:ext cx="892550" cy="753735"/>
          </a:xfrm>
          <a:prstGeom prst="rect">
            <a:avLst/>
          </a:prstGeom>
        </p:spPr>
      </p:pic>
      <p:pic>
        <p:nvPicPr>
          <p:cNvPr id="18" name="Graphic 17" descr="Connections with solid fill">
            <a:extLst>
              <a:ext uri="{FF2B5EF4-FFF2-40B4-BE49-F238E27FC236}">
                <a16:creationId xmlns:a16="http://schemas.microsoft.com/office/drawing/2014/main" id="{1D9037EC-0D48-49D8-8C01-E9EF3843D2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73783" y="2142156"/>
            <a:ext cx="907649" cy="1006157"/>
          </a:xfrm>
          <a:prstGeom prst="rect">
            <a:avLst/>
          </a:prstGeom>
        </p:spPr>
      </p:pic>
      <p:sp>
        <p:nvSpPr>
          <p:cNvPr id="22" name="Footer Placeholder 2">
            <a:extLst>
              <a:ext uri="{FF2B5EF4-FFF2-40B4-BE49-F238E27FC236}">
                <a16:creationId xmlns:a16="http://schemas.microsoft.com/office/drawing/2014/main" id="{1AC6D9E7-CE30-B2BA-644B-A4FC56FD06D5}"/>
              </a:ext>
            </a:extLst>
          </p:cNvPr>
          <p:cNvSpPr>
            <a:spLocks noGrp="1"/>
          </p:cNvSpPr>
          <p:nvPr>
            <p:ph type="ftr" sz="quarter" idx="11"/>
          </p:nvPr>
        </p:nvSpPr>
        <p:spPr>
          <a:xfrm rot="16200000">
            <a:off x="-2210737" y="3608723"/>
            <a:ext cx="55035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lumMod val="75000"/>
                  </a:srgbClr>
                </a:solidFill>
                <a:effectLst/>
                <a:uLnTx/>
                <a:uFillTx/>
                <a:latin typeface="Expressway Rg" panose="020B0604020200020204" pitchFamily="34" charset="0"/>
                <a:ea typeface="+mn-ea"/>
                <a:cs typeface="+mn-cs"/>
              </a:rPr>
              <a:t>FUNDING OPPORTUNITIES</a:t>
            </a:r>
          </a:p>
        </p:txBody>
      </p:sp>
    </p:spTree>
    <p:extLst>
      <p:ext uri="{BB962C8B-B14F-4D97-AF65-F5344CB8AC3E}">
        <p14:creationId xmlns:p14="http://schemas.microsoft.com/office/powerpoint/2010/main" val="2579116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5597-6700-7A69-54E2-632746E79CA9}"/>
              </a:ext>
            </a:extLst>
          </p:cNvPr>
          <p:cNvSpPr>
            <a:spLocks noGrp="1"/>
          </p:cNvSpPr>
          <p:nvPr>
            <p:ph type="title"/>
          </p:nvPr>
        </p:nvSpPr>
        <p:spPr/>
        <p:txBody>
          <a:bodyPr>
            <a:normAutofit fontScale="90000"/>
          </a:bodyPr>
          <a:lstStyle/>
          <a:p>
            <a:pPr algn="ctr"/>
            <a:r>
              <a:rPr lang="en-US" dirty="0">
                <a:cs typeface="Calibri" panose="020F0502020204030204" pitchFamily="34" charset="0"/>
              </a:rPr>
              <a:t>BROADBAND &amp; DIGITAL OPPORTUNITY PROGRAMS TIMELINE</a:t>
            </a:r>
            <a:endParaRPr lang="en-US" dirty="0"/>
          </a:p>
        </p:txBody>
      </p:sp>
      <p:sp>
        <p:nvSpPr>
          <p:cNvPr id="3" name="Footer Placeholder 2">
            <a:extLst>
              <a:ext uri="{FF2B5EF4-FFF2-40B4-BE49-F238E27FC236}">
                <a16:creationId xmlns:a16="http://schemas.microsoft.com/office/drawing/2014/main" id="{1462766A-5230-A46B-B2F1-B799E690006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lumMod val="75000"/>
                  </a:srgbClr>
                </a:solidFill>
                <a:effectLst/>
                <a:uLnTx/>
                <a:uFillTx/>
                <a:latin typeface="Expressway Rg" panose="020B0604020200020204" pitchFamily="34" charset="0"/>
                <a:ea typeface="+mn-ea"/>
                <a:cs typeface="+mn-cs"/>
              </a:rPr>
              <a:t>FUNDING OPPORTUNITIES</a:t>
            </a:r>
          </a:p>
        </p:txBody>
      </p:sp>
      <p:sp>
        <p:nvSpPr>
          <p:cNvPr id="4" name="Slide Number Placeholder 3">
            <a:extLst>
              <a:ext uri="{FF2B5EF4-FFF2-40B4-BE49-F238E27FC236}">
                <a16:creationId xmlns:a16="http://schemas.microsoft.com/office/drawing/2014/main" id="{E6985F78-7363-43D8-CDCD-2EB159B00A8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AAA2AA-9935-F447-A1F2-B7B18FC0B460}" type="slidenum">
              <a:rPr kumimoji="0" lang="en-US" sz="1200" b="1" i="0" u="none" strike="noStrike" kern="1200" cap="none" spc="0" normalizeH="0" baseline="0" noProof="0" smtClean="0">
                <a:ln>
                  <a:noFill/>
                </a:ln>
                <a:solidFill>
                  <a:srgbClr val="FFFFFF">
                    <a:lumMod val="75000"/>
                  </a:srgbClr>
                </a:solidFill>
                <a:effectLst/>
                <a:uLnTx/>
                <a:uFillTx/>
                <a:latin typeface="Expressway Xb" panose="020B0604020200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a:ln>
                <a:noFill/>
              </a:ln>
              <a:solidFill>
                <a:srgbClr val="FFFFFF">
                  <a:lumMod val="75000"/>
                </a:srgbClr>
              </a:solidFill>
              <a:effectLst/>
              <a:uLnTx/>
              <a:uFillTx/>
              <a:latin typeface="Expressway Xb" panose="020B0604020200020204" pitchFamily="34" charset="0"/>
              <a:ea typeface="+mn-ea"/>
              <a:cs typeface="+mn-cs"/>
            </a:endParaRPr>
          </a:p>
        </p:txBody>
      </p:sp>
      <p:sp>
        <p:nvSpPr>
          <p:cNvPr id="36" name="Content Placeholder 1">
            <a:extLst>
              <a:ext uri="{FF2B5EF4-FFF2-40B4-BE49-F238E27FC236}">
                <a16:creationId xmlns:a16="http://schemas.microsoft.com/office/drawing/2014/main" id="{4BE0C9D8-803B-D2C8-817A-ED21F3A60163}"/>
              </a:ext>
            </a:extLst>
          </p:cNvPr>
          <p:cNvSpPr txBox="1">
            <a:spLocks/>
          </p:cNvSpPr>
          <p:nvPr/>
        </p:nvSpPr>
        <p:spPr>
          <a:xfrm>
            <a:off x="1864660" y="3125813"/>
            <a:ext cx="2731465" cy="479535"/>
          </a:xfrm>
          <a:prstGeom prst="rect">
            <a:avLst/>
          </a:prstGeom>
        </p:spPr>
        <p:txBody>
          <a:bodyPr vert="horz" lIns="91440" tIns="45720" rIns="91440" bIns="45720" rtlCol="0" anchor="ctr">
            <a:normAutofit/>
          </a:bodyPr>
          <a:lstStyle>
            <a:lvl1pPr marL="228600" marR="0" indent="-228600" algn="l" defTabSz="685800" rtl="0" eaLnBrk="1" fontAlgn="auto" latinLnBrk="0" hangingPunct="1">
              <a:lnSpc>
                <a:spcPct val="90000"/>
              </a:lnSpc>
              <a:spcBef>
                <a:spcPts val="750"/>
              </a:spcBef>
              <a:spcAft>
                <a:spcPts val="0"/>
              </a:spcAft>
              <a:buClrTx/>
              <a:buSzTx/>
              <a:buFont typeface="Wingdings" panose="05000000000000000000" pitchFamily="2" charset="2"/>
              <a:buChar char="§"/>
              <a:tabLst/>
              <a:defRPr sz="2400" kern="1200">
                <a:solidFill>
                  <a:schemeClr val="tx1"/>
                </a:solidFill>
                <a:latin typeface="+mn-lt"/>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20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8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6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Wingdings" panose="05000000000000000000" pitchFamily="2" charset="2"/>
              <a:buNone/>
              <a:tabLst/>
              <a:defRPr/>
            </a:pPr>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Content Placeholder 1">
            <a:extLst>
              <a:ext uri="{FF2B5EF4-FFF2-40B4-BE49-F238E27FC236}">
                <a16:creationId xmlns:a16="http://schemas.microsoft.com/office/drawing/2014/main" id="{9BD43D34-7B03-9642-F7E3-DC4EE8471D42}"/>
              </a:ext>
            </a:extLst>
          </p:cNvPr>
          <p:cNvSpPr txBox="1">
            <a:spLocks/>
          </p:cNvSpPr>
          <p:nvPr/>
        </p:nvSpPr>
        <p:spPr>
          <a:xfrm>
            <a:off x="1869869" y="5360585"/>
            <a:ext cx="2731465" cy="488639"/>
          </a:xfrm>
          <a:prstGeom prst="rect">
            <a:avLst/>
          </a:prstGeom>
        </p:spPr>
        <p:txBody>
          <a:bodyPr vert="horz" lIns="91440" tIns="45720" rIns="91440" bIns="45720" rtlCol="0" anchor="ctr">
            <a:normAutofit/>
          </a:bodyPr>
          <a:lstStyle>
            <a:lvl1pPr marL="228600" marR="0" indent="-228600" algn="l" defTabSz="685800" rtl="0" eaLnBrk="1" fontAlgn="auto" latinLnBrk="0" hangingPunct="1">
              <a:lnSpc>
                <a:spcPct val="90000"/>
              </a:lnSpc>
              <a:spcBef>
                <a:spcPts val="750"/>
              </a:spcBef>
              <a:spcAft>
                <a:spcPts val="0"/>
              </a:spcAft>
              <a:buClrTx/>
              <a:buSzTx/>
              <a:buFont typeface="Wingdings" panose="05000000000000000000" pitchFamily="2" charset="2"/>
              <a:buChar char="§"/>
              <a:tabLst/>
              <a:defRPr sz="2400" kern="1200">
                <a:solidFill>
                  <a:schemeClr val="tx1"/>
                </a:solidFill>
                <a:latin typeface="+mn-lt"/>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20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8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6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Wingdings" panose="05000000000000000000" pitchFamily="2" charset="2"/>
              <a:buNone/>
              <a:tabLst/>
              <a:defRPr/>
            </a:pPr>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84A139C5-DB33-DC17-BEC9-C8887BD638B6}"/>
              </a:ext>
            </a:extLst>
          </p:cNvPr>
          <p:cNvSpPr/>
          <p:nvPr/>
        </p:nvSpPr>
        <p:spPr>
          <a:xfrm>
            <a:off x="1121789" y="3505860"/>
            <a:ext cx="11070211" cy="888833"/>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37081C8-72D0-F215-C271-0449833DBD0A}"/>
              </a:ext>
            </a:extLst>
          </p:cNvPr>
          <p:cNvSpPr/>
          <p:nvPr/>
        </p:nvSpPr>
        <p:spPr>
          <a:xfrm>
            <a:off x="1121789" y="5288021"/>
            <a:ext cx="11070211" cy="888833"/>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555C65-9F17-41BE-A674-DA73E0C302D2}"/>
              </a:ext>
            </a:extLst>
          </p:cNvPr>
          <p:cNvSpPr/>
          <p:nvPr/>
        </p:nvSpPr>
        <p:spPr>
          <a:xfrm>
            <a:off x="1121790" y="1715470"/>
            <a:ext cx="11070210" cy="888833"/>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9B82E310-EEEC-00CC-7D70-B38641A923F3}"/>
              </a:ext>
            </a:extLst>
          </p:cNvPr>
          <p:cNvGraphicFramePr>
            <a:graphicFrameLocks noGrp="1"/>
          </p:cNvGraphicFramePr>
          <p:nvPr/>
        </p:nvGraphicFramePr>
        <p:xfrm>
          <a:off x="3048889" y="1376217"/>
          <a:ext cx="8199590" cy="5166824"/>
        </p:xfrm>
        <a:graphic>
          <a:graphicData uri="http://schemas.openxmlformats.org/drawingml/2006/table">
            <a:tbl>
              <a:tblPr firstRow="1" bandRow="1">
                <a:tableStyleId>{5C22544A-7EE6-4342-B048-85BDC9FD1C3A}</a:tableStyleId>
              </a:tblPr>
              <a:tblGrid>
                <a:gridCol w="1639918">
                  <a:extLst>
                    <a:ext uri="{9D8B030D-6E8A-4147-A177-3AD203B41FA5}">
                      <a16:colId xmlns:a16="http://schemas.microsoft.com/office/drawing/2014/main" val="20000"/>
                    </a:ext>
                  </a:extLst>
                </a:gridCol>
                <a:gridCol w="1639918">
                  <a:extLst>
                    <a:ext uri="{9D8B030D-6E8A-4147-A177-3AD203B41FA5}">
                      <a16:colId xmlns:a16="http://schemas.microsoft.com/office/drawing/2014/main" val="3685982675"/>
                    </a:ext>
                  </a:extLst>
                </a:gridCol>
                <a:gridCol w="1639918">
                  <a:extLst>
                    <a:ext uri="{9D8B030D-6E8A-4147-A177-3AD203B41FA5}">
                      <a16:colId xmlns:a16="http://schemas.microsoft.com/office/drawing/2014/main" val="1468540129"/>
                    </a:ext>
                  </a:extLst>
                </a:gridCol>
                <a:gridCol w="1639918">
                  <a:extLst>
                    <a:ext uri="{9D8B030D-6E8A-4147-A177-3AD203B41FA5}">
                      <a16:colId xmlns:a16="http://schemas.microsoft.com/office/drawing/2014/main" val="1456586864"/>
                    </a:ext>
                  </a:extLst>
                </a:gridCol>
                <a:gridCol w="1639918">
                  <a:extLst>
                    <a:ext uri="{9D8B030D-6E8A-4147-A177-3AD203B41FA5}">
                      <a16:colId xmlns:a16="http://schemas.microsoft.com/office/drawing/2014/main" val="256893465"/>
                    </a:ext>
                  </a:extLst>
                </a:gridCol>
              </a:tblGrid>
              <a:tr h="2583412">
                <a:tc>
                  <a:txBody>
                    <a:bodyPr/>
                    <a:lstStyle/>
                    <a:p>
                      <a:pPr algn="ctr"/>
                      <a:r>
                        <a:rPr lang="en-US" sz="1200" b="0" i="1">
                          <a:solidFill>
                            <a:srgbClr val="08473D"/>
                          </a:solidFill>
                          <a:latin typeface="Proxima Nova Light" charset="0"/>
                          <a:ea typeface="Proxima Nova Light" charset="0"/>
                          <a:cs typeface="Proxima Nova Light" charset="0"/>
                        </a:rPr>
                        <a:t>2023 Q1-2</a:t>
                      </a:r>
                    </a:p>
                    <a:p>
                      <a:pPr algn="ctr"/>
                      <a:endParaRPr lang="en-US" sz="1200" b="0" i="1">
                        <a:solidFill>
                          <a:srgbClr val="08473D"/>
                        </a:solidFill>
                        <a:latin typeface="Proxima Nova Light" charset="0"/>
                        <a:ea typeface="Proxima Nova Light" charset="0"/>
                        <a:cs typeface="Proxima Nova Light"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a:solidFill>
                            <a:srgbClr val="08473D"/>
                          </a:solidFill>
                          <a:latin typeface="Proxima Nova Light" charset="0"/>
                          <a:ea typeface="Proxima Nova Light" charset="0"/>
                          <a:cs typeface="Proxima Nova Light" charset="0"/>
                        </a:rPr>
                        <a:t>2023 Q3-4</a:t>
                      </a:r>
                    </a:p>
                    <a:p>
                      <a:pPr algn="ctr"/>
                      <a:endParaRPr lang="en-US" sz="1200" b="0" i="1">
                        <a:solidFill>
                          <a:srgbClr val="08473D"/>
                        </a:solidFill>
                        <a:latin typeface="Proxima Nova Light" charset="0"/>
                        <a:ea typeface="Proxima Nova Light" charset="0"/>
                        <a:cs typeface="Proxima Nova Light"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a:solidFill>
                            <a:srgbClr val="08473D"/>
                          </a:solidFill>
                          <a:latin typeface="Proxima Nova Light" charset="0"/>
                          <a:ea typeface="Proxima Nova Light" charset="0"/>
                          <a:cs typeface="Proxima Nova Light" charset="0"/>
                        </a:rPr>
                        <a:t>2024 Q1-2</a:t>
                      </a:r>
                    </a:p>
                    <a:p>
                      <a:pPr algn="ctr"/>
                      <a:endParaRPr lang="en-US" sz="1200" b="0" i="1">
                        <a:solidFill>
                          <a:srgbClr val="08473D"/>
                        </a:solidFill>
                        <a:latin typeface="Proxima Nova Light" charset="0"/>
                        <a:ea typeface="Proxima Nova Light" charset="0"/>
                        <a:cs typeface="Proxima Nova Light"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a:solidFill>
                            <a:srgbClr val="08473D"/>
                          </a:solidFill>
                          <a:latin typeface="Proxima Nova Light" charset="0"/>
                          <a:ea typeface="Proxima Nova Light" charset="0"/>
                          <a:cs typeface="Proxima Nova Light" charset="0"/>
                        </a:rPr>
                        <a:t>2024 Q3-4</a:t>
                      </a:r>
                    </a:p>
                    <a:p>
                      <a:pPr algn="ctr"/>
                      <a:endParaRPr lang="en-US" sz="1200" b="0" i="1">
                        <a:solidFill>
                          <a:srgbClr val="08473D"/>
                        </a:solidFill>
                        <a:latin typeface="Proxima Nova Light" charset="0"/>
                        <a:ea typeface="Proxima Nova Light" charset="0"/>
                        <a:cs typeface="Proxima Nova Light"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a:solidFill>
                            <a:srgbClr val="08473D"/>
                          </a:solidFill>
                          <a:latin typeface="Proxima Nova Light" charset="0"/>
                          <a:ea typeface="Proxima Nova Light" charset="0"/>
                          <a:cs typeface="Proxima Nova Light" charset="0"/>
                        </a:rPr>
                        <a:t>2025+</a:t>
                      </a:r>
                    </a:p>
                    <a:p>
                      <a:pPr algn="ctr"/>
                      <a:endParaRPr lang="en-US" sz="1200" b="0" i="1">
                        <a:solidFill>
                          <a:srgbClr val="08473D"/>
                        </a:solidFill>
                        <a:latin typeface="Proxima Nova Light" charset="0"/>
                        <a:ea typeface="Proxima Nova Light" charset="0"/>
                        <a:cs typeface="Proxima Nova Light"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83412">
                <a:tc>
                  <a:txBody>
                    <a:bodyPr/>
                    <a:lstStyle/>
                    <a:p>
                      <a:pPr algn="ctr"/>
                      <a:r>
                        <a:rPr lang="en-US" sz="1200" b="0" i="1" dirty="0">
                          <a:solidFill>
                            <a:srgbClr val="08473D"/>
                          </a:solidFill>
                          <a:latin typeface="Proxima Nova Light" charset="0"/>
                          <a:ea typeface="Proxima Nova Light" charset="0"/>
                          <a:cs typeface="Proxima Nova Light" charset="0"/>
                        </a:rPr>
                        <a:t>2023 Q1-2</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a:solidFill>
                            <a:srgbClr val="08473D"/>
                          </a:solidFill>
                          <a:latin typeface="Proxima Nova Light" charset="0"/>
                          <a:ea typeface="Proxima Nova Light" charset="0"/>
                          <a:cs typeface="Proxima Nova Light" charset="0"/>
                        </a:rPr>
                        <a:t>2023 Q3-4</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dirty="0">
                          <a:solidFill>
                            <a:srgbClr val="08473D"/>
                          </a:solidFill>
                          <a:latin typeface="Proxima Nova Light" charset="0"/>
                          <a:ea typeface="Proxima Nova Light" charset="0"/>
                          <a:cs typeface="Proxima Nova Light" charset="0"/>
                        </a:rPr>
                        <a:t>2024 Q1-2</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a:solidFill>
                            <a:srgbClr val="08473D"/>
                          </a:solidFill>
                          <a:latin typeface="Proxima Nova Light" charset="0"/>
                          <a:ea typeface="Proxima Nova Light" charset="0"/>
                          <a:cs typeface="Proxima Nova Light" charset="0"/>
                        </a:rPr>
                        <a:t>2024 Q3-4</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dirty="0">
                          <a:solidFill>
                            <a:srgbClr val="08473D"/>
                          </a:solidFill>
                          <a:latin typeface="Proxima Nova Light" charset="0"/>
                          <a:ea typeface="Proxima Nova Light" charset="0"/>
                          <a:cs typeface="Proxima Nova Light" charset="0"/>
                        </a:rPr>
                        <a:t>2025+</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5514311"/>
                  </a:ext>
                </a:extLst>
              </a:tr>
            </a:tbl>
          </a:graphicData>
        </a:graphic>
      </p:graphicFrame>
      <p:sp>
        <p:nvSpPr>
          <p:cNvPr id="13" name="Arrow: Right 12">
            <a:extLst>
              <a:ext uri="{FF2B5EF4-FFF2-40B4-BE49-F238E27FC236}">
                <a16:creationId xmlns:a16="http://schemas.microsoft.com/office/drawing/2014/main" id="{A48E8AC2-9F05-72A4-8DF2-2524DE8818ED}"/>
              </a:ext>
            </a:extLst>
          </p:cNvPr>
          <p:cNvSpPr/>
          <p:nvPr/>
        </p:nvSpPr>
        <p:spPr>
          <a:xfrm>
            <a:off x="6420239" y="5287188"/>
            <a:ext cx="3188586" cy="865473"/>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80" b="1" u="none" strike="noStrike" kern="1200" cap="none"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20% of Funds for Priority Areas</a:t>
            </a:r>
          </a:p>
        </p:txBody>
      </p:sp>
      <p:sp>
        <p:nvSpPr>
          <p:cNvPr id="14" name="Oval 13">
            <a:extLst>
              <a:ext uri="{FF2B5EF4-FFF2-40B4-BE49-F238E27FC236}">
                <a16:creationId xmlns:a16="http://schemas.microsoft.com/office/drawing/2014/main" id="{C6AC3E30-D97E-BA1C-0B28-8D1C98C0C0A9}"/>
              </a:ext>
            </a:extLst>
          </p:cNvPr>
          <p:cNvSpPr/>
          <p:nvPr/>
        </p:nvSpPr>
        <p:spPr>
          <a:xfrm>
            <a:off x="1260196" y="1934371"/>
            <a:ext cx="266007" cy="272650"/>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15" name="Oval 14">
            <a:extLst>
              <a:ext uri="{FF2B5EF4-FFF2-40B4-BE49-F238E27FC236}">
                <a16:creationId xmlns:a16="http://schemas.microsoft.com/office/drawing/2014/main" id="{2E0C417B-313E-35E3-BF3A-B2F655DC694C}"/>
              </a:ext>
            </a:extLst>
          </p:cNvPr>
          <p:cNvSpPr/>
          <p:nvPr/>
        </p:nvSpPr>
        <p:spPr>
          <a:xfrm>
            <a:off x="1260195" y="2818194"/>
            <a:ext cx="266007" cy="272650"/>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16" name="Oval 15">
            <a:extLst>
              <a:ext uri="{FF2B5EF4-FFF2-40B4-BE49-F238E27FC236}">
                <a16:creationId xmlns:a16="http://schemas.microsoft.com/office/drawing/2014/main" id="{031AC5D9-91FC-D0B0-6329-DE47A1A7B4E7}"/>
              </a:ext>
            </a:extLst>
          </p:cNvPr>
          <p:cNvSpPr/>
          <p:nvPr/>
        </p:nvSpPr>
        <p:spPr>
          <a:xfrm>
            <a:off x="1265310" y="3743034"/>
            <a:ext cx="266007" cy="272650"/>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7" name="Oval 16">
            <a:extLst>
              <a:ext uri="{FF2B5EF4-FFF2-40B4-BE49-F238E27FC236}">
                <a16:creationId xmlns:a16="http://schemas.microsoft.com/office/drawing/2014/main" id="{328AFD5F-6C7B-BB12-2A39-F083946777D3}"/>
              </a:ext>
            </a:extLst>
          </p:cNvPr>
          <p:cNvSpPr/>
          <p:nvPr/>
        </p:nvSpPr>
        <p:spPr>
          <a:xfrm>
            <a:off x="1272091" y="4665155"/>
            <a:ext cx="266007" cy="272650"/>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Calibri" panose="020F0502020204030204"/>
              </a:rPr>
              <a:t>4</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D7263A3-D1F2-605A-6129-95727EF59563}"/>
              </a:ext>
            </a:extLst>
          </p:cNvPr>
          <p:cNvSpPr/>
          <p:nvPr/>
        </p:nvSpPr>
        <p:spPr>
          <a:xfrm>
            <a:off x="1260195" y="5531203"/>
            <a:ext cx="266007" cy="272650"/>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5</a:t>
            </a:r>
          </a:p>
        </p:txBody>
      </p:sp>
      <p:sp>
        <p:nvSpPr>
          <p:cNvPr id="19" name="Content Placeholder 1">
            <a:extLst>
              <a:ext uri="{FF2B5EF4-FFF2-40B4-BE49-F238E27FC236}">
                <a16:creationId xmlns:a16="http://schemas.microsoft.com/office/drawing/2014/main" id="{A88E6A82-BCDA-1E88-89C6-680A2B03E891}"/>
              </a:ext>
            </a:extLst>
          </p:cNvPr>
          <p:cNvSpPr txBox="1">
            <a:spLocks/>
          </p:cNvSpPr>
          <p:nvPr/>
        </p:nvSpPr>
        <p:spPr>
          <a:xfrm>
            <a:off x="1584077" y="1887235"/>
            <a:ext cx="1533283" cy="4705497"/>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1400" dirty="0">
                <a:latin typeface="Open Sans" panose="020B0606030504020204" pitchFamily="34" charset="0"/>
                <a:ea typeface="Open Sans" panose="020B0606030504020204" pitchFamily="34" charset="0"/>
                <a:cs typeface="Open Sans" panose="020B0606030504020204" pitchFamily="34" charset="0"/>
              </a:rPr>
              <a:t>Community Engagement</a:t>
            </a:r>
          </a:p>
          <a:p>
            <a:pPr marL="0" indent="0">
              <a:spcBef>
                <a:spcPts val="0"/>
              </a:spcBef>
              <a:buFont typeface="Arial"/>
              <a:buNone/>
            </a:pPr>
            <a:endParaRPr lang="en-US" sz="25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Digital </a:t>
            </a: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Opportunity Planning &amp; Programs</a:t>
            </a:r>
            <a:endParaRPr lang="en-US" sz="13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endParaRPr lang="en-US" sz="4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Infrastructure </a:t>
            </a: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Planning</a:t>
            </a:r>
          </a:p>
          <a:p>
            <a:pPr marL="0" indent="0">
              <a:spcBef>
                <a:spcPts val="0"/>
              </a:spcBef>
              <a:buFont typeface="Arial"/>
              <a:buNone/>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Infrastructure </a:t>
            </a: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Grant Program</a:t>
            </a:r>
          </a:p>
          <a:p>
            <a:pPr marL="0" indent="0">
              <a:spcBef>
                <a:spcPts val="0"/>
              </a:spcBef>
              <a:buFont typeface="Arial"/>
              <a:buNone/>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Infrastructure </a:t>
            </a: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Deployment</a:t>
            </a:r>
          </a:p>
        </p:txBody>
      </p:sp>
      <p:sp>
        <p:nvSpPr>
          <p:cNvPr id="20" name="Arrow: Right 19">
            <a:extLst>
              <a:ext uri="{FF2B5EF4-FFF2-40B4-BE49-F238E27FC236}">
                <a16:creationId xmlns:a16="http://schemas.microsoft.com/office/drawing/2014/main" id="{91FB4734-1B97-C020-B8F8-D935B8C71FFB}"/>
              </a:ext>
            </a:extLst>
          </p:cNvPr>
          <p:cNvSpPr/>
          <p:nvPr/>
        </p:nvSpPr>
        <p:spPr>
          <a:xfrm>
            <a:off x="9603070" y="5288756"/>
            <a:ext cx="1645659" cy="865473"/>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100</a:t>
            </a:r>
            <a:r>
              <a:rPr kumimoji="0" lang="en-US" sz="1300" b="1" u="none" strike="noStrike" kern="1200" cap="none"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of Funds</a:t>
            </a:r>
          </a:p>
        </p:txBody>
      </p:sp>
      <p:sp>
        <p:nvSpPr>
          <p:cNvPr id="21" name="Arrow: Right 20">
            <a:extLst>
              <a:ext uri="{FF2B5EF4-FFF2-40B4-BE49-F238E27FC236}">
                <a16:creationId xmlns:a16="http://schemas.microsoft.com/office/drawing/2014/main" id="{24D85DC0-A58A-CC16-5AFC-98BC7ED0533B}"/>
              </a:ext>
            </a:extLst>
          </p:cNvPr>
          <p:cNvSpPr/>
          <p:nvPr/>
        </p:nvSpPr>
        <p:spPr>
          <a:xfrm>
            <a:off x="7961679" y="3490603"/>
            <a:ext cx="1645659" cy="881775"/>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Final Proposal</a:t>
            </a:r>
            <a:endParaRPr kumimoji="0" lang="en-US" sz="1400" b="1" u="none" strike="noStrike" kern="1200" cap="none"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Arrow: Right 21">
            <a:extLst>
              <a:ext uri="{FF2B5EF4-FFF2-40B4-BE49-F238E27FC236}">
                <a16:creationId xmlns:a16="http://schemas.microsoft.com/office/drawing/2014/main" id="{98BD8D58-3255-4AB9-956A-DEE11984719C}"/>
              </a:ext>
            </a:extLst>
          </p:cNvPr>
          <p:cNvSpPr/>
          <p:nvPr/>
        </p:nvSpPr>
        <p:spPr>
          <a:xfrm>
            <a:off x="6425767" y="4407911"/>
            <a:ext cx="3184999" cy="876242"/>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50" b="1" u="none" strike="noStrike" kern="1200" cap="none"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BEAD Grants (Provisional)</a:t>
            </a:r>
          </a:p>
        </p:txBody>
      </p:sp>
      <p:sp>
        <p:nvSpPr>
          <p:cNvPr id="9" name="Arrow: Right 8">
            <a:extLst>
              <a:ext uri="{FF2B5EF4-FFF2-40B4-BE49-F238E27FC236}">
                <a16:creationId xmlns:a16="http://schemas.microsoft.com/office/drawing/2014/main" id="{B83B9FD1-8D85-004F-231C-6E465F47B6CD}"/>
              </a:ext>
            </a:extLst>
          </p:cNvPr>
          <p:cNvSpPr/>
          <p:nvPr/>
        </p:nvSpPr>
        <p:spPr>
          <a:xfrm>
            <a:off x="3054644" y="3505860"/>
            <a:ext cx="3288605" cy="897459"/>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5-Year Plan &amp; Initial Proposal</a:t>
            </a:r>
          </a:p>
        </p:txBody>
      </p:sp>
      <p:sp>
        <p:nvSpPr>
          <p:cNvPr id="26" name="Arrow: Right 25">
            <a:extLst>
              <a:ext uri="{FF2B5EF4-FFF2-40B4-BE49-F238E27FC236}">
                <a16:creationId xmlns:a16="http://schemas.microsoft.com/office/drawing/2014/main" id="{869CDB60-13A4-B16E-E33B-B7B9FF83B934}"/>
              </a:ext>
            </a:extLst>
          </p:cNvPr>
          <p:cNvSpPr/>
          <p:nvPr/>
        </p:nvSpPr>
        <p:spPr>
          <a:xfrm>
            <a:off x="6333451" y="3048577"/>
            <a:ext cx="4920361" cy="475029"/>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a:solidFill>
                  <a:schemeClr val="bg1"/>
                </a:solidFill>
                <a:latin typeface="Open Sans"/>
                <a:ea typeface="Open Sans"/>
                <a:cs typeface="Open Sans"/>
              </a:rPr>
              <a:t>Capacity</a:t>
            </a:r>
            <a:r>
              <a:rPr kumimoji="0" lang="en-US" sz="1400" b="1" u="none" strike="noStrike" kern="1200" cap="none" normalizeH="0" baseline="0" noProof="0">
                <a:ln>
                  <a:noFill/>
                </a:ln>
                <a:solidFill>
                  <a:schemeClr val="bg1"/>
                </a:solidFill>
                <a:effectLst/>
                <a:uLnTx/>
                <a:uFillTx/>
                <a:latin typeface="Open Sans"/>
                <a:ea typeface="Open Sans"/>
                <a:cs typeface="Open Sans"/>
              </a:rPr>
              <a:t> Grants</a:t>
            </a:r>
          </a:p>
        </p:txBody>
      </p:sp>
      <p:sp>
        <p:nvSpPr>
          <p:cNvPr id="27" name="Arrow: Right 26">
            <a:extLst>
              <a:ext uri="{FF2B5EF4-FFF2-40B4-BE49-F238E27FC236}">
                <a16:creationId xmlns:a16="http://schemas.microsoft.com/office/drawing/2014/main" id="{F5037B00-DAB5-B134-2488-7312BA167A5D}"/>
              </a:ext>
            </a:extLst>
          </p:cNvPr>
          <p:cNvSpPr/>
          <p:nvPr/>
        </p:nvSpPr>
        <p:spPr>
          <a:xfrm>
            <a:off x="9605712" y="2599598"/>
            <a:ext cx="1648295" cy="498377"/>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defRPr/>
            </a:pPr>
            <a:r>
              <a:rPr lang="en-US" sz="1400" b="1" dirty="0">
                <a:solidFill>
                  <a:schemeClr val="bg1"/>
                </a:solidFill>
                <a:latin typeface="Open Sans"/>
                <a:ea typeface="Open Sans"/>
                <a:cs typeface="Open Sans"/>
              </a:rPr>
              <a:t>Federal Grants</a:t>
            </a:r>
            <a:endParaRPr kumimoji="0" lang="en-US" sz="1400" b="1" u="none" strike="noStrike" kern="1200" cap="none" normalizeH="0" baseline="0" noProof="0" dirty="0">
              <a:ln>
                <a:noFill/>
              </a:ln>
              <a:solidFill>
                <a:schemeClr val="bg1"/>
              </a:solidFill>
              <a:effectLst/>
              <a:uLnTx/>
              <a:uFillTx/>
              <a:latin typeface="Open Sans"/>
              <a:ea typeface="Open Sans"/>
              <a:cs typeface="Open Sans"/>
            </a:endParaRPr>
          </a:p>
        </p:txBody>
      </p:sp>
      <p:sp>
        <p:nvSpPr>
          <p:cNvPr id="28" name="Arrow: Right 27">
            <a:extLst>
              <a:ext uri="{FF2B5EF4-FFF2-40B4-BE49-F238E27FC236}">
                <a16:creationId xmlns:a16="http://schemas.microsoft.com/office/drawing/2014/main" id="{BBBF4977-38EC-43D2-175F-F1C41F9B9832}"/>
              </a:ext>
            </a:extLst>
          </p:cNvPr>
          <p:cNvSpPr/>
          <p:nvPr/>
        </p:nvSpPr>
        <p:spPr>
          <a:xfrm>
            <a:off x="3046948" y="2597633"/>
            <a:ext cx="2622807" cy="925576"/>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defRPr/>
            </a:pPr>
            <a:r>
              <a:rPr kumimoji="0" lang="en-US" sz="1400" b="1" u="none" strike="noStrike" kern="1200" cap="none" normalizeH="0" baseline="0" noProof="0" dirty="0">
                <a:ln>
                  <a:noFill/>
                </a:ln>
                <a:solidFill>
                  <a:schemeClr val="bg1"/>
                </a:solidFill>
                <a:effectLst/>
                <a:uLnTx/>
                <a:uFillTx/>
                <a:latin typeface="Open Sans"/>
                <a:ea typeface="Open Sans"/>
                <a:cs typeface="Open Sans"/>
              </a:rPr>
              <a:t>Planning Process</a:t>
            </a:r>
            <a:r>
              <a:rPr lang="en-US" sz="1400" b="1" dirty="0">
                <a:solidFill>
                  <a:schemeClr val="bg1"/>
                </a:solidFill>
                <a:latin typeface="Open Sans"/>
                <a:ea typeface="Open Sans"/>
                <a:cs typeface="Open Sans"/>
              </a:rPr>
              <a:t> &amp; Plan Submission</a:t>
            </a:r>
            <a:endParaRPr lang="en-US" sz="1400" b="1" u="none" strike="noStrike" kern="1200" cap="none"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Arrow: Right 28">
            <a:extLst>
              <a:ext uri="{FF2B5EF4-FFF2-40B4-BE49-F238E27FC236}">
                <a16:creationId xmlns:a16="http://schemas.microsoft.com/office/drawing/2014/main" id="{F91AD3FA-32E5-8394-59FD-06006401C4FD}"/>
              </a:ext>
            </a:extLst>
          </p:cNvPr>
          <p:cNvSpPr/>
          <p:nvPr/>
        </p:nvSpPr>
        <p:spPr>
          <a:xfrm>
            <a:off x="4390074" y="1717086"/>
            <a:ext cx="6561780" cy="874343"/>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Continues Throughout Planning &amp; Execution Cycles</a:t>
            </a:r>
          </a:p>
        </p:txBody>
      </p:sp>
      <p:sp>
        <p:nvSpPr>
          <p:cNvPr id="11" name="Arrow: Right 10">
            <a:extLst>
              <a:ext uri="{FF2B5EF4-FFF2-40B4-BE49-F238E27FC236}">
                <a16:creationId xmlns:a16="http://schemas.microsoft.com/office/drawing/2014/main" id="{5AA14741-7D09-54B8-7F9D-98B96A05A5D1}"/>
              </a:ext>
            </a:extLst>
          </p:cNvPr>
          <p:cNvSpPr/>
          <p:nvPr/>
        </p:nvSpPr>
        <p:spPr>
          <a:xfrm>
            <a:off x="3056758" y="1720400"/>
            <a:ext cx="1404523" cy="879393"/>
          </a:xfrm>
          <a:prstGeom prst="rightArrow">
            <a:avLst/>
          </a:prstGeom>
          <a:solidFill>
            <a:srgbClr val="5CB1E4"/>
          </a:solidFill>
          <a:ln w="9525">
            <a:solidFill>
              <a:schemeClr val="tx2">
                <a:lumMod val="75000"/>
              </a:schemeClr>
            </a:solid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County Profiles</a:t>
            </a:r>
          </a:p>
        </p:txBody>
      </p:sp>
      <p:sp>
        <p:nvSpPr>
          <p:cNvPr id="12" name="Arrow: Right 11">
            <a:extLst>
              <a:ext uri="{FF2B5EF4-FFF2-40B4-BE49-F238E27FC236}">
                <a16:creationId xmlns:a16="http://schemas.microsoft.com/office/drawing/2014/main" id="{7DF93B4F-33F7-EB1E-DC77-44960D7E3282}"/>
              </a:ext>
            </a:extLst>
          </p:cNvPr>
          <p:cNvSpPr/>
          <p:nvPr/>
        </p:nvSpPr>
        <p:spPr>
          <a:xfrm>
            <a:off x="3082247" y="4611061"/>
            <a:ext cx="3299383" cy="475029"/>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defRPr/>
            </a:pPr>
            <a:r>
              <a:rPr lang="en-US" sz="1400" b="1" dirty="0">
                <a:solidFill>
                  <a:schemeClr val="bg1"/>
                </a:solidFill>
                <a:latin typeface="Open Sans"/>
                <a:ea typeface="Open Sans"/>
                <a:cs typeface="Open Sans"/>
              </a:rPr>
              <a:t>State Broadband Grants</a:t>
            </a:r>
            <a:endParaRPr kumimoji="0" lang="en-US" sz="1400" b="1" u="none" strike="noStrike" kern="1200" cap="none" normalizeH="0" baseline="0" noProof="0" dirty="0">
              <a:ln>
                <a:noFill/>
              </a:ln>
              <a:solidFill>
                <a:schemeClr val="bg1"/>
              </a:solidFill>
              <a:effectLst/>
              <a:uLnTx/>
              <a:uFillTx/>
              <a:latin typeface="Open Sans"/>
              <a:ea typeface="Open Sans"/>
              <a:cs typeface="Open Sans"/>
            </a:endParaRPr>
          </a:p>
        </p:txBody>
      </p:sp>
    </p:spTree>
    <p:extLst>
      <p:ext uri="{BB962C8B-B14F-4D97-AF65-F5344CB8AC3E}">
        <p14:creationId xmlns:p14="http://schemas.microsoft.com/office/powerpoint/2010/main" val="190772125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72FC6E-4FB5-4826-6D88-E7EBB09E69AF}"/>
              </a:ext>
            </a:extLst>
          </p:cNvPr>
          <p:cNvSpPr>
            <a:spLocks noGrp="1"/>
          </p:cNvSpPr>
          <p:nvPr>
            <p:ph type="sldNum" sz="quarter" idx="12"/>
          </p:nvPr>
        </p:nvSpPr>
        <p:spPr/>
        <p:txBody>
          <a:bodyPr/>
          <a:lstStyle/>
          <a:p>
            <a:fld id="{2116183F-75B3-45E6-9DB4-FA4EB6AEDA4B}" type="slidenum">
              <a:rPr lang="en-US" smtClean="0"/>
              <a:t>15</a:t>
            </a:fld>
            <a:endParaRPr lang="en-US"/>
          </a:p>
        </p:txBody>
      </p:sp>
      <p:sp>
        <p:nvSpPr>
          <p:cNvPr id="2" name="Footer Placeholder 2">
            <a:extLst>
              <a:ext uri="{FF2B5EF4-FFF2-40B4-BE49-F238E27FC236}">
                <a16:creationId xmlns:a16="http://schemas.microsoft.com/office/drawing/2014/main" id="{3E623F50-EE9D-EC94-9B73-33A599B751E3}"/>
              </a:ext>
            </a:extLst>
          </p:cNvPr>
          <p:cNvSpPr>
            <a:spLocks noGrp="1"/>
          </p:cNvSpPr>
          <p:nvPr>
            <p:ph type="ftr" sz="quarter" idx="11"/>
          </p:nvPr>
        </p:nvSpPr>
        <p:spPr>
          <a:xfrm rot="16200000">
            <a:off x="-2210733" y="3608721"/>
            <a:ext cx="55035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dirty="0">
                <a:ln>
                  <a:noFill/>
                </a:ln>
                <a:solidFill>
                  <a:srgbClr val="FFFFFF">
                    <a:lumMod val="75000"/>
                  </a:srgbClr>
                </a:solidFill>
                <a:effectLst/>
                <a:uLnTx/>
                <a:uFillTx/>
                <a:latin typeface="Expressway Rg" panose="020B0604020200020204" pitchFamily="34" charset="0"/>
                <a:ea typeface="+mn-ea"/>
                <a:cs typeface="+mn-cs"/>
              </a:rPr>
              <a:t>FUNDING OPPORTUNITIES</a:t>
            </a:r>
          </a:p>
        </p:txBody>
      </p:sp>
      <p:graphicFrame>
        <p:nvGraphicFramePr>
          <p:cNvPr id="5" name="Table 4">
            <a:extLst>
              <a:ext uri="{FF2B5EF4-FFF2-40B4-BE49-F238E27FC236}">
                <a16:creationId xmlns:a16="http://schemas.microsoft.com/office/drawing/2014/main" id="{C9041280-3EC0-3A1D-F23C-97C77C6253DA}"/>
              </a:ext>
            </a:extLst>
          </p:cNvPr>
          <p:cNvGraphicFramePr>
            <a:graphicFrameLocks noGrp="1"/>
          </p:cNvGraphicFramePr>
          <p:nvPr/>
        </p:nvGraphicFramePr>
        <p:xfrm>
          <a:off x="1121474" y="849454"/>
          <a:ext cx="10257725" cy="5335946"/>
        </p:xfrm>
        <a:graphic>
          <a:graphicData uri="http://schemas.openxmlformats.org/drawingml/2006/table">
            <a:tbl>
              <a:tblPr>
                <a:tableStyleId>{9D7B26C5-4107-4FEC-AEDC-1716B250A1EF}</a:tableStyleId>
              </a:tblPr>
              <a:tblGrid>
                <a:gridCol w="173370">
                  <a:extLst>
                    <a:ext uri="{9D8B030D-6E8A-4147-A177-3AD203B41FA5}">
                      <a16:colId xmlns:a16="http://schemas.microsoft.com/office/drawing/2014/main" val="2490021612"/>
                    </a:ext>
                  </a:extLst>
                </a:gridCol>
                <a:gridCol w="3001449">
                  <a:extLst>
                    <a:ext uri="{9D8B030D-6E8A-4147-A177-3AD203B41FA5}">
                      <a16:colId xmlns:a16="http://schemas.microsoft.com/office/drawing/2014/main" val="913879024"/>
                    </a:ext>
                  </a:extLst>
                </a:gridCol>
                <a:gridCol w="1464106">
                  <a:extLst>
                    <a:ext uri="{9D8B030D-6E8A-4147-A177-3AD203B41FA5}">
                      <a16:colId xmlns:a16="http://schemas.microsoft.com/office/drawing/2014/main" val="2750978235"/>
                    </a:ext>
                  </a:extLst>
                </a:gridCol>
                <a:gridCol w="1405189">
                  <a:extLst>
                    <a:ext uri="{9D8B030D-6E8A-4147-A177-3AD203B41FA5}">
                      <a16:colId xmlns:a16="http://schemas.microsoft.com/office/drawing/2014/main" val="2994273165"/>
                    </a:ext>
                  </a:extLst>
                </a:gridCol>
                <a:gridCol w="1387173">
                  <a:extLst>
                    <a:ext uri="{9D8B030D-6E8A-4147-A177-3AD203B41FA5}">
                      <a16:colId xmlns:a16="http://schemas.microsoft.com/office/drawing/2014/main" val="1226389472"/>
                    </a:ext>
                  </a:extLst>
                </a:gridCol>
                <a:gridCol w="1423203">
                  <a:extLst>
                    <a:ext uri="{9D8B030D-6E8A-4147-A177-3AD203B41FA5}">
                      <a16:colId xmlns:a16="http://schemas.microsoft.com/office/drawing/2014/main" val="1590373602"/>
                    </a:ext>
                  </a:extLst>
                </a:gridCol>
                <a:gridCol w="1403235">
                  <a:extLst>
                    <a:ext uri="{9D8B030D-6E8A-4147-A177-3AD203B41FA5}">
                      <a16:colId xmlns:a16="http://schemas.microsoft.com/office/drawing/2014/main" val="3380355405"/>
                    </a:ext>
                  </a:extLst>
                </a:gridCol>
              </a:tblGrid>
              <a:tr h="497569">
                <a:tc>
                  <a:txBody>
                    <a:bodyPr/>
                    <a:lstStyle/>
                    <a:p>
                      <a:pPr algn="r" fontAlgn="b"/>
                      <a:r>
                        <a:rPr lang="en-US" sz="1400" u="none" strike="noStrike" dirty="0">
                          <a:effectLst/>
                        </a:rPr>
                        <a:t> </a:t>
                      </a:r>
                      <a:endParaRPr lang="en-US" sz="1400" b="0" i="0" u="none" strike="noStrike" dirty="0">
                        <a:solidFill>
                          <a:srgbClr val="FFFFFF"/>
                        </a:solidFill>
                        <a:effectLst/>
                        <a:latin typeface="Tw Cen MT" panose="020B0602020104020603" pitchFamily="34" charset="0"/>
                      </a:endParaRPr>
                    </a:p>
                  </a:txBody>
                  <a:tcPr marL="4302" marR="4302" marT="4302" marB="0" anchor="ctr">
                    <a:lnR w="12700" cap="flat" cmpd="sng" algn="ctr">
                      <a:solidFill>
                        <a:schemeClr val="bg1"/>
                      </a:solidFill>
                      <a:prstDash val="solid"/>
                      <a:round/>
                      <a:headEnd type="none" w="med" len="med"/>
                      <a:tailEnd type="none" w="med" len="med"/>
                    </a:lnR>
                  </a:tcPr>
                </a:tc>
                <a:tc>
                  <a:txBody>
                    <a:bodyPr/>
                    <a:lstStyle/>
                    <a:p>
                      <a:pPr algn="r" fontAlgn="b"/>
                      <a:endParaRPr lang="en-US" sz="1400" b="0" i="0" u="none" strike="noStrike" dirty="0">
                        <a:solidFill>
                          <a:srgbClr val="FFFFFF"/>
                        </a:solidFill>
                        <a:effectLst/>
                        <a:latin typeface="Tw Cen MT" panose="020B0602020104020603" pitchFamily="34" charset="0"/>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b"/>
                      <a:r>
                        <a:rPr lang="en-US" sz="1600" b="1" u="none" strike="noStrike">
                          <a:effectLst/>
                          <a:latin typeface="+mn-lt"/>
                        </a:rPr>
                        <a:t>February</a:t>
                      </a:r>
                      <a:endParaRPr lang="en-US" sz="1600" b="1" i="0" u="none" strike="noStrike">
                        <a:solidFill>
                          <a:srgbClr val="FFFFFF"/>
                        </a:solidFill>
                        <a:effectLst/>
                        <a:latin typeface="+mn-lt"/>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fontAlgn="b"/>
                      <a:r>
                        <a:rPr lang="en-US" sz="1600" b="1" u="none" strike="noStrike">
                          <a:effectLst/>
                          <a:latin typeface="+mn-lt"/>
                        </a:rPr>
                        <a:t>March</a:t>
                      </a:r>
                      <a:endParaRPr lang="en-US" sz="1600" b="1" i="0" u="none" strike="noStrike">
                        <a:solidFill>
                          <a:srgbClr val="FFFFFF"/>
                        </a:solidFill>
                        <a:effectLst/>
                        <a:latin typeface="+mn-lt"/>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fontAlgn="b"/>
                      <a:r>
                        <a:rPr lang="en-US" sz="1600" b="1" u="none" strike="noStrike">
                          <a:effectLst/>
                          <a:latin typeface="+mn-lt"/>
                        </a:rPr>
                        <a:t>April </a:t>
                      </a:r>
                      <a:endParaRPr lang="en-US" sz="1600" b="1" i="0" u="none" strike="noStrike">
                        <a:solidFill>
                          <a:srgbClr val="FFFFFF"/>
                        </a:solidFill>
                        <a:effectLst/>
                        <a:latin typeface="+mn-lt"/>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fontAlgn="b"/>
                      <a:r>
                        <a:rPr lang="en-US" sz="1600" b="1" u="none" strike="noStrike">
                          <a:effectLst/>
                          <a:latin typeface="+mn-lt"/>
                        </a:rPr>
                        <a:t>May</a:t>
                      </a:r>
                      <a:endParaRPr lang="en-US" sz="1600" b="1" i="0" u="none" strike="noStrike">
                        <a:solidFill>
                          <a:srgbClr val="FFFFFF"/>
                        </a:solidFill>
                        <a:effectLst/>
                        <a:latin typeface="+mn-lt"/>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fontAlgn="b"/>
                      <a:r>
                        <a:rPr lang="en-US" sz="1600" b="1" u="none" strike="noStrike" dirty="0">
                          <a:effectLst/>
                          <a:latin typeface="+mn-lt"/>
                        </a:rPr>
                        <a:t>June - Aug</a:t>
                      </a:r>
                      <a:endParaRPr lang="en-US" sz="1600" b="1" i="0" u="none" strike="noStrike" dirty="0">
                        <a:solidFill>
                          <a:srgbClr val="FFFFFF"/>
                        </a:solidFill>
                        <a:effectLst/>
                        <a:latin typeface="+mn-lt"/>
                      </a:endParaRPr>
                    </a:p>
                  </a:txBody>
                  <a:tcPr marL="4302" marR="4302" marT="4302"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71621693"/>
                  </a:ext>
                </a:extLst>
              </a:tr>
              <a:tr h="760475">
                <a:tc>
                  <a:txBody>
                    <a:bodyPr/>
                    <a:lstStyle/>
                    <a:p>
                      <a:pPr lvl="0" algn="l" fontAlgn="b"/>
                      <a:endParaRPr lang="en-US" sz="1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302" marR="4302" marT="4302" marB="0" anchor="ctr">
                    <a:lnR w="12700" cap="flat" cmpd="sng" algn="ctr">
                      <a:solidFill>
                        <a:schemeClr val="bg1"/>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tcPr>
                </a:tc>
                <a:tc>
                  <a:txBody>
                    <a:bodyPr/>
                    <a:lstStyle/>
                    <a:p>
                      <a:pPr lvl="0" algn="l" fontAlgn="b"/>
                      <a:r>
                        <a:rPr lang="en-US" sz="1400" u="none" strike="noStrike" dirty="0">
                          <a:effectLst/>
                          <a:latin typeface="Open Sans SemiBold" panose="020B0706030804020204" pitchFamily="34" charset="0"/>
                          <a:ea typeface="Open Sans SemiBold" panose="020B0706030804020204" pitchFamily="34" charset="0"/>
                          <a:cs typeface="Open Sans SemiBold" panose="020B0706030804020204" pitchFamily="34" charset="0"/>
                        </a:rPr>
                        <a:t>County-level partner meetings </a:t>
                      </a:r>
                    </a:p>
                    <a:p>
                      <a:pPr lvl="0" algn="l" fontAlgn="b"/>
                      <a:r>
                        <a:rPr lang="en-US" sz="1400" u="none" strike="noStrike" dirty="0">
                          <a:effectLst/>
                          <a:latin typeface="Open Sans SemiBold" panose="020B0706030804020204" pitchFamily="34" charset="0"/>
                          <a:ea typeface="Open Sans SemiBold" panose="020B0706030804020204" pitchFamily="34" charset="0"/>
                          <a:cs typeface="Open Sans SemiBold" panose="020B0706030804020204" pitchFamily="34" charset="0"/>
                        </a:rPr>
                        <a:t>(in-person)</a:t>
                      </a:r>
                      <a:endParaRPr lang="en-US" sz="14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4302" marR="4302" marT="4302"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lumMod val="40000"/>
                        <a:lumOff val="60000"/>
                      </a:schemeClr>
                    </a:solidFill>
                  </a:tcPr>
                </a:tc>
                <a:tc>
                  <a:txBody>
                    <a:bodyPr/>
                    <a:lstStyle/>
                    <a:p>
                      <a:pPr algn="l" fontAlgn="b"/>
                      <a:endParaRPr lang="en-US" sz="1400" b="0" i="0" u="none" strike="noStrike" dirty="0">
                        <a:solidFill>
                          <a:schemeClr val="accent3">
                            <a:lumMod val="50000"/>
                          </a:schemeClr>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965614381"/>
                  </a:ext>
                </a:extLst>
              </a:tr>
              <a:tr h="760475">
                <a:tc>
                  <a:txBody>
                    <a:bodyPr/>
                    <a:lstStyle/>
                    <a:p>
                      <a:pPr lvl="0" algn="l" fontAlgn="b"/>
                      <a:endParaRPr lang="en-US" sz="1400" b="0" i="0" u="none" strike="sng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302" marR="4302" marT="4302" marB="0" anchor="ctr">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lvl="0" algn="l" fontAlgn="b"/>
                      <a:r>
                        <a:rPr lang="en-US" sz="1400" b="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Residential survey (phone)</a:t>
                      </a:r>
                      <a:endParaRPr lang="en-US" sz="14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4302" marR="4302" marT="4302"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noFill/>
                  </a:tcPr>
                </a:tc>
                <a:tc>
                  <a:txBody>
                    <a:bodyPr/>
                    <a:lstStyle/>
                    <a:p>
                      <a:pPr algn="l" fontAlgn="b"/>
                      <a:endParaRPr lang="en-US" sz="1400" b="0" i="0" u="none" strike="noStrike" dirty="0">
                        <a:solidFill>
                          <a:schemeClr val="bg1"/>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noFill/>
                  </a:tcPr>
                </a:tc>
                <a:extLst>
                  <a:ext uri="{0D108BD9-81ED-4DB2-BD59-A6C34878D82A}">
                    <a16:rowId xmlns:a16="http://schemas.microsoft.com/office/drawing/2014/main" val="1952451050"/>
                  </a:ext>
                </a:extLst>
              </a:tr>
              <a:tr h="838440">
                <a:tc>
                  <a:txBody>
                    <a:bodyPr/>
                    <a:lstStyle/>
                    <a:p>
                      <a:pPr lvl="0" algn="l" fontAlgn="b"/>
                      <a:endParaRPr lang="en-US" sz="1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302" marR="4302" marT="4302" marB="0" anchor="ctr">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lvl="0" algn="l" fontAlgn="b"/>
                      <a:r>
                        <a:rPr lang="en-US" sz="1400" b="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Statewide virtual meetings for </a:t>
                      </a:r>
                    </a:p>
                    <a:p>
                      <a:pPr lvl="0" algn="l" fontAlgn="b"/>
                      <a:r>
                        <a:rPr lang="en-US" sz="1400" b="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overview presentations &amp; questionnaire release</a:t>
                      </a:r>
                      <a:endParaRPr lang="en-US" sz="14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lvl="0" algn="l" fontAlgn="b"/>
                      <a:endParaRPr lang="en-US" sz="14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noFill/>
                  </a:tcPr>
                </a:tc>
                <a:extLst>
                  <a:ext uri="{0D108BD9-81ED-4DB2-BD59-A6C34878D82A}">
                    <a16:rowId xmlns:a16="http://schemas.microsoft.com/office/drawing/2014/main" val="2239524526"/>
                  </a:ext>
                </a:extLst>
              </a:tr>
              <a:tr h="802588">
                <a:tc>
                  <a:txBody>
                    <a:bodyPr/>
                    <a:lstStyle/>
                    <a:p>
                      <a:pPr lvl="0" algn="l" fontAlgn="b"/>
                      <a:endParaRPr lang="en-US" sz="1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302" marR="4302" marT="4302" marB="0" anchor="ctr">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lvl="0" algn="l" fontAlgn="b"/>
                      <a:r>
                        <a:rPr lang="en-US" sz="1400" b="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Agency, anchor, &amp; ISP outreach &amp; infrastructure asset inventory </a:t>
                      </a:r>
                    </a:p>
                    <a:p>
                      <a:pPr lvl="0" algn="l" fontAlgn="b"/>
                      <a:r>
                        <a:rPr lang="en-US" sz="1400" b="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(online questionnaire)</a:t>
                      </a:r>
                      <a:endParaRPr lang="en-US" sz="14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1757204472"/>
                  </a:ext>
                </a:extLst>
              </a:tr>
              <a:tr h="889976">
                <a:tc>
                  <a:txBody>
                    <a:bodyPr/>
                    <a:lstStyle/>
                    <a:p>
                      <a:pPr lvl="0" algn="l" fontAlgn="b"/>
                      <a:endParaRPr lang="en-US" sz="1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302" marR="4302" marT="4302" marB="0" anchor="ctr">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lvl="0" algn="l" fontAlgn="b"/>
                      <a:r>
                        <a:rPr lang="en-US" sz="1400" u="none" strike="noStrike" dirty="0">
                          <a:effectLst/>
                          <a:latin typeface="Open Sans SemiBold" panose="020B0706030804020204" pitchFamily="34" charset="0"/>
                          <a:ea typeface="Open Sans SemiBold" panose="020B0706030804020204" pitchFamily="34" charset="0"/>
                          <a:cs typeface="Open Sans SemiBold" panose="020B0706030804020204" pitchFamily="34" charset="0"/>
                        </a:rPr>
                        <a:t>Covered Population outreach &amp; Digital Opportunity Program Inventory </a:t>
                      </a:r>
                    </a:p>
                    <a:p>
                      <a:pPr lvl="0" algn="l" fontAlgn="b"/>
                      <a:r>
                        <a:rPr lang="en-US" sz="1400" u="none" strike="noStrike" dirty="0">
                          <a:effectLst/>
                          <a:latin typeface="Open Sans SemiBold" panose="020B0706030804020204" pitchFamily="34" charset="0"/>
                          <a:ea typeface="Open Sans SemiBold" panose="020B0706030804020204" pitchFamily="34" charset="0"/>
                          <a:cs typeface="Open Sans SemiBold" panose="020B0706030804020204" pitchFamily="34" charset="0"/>
                        </a:rPr>
                        <a:t>(online questionnaire)</a:t>
                      </a:r>
                      <a:endParaRPr lang="en-US" sz="14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no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noFill/>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no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3234735056"/>
                  </a:ext>
                </a:extLst>
              </a:tr>
              <a:tr h="767121">
                <a:tc>
                  <a:txBody>
                    <a:bodyPr/>
                    <a:lstStyle/>
                    <a:p>
                      <a:pPr lvl="0" algn="l" fontAlgn="b"/>
                      <a:endParaRPr lang="en-US" sz="1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302" marR="4302" marT="4302" marB="0" anchor="ctr">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dirty="0">
                          <a:effectLst/>
                          <a:latin typeface="Open Sans SemiBold" panose="020B0706030804020204" pitchFamily="34" charset="0"/>
                          <a:ea typeface="Open Sans SemiBold" panose="020B0706030804020204" pitchFamily="34" charset="0"/>
                          <a:cs typeface="Open Sans SemiBold" panose="020B0706030804020204" pitchFamily="34" charset="0"/>
                        </a:rPr>
                        <a:t>Release BEAD &amp; Digital Opportunity Plans for public comment </a:t>
                      </a: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tcPr>
                </a:tc>
                <a:tc>
                  <a:txBody>
                    <a:bodyPr/>
                    <a:lstStyle/>
                    <a:p>
                      <a:pPr algn="l" fontAlgn="b"/>
                      <a:endParaRPr lang="en-US" sz="1400" b="0" i="0" u="none" strike="noStrike">
                        <a:solidFill>
                          <a:srgbClr val="000000"/>
                        </a:solidFill>
                        <a:effectLst/>
                        <a:latin typeface="Tw Cen MT"/>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tcPr>
                </a:tc>
                <a:tc>
                  <a:txBody>
                    <a:bodyPr/>
                    <a:lstStyle/>
                    <a:p>
                      <a:pPr algn="l" fontAlgn="b"/>
                      <a:endParaRPr lang="en-US" sz="1400" b="0" i="0" u="none" strike="noStrike" dirty="0">
                        <a:solidFill>
                          <a:srgbClr val="000000"/>
                        </a:solidFill>
                        <a:effectLst/>
                        <a:latin typeface="Tw Cen MT"/>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no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694266992"/>
                  </a:ext>
                </a:extLst>
              </a:tr>
            </a:tbl>
          </a:graphicData>
        </a:graphic>
      </p:graphicFrame>
      <p:sp>
        <p:nvSpPr>
          <p:cNvPr id="7" name="Title 7">
            <a:extLst>
              <a:ext uri="{FF2B5EF4-FFF2-40B4-BE49-F238E27FC236}">
                <a16:creationId xmlns:a16="http://schemas.microsoft.com/office/drawing/2014/main" id="{6FEE8266-2C4F-A541-7BA5-D7116A32E5D4}"/>
              </a:ext>
            </a:extLst>
          </p:cNvPr>
          <p:cNvSpPr txBox="1">
            <a:spLocks/>
          </p:cNvSpPr>
          <p:nvPr/>
        </p:nvSpPr>
        <p:spPr>
          <a:xfrm>
            <a:off x="1228340" y="188193"/>
            <a:ext cx="9842186" cy="674403"/>
          </a:xfrm>
          <a:prstGeom prst="rect">
            <a:avLst/>
          </a:prstGeom>
        </p:spPr>
        <p:txBody>
          <a:bodyPr lIns="91440" tIns="45720" rIns="91440" bIns="45720" anchor="t">
            <a:normAutofit/>
          </a:bodyPr>
          <a:lstStyle>
            <a:lvl1pPr marL="0" algn="l" defTabSz="914400" rtl="0" eaLnBrk="1" latinLnBrk="0" hangingPunct="1">
              <a:lnSpc>
                <a:spcPct val="90000"/>
              </a:lnSpc>
              <a:spcBef>
                <a:spcPct val="0"/>
              </a:spcBef>
              <a:buNone/>
              <a:defRPr sz="2800" b="1" i="0" kern="1200" spc="300">
                <a:solidFill>
                  <a:srgbClr val="0F75BC"/>
                </a:solidFill>
                <a:latin typeface="Expressway Rg" panose="020B0604020200020204" pitchFamily="34" charset="0"/>
                <a:ea typeface="+mj-ea"/>
                <a:cs typeface="+mj-cs"/>
              </a:defRPr>
            </a:lvl1pPr>
          </a:lstStyle>
          <a:p>
            <a:pPr algn="ctr"/>
            <a:r>
              <a:rPr lang="en-US" dirty="0">
                <a:latin typeface="Expressway Rg"/>
              </a:rPr>
              <a:t>OUTREACH &amp; ENGAGEMENT OPPORTUNITIES</a:t>
            </a:r>
          </a:p>
        </p:txBody>
      </p:sp>
    </p:spTree>
    <p:extLst>
      <p:ext uri="{BB962C8B-B14F-4D97-AF65-F5344CB8AC3E}">
        <p14:creationId xmlns:p14="http://schemas.microsoft.com/office/powerpoint/2010/main" val="4028849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D13F-A308-0046-A3EB-731B6256649A}"/>
              </a:ext>
            </a:extLst>
          </p:cNvPr>
          <p:cNvSpPr>
            <a:spLocks noGrp="1"/>
          </p:cNvSpPr>
          <p:nvPr>
            <p:ph type="title"/>
          </p:nvPr>
        </p:nvSpPr>
        <p:spPr/>
        <p:txBody>
          <a:bodyPr>
            <a:normAutofit/>
          </a:bodyPr>
          <a:lstStyle/>
          <a:p>
            <a:r>
              <a:rPr lang="en-US" sz="4800" dirty="0">
                <a:latin typeface="Expressway Xb"/>
              </a:rPr>
              <a:t>PARTNER CONTRIBUTIONS &amp; DATA COLLECTION</a:t>
            </a:r>
          </a:p>
        </p:txBody>
      </p:sp>
      <p:sp>
        <p:nvSpPr>
          <p:cNvPr id="3" name="Text Placeholder 2">
            <a:extLst>
              <a:ext uri="{FF2B5EF4-FFF2-40B4-BE49-F238E27FC236}">
                <a16:creationId xmlns:a16="http://schemas.microsoft.com/office/drawing/2014/main" id="{3B4B92A6-BE84-9783-8EE2-3AF7227E51D1}"/>
              </a:ext>
            </a:extLst>
          </p:cNvPr>
          <p:cNvSpPr>
            <a:spLocks noGrp="1"/>
          </p:cNvSpPr>
          <p:nvPr>
            <p:ph type="body" idx="1"/>
          </p:nvPr>
        </p:nvSpPr>
        <p:spPr>
          <a:xfrm>
            <a:off x="1609343" y="4831881"/>
            <a:ext cx="9738361" cy="1678986"/>
          </a:xfrm>
        </p:spPr>
        <p:txBody>
          <a:bodyPr>
            <a:normAutofit/>
          </a:bodyPr>
          <a:lstStyle/>
          <a:p>
            <a:r>
              <a:rPr lang="en-US" dirty="0">
                <a:latin typeface="Open Sans" panose="020B0606030504020204" pitchFamily="34" charset="0"/>
              </a:rPr>
              <a:t>Data collection &amp; collaboration</a:t>
            </a:r>
          </a:p>
        </p:txBody>
      </p:sp>
      <p:sp>
        <p:nvSpPr>
          <p:cNvPr id="5" name="Slide Number Placeholder 4">
            <a:extLst>
              <a:ext uri="{FF2B5EF4-FFF2-40B4-BE49-F238E27FC236}">
                <a16:creationId xmlns:a16="http://schemas.microsoft.com/office/drawing/2014/main" id="{0DDB0042-2749-44BC-045E-8BAEAA62FF77}"/>
              </a:ext>
            </a:extLst>
          </p:cNvPr>
          <p:cNvSpPr>
            <a:spLocks noGrp="1"/>
          </p:cNvSpPr>
          <p:nvPr>
            <p:ph type="sldNum" sz="quarter" idx="12"/>
          </p:nvPr>
        </p:nvSpPr>
        <p:spPr/>
        <p:txBody>
          <a:bodyPr/>
          <a:lstStyle/>
          <a:p>
            <a:fld id="{ACAAA2AA-9935-F447-A1F2-B7B18FC0B460}" type="slidenum">
              <a:rPr lang="en-US" smtClean="0"/>
              <a:pPr/>
              <a:t>16</a:t>
            </a:fld>
            <a:endParaRPr lang="en-US"/>
          </a:p>
        </p:txBody>
      </p:sp>
    </p:spTree>
    <p:extLst>
      <p:ext uri="{BB962C8B-B14F-4D97-AF65-F5344CB8AC3E}">
        <p14:creationId xmlns:p14="http://schemas.microsoft.com/office/powerpoint/2010/main" val="386067472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7C0E16-CAF2-4D3E-9382-42B7C18BFE7D}"/>
              </a:ext>
            </a:extLst>
          </p:cNvPr>
          <p:cNvSpPr>
            <a:spLocks noGrp="1"/>
          </p:cNvSpPr>
          <p:nvPr>
            <p:ph type="sldNum" sz="quarter" idx="12"/>
          </p:nvPr>
        </p:nvSpPr>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ACAAA2AA-9935-F447-A1F2-B7B18FC0B460}" type="slidenum">
              <a:rPr kumimoji="0" lang="en-US" b="1" i="0" u="none" strike="noStrike" cap="none" spc="0" normalizeH="0" baseline="0" noProof="0" smtClean="0">
                <a:ln>
                  <a:noFill/>
                </a:ln>
                <a:solidFill>
                  <a:schemeClr val="tx1">
                    <a:tint val="75000"/>
                  </a:schemeClr>
                </a:solidFill>
                <a:effectLst/>
                <a:uLnTx/>
                <a:uFillTx/>
                <a:latin typeface="Arial" panose="020B0604020202020204" pitchFamily="34" charset="0"/>
                <a:cs typeface="Arial" panose="020B0604020202020204" pitchFamily="34" charset="0"/>
              </a:rPr>
              <a:pPr marR="0" lvl="0" indent="0" fontAlgn="auto">
                <a:spcBef>
                  <a:spcPts val="0"/>
                </a:spcBef>
                <a:spcAft>
                  <a:spcPts val="600"/>
                </a:spcAft>
                <a:buClrTx/>
                <a:buSzTx/>
                <a:buFontTx/>
                <a:buNone/>
                <a:tabLst/>
                <a:defRPr/>
              </a:pPr>
              <a:t>17</a:t>
            </a:fld>
            <a:endParaRPr kumimoji="0" lang="en-US" b="1" i="0" u="none" strike="noStrike" cap="none" spc="0" normalizeH="0" baseline="0" noProof="0">
              <a:ln>
                <a:noFill/>
              </a:ln>
              <a:solidFill>
                <a:schemeClr val="tx1">
                  <a:tint val="75000"/>
                </a:schemeClr>
              </a:solidFill>
              <a:effectLst/>
              <a:uLnTx/>
              <a:uFillTx/>
              <a:latin typeface="Arial" panose="020B0604020202020204" pitchFamily="34" charset="0"/>
              <a:cs typeface="Arial" panose="020B0604020202020204" pitchFamily="34" charset="0"/>
            </a:endParaRPr>
          </a:p>
        </p:txBody>
      </p:sp>
      <p:graphicFrame>
        <p:nvGraphicFramePr>
          <p:cNvPr id="12" name="Diagram 11">
            <a:extLst>
              <a:ext uri="{FF2B5EF4-FFF2-40B4-BE49-F238E27FC236}">
                <a16:creationId xmlns:a16="http://schemas.microsoft.com/office/drawing/2014/main" id="{8844AE97-203F-FA38-790C-A8B51845D1FC}"/>
              </a:ext>
            </a:extLst>
          </p:cNvPr>
          <p:cNvGraphicFramePr/>
          <p:nvPr>
            <p:extLst>
              <p:ext uri="{D42A27DB-BD31-4B8C-83A1-F6EECF244321}">
                <p14:modId xmlns:p14="http://schemas.microsoft.com/office/powerpoint/2010/main" val="2950248699"/>
              </p:ext>
            </p:extLst>
          </p:nvPr>
        </p:nvGraphicFramePr>
        <p:xfrm>
          <a:off x="1174907" y="1653743"/>
          <a:ext cx="10515600" cy="4504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C5554544-421C-7613-02F0-23E00634D06D}"/>
              </a:ext>
            </a:extLst>
          </p:cNvPr>
          <p:cNvSpPr>
            <a:spLocks noGrp="1"/>
          </p:cNvSpPr>
          <p:nvPr>
            <p:ph type="title"/>
          </p:nvPr>
        </p:nvSpPr>
        <p:spPr/>
        <p:txBody>
          <a:bodyPr/>
          <a:lstStyle/>
          <a:p>
            <a:pPr algn="ctr"/>
            <a:r>
              <a:rPr lang="en-US"/>
              <a:t>STATEWIDE RESIDENTIAL SURVEY</a:t>
            </a:r>
          </a:p>
        </p:txBody>
      </p:sp>
      <p:sp>
        <p:nvSpPr>
          <p:cNvPr id="20" name="Footer Placeholder 2">
            <a:extLst>
              <a:ext uri="{FF2B5EF4-FFF2-40B4-BE49-F238E27FC236}">
                <a16:creationId xmlns:a16="http://schemas.microsoft.com/office/drawing/2014/main" id="{A070ED05-14F8-D12E-C69D-70BB9E61BDB1}"/>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PARTNER CONTRIBUTION</a:t>
            </a:r>
          </a:p>
        </p:txBody>
      </p:sp>
    </p:spTree>
    <p:extLst>
      <p:ext uri="{BB962C8B-B14F-4D97-AF65-F5344CB8AC3E}">
        <p14:creationId xmlns:p14="http://schemas.microsoft.com/office/powerpoint/2010/main" val="128371959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983D-0E20-11B1-9373-6404A980CA7E}"/>
              </a:ext>
            </a:extLst>
          </p:cNvPr>
          <p:cNvSpPr>
            <a:spLocks noGrp="1"/>
          </p:cNvSpPr>
          <p:nvPr>
            <p:ph type="title"/>
          </p:nvPr>
        </p:nvSpPr>
        <p:spPr>
          <a:xfrm>
            <a:off x="1248508" y="391177"/>
            <a:ext cx="10515600" cy="574726"/>
          </a:xfrm>
        </p:spPr>
        <p:txBody>
          <a:bodyPr>
            <a:normAutofit/>
          </a:bodyPr>
          <a:lstStyle/>
          <a:p>
            <a:r>
              <a:rPr lang="en-US"/>
              <a:t>PARTNER QUESTIONNAIRES</a:t>
            </a:r>
          </a:p>
        </p:txBody>
      </p:sp>
      <p:sp>
        <p:nvSpPr>
          <p:cNvPr id="4" name="Slide Number Placeholder 3">
            <a:extLst>
              <a:ext uri="{FF2B5EF4-FFF2-40B4-BE49-F238E27FC236}">
                <a16:creationId xmlns:a16="http://schemas.microsoft.com/office/drawing/2014/main" id="{FEFCF24A-42C3-86EF-1A23-A01496FDC8B7}"/>
              </a:ext>
            </a:extLst>
          </p:cNvPr>
          <p:cNvSpPr>
            <a:spLocks noGrp="1"/>
          </p:cNvSpPr>
          <p:nvPr>
            <p:ph type="sldNum" sz="quarter" idx="12"/>
          </p:nvPr>
        </p:nvSpPr>
        <p:spPr/>
        <p:txBody>
          <a:bodyPr/>
          <a:lstStyle/>
          <a:p>
            <a:fld id="{2116183F-75B3-45E6-9DB4-FA4EB6AEDA4B}" type="slidenum">
              <a:rPr lang="en-US" smtClean="0"/>
              <a:t>18</a:t>
            </a:fld>
            <a:endParaRPr lang="en-US"/>
          </a:p>
        </p:txBody>
      </p:sp>
      <p:sp>
        <p:nvSpPr>
          <p:cNvPr id="14" name="TextBox 13">
            <a:extLst>
              <a:ext uri="{FF2B5EF4-FFF2-40B4-BE49-F238E27FC236}">
                <a16:creationId xmlns:a16="http://schemas.microsoft.com/office/drawing/2014/main" id="{610E0D5F-C9F2-8F23-D131-8EFBB82811AE}"/>
              </a:ext>
            </a:extLst>
          </p:cNvPr>
          <p:cNvSpPr txBox="1"/>
          <p:nvPr/>
        </p:nvSpPr>
        <p:spPr bwMode="gray">
          <a:xfrm>
            <a:off x="5304215" y="2277832"/>
            <a:ext cx="1743090" cy="1200329"/>
          </a:xfrm>
          <a:prstGeom prst="rect">
            <a:avLst/>
          </a:prstGeom>
          <a:noFill/>
        </p:spPr>
        <p:txBody>
          <a:bodyPr wrap="square">
            <a:spAutoFit/>
          </a:bodyPr>
          <a:lstStyle/>
          <a:p>
            <a:pPr algn="ctr"/>
            <a:r>
              <a:rPr lang="en-US" dirty="0">
                <a:latin typeface="Calibri Light" panose="020F0302020204030204" pitchFamily="34" charset="0"/>
                <a:ea typeface="Calibri Light" panose="020F0302020204030204" pitchFamily="34" charset="0"/>
                <a:cs typeface="Calibri Light" panose="020F0302020204030204" pitchFamily="34" charset="0"/>
                <a:hlinkClick r:id="rId3"/>
              </a:rPr>
              <a:t>Community Anchor Programs &amp;  Connectivity</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6" name="TextBox 15">
            <a:extLst>
              <a:ext uri="{FF2B5EF4-FFF2-40B4-BE49-F238E27FC236}">
                <a16:creationId xmlns:a16="http://schemas.microsoft.com/office/drawing/2014/main" id="{3EAC1CF9-3349-7CED-F1AD-C36CC609680C}"/>
              </a:ext>
            </a:extLst>
          </p:cNvPr>
          <p:cNvSpPr txBox="1"/>
          <p:nvPr/>
        </p:nvSpPr>
        <p:spPr bwMode="gray">
          <a:xfrm>
            <a:off x="2827930" y="2413124"/>
            <a:ext cx="1802043" cy="923330"/>
          </a:xfrm>
          <a:prstGeom prst="rect">
            <a:avLst/>
          </a:prstGeom>
          <a:noFill/>
        </p:spPr>
        <p:txBody>
          <a:bodyPr wrap="square" lIns="91440" tIns="45720" rIns="91440" bIns="45720" anchor="t">
            <a:spAutoFit/>
          </a:bodyPr>
          <a:lstStyle/>
          <a:p>
            <a:pPr algn="ctr"/>
            <a:r>
              <a:rPr lang="en-US" dirty="0">
                <a:latin typeface="Calibri Light" panose="020F0302020204030204" pitchFamily="34" charset="0"/>
                <a:ea typeface="Calibri Light" panose="020F0302020204030204" pitchFamily="34" charset="0"/>
                <a:cs typeface="Calibri Light" panose="020F0302020204030204" pitchFamily="34" charset="0"/>
                <a:hlinkClick r:id="rId4"/>
              </a:rPr>
              <a:t>Government &amp; Digital Equity Asset Inventory </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8" name="TextBox 17">
            <a:extLst>
              <a:ext uri="{FF2B5EF4-FFF2-40B4-BE49-F238E27FC236}">
                <a16:creationId xmlns:a16="http://schemas.microsoft.com/office/drawing/2014/main" id="{ACD2D92D-17FB-C32A-2E64-6D87FC8CF072}"/>
              </a:ext>
            </a:extLst>
          </p:cNvPr>
          <p:cNvSpPr txBox="1"/>
          <p:nvPr/>
        </p:nvSpPr>
        <p:spPr bwMode="gray">
          <a:xfrm>
            <a:off x="7552234" y="2412317"/>
            <a:ext cx="1516570" cy="923330"/>
          </a:xfrm>
          <a:prstGeom prst="rect">
            <a:avLst/>
          </a:prstGeom>
          <a:noFill/>
        </p:spPr>
        <p:txBody>
          <a:bodyPr wrap="square">
            <a:spAutoFit/>
          </a:bodyPr>
          <a:lstStyle/>
          <a:p>
            <a:pPr algn="ctr"/>
            <a:r>
              <a:rPr lang="en-US" dirty="0">
                <a:latin typeface="Calibri Light" panose="020F0302020204030204" pitchFamily="34" charset="0"/>
                <a:ea typeface="Calibri Light" panose="020F0302020204030204" pitchFamily="34" charset="0"/>
                <a:cs typeface="Calibri Light" panose="020F0302020204030204" pitchFamily="34" charset="0"/>
                <a:hlinkClick r:id="rId5"/>
              </a:rPr>
              <a:t>Internet Service Providers</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1" name="TextBox 20">
            <a:extLst>
              <a:ext uri="{FF2B5EF4-FFF2-40B4-BE49-F238E27FC236}">
                <a16:creationId xmlns:a16="http://schemas.microsoft.com/office/drawing/2014/main" id="{C14466DF-4D06-99A7-02B5-71BE20032B35}"/>
              </a:ext>
            </a:extLst>
          </p:cNvPr>
          <p:cNvSpPr txBox="1"/>
          <p:nvPr/>
        </p:nvSpPr>
        <p:spPr bwMode="gray">
          <a:xfrm>
            <a:off x="2824755" y="3538218"/>
            <a:ext cx="1916156" cy="1723549"/>
          </a:xfrm>
          <a:prstGeom prst="rect">
            <a:avLst/>
          </a:prstGeom>
          <a:noFill/>
        </p:spPr>
        <p:txBody>
          <a:bodyPr wrap="square" lIns="0" tIns="0" rIns="0" bIns="0" rtlCol="0">
            <a:spAutoFit/>
          </a:bodyPr>
          <a:lstStyle/>
          <a:p>
            <a:pPr algn="l"/>
            <a:r>
              <a:rPr lang="en-US" sz="1600" i="1" dirty="0">
                <a:solidFill>
                  <a:srgbClr val="4672C4"/>
                </a:solidFill>
              </a:rPr>
              <a:t>Infrastructure-related assets, workforce programs, strategic planning, emergency communications, broadband program offerings &amp; metrics</a:t>
            </a:r>
          </a:p>
        </p:txBody>
      </p:sp>
      <p:sp>
        <p:nvSpPr>
          <p:cNvPr id="3" name="TextBox 2">
            <a:extLst>
              <a:ext uri="{FF2B5EF4-FFF2-40B4-BE49-F238E27FC236}">
                <a16:creationId xmlns:a16="http://schemas.microsoft.com/office/drawing/2014/main" id="{632CBEE6-2DCF-7F0A-FC7B-FFCBE5BA9045}"/>
              </a:ext>
            </a:extLst>
          </p:cNvPr>
          <p:cNvSpPr txBox="1"/>
          <p:nvPr/>
        </p:nvSpPr>
        <p:spPr bwMode="gray">
          <a:xfrm>
            <a:off x="5455655" y="3538219"/>
            <a:ext cx="1801493" cy="1969770"/>
          </a:xfrm>
          <a:prstGeom prst="rect">
            <a:avLst/>
          </a:prstGeom>
          <a:noFill/>
        </p:spPr>
        <p:txBody>
          <a:bodyPr wrap="square" lIns="0" tIns="0" rIns="0" bIns="0" rtlCol="0">
            <a:spAutoFit/>
          </a:bodyPr>
          <a:lstStyle/>
          <a:p>
            <a:pPr algn="l"/>
            <a:r>
              <a:rPr lang="en-US" sz="1600" i="1" dirty="0">
                <a:solidFill>
                  <a:srgbClr val="4672C4"/>
                </a:solidFill>
              </a:rPr>
              <a:t>Barriers &amp; obstacles to clients, facility access to broadband, criticality of internet to mission, workforce &amp; broadband program offerings &amp; metrics </a:t>
            </a:r>
          </a:p>
        </p:txBody>
      </p:sp>
      <p:sp>
        <p:nvSpPr>
          <p:cNvPr id="7" name="TextBox 6">
            <a:extLst>
              <a:ext uri="{FF2B5EF4-FFF2-40B4-BE49-F238E27FC236}">
                <a16:creationId xmlns:a16="http://schemas.microsoft.com/office/drawing/2014/main" id="{72EE9D53-161C-B17D-34D9-64AD4FD73AB1}"/>
              </a:ext>
            </a:extLst>
          </p:cNvPr>
          <p:cNvSpPr txBox="1"/>
          <p:nvPr/>
        </p:nvSpPr>
        <p:spPr bwMode="gray">
          <a:xfrm>
            <a:off x="7726427" y="3531890"/>
            <a:ext cx="1802983" cy="2215991"/>
          </a:xfrm>
          <a:prstGeom prst="rect">
            <a:avLst/>
          </a:prstGeom>
          <a:noFill/>
        </p:spPr>
        <p:txBody>
          <a:bodyPr wrap="square" lIns="0" tIns="0" rIns="0" bIns="0" rtlCol="0">
            <a:spAutoFit/>
          </a:bodyPr>
          <a:lstStyle/>
          <a:p>
            <a:pPr algn="l"/>
            <a:r>
              <a:rPr lang="en-US" sz="1600" i="1" dirty="0">
                <a:solidFill>
                  <a:srgbClr val="4672C4"/>
                </a:solidFill>
              </a:rPr>
              <a:t>Sources for hiring, workforce programs, ACP, internet skills &amp; adoption, collaboration in community, deployment approaches, disaster recovery plans   </a:t>
            </a:r>
          </a:p>
        </p:txBody>
      </p:sp>
      <p:pic>
        <p:nvPicPr>
          <p:cNvPr id="13" name="Picture 12">
            <a:extLst>
              <a:ext uri="{FF2B5EF4-FFF2-40B4-BE49-F238E27FC236}">
                <a16:creationId xmlns:a16="http://schemas.microsoft.com/office/drawing/2014/main" id="{E77DE5F0-C24F-3A01-EE4A-AF1D773BDA66}"/>
              </a:ext>
            </a:extLst>
          </p:cNvPr>
          <p:cNvPicPr>
            <a:picLocks noChangeAspect="1"/>
          </p:cNvPicPr>
          <p:nvPr/>
        </p:nvPicPr>
        <p:blipFill>
          <a:blip r:embed="rId6"/>
          <a:stretch>
            <a:fillRect/>
          </a:stretch>
        </p:blipFill>
        <p:spPr>
          <a:xfrm>
            <a:off x="5773933" y="1578425"/>
            <a:ext cx="747899" cy="646332"/>
          </a:xfrm>
          <a:prstGeom prst="rect">
            <a:avLst/>
          </a:prstGeom>
        </p:spPr>
      </p:pic>
      <p:pic>
        <p:nvPicPr>
          <p:cNvPr id="15" name="Picture 14">
            <a:extLst>
              <a:ext uri="{FF2B5EF4-FFF2-40B4-BE49-F238E27FC236}">
                <a16:creationId xmlns:a16="http://schemas.microsoft.com/office/drawing/2014/main" id="{2A351644-471D-AFD6-AFBD-83B5131A6AF5}"/>
              </a:ext>
            </a:extLst>
          </p:cNvPr>
          <p:cNvPicPr>
            <a:picLocks noChangeAspect="1"/>
          </p:cNvPicPr>
          <p:nvPr/>
        </p:nvPicPr>
        <p:blipFill>
          <a:blip r:embed="rId7"/>
          <a:stretch>
            <a:fillRect/>
          </a:stretch>
        </p:blipFill>
        <p:spPr>
          <a:xfrm>
            <a:off x="3335852" y="1569132"/>
            <a:ext cx="701339" cy="646332"/>
          </a:xfrm>
          <a:prstGeom prst="rect">
            <a:avLst/>
          </a:prstGeom>
        </p:spPr>
      </p:pic>
      <p:pic>
        <p:nvPicPr>
          <p:cNvPr id="28" name="Picture 27">
            <a:extLst>
              <a:ext uri="{FF2B5EF4-FFF2-40B4-BE49-F238E27FC236}">
                <a16:creationId xmlns:a16="http://schemas.microsoft.com/office/drawing/2014/main" id="{EB7C1768-9A35-AA48-B56B-BD14E29DD331}"/>
              </a:ext>
            </a:extLst>
          </p:cNvPr>
          <p:cNvPicPr>
            <a:picLocks noChangeAspect="1"/>
          </p:cNvPicPr>
          <p:nvPr/>
        </p:nvPicPr>
        <p:blipFill>
          <a:blip r:embed="rId8"/>
          <a:stretch>
            <a:fillRect/>
          </a:stretch>
        </p:blipFill>
        <p:spPr>
          <a:xfrm>
            <a:off x="8020997" y="1590513"/>
            <a:ext cx="579044" cy="619004"/>
          </a:xfrm>
          <a:prstGeom prst="rect">
            <a:avLst/>
          </a:prstGeom>
          <a:ln>
            <a:noFill/>
          </a:ln>
        </p:spPr>
      </p:pic>
      <p:sp>
        <p:nvSpPr>
          <p:cNvPr id="30" name="TextBox 29">
            <a:extLst>
              <a:ext uri="{FF2B5EF4-FFF2-40B4-BE49-F238E27FC236}">
                <a16:creationId xmlns:a16="http://schemas.microsoft.com/office/drawing/2014/main" id="{118FDF3E-9808-63CD-3861-C2963B0B8A89}"/>
              </a:ext>
            </a:extLst>
          </p:cNvPr>
          <p:cNvSpPr txBox="1"/>
          <p:nvPr/>
        </p:nvSpPr>
        <p:spPr bwMode="gray">
          <a:xfrm>
            <a:off x="1248508" y="1002366"/>
            <a:ext cx="9842186" cy="276999"/>
          </a:xfrm>
          <a:prstGeom prst="rect">
            <a:avLst/>
          </a:prstGeom>
          <a:noFill/>
        </p:spPr>
        <p:txBody>
          <a:bodyPr wrap="square" lIns="0" tIns="0" rIns="0" bIns="0" rtlCol="0">
            <a:spAutoFit/>
          </a:bodyPr>
          <a:lstStyle/>
          <a:p>
            <a:r>
              <a:rPr lang="en-US" dirty="0">
                <a:solidFill>
                  <a:schemeClr val="accent1"/>
                </a:solidFill>
                <a:latin typeface="Open Sans SemiBold" pitchFamily="2" charset="0"/>
                <a:ea typeface="Open Sans SemiBold" pitchFamily="2" charset="0"/>
                <a:cs typeface="Open Sans SemiBold" pitchFamily="2" charset="0"/>
              </a:rPr>
              <a:t>For State planning for broadband deployment &amp; digital capacity grant funds</a:t>
            </a:r>
          </a:p>
        </p:txBody>
      </p:sp>
      <p:sp>
        <p:nvSpPr>
          <p:cNvPr id="32" name="Footer Placeholder 2">
            <a:extLst>
              <a:ext uri="{FF2B5EF4-FFF2-40B4-BE49-F238E27FC236}">
                <a16:creationId xmlns:a16="http://schemas.microsoft.com/office/drawing/2014/main" id="{E7D9D918-50C5-144D-1789-79BC5574612A}"/>
              </a:ext>
            </a:extLst>
          </p:cNvPr>
          <p:cNvSpPr txBox="1">
            <a:spLocks/>
          </p:cNvSpPr>
          <p:nvPr/>
        </p:nvSpPr>
        <p:spPr>
          <a:xfrm rot="16200000">
            <a:off x="-2210733" y="3608721"/>
            <a:ext cx="5503514"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chemeClr val="bg2"/>
                </a:solidFill>
                <a:latin typeface="Expressway Rg"/>
              </a:rPr>
              <a:t>PARTNER CONTRIBUTION</a:t>
            </a:r>
          </a:p>
        </p:txBody>
      </p:sp>
    </p:spTree>
    <p:extLst>
      <p:ext uri="{BB962C8B-B14F-4D97-AF65-F5344CB8AC3E}">
        <p14:creationId xmlns:p14="http://schemas.microsoft.com/office/powerpoint/2010/main" val="3915387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7D662B-409C-5CBD-FE5A-4DA31768C2AF}"/>
              </a:ext>
            </a:extLst>
          </p:cNvPr>
          <p:cNvSpPr>
            <a:spLocks noGrp="1"/>
          </p:cNvSpPr>
          <p:nvPr>
            <p:ph idx="1"/>
          </p:nvPr>
        </p:nvSpPr>
        <p:spPr>
          <a:xfrm>
            <a:off x="1319017" y="1319211"/>
            <a:ext cx="8372256" cy="5173664"/>
          </a:xfrm>
        </p:spPr>
        <p:txBody>
          <a:bodyPr>
            <a:noAutofit/>
          </a:bodyPr>
          <a:lstStyle/>
          <a:p>
            <a:pPr>
              <a:lnSpc>
                <a:spcPct val="100000"/>
              </a:lnSpc>
              <a:spcBef>
                <a:spcPts val="0"/>
              </a:spcBef>
              <a:spcAft>
                <a:spcPts val="0"/>
              </a:spcAft>
            </a:pPr>
            <a:r>
              <a:rPr lang="en-US" sz="1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Agency Asset Inventory focuses on access &amp; inclusion programs</a:t>
            </a:r>
          </a:p>
          <a:p>
            <a:pPr>
              <a:lnSpc>
                <a:spcPct val="100000"/>
              </a:lnSpc>
              <a:spcBef>
                <a:spcPts val="0"/>
              </a:spcBef>
              <a:spcAft>
                <a:spcPts val="0"/>
              </a:spcAft>
            </a:pPr>
            <a:endParaRPr lang="en-US" sz="1800" dirty="0">
              <a:solidFill>
                <a:schemeClr val="tx1"/>
              </a:solidFill>
              <a:latin typeface="Open Sans" pitchFamily="2" charset="0"/>
              <a:ea typeface="Open Sans" pitchFamily="2" charset="0"/>
              <a:cs typeface="Open Sans" pitchFamily="2" charset="0"/>
            </a:endParaRPr>
          </a:p>
          <a:p>
            <a:pPr>
              <a:lnSpc>
                <a:spcPct val="100000"/>
              </a:lnSpc>
              <a:spcBef>
                <a:spcPts val="0"/>
              </a:spcBef>
              <a:spcAft>
                <a:spcPts val="0"/>
              </a:spcAft>
            </a:pPr>
            <a:r>
              <a:rPr lang="en-US" sz="1800" dirty="0">
                <a:solidFill>
                  <a:schemeClr val="tx1"/>
                </a:solidFill>
                <a:latin typeface="Open Sans" pitchFamily="2" charset="0"/>
                <a:ea typeface="Open Sans" pitchFamily="2" charset="0"/>
                <a:cs typeface="Open Sans" pitchFamily="2" charset="0"/>
              </a:rPr>
              <a:t>Profile:  </a:t>
            </a:r>
            <a:r>
              <a:rPr lang="en-US" sz="1800" b="0" dirty="0">
                <a:solidFill>
                  <a:schemeClr val="tx1"/>
                </a:solidFill>
                <a:latin typeface="Open Sans" pitchFamily="2" charset="0"/>
                <a:ea typeface="Open Sans" pitchFamily="2" charset="0"/>
                <a:cs typeface="Open Sans" pitchFamily="2" charset="0"/>
              </a:rPr>
              <a:t>Groups your agency serves &amp; types of programs offered</a:t>
            </a:r>
          </a:p>
          <a:p>
            <a:pPr>
              <a:lnSpc>
                <a:spcPct val="100000"/>
              </a:lnSpc>
              <a:spcBef>
                <a:spcPts val="0"/>
              </a:spcBef>
              <a:spcAft>
                <a:spcPts val="0"/>
              </a:spcAft>
            </a:pPr>
            <a:endParaRPr lang="en-US" sz="1800" b="0" dirty="0">
              <a:solidFill>
                <a:schemeClr val="tx1"/>
              </a:solidFill>
              <a:latin typeface="Open Sans" pitchFamily="2" charset="0"/>
              <a:ea typeface="Open Sans" pitchFamily="2" charset="0"/>
              <a:cs typeface="Open Sans" pitchFamily="2" charset="0"/>
            </a:endParaRPr>
          </a:p>
          <a:p>
            <a:pPr>
              <a:lnSpc>
                <a:spcPct val="100000"/>
              </a:lnSpc>
              <a:spcBef>
                <a:spcPts val="0"/>
              </a:spcBef>
              <a:spcAft>
                <a:spcPts val="0"/>
              </a:spcAft>
            </a:pPr>
            <a:endParaRPr lang="en-US" sz="400" b="0" dirty="0">
              <a:solidFill>
                <a:schemeClr val="tx1"/>
              </a:solidFill>
              <a:latin typeface="Open Sans" pitchFamily="2" charset="0"/>
              <a:ea typeface="Open Sans" pitchFamily="2" charset="0"/>
              <a:cs typeface="Open Sans" pitchFamily="2" charset="0"/>
            </a:endParaRPr>
          </a:p>
          <a:p>
            <a:pPr>
              <a:lnSpc>
                <a:spcPct val="100000"/>
              </a:lnSpc>
              <a:spcBef>
                <a:spcPts val="0"/>
              </a:spcBef>
              <a:spcAft>
                <a:spcPts val="0"/>
              </a:spcAft>
            </a:pPr>
            <a:r>
              <a:rPr lang="en-US" sz="1800" dirty="0">
                <a:solidFill>
                  <a:schemeClr val="tx1"/>
                </a:solidFill>
                <a:latin typeface="Open Sans" pitchFamily="2" charset="0"/>
                <a:ea typeface="Open Sans" pitchFamily="2" charset="0"/>
                <a:cs typeface="Open Sans" pitchFamily="2" charset="0"/>
              </a:rPr>
              <a:t>Existing programs:  </a:t>
            </a:r>
            <a:r>
              <a:rPr lang="en-US" sz="1800" b="0" dirty="0">
                <a:solidFill>
                  <a:schemeClr val="tx1"/>
                </a:solidFill>
                <a:latin typeface="Open Sans" pitchFamily="2" charset="0"/>
                <a:ea typeface="Open Sans" pitchFamily="2" charset="0"/>
                <a:cs typeface="Open Sans" pitchFamily="2" charset="0"/>
              </a:rPr>
              <a:t>Details on programs or services you offer, aspects of digital needs addressed, populations served, length of program activity, budget range, scope, &amp; scale </a:t>
            </a:r>
          </a:p>
          <a:p>
            <a:pPr>
              <a:lnSpc>
                <a:spcPct val="100000"/>
              </a:lnSpc>
              <a:spcBef>
                <a:spcPts val="0"/>
              </a:spcBef>
              <a:spcAft>
                <a:spcPts val="0"/>
              </a:spcAft>
            </a:pPr>
            <a:endParaRPr lang="en-US" sz="1800" b="0" dirty="0">
              <a:solidFill>
                <a:schemeClr val="tx1"/>
              </a:solidFill>
              <a:latin typeface="Open Sans" pitchFamily="2" charset="0"/>
              <a:ea typeface="Open Sans" pitchFamily="2" charset="0"/>
              <a:cs typeface="Open Sans" pitchFamily="2" charset="0"/>
            </a:endParaRPr>
          </a:p>
          <a:p>
            <a:pPr>
              <a:lnSpc>
                <a:spcPct val="100000"/>
              </a:lnSpc>
              <a:spcBef>
                <a:spcPts val="0"/>
              </a:spcBef>
              <a:spcAft>
                <a:spcPts val="0"/>
              </a:spcAft>
            </a:pPr>
            <a:r>
              <a:rPr lang="en-US" sz="1800" dirty="0">
                <a:solidFill>
                  <a:schemeClr val="tx1"/>
                </a:solidFill>
                <a:latin typeface="Open Sans" pitchFamily="2" charset="0"/>
                <a:ea typeface="Open Sans" pitchFamily="2" charset="0"/>
                <a:cs typeface="Open Sans" pitchFamily="2" charset="0"/>
              </a:rPr>
              <a:t>Planned programs:  </a:t>
            </a:r>
            <a:r>
              <a:rPr lang="en-US" sz="1800" b="0" dirty="0">
                <a:solidFill>
                  <a:schemeClr val="tx1"/>
                </a:solidFill>
                <a:latin typeface="Open Sans" pitchFamily="2" charset="0"/>
                <a:ea typeface="Open Sans" pitchFamily="2" charset="0"/>
                <a:cs typeface="Open Sans" pitchFamily="2" charset="0"/>
              </a:rPr>
              <a:t>New programs you may be developing or capacity that you may have &amp; how you can collaborate with others</a:t>
            </a:r>
          </a:p>
          <a:p>
            <a:pPr>
              <a:lnSpc>
                <a:spcPct val="100000"/>
              </a:lnSpc>
              <a:spcBef>
                <a:spcPts val="0"/>
              </a:spcBef>
              <a:spcAft>
                <a:spcPts val="0"/>
              </a:spcAft>
            </a:pPr>
            <a:endParaRPr lang="en-US" sz="1800" b="0" dirty="0">
              <a:solidFill>
                <a:schemeClr val="tx1"/>
              </a:solidFill>
              <a:latin typeface="Open Sans" pitchFamily="2" charset="0"/>
              <a:ea typeface="Open Sans" pitchFamily="2" charset="0"/>
              <a:cs typeface="Open Sans" pitchFamily="2" charset="0"/>
            </a:endParaRPr>
          </a:p>
          <a:p>
            <a:pPr>
              <a:lnSpc>
                <a:spcPct val="100000"/>
              </a:lnSpc>
              <a:spcBef>
                <a:spcPts val="0"/>
              </a:spcBef>
              <a:spcAft>
                <a:spcPts val="0"/>
              </a:spcAft>
            </a:pPr>
            <a:r>
              <a:rPr lang="en-US" sz="1800" dirty="0">
                <a:solidFill>
                  <a:schemeClr val="tx1"/>
                </a:solidFill>
                <a:latin typeface="Open Sans" pitchFamily="2" charset="0"/>
                <a:ea typeface="Open Sans" pitchFamily="2" charset="0"/>
                <a:cs typeface="Open Sans" pitchFamily="2" charset="0"/>
              </a:rPr>
              <a:t>Programmatic impacts:</a:t>
            </a:r>
            <a:r>
              <a:rPr lang="en-US" sz="1800" b="0" dirty="0">
                <a:solidFill>
                  <a:schemeClr val="tx1"/>
                </a:solidFill>
                <a:latin typeface="Open Sans" pitchFamily="2" charset="0"/>
                <a:ea typeface="Open Sans" pitchFamily="2" charset="0"/>
                <a:cs typeface="Open Sans" pitchFamily="2" charset="0"/>
              </a:rPr>
              <a:t>  Impact of access to broadband by communities you serve &amp; metrics used to measure impact on the communities &amp; on related goals of  economic &amp; workforce development, education, health, &amp; civic &amp; social engagement outcomes</a:t>
            </a:r>
          </a:p>
          <a:p>
            <a:pPr>
              <a:lnSpc>
                <a:spcPct val="120000"/>
              </a:lnSpc>
            </a:pPr>
            <a:endParaRPr lang="en-US" sz="1600" dirty="0">
              <a:solidFill>
                <a:schemeClr val="tx2"/>
              </a:solidFill>
            </a:endParaRPr>
          </a:p>
        </p:txBody>
      </p:sp>
      <p:pic>
        <p:nvPicPr>
          <p:cNvPr id="5" name="Graphic 4" descr="Group of men with solid fill">
            <a:extLst>
              <a:ext uri="{FF2B5EF4-FFF2-40B4-BE49-F238E27FC236}">
                <a16:creationId xmlns:a16="http://schemas.microsoft.com/office/drawing/2014/main" id="{224CBF7D-1D9D-36C6-663D-A81C97E988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15851" y="1559491"/>
            <a:ext cx="1165859" cy="1165859"/>
          </a:xfrm>
          <a:prstGeom prst="rect">
            <a:avLst/>
          </a:prstGeom>
        </p:spPr>
      </p:pic>
      <p:pic>
        <p:nvPicPr>
          <p:cNvPr id="4" name="Graphic 3" descr="Remote work with solid fill">
            <a:extLst>
              <a:ext uri="{FF2B5EF4-FFF2-40B4-BE49-F238E27FC236}">
                <a16:creationId xmlns:a16="http://schemas.microsoft.com/office/drawing/2014/main" id="{6AEF8E07-65D1-AD41-992C-1655C58ABB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30359" y="4325746"/>
            <a:ext cx="1330036" cy="1330036"/>
          </a:xfrm>
          <a:prstGeom prst="rect">
            <a:avLst/>
          </a:prstGeom>
        </p:spPr>
      </p:pic>
      <p:sp>
        <p:nvSpPr>
          <p:cNvPr id="7" name="Rectangle 6">
            <a:extLst>
              <a:ext uri="{FF2B5EF4-FFF2-40B4-BE49-F238E27FC236}">
                <a16:creationId xmlns:a16="http://schemas.microsoft.com/office/drawing/2014/main" id="{B3E3927F-215C-0A79-9A35-B94BF7AD1C8C}"/>
              </a:ext>
            </a:extLst>
          </p:cNvPr>
          <p:cNvSpPr/>
          <p:nvPr/>
        </p:nvSpPr>
        <p:spPr>
          <a:xfrm>
            <a:off x="9872665" y="2621252"/>
            <a:ext cx="1052232" cy="1736164"/>
          </a:xfrm>
          <a:prstGeom prst="rect">
            <a:avLst/>
          </a:prstGeom>
          <a:blipFill dpi="0"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5000" b="15000"/>
            </a:stretch>
          </a:blipFill>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8" name="Footer Placeholder 2">
            <a:extLst>
              <a:ext uri="{FF2B5EF4-FFF2-40B4-BE49-F238E27FC236}">
                <a16:creationId xmlns:a16="http://schemas.microsoft.com/office/drawing/2014/main" id="{47F8A04E-E4E9-F74A-8613-CB2322AA3D0B}"/>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PARTNER CONTRIBUTION</a:t>
            </a:r>
          </a:p>
        </p:txBody>
      </p:sp>
      <p:sp>
        <p:nvSpPr>
          <p:cNvPr id="9" name="Title 8">
            <a:extLst>
              <a:ext uri="{FF2B5EF4-FFF2-40B4-BE49-F238E27FC236}">
                <a16:creationId xmlns:a16="http://schemas.microsoft.com/office/drawing/2014/main" id="{71F90BD8-AF47-4CFE-3615-EA9F89A8B709}"/>
              </a:ext>
            </a:extLst>
          </p:cNvPr>
          <p:cNvSpPr>
            <a:spLocks noGrp="1"/>
          </p:cNvSpPr>
          <p:nvPr>
            <p:ph type="title"/>
          </p:nvPr>
        </p:nvSpPr>
        <p:spPr>
          <a:xfrm>
            <a:off x="1365738" y="365125"/>
            <a:ext cx="9988062" cy="674403"/>
          </a:xfrm>
        </p:spPr>
        <p:txBody>
          <a:bodyPr>
            <a:normAutofit/>
          </a:bodyPr>
          <a:lstStyle/>
          <a:p>
            <a:pPr algn="ctr"/>
            <a:r>
              <a:rPr lang="en-US" dirty="0"/>
              <a:t>ASSET INVENTORY- DIGITAL OPPORTUNITY PROGRAMS</a:t>
            </a:r>
          </a:p>
        </p:txBody>
      </p:sp>
    </p:spTree>
    <p:extLst>
      <p:ext uri="{BB962C8B-B14F-4D97-AF65-F5344CB8AC3E}">
        <p14:creationId xmlns:p14="http://schemas.microsoft.com/office/powerpoint/2010/main" val="10036164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916E-E3A1-D3D4-0D74-EAF6A2896BAC}"/>
              </a:ext>
            </a:extLst>
          </p:cNvPr>
          <p:cNvSpPr>
            <a:spLocks noGrp="1"/>
          </p:cNvSpPr>
          <p:nvPr>
            <p:ph type="ctrTitle"/>
          </p:nvPr>
        </p:nvSpPr>
        <p:spPr/>
        <p:txBody>
          <a:bodyPr tIns="274320" bIns="274320" anchor="b">
            <a:noAutofit/>
          </a:bodyPr>
          <a:lstStyle/>
          <a:p>
            <a:r>
              <a:rPr lang="en-US" sz="3400" dirty="0">
                <a:solidFill>
                  <a:schemeClr val="accent2"/>
                </a:solidFill>
                <a:latin typeface="Expressway Xb"/>
              </a:rPr>
              <a:t>Facilitated Session for Community Based Organizations on Broadband Infrastructure &amp; Programs</a:t>
            </a:r>
          </a:p>
        </p:txBody>
      </p:sp>
      <p:sp>
        <p:nvSpPr>
          <p:cNvPr id="3" name="Subtitle 2">
            <a:extLst>
              <a:ext uri="{FF2B5EF4-FFF2-40B4-BE49-F238E27FC236}">
                <a16:creationId xmlns:a16="http://schemas.microsoft.com/office/drawing/2014/main" id="{1996BB57-6A2E-78D8-56C2-AA89260D3E4F}"/>
              </a:ext>
            </a:extLst>
          </p:cNvPr>
          <p:cNvSpPr>
            <a:spLocks noGrp="1"/>
          </p:cNvSpPr>
          <p:nvPr>
            <p:ph type="subTitle" idx="1"/>
          </p:nvPr>
        </p:nvSpPr>
        <p:spPr/>
        <p:txBody>
          <a:bodyPr vert="horz" lIns="0" tIns="274320" rIns="0" bIns="274320" rtlCol="0" anchor="t">
            <a:normAutofit/>
          </a:bodyPr>
          <a:lstStyle/>
          <a:p>
            <a:r>
              <a:rPr lang="en-US" sz="1800"/>
              <a:t>May 2023</a:t>
            </a:r>
            <a:endParaRPr lang="en-US" sz="1800" b="1"/>
          </a:p>
        </p:txBody>
      </p:sp>
      <p:pic>
        <p:nvPicPr>
          <p:cNvPr id="5" name="Picture 4">
            <a:extLst>
              <a:ext uri="{FF2B5EF4-FFF2-40B4-BE49-F238E27FC236}">
                <a16:creationId xmlns:a16="http://schemas.microsoft.com/office/drawing/2014/main" id="{D706F578-C7E2-91F6-47A8-44118472D6EE}"/>
              </a:ext>
            </a:extLst>
          </p:cNvPr>
          <p:cNvPicPr>
            <a:picLocks noChangeAspect="1"/>
          </p:cNvPicPr>
          <p:nvPr/>
        </p:nvPicPr>
        <p:blipFill>
          <a:blip r:embed="rId3"/>
          <a:stretch>
            <a:fillRect/>
          </a:stretch>
        </p:blipFill>
        <p:spPr>
          <a:xfrm>
            <a:off x="4786815" y="4831706"/>
            <a:ext cx="2706859" cy="944962"/>
          </a:xfrm>
          <a:prstGeom prst="rect">
            <a:avLst/>
          </a:prstGeom>
        </p:spPr>
      </p:pic>
    </p:spTree>
    <p:extLst>
      <p:ext uri="{BB962C8B-B14F-4D97-AF65-F5344CB8AC3E}">
        <p14:creationId xmlns:p14="http://schemas.microsoft.com/office/powerpoint/2010/main" val="164812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DAD1-CB38-D504-588C-8BB0A71228BD}"/>
              </a:ext>
            </a:extLst>
          </p:cNvPr>
          <p:cNvSpPr>
            <a:spLocks noGrp="1"/>
          </p:cNvSpPr>
          <p:nvPr>
            <p:ph type="title"/>
          </p:nvPr>
        </p:nvSpPr>
        <p:spPr>
          <a:xfrm>
            <a:off x="1483658" y="212059"/>
            <a:ext cx="9932895" cy="809917"/>
          </a:xfrm>
        </p:spPr>
        <p:txBody>
          <a:bodyPr>
            <a:normAutofit fontScale="90000"/>
          </a:bodyPr>
          <a:lstStyle/>
          <a:p>
            <a:pPr algn="ctr"/>
            <a:r>
              <a:rPr lang="en-US" dirty="0">
                <a:latin typeface="Expressway Rg"/>
              </a:rPr>
              <a:t>HOW DIGITAL OPPORTUNITY IMPACTS ARE RELATED TO STATE OUTCOMES</a:t>
            </a:r>
          </a:p>
        </p:txBody>
      </p:sp>
      <p:sp>
        <p:nvSpPr>
          <p:cNvPr id="14" name="Footer Placeholder 2">
            <a:extLst>
              <a:ext uri="{FF2B5EF4-FFF2-40B4-BE49-F238E27FC236}">
                <a16:creationId xmlns:a16="http://schemas.microsoft.com/office/drawing/2014/main" id="{87DE313F-9C4C-70F4-B275-BA7AA582D078}"/>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PARTNER CONTRIBUTION</a:t>
            </a:r>
          </a:p>
        </p:txBody>
      </p:sp>
      <p:sp>
        <p:nvSpPr>
          <p:cNvPr id="6" name="Rectangle 5">
            <a:extLst>
              <a:ext uri="{FF2B5EF4-FFF2-40B4-BE49-F238E27FC236}">
                <a16:creationId xmlns:a16="http://schemas.microsoft.com/office/drawing/2014/main" id="{E613B1FA-CF0B-7A8B-1285-54ABDEAA0651}"/>
              </a:ext>
            </a:extLst>
          </p:cNvPr>
          <p:cNvSpPr/>
          <p:nvPr/>
        </p:nvSpPr>
        <p:spPr>
          <a:xfrm>
            <a:off x="1745480" y="2008908"/>
            <a:ext cx="3722447" cy="900546"/>
          </a:xfrm>
          <a:prstGeom prst="rect">
            <a:avLst/>
          </a:prstGeom>
          <a:solidFill>
            <a:srgbClr val="0C64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65AF44-A07F-85D9-2508-7D33497B7EF6}"/>
              </a:ext>
            </a:extLst>
          </p:cNvPr>
          <p:cNvSpPr/>
          <p:nvPr/>
        </p:nvSpPr>
        <p:spPr>
          <a:xfrm>
            <a:off x="1745480" y="2970426"/>
            <a:ext cx="3722447" cy="2783827"/>
          </a:xfrm>
          <a:prstGeom prst="rect">
            <a:avLst/>
          </a:prstGeom>
          <a:solidFill>
            <a:srgbClr val="A3DE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E6F6FF"/>
              </a:solidFill>
            </a:endParaRPr>
          </a:p>
        </p:txBody>
      </p:sp>
      <p:sp>
        <p:nvSpPr>
          <p:cNvPr id="8" name="Rectangle 7">
            <a:extLst>
              <a:ext uri="{FF2B5EF4-FFF2-40B4-BE49-F238E27FC236}">
                <a16:creationId xmlns:a16="http://schemas.microsoft.com/office/drawing/2014/main" id="{B5852C92-A3D6-4EDA-29F3-EF6C0115670B}"/>
              </a:ext>
            </a:extLst>
          </p:cNvPr>
          <p:cNvSpPr/>
          <p:nvPr/>
        </p:nvSpPr>
        <p:spPr>
          <a:xfrm>
            <a:off x="7245735" y="2008908"/>
            <a:ext cx="3722447" cy="900546"/>
          </a:xfrm>
          <a:prstGeom prst="rect">
            <a:avLst/>
          </a:prstGeom>
          <a:solidFill>
            <a:srgbClr val="0C64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5667D0-95B4-6324-9344-F4F517665232}"/>
              </a:ext>
            </a:extLst>
          </p:cNvPr>
          <p:cNvSpPr/>
          <p:nvPr/>
        </p:nvSpPr>
        <p:spPr>
          <a:xfrm>
            <a:off x="7245734" y="2970425"/>
            <a:ext cx="3722447" cy="2783827"/>
          </a:xfrm>
          <a:prstGeom prst="rect">
            <a:avLst/>
          </a:prstGeom>
          <a:solidFill>
            <a:srgbClr val="A3DE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E6F6FF"/>
              </a:solidFill>
            </a:endParaRPr>
          </a:p>
        </p:txBody>
      </p:sp>
      <p:sp>
        <p:nvSpPr>
          <p:cNvPr id="11" name="Arrow: Right 10">
            <a:extLst>
              <a:ext uri="{FF2B5EF4-FFF2-40B4-BE49-F238E27FC236}">
                <a16:creationId xmlns:a16="http://schemas.microsoft.com/office/drawing/2014/main" id="{9D150814-A73F-EB35-24F7-BEDD1F439753}"/>
              </a:ext>
            </a:extLst>
          </p:cNvPr>
          <p:cNvSpPr/>
          <p:nvPr/>
        </p:nvSpPr>
        <p:spPr>
          <a:xfrm>
            <a:off x="5595865" y="2207398"/>
            <a:ext cx="1607128" cy="2349132"/>
          </a:xfrm>
          <a:prstGeom prst="rightArrow">
            <a:avLst>
              <a:gd name="adj1" fmla="val 50000"/>
              <a:gd name="adj2" fmla="val 48692"/>
            </a:avLst>
          </a:prstGeom>
          <a:solidFill>
            <a:srgbClr val="5CB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2194936-790D-04AF-44DF-677D0CBC4881}"/>
              </a:ext>
            </a:extLst>
          </p:cNvPr>
          <p:cNvSpPr txBox="1"/>
          <p:nvPr/>
        </p:nvSpPr>
        <p:spPr>
          <a:xfrm>
            <a:off x="1916448" y="2043682"/>
            <a:ext cx="3380509" cy="830997"/>
          </a:xfrm>
          <a:prstGeom prst="rect">
            <a:avLst/>
          </a:prstGeom>
          <a:noFill/>
        </p:spPr>
        <p:txBody>
          <a:bodyPr wrap="square" lIns="91440" tIns="45720" rIns="91440" bIns="45720" rtlCol="0" anchor="t">
            <a:spAutoFit/>
          </a:bodyPr>
          <a:lstStyle/>
          <a:p>
            <a:pPr algn="ctr"/>
            <a:r>
              <a:rPr lang="en-US" sz="2400" b="1" dirty="0">
                <a:solidFill>
                  <a:srgbClr val="C5EAFF"/>
                </a:solidFill>
                <a:latin typeface="Open Sans"/>
                <a:ea typeface="Open Sans"/>
                <a:cs typeface="Open Sans"/>
              </a:rPr>
              <a:t>Federal grant program objectives</a:t>
            </a:r>
          </a:p>
        </p:txBody>
      </p:sp>
      <p:sp>
        <p:nvSpPr>
          <p:cNvPr id="13" name="TextBox 12">
            <a:extLst>
              <a:ext uri="{FF2B5EF4-FFF2-40B4-BE49-F238E27FC236}">
                <a16:creationId xmlns:a16="http://schemas.microsoft.com/office/drawing/2014/main" id="{EF24F70E-9AC5-9B38-9C53-1C62634E5FB7}"/>
              </a:ext>
            </a:extLst>
          </p:cNvPr>
          <p:cNvSpPr txBox="1"/>
          <p:nvPr/>
        </p:nvSpPr>
        <p:spPr>
          <a:xfrm>
            <a:off x="7245734" y="2043682"/>
            <a:ext cx="3722447" cy="830997"/>
          </a:xfrm>
          <a:prstGeom prst="rect">
            <a:avLst/>
          </a:prstGeom>
          <a:noFill/>
        </p:spPr>
        <p:txBody>
          <a:bodyPr wrap="square" rtlCol="0">
            <a:spAutoFit/>
          </a:bodyPr>
          <a:lstStyle/>
          <a:p>
            <a:pPr algn="ctr"/>
            <a:r>
              <a:rPr lang="en-US" sz="2400" b="1">
                <a:solidFill>
                  <a:srgbClr val="C5EAFF"/>
                </a:solidFill>
                <a:latin typeface="Open Sans" panose="020B0606030504020204" pitchFamily="34" charset="0"/>
                <a:ea typeface="Open Sans" panose="020B0606030504020204" pitchFamily="34" charset="0"/>
                <a:cs typeface="Open Sans" panose="020B0606030504020204" pitchFamily="34" charset="0"/>
              </a:rPr>
              <a:t>State </a:t>
            </a:r>
          </a:p>
          <a:p>
            <a:pPr algn="ctr"/>
            <a:r>
              <a:rPr lang="en-US" sz="2400" b="1">
                <a:solidFill>
                  <a:srgbClr val="C5EAFF"/>
                </a:solidFill>
                <a:latin typeface="Open Sans" panose="020B0606030504020204" pitchFamily="34" charset="0"/>
                <a:ea typeface="Open Sans" panose="020B0606030504020204" pitchFamily="34" charset="0"/>
                <a:cs typeface="Open Sans" panose="020B0606030504020204" pitchFamily="34" charset="0"/>
              </a:rPr>
              <a:t>outcomes</a:t>
            </a:r>
          </a:p>
        </p:txBody>
      </p:sp>
      <p:sp>
        <p:nvSpPr>
          <p:cNvPr id="15" name="TextBox 14">
            <a:extLst>
              <a:ext uri="{FF2B5EF4-FFF2-40B4-BE49-F238E27FC236}">
                <a16:creationId xmlns:a16="http://schemas.microsoft.com/office/drawing/2014/main" id="{42086654-4E6E-A505-1399-C68C29EA4055}"/>
              </a:ext>
            </a:extLst>
          </p:cNvPr>
          <p:cNvSpPr txBox="1"/>
          <p:nvPr/>
        </p:nvSpPr>
        <p:spPr>
          <a:xfrm>
            <a:off x="1830962" y="3168929"/>
            <a:ext cx="3551479" cy="2585323"/>
          </a:xfrm>
          <a:prstGeom prst="rect">
            <a:avLst/>
          </a:prstGeom>
          <a:noFill/>
        </p:spPr>
        <p:txBody>
          <a:bodyPr wrap="square" rtlCol="0">
            <a:spAutoFit/>
          </a:bodyPr>
          <a:lstStyle/>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Broadband Access</a:t>
            </a:r>
          </a:p>
          <a:p>
            <a:pPr marL="285750" lvl="0" indent="-285750">
              <a:buFont typeface="Arial" panose="020B0604020202020204" pitchFamily="34" charset="0"/>
              <a:buChar char="•"/>
            </a:pPr>
            <a:endParaRPr lang="en-US" sz="16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Digital Literacy &amp; Skills</a:t>
            </a:r>
          </a:p>
          <a:p>
            <a:pPr marL="285750" lvl="0" indent="-285750">
              <a:buFont typeface="Arial" panose="020B0604020202020204" pitchFamily="34" charset="0"/>
              <a:buChar char="•"/>
            </a:pPr>
            <a:endParaRPr lang="en-US" sz="16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Privacy &amp; Security</a:t>
            </a:r>
          </a:p>
          <a:p>
            <a:pPr marL="285750" lvl="0" indent="-285750">
              <a:buFont typeface="Arial" panose="020B0604020202020204" pitchFamily="34" charset="0"/>
              <a:buChar char="•"/>
            </a:pPr>
            <a:endParaRPr lang="en-US" sz="16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Devices &amp; Technical Support</a:t>
            </a:r>
          </a:p>
          <a:p>
            <a:pPr marL="285750" lvl="0" indent="-285750">
              <a:buFont typeface="Arial" panose="020B0604020202020204" pitchFamily="34" charset="0"/>
              <a:buChar char="•"/>
            </a:pPr>
            <a:endParaRPr lang="en-US" sz="16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Accessible &amp; Inclusive Content</a:t>
            </a:r>
          </a:p>
          <a:p>
            <a:endParaRPr lang="en-US">
              <a:solidFill>
                <a:schemeClr val="bg1"/>
              </a:solidFill>
            </a:endParaRPr>
          </a:p>
        </p:txBody>
      </p:sp>
      <p:sp>
        <p:nvSpPr>
          <p:cNvPr id="16" name="TextBox 15">
            <a:extLst>
              <a:ext uri="{FF2B5EF4-FFF2-40B4-BE49-F238E27FC236}">
                <a16:creationId xmlns:a16="http://schemas.microsoft.com/office/drawing/2014/main" id="{67D43E0A-8CBA-9BF2-8AEA-8E4322D5CE58}"/>
              </a:ext>
            </a:extLst>
          </p:cNvPr>
          <p:cNvSpPr txBox="1"/>
          <p:nvPr/>
        </p:nvSpPr>
        <p:spPr>
          <a:xfrm>
            <a:off x="7331217" y="3033766"/>
            <a:ext cx="3551479" cy="243143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b="1">
                <a:latin typeface="Open Sans"/>
                <a:ea typeface="Open Sans"/>
                <a:cs typeface="Open Sans"/>
              </a:rPr>
              <a:t>Economic &amp; Workforce Development</a:t>
            </a:r>
            <a:endParaRPr lang="en-US" sz="14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endParaRPr lang="en-US" sz="14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Education</a:t>
            </a:r>
          </a:p>
          <a:p>
            <a:pPr marL="285750" lvl="0" indent="-285750">
              <a:buFont typeface="Arial" panose="020B0604020202020204" pitchFamily="34" charset="0"/>
              <a:buChar char="•"/>
            </a:pPr>
            <a:endParaRPr lang="en-US" sz="14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Health</a:t>
            </a:r>
          </a:p>
          <a:p>
            <a:pPr marL="285750" lvl="0" indent="-285750">
              <a:buFont typeface="Arial" panose="020B0604020202020204" pitchFamily="34" charset="0"/>
              <a:buChar char="•"/>
            </a:pPr>
            <a:endParaRPr lang="en-US" sz="14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Social &amp; Civic Engagement</a:t>
            </a:r>
          </a:p>
          <a:p>
            <a:pPr marL="285750" lvl="0" indent="-285750">
              <a:buFont typeface="Arial" panose="020B0604020202020204" pitchFamily="34" charset="0"/>
              <a:buChar char="•"/>
            </a:pPr>
            <a:endParaRPr lang="en-US" sz="14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Delivery of Essential Services</a:t>
            </a:r>
            <a:endParaRPr lang="en-US">
              <a:solidFill>
                <a:schemeClr val="bg1"/>
              </a:solidFill>
            </a:endParaRPr>
          </a:p>
        </p:txBody>
      </p:sp>
      <p:sp>
        <p:nvSpPr>
          <p:cNvPr id="17" name="TextBox 16">
            <a:extLst>
              <a:ext uri="{FF2B5EF4-FFF2-40B4-BE49-F238E27FC236}">
                <a16:creationId xmlns:a16="http://schemas.microsoft.com/office/drawing/2014/main" id="{96F9537A-5D23-9FE9-1ACD-F0AD1BF50A38}"/>
              </a:ext>
            </a:extLst>
          </p:cNvPr>
          <p:cNvSpPr txBox="1"/>
          <p:nvPr/>
        </p:nvSpPr>
        <p:spPr>
          <a:xfrm>
            <a:off x="5537006" y="2720245"/>
            <a:ext cx="146304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1"/>
                </a:solidFill>
                <a:latin typeface="Open Sans SemiBold" pitchFamily="2" charset="0"/>
                <a:ea typeface="Open Sans SemiBold" pitchFamily="2" charset="0"/>
                <a:cs typeface="Open Sans SemiBold" pitchFamily="2" charset="0"/>
              </a:rPr>
              <a:t>Assess impact of program on these state outcomes</a:t>
            </a:r>
          </a:p>
        </p:txBody>
      </p:sp>
    </p:spTree>
    <p:extLst>
      <p:ext uri="{BB962C8B-B14F-4D97-AF65-F5344CB8AC3E}">
        <p14:creationId xmlns:p14="http://schemas.microsoft.com/office/powerpoint/2010/main" val="306375220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1098F0F-B580-17CB-C248-586D87A466C6}"/>
              </a:ext>
            </a:extLst>
          </p:cNvPr>
          <p:cNvSpPr/>
          <p:nvPr/>
        </p:nvSpPr>
        <p:spPr>
          <a:xfrm>
            <a:off x="1117334" y="4641448"/>
            <a:ext cx="11074665" cy="2002420"/>
          </a:xfrm>
          <a:prstGeom prst="roundRect">
            <a:avLst>
              <a:gd name="adj" fmla="val 0"/>
            </a:avLst>
          </a:prstGeom>
          <a:solidFill>
            <a:srgbClr val="C5EAFF">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4FD0CEE-2DBB-9BAF-F72C-350D88ECF5A4}"/>
              </a:ext>
            </a:extLst>
          </p:cNvPr>
          <p:cNvSpPr/>
          <p:nvPr/>
        </p:nvSpPr>
        <p:spPr>
          <a:xfrm>
            <a:off x="0" y="0"/>
            <a:ext cx="3867793" cy="6858000"/>
          </a:xfrm>
          <a:prstGeom prst="roundRect">
            <a:avLst>
              <a:gd name="adj" fmla="val 0"/>
            </a:avLst>
          </a:prstGeom>
          <a:solidFill>
            <a:srgbClr val="0C64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97C0E16-CAF2-4D3E-9382-42B7C18BFE7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AAA2AA-9935-F447-A1F2-B7B18FC0B460}" type="slidenum">
              <a:rPr kumimoji="0" lang="en-US" sz="1200" b="1" i="0" u="none" strike="noStrike" kern="1200" cap="none" spc="0" normalizeH="0" baseline="0" noProof="0" smtClean="0">
                <a:ln>
                  <a:noFill/>
                </a:ln>
                <a:solidFill>
                  <a:srgbClr val="FFFFFF">
                    <a:lumMod val="75000"/>
                  </a:srgbClr>
                </a:solidFill>
                <a:effectLst/>
                <a:uLnTx/>
                <a:uFillTx/>
                <a:latin typeface="Expressway Xb" panose="020B0604020200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srgbClr val="FFFFFF">
                  <a:lumMod val="75000"/>
                </a:srgbClr>
              </a:solidFill>
              <a:effectLst/>
              <a:uLnTx/>
              <a:uFillTx/>
              <a:latin typeface="Expressway Xb" panose="020B0604020200020204" pitchFamily="34" charset="0"/>
              <a:ea typeface="+mn-ea"/>
              <a:cs typeface="+mn-cs"/>
            </a:endParaRPr>
          </a:p>
        </p:txBody>
      </p:sp>
      <p:sp>
        <p:nvSpPr>
          <p:cNvPr id="2" name="Title 1">
            <a:extLst>
              <a:ext uri="{FF2B5EF4-FFF2-40B4-BE49-F238E27FC236}">
                <a16:creationId xmlns:a16="http://schemas.microsoft.com/office/drawing/2014/main" id="{07D3E250-AC7D-BCBE-1C3F-DD7A4CF041BF}"/>
              </a:ext>
            </a:extLst>
          </p:cNvPr>
          <p:cNvSpPr>
            <a:spLocks noGrp="1"/>
          </p:cNvSpPr>
          <p:nvPr>
            <p:ph type="title" idx="4294967295"/>
          </p:nvPr>
        </p:nvSpPr>
        <p:spPr>
          <a:xfrm>
            <a:off x="224063" y="972458"/>
            <a:ext cx="3594679" cy="2219257"/>
          </a:xfrm>
        </p:spPr>
        <p:txBody>
          <a:bodyPr>
            <a:normAutofit/>
          </a:bodyPr>
          <a:lstStyle/>
          <a:p>
            <a:r>
              <a:rPr lang="en-US" sz="3600" spc="0">
                <a:solidFill>
                  <a:srgbClr val="E6F6FF"/>
                </a:solidFill>
              </a:rPr>
              <a:t>AFFORDABLE CONNECTIVITY PROGRAM </a:t>
            </a:r>
            <a:br>
              <a:rPr lang="en-US" sz="3600" spc="0">
                <a:solidFill>
                  <a:srgbClr val="E6F6FF"/>
                </a:solidFill>
              </a:rPr>
            </a:br>
            <a:r>
              <a:rPr lang="en-US" sz="3600" spc="0">
                <a:solidFill>
                  <a:srgbClr val="E6F6FF"/>
                </a:solidFill>
              </a:rPr>
              <a:t>(ACP) </a:t>
            </a:r>
            <a:r>
              <a:rPr lang="en-US">
                <a:solidFill>
                  <a:schemeClr val="bg1"/>
                </a:solidFill>
              </a:rPr>
              <a:t> </a:t>
            </a:r>
            <a:endParaRPr lang="en-US" sz="1600" spc="0">
              <a:solidFill>
                <a:schemeClr val="bg1"/>
              </a:solidFill>
              <a:latin typeface="+mn-lt"/>
            </a:endParaRPr>
          </a:p>
        </p:txBody>
      </p:sp>
      <p:sp>
        <p:nvSpPr>
          <p:cNvPr id="5" name="TextBox 4">
            <a:extLst>
              <a:ext uri="{FF2B5EF4-FFF2-40B4-BE49-F238E27FC236}">
                <a16:creationId xmlns:a16="http://schemas.microsoft.com/office/drawing/2014/main" id="{C34ECB06-61D0-291B-F0FE-CE5F4F2D5C0F}"/>
              </a:ext>
            </a:extLst>
          </p:cNvPr>
          <p:cNvSpPr txBox="1"/>
          <p:nvPr/>
        </p:nvSpPr>
        <p:spPr>
          <a:xfrm>
            <a:off x="4282633" y="743649"/>
            <a:ext cx="7430947" cy="3370153"/>
          </a:xfrm>
          <a:prstGeom prst="rect">
            <a:avLst/>
          </a:prstGeom>
          <a:noFill/>
        </p:spPr>
        <p:txBody>
          <a:bodyPr wrap="square" lIns="91440" tIns="45720" rIns="91440" bIns="45720" rtlCol="0" anchor="t">
            <a:spAutoFit/>
          </a:bodyPr>
          <a:lstStyle/>
          <a:p>
            <a:pPr algn="ctr">
              <a:spcBef>
                <a:spcPts val="1200"/>
              </a:spcBef>
              <a:spcAft>
                <a:spcPts val="1200"/>
              </a:spcAft>
              <a:defRPr/>
            </a:pPr>
            <a:r>
              <a:rPr lang="en-US" sz="2000" b="1" dirty="0">
                <a:solidFill>
                  <a:srgbClr val="0C64A0"/>
                </a:solidFill>
                <a:latin typeface="Open Sans"/>
                <a:ea typeface="Open Sans"/>
                <a:cs typeface="Open Sans"/>
              </a:rPr>
              <a:t>Agencies can educate &amp; enroll clients in this important program</a:t>
            </a:r>
          </a:p>
          <a:p>
            <a:pPr marR="0" lvl="0" algn="l" defTabSz="914400" rtl="0" eaLnBrk="1" fontAlgn="auto" latinLnBrk="0" hangingPunct="1">
              <a:lnSpc>
                <a:spcPct val="100000"/>
              </a:lnSpc>
              <a:spcBef>
                <a:spcPts val="1200"/>
              </a:spcBef>
              <a:spcAft>
                <a:spcPts val="1200"/>
              </a:spcAft>
              <a:buClrTx/>
              <a:buSzTx/>
              <a:tabLst/>
              <a:defRPr/>
            </a:pPr>
            <a:r>
              <a:rPr kumimoji="0" lang="en-US" b="1" i="0" u="none" strike="noStrike" kern="1200" cap="none" spc="0" normalizeH="0" baseline="0" noProof="0" dirty="0">
                <a:ln>
                  <a:noFill/>
                </a:ln>
                <a:solidFill>
                  <a:srgbClr val="0F75BC"/>
                </a:solidFill>
                <a:effectLst/>
                <a:uLnTx/>
                <a:uFillTx/>
                <a:latin typeface="Open Sans"/>
                <a:ea typeface="Open Sans"/>
                <a:cs typeface="Open Sans"/>
              </a:rPr>
              <a:t>Benefits for eligible </a:t>
            </a:r>
            <a:r>
              <a:rPr lang="en-US" b="1" dirty="0">
                <a:solidFill>
                  <a:srgbClr val="0F75BC"/>
                </a:solidFill>
                <a:latin typeface="Open Sans"/>
                <a:ea typeface="Open Sans"/>
                <a:cs typeface="Open Sans"/>
              </a:rPr>
              <a:t>households:</a:t>
            </a:r>
          </a:p>
          <a:p>
            <a:pPr marL="285750" marR="0" lvl="0" indent="-285750" algn="l" defTabSz="914400" rtl="0" eaLnBrk="1" fontAlgn="auto" latinLnBrk="0" hangingPunct="1">
              <a:lnSpc>
                <a:spcPct val="100000"/>
              </a:lnSpc>
              <a:spcBef>
                <a:spcPts val="600"/>
              </a:spcBef>
              <a:buClrTx/>
              <a:buSzTx/>
              <a:buFont typeface="Arial" panose="020B0604020202020204" pitchFamily="34" charset="0"/>
              <a:buChar char="•"/>
              <a:tabLst/>
              <a:defRPr/>
            </a:pPr>
            <a:r>
              <a:rPr lang="en-US" sz="1600" dirty="0">
                <a:solidFill>
                  <a:srgbClr val="000000"/>
                </a:solidFill>
                <a:latin typeface="Open Sans"/>
                <a:ea typeface="Open Sans"/>
                <a:cs typeface="Open Sans"/>
              </a:rPr>
              <a:t>Up to </a:t>
            </a: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$30/month internet service </a:t>
            </a:r>
            <a:r>
              <a:rPr lang="en-US" sz="1600" dirty="0">
                <a:solidFill>
                  <a:srgbClr val="000000"/>
                </a:solidFill>
                <a:latin typeface="Open Sans"/>
                <a:ea typeface="Open Sans"/>
                <a:cs typeface="Open Sans"/>
              </a:rPr>
              <a:t>discount</a:t>
            </a:r>
          </a:p>
          <a:p>
            <a:pPr marL="285750" marR="0" lvl="0" indent="-285750" algn="l" defTabSz="914400" rtl="0" eaLnBrk="1" fontAlgn="auto" latinLnBrk="0" hangingPunct="1">
              <a:lnSpc>
                <a:spcPct val="100000"/>
              </a:lnSpc>
              <a:spcBef>
                <a:spcPts val="60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Up to $75/month internet service </a:t>
            </a:r>
            <a:r>
              <a:rPr lang="en-US" sz="1600" dirty="0">
                <a:solidFill>
                  <a:srgbClr val="000000"/>
                </a:solidFill>
                <a:latin typeface="Open Sans"/>
                <a:ea typeface="Open Sans"/>
                <a:cs typeface="Open Sans"/>
              </a:rPr>
              <a:t>discount on qualifying </a:t>
            </a: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Tribal lands</a:t>
            </a:r>
            <a:endParaRPr lang="en-US" sz="1600" b="0" i="0" u="none" strike="noStrike" kern="1200" cap="none" spc="0" normalizeH="0" baseline="0" noProof="0" dirty="0">
              <a:ln>
                <a:noFill/>
              </a:ln>
              <a:solidFill>
                <a:srgbClr val="000000"/>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60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One-time discount up to $100 for a device</a:t>
            </a:r>
            <a:endParaRPr lang="en-US" sz="1600" b="0" i="0" u="none" strike="noStrike" kern="1200" cap="none" spc="0" normalizeH="0" baseline="0" noProof="0" dirty="0">
              <a:ln>
                <a:noFill/>
              </a:ln>
              <a:solidFill>
                <a:srgbClr val="000000"/>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600"/>
              </a:spcBef>
              <a:buClrTx/>
              <a:buSzTx/>
              <a:buFont typeface="Arial" panose="020B0604020202020204" pitchFamily="34" charset="0"/>
              <a:buChar char="•"/>
              <a:tabLst/>
              <a:defRPr/>
            </a:pPr>
            <a:r>
              <a:rPr lang="en-US" sz="1600" dirty="0">
                <a:solidFill>
                  <a:srgbClr val="000000"/>
                </a:solidFill>
                <a:latin typeface="Open Sans"/>
                <a:ea typeface="Open Sans"/>
                <a:cs typeface="Open Sans"/>
              </a:rPr>
              <a:t>Can combine with other discount programs to further subsidize the rate</a:t>
            </a:r>
            <a:endParaRPr lang="en-US" sz="1600" b="0" i="0" u="none" strike="noStrike" kern="1200" cap="none" spc="0" normalizeH="0" baseline="0" noProof="0" dirty="0">
              <a:ln>
                <a:noFill/>
              </a:ln>
              <a:solidFill>
                <a:srgbClr val="000000"/>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600"/>
              </a:spcBef>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Open Sans"/>
              <a:ea typeface="Open Sans"/>
              <a:cs typeface="Open Sans"/>
            </a:endParaRPr>
          </a:p>
          <a:p>
            <a:pPr marR="0" lvl="0" algn="l" defTabSz="914400" rtl="0" eaLnBrk="1" fontAlgn="auto" latinLnBrk="0" hangingPunct="1">
              <a:lnSpc>
                <a:spcPct val="100000"/>
              </a:lnSpc>
              <a:spcBef>
                <a:spcPts val="1200"/>
              </a:spcBef>
              <a:spcAft>
                <a:spcPts val="1200"/>
              </a:spcAft>
              <a:buClrTx/>
              <a:buSzTx/>
              <a:tabLst/>
              <a:defRPr/>
            </a:pPr>
            <a:r>
              <a:rPr kumimoji="0" lang="en-US" sz="1600" b="0" i="0" u="none" strike="noStrike" kern="1200" cap="none" spc="0" normalizeH="0" baseline="0" noProof="0" dirty="0">
                <a:ln>
                  <a:noFill/>
                </a:ln>
                <a:solidFill>
                  <a:srgbClr val="0F75BC"/>
                </a:solidFill>
                <a:effectLst/>
                <a:uLnTx/>
                <a:uFillTx/>
                <a:latin typeface="Open Sans SemiBold"/>
                <a:ea typeface="Open Sans SemiBold"/>
                <a:cs typeface="Open Sans SemiBold"/>
              </a:rPr>
              <a:t>Household income &amp; federal assistance programs determine eligibility*</a:t>
            </a:r>
            <a:endParaRPr lang="en-US" sz="1600" b="0" i="0" u="none" strike="noStrike" kern="1200" cap="none" spc="0" normalizeH="0" baseline="0" noProof="0" dirty="0">
              <a:ln>
                <a:noFill/>
              </a:ln>
              <a:solidFill>
                <a:srgbClr val="0F75BC"/>
              </a:solidFill>
              <a:effectLst/>
              <a:uLnTx/>
              <a:uFillTx/>
              <a:latin typeface="Open Sans SemiBold"/>
              <a:ea typeface="Open Sans SemiBold"/>
              <a:cs typeface="Open Sans SemiBold"/>
            </a:endParaRPr>
          </a:p>
        </p:txBody>
      </p:sp>
      <p:sp>
        <p:nvSpPr>
          <p:cNvPr id="6" name="TextBox 5">
            <a:extLst>
              <a:ext uri="{FF2B5EF4-FFF2-40B4-BE49-F238E27FC236}">
                <a16:creationId xmlns:a16="http://schemas.microsoft.com/office/drawing/2014/main" id="{55097368-4A78-43D2-F2AC-BEF9EC7FF968}"/>
              </a:ext>
            </a:extLst>
          </p:cNvPr>
          <p:cNvSpPr txBox="1"/>
          <p:nvPr/>
        </p:nvSpPr>
        <p:spPr>
          <a:xfrm>
            <a:off x="4282633" y="6056087"/>
            <a:ext cx="743094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F75BC"/>
                </a:solidFill>
                <a:effectLst/>
                <a:uLnTx/>
                <a:uFillTx/>
                <a:latin typeface="Calibri" panose="020F0502020204030204"/>
                <a:ea typeface="+mn-ea"/>
                <a:cs typeface="+mn-cs"/>
              </a:rPr>
              <a:t>* See all eligibility criteria at </a:t>
            </a:r>
            <a:r>
              <a:rPr kumimoji="0" lang="en-US" sz="1600" b="0" i="0" u="none" strike="noStrike" kern="1200" cap="none" spc="0" normalizeH="0" baseline="0" noProof="0">
                <a:ln>
                  <a:noFill/>
                </a:ln>
                <a:solidFill>
                  <a:srgbClr val="000000"/>
                </a:solidFill>
                <a:effectLst/>
                <a:uLnTx/>
                <a:uFillTx/>
                <a:ea typeface="+mn-ea"/>
                <a:cs typeface="+mn-cs"/>
                <a:hlinkClick r:id="rId3"/>
              </a:rPr>
              <a:t>affordableconnectivity.gov</a:t>
            </a:r>
            <a:endParaRPr kumimoji="0" lang="en-US" sz="1600" b="0" i="0" u="sng" strike="noStrike" kern="1200" cap="none" spc="0" normalizeH="0" baseline="0" noProof="0">
              <a:ln>
                <a:noFill/>
              </a:ln>
              <a:solidFill>
                <a:srgbClr val="0563C1"/>
              </a:solidFill>
              <a:effectLst/>
              <a:uLnTx/>
              <a:uFillTx/>
              <a:latin typeface="Calibri" panose="020F0502020204030204" pitchFamily="34" charset="0"/>
              <a:ea typeface="+mn-ea"/>
              <a:cs typeface="Calibri"/>
            </a:endParaRPr>
          </a:p>
        </p:txBody>
      </p:sp>
      <p:sp>
        <p:nvSpPr>
          <p:cNvPr id="10" name="TextBox 9">
            <a:extLst>
              <a:ext uri="{FF2B5EF4-FFF2-40B4-BE49-F238E27FC236}">
                <a16:creationId xmlns:a16="http://schemas.microsoft.com/office/drawing/2014/main" id="{43867230-859A-BE58-6D67-DAD63DBA8EC9}"/>
              </a:ext>
            </a:extLst>
          </p:cNvPr>
          <p:cNvSpPr txBox="1"/>
          <p:nvPr/>
        </p:nvSpPr>
        <p:spPr>
          <a:xfrm>
            <a:off x="4282633" y="4798055"/>
            <a:ext cx="7430947" cy="1384995"/>
          </a:xfrm>
          <a:prstGeom prst="rect">
            <a:avLst/>
          </a:prstGeom>
          <a:noFill/>
        </p:spPr>
        <p:txBody>
          <a:bodyPr wrap="square" rtlCol="0">
            <a:spAutoFit/>
          </a:bodyPr>
          <a:lstStyle/>
          <a:p>
            <a:pPr algn="ctr">
              <a:spcBef>
                <a:spcPts val="1200"/>
              </a:spcBef>
              <a:spcAft>
                <a:spcPts val="1200"/>
              </a:spcAft>
              <a:defRPr/>
            </a:pPr>
            <a:r>
              <a:rPr lang="en-US" sz="1800">
                <a:solidFill>
                  <a:srgbClr val="0F75BC"/>
                </a:solidFill>
                <a:latin typeface="Open Sans SemiBold"/>
                <a:ea typeface="Open Sans SemiBold"/>
                <a:cs typeface="Open Sans SemiBold"/>
              </a:rPr>
              <a:t>Apply for ACP: </a:t>
            </a:r>
            <a:r>
              <a:rPr kumimoji="0" lang="en-US" sz="1800" b="0" i="0" u="none" strike="noStrike" kern="1200" cap="none" spc="0" normalizeH="0" baseline="0" noProof="0">
                <a:ln>
                  <a:noFill/>
                </a:ln>
                <a:solidFill>
                  <a:srgbClr val="000000"/>
                </a:solidFill>
                <a:effectLst/>
                <a:uLnTx/>
                <a:uFillTx/>
                <a:ea typeface="+mn-ea"/>
                <a:cs typeface="+mn-cs"/>
                <a:hlinkClick r:id="rId3"/>
              </a:rPr>
              <a:t>affordableconnectivity.gov</a:t>
            </a:r>
            <a:endParaRPr lang="en-US" sz="1800">
              <a:solidFill>
                <a:srgbClr val="0F75BC"/>
              </a:solidFill>
              <a:ea typeface="Open Sans SemiBold"/>
              <a:cs typeface="Open Sans SemiBold"/>
            </a:endParaRPr>
          </a:p>
          <a:p>
            <a:pPr algn="ctr">
              <a:spcBef>
                <a:spcPts val="1200"/>
              </a:spcBef>
              <a:spcAft>
                <a:spcPts val="1200"/>
              </a:spcAft>
              <a:defRPr/>
            </a:pPr>
            <a:r>
              <a:rPr lang="en-US" sz="1800" b="1">
                <a:solidFill>
                  <a:srgbClr val="0F75BC"/>
                </a:solidFill>
                <a:latin typeface="Open Sans SemiBold"/>
                <a:ea typeface="Open Sans SemiBold"/>
                <a:cs typeface="Open Sans SemiBold"/>
              </a:rPr>
              <a:t>ACP Enrollment Support: </a:t>
            </a:r>
            <a:r>
              <a:rPr lang="en-US" sz="1800">
                <a:solidFill>
                  <a:srgbClr val="0F75BC"/>
                </a:solidFill>
                <a:latin typeface="Open Sans SemiBold"/>
                <a:ea typeface="Open Sans SemiBold"/>
                <a:cs typeface="Open Sans SemiBold"/>
              </a:rPr>
              <a:t>(877) 384-2575 </a:t>
            </a:r>
          </a:p>
          <a:p>
            <a:endParaRPr lang="en-US"/>
          </a:p>
        </p:txBody>
      </p:sp>
      <p:sp>
        <p:nvSpPr>
          <p:cNvPr id="11" name="TextBox 10">
            <a:extLst>
              <a:ext uri="{FF2B5EF4-FFF2-40B4-BE49-F238E27FC236}">
                <a16:creationId xmlns:a16="http://schemas.microsoft.com/office/drawing/2014/main" id="{03333595-9B09-8ADE-D2BE-298725A20043}"/>
              </a:ext>
            </a:extLst>
          </p:cNvPr>
          <p:cNvSpPr txBox="1"/>
          <p:nvPr/>
        </p:nvSpPr>
        <p:spPr>
          <a:xfrm>
            <a:off x="616163" y="3330997"/>
            <a:ext cx="2071869" cy="2246769"/>
          </a:xfrm>
          <a:prstGeom prst="rect">
            <a:avLst/>
          </a:prstGeom>
          <a:noFill/>
        </p:spPr>
        <p:txBody>
          <a:bodyPr wrap="square" rtlCol="0">
            <a:spAutoFit/>
          </a:bodyPr>
          <a:lstStyle/>
          <a:p>
            <a:r>
              <a:rPr lang="en-US" sz="2000" spc="0" dirty="0">
                <a:solidFill>
                  <a:srgbClr val="E6F6FF"/>
                </a:solidFill>
                <a:latin typeface="+mn-lt"/>
                <a:ea typeface="Georgia Pro" charset="0"/>
                <a:cs typeface="Georgia Pro" charset="0"/>
              </a:rPr>
              <a:t>Agencies can leverage this FCC subsidy program </a:t>
            </a:r>
            <a:r>
              <a:rPr lang="en-US" sz="2000" dirty="0">
                <a:solidFill>
                  <a:srgbClr val="E6F6FF"/>
                </a:solidFill>
                <a:ea typeface="Georgia Pro" charset="0"/>
                <a:cs typeface="Georgia Pro" charset="0"/>
              </a:rPr>
              <a:t>to help</a:t>
            </a:r>
            <a:r>
              <a:rPr lang="en-US" sz="2000" spc="0" dirty="0">
                <a:solidFill>
                  <a:srgbClr val="E6F6FF"/>
                </a:solidFill>
                <a:latin typeface="+mn-lt"/>
                <a:ea typeface="Georgia Pro" charset="0"/>
                <a:cs typeface="Georgia Pro" charset="0"/>
              </a:rPr>
              <a:t> households better afford internet services &amp; devices</a:t>
            </a:r>
            <a:endParaRPr lang="en-US" sz="2000" dirty="0">
              <a:solidFill>
                <a:srgbClr val="E6F6FF"/>
              </a:solidFill>
            </a:endParaRPr>
          </a:p>
        </p:txBody>
      </p:sp>
    </p:spTree>
    <p:extLst>
      <p:ext uri="{BB962C8B-B14F-4D97-AF65-F5344CB8AC3E}">
        <p14:creationId xmlns:p14="http://schemas.microsoft.com/office/powerpoint/2010/main" val="2667505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91B9-4F35-D74C-67A8-F6CBA44A93D8}"/>
              </a:ext>
            </a:extLst>
          </p:cNvPr>
          <p:cNvSpPr>
            <a:spLocks noGrp="1"/>
          </p:cNvSpPr>
          <p:nvPr>
            <p:ph type="title"/>
          </p:nvPr>
        </p:nvSpPr>
        <p:spPr>
          <a:xfrm>
            <a:off x="1386093" y="322224"/>
            <a:ext cx="3258185" cy="757627"/>
          </a:xfrm>
        </p:spPr>
        <p:txBody>
          <a:bodyPr>
            <a:normAutofit fontScale="90000"/>
          </a:bodyPr>
          <a:lstStyle/>
          <a:p>
            <a:r>
              <a:rPr lang="en-US" dirty="0">
                <a:latin typeface="Expressway Rg"/>
              </a:rPr>
              <a:t>ALABAMA STATE BROADBAND MAP</a:t>
            </a:r>
          </a:p>
        </p:txBody>
      </p:sp>
      <p:sp>
        <p:nvSpPr>
          <p:cNvPr id="4" name="Text Placeholder 3">
            <a:extLst>
              <a:ext uri="{FF2B5EF4-FFF2-40B4-BE49-F238E27FC236}">
                <a16:creationId xmlns:a16="http://schemas.microsoft.com/office/drawing/2014/main" id="{DB309E5E-0467-831F-3709-90E65BFA8274}"/>
              </a:ext>
            </a:extLst>
          </p:cNvPr>
          <p:cNvSpPr>
            <a:spLocks noGrp="1"/>
          </p:cNvSpPr>
          <p:nvPr>
            <p:ph type="body" sz="half" idx="2"/>
          </p:nvPr>
        </p:nvSpPr>
        <p:spPr>
          <a:xfrm>
            <a:off x="1423876" y="2182546"/>
            <a:ext cx="3258185" cy="4109820"/>
          </a:xfrm>
        </p:spPr>
        <p:txBody>
          <a:bodyPr vert="horz" lIns="0" tIns="365760" rIns="0" bIns="274320" rtlCol="0" anchor="t">
            <a:normAutofit fontScale="92500" lnSpcReduction="10000"/>
          </a:bodyPr>
          <a:lstStyle/>
          <a:p>
            <a:pPr marL="285750" indent="-285750">
              <a:lnSpc>
                <a:spcPct val="113999"/>
              </a:lnSpc>
              <a:spcAft>
                <a:spcPts val="600"/>
              </a:spcAft>
              <a:buChar char="•"/>
            </a:pPr>
            <a:r>
              <a:rPr lang="en-US" b="0" dirty="0">
                <a:latin typeface="Open Sans" panose="020B0606030504020204" pitchFamily="34" charset="0"/>
                <a:ea typeface="Open Sans" panose="020B0606030504020204" pitchFamily="34" charset="0"/>
                <a:cs typeface="Open Sans" panose="020B0606030504020204" pitchFamily="34" charset="0"/>
              </a:rPr>
              <a:t>ADECA invested in building a more accurate statewide broadband map</a:t>
            </a:r>
          </a:p>
          <a:p>
            <a:pPr marL="285750" indent="-285750">
              <a:lnSpc>
                <a:spcPct val="113999"/>
              </a:lnSpc>
              <a:spcAft>
                <a:spcPts val="600"/>
              </a:spcAft>
              <a:buChar char="•"/>
            </a:pPr>
            <a:r>
              <a:rPr lang="en-US" b="0" dirty="0">
                <a:latin typeface="Open Sans" panose="020B0606030504020204" pitchFamily="34" charset="0"/>
                <a:ea typeface="Open Sans" panose="020B0606030504020204" pitchFamily="34" charset="0"/>
                <a:cs typeface="Open Sans" panose="020B0606030504020204" pitchFamily="34" charset="0"/>
              </a:rPr>
              <a:t>The map illustrates coverage areas for various speeds, ISPs, &amp; technologies</a:t>
            </a:r>
          </a:p>
          <a:p>
            <a:pPr marL="285750" indent="-285750">
              <a:lnSpc>
                <a:spcPct val="113999"/>
              </a:lnSpc>
              <a:spcAft>
                <a:spcPts val="600"/>
              </a:spcAft>
              <a:buChar char="•"/>
            </a:pPr>
            <a:r>
              <a:rPr lang="en-US" b="0" dirty="0">
                <a:latin typeface="Open Sans" panose="020B0606030504020204" pitchFamily="34" charset="0"/>
                <a:ea typeface="Open Sans" panose="020B0606030504020204" pitchFamily="34" charset="0"/>
                <a:cs typeface="Open Sans" panose="020B0606030504020204" pitchFamily="34" charset="0"/>
              </a:rPr>
              <a:t>Percentages refer to the portion of households covered within a census block</a:t>
            </a:r>
          </a:p>
          <a:p>
            <a:pPr marL="285750" indent="-285750">
              <a:spcAft>
                <a:spcPts val="600"/>
              </a:spcAft>
              <a:buChar char="•"/>
            </a:pPr>
            <a:r>
              <a:rPr lang="en-US" b="0" dirty="0">
                <a:solidFill>
                  <a:srgbClr val="3A3A3C"/>
                </a:solidFill>
                <a:latin typeface="Open Sans" panose="020B0606030504020204" pitchFamily="34" charset="0"/>
                <a:ea typeface="Open Sans" panose="020B0606030504020204" pitchFamily="34" charset="0"/>
                <a:cs typeface="Open Sans" panose="020B0606030504020204" pitchFamily="34" charset="0"/>
              </a:rPr>
              <a:t>Map version 2.0 has been released</a:t>
            </a:r>
          </a:p>
          <a:p>
            <a:pPr marL="285750" indent="-285750">
              <a:spcAft>
                <a:spcPts val="600"/>
              </a:spcAft>
              <a:buFont typeface="Arial" panose="020B0604020202020204" pitchFamily="34" charset="0"/>
              <a:buChar char="•"/>
            </a:pPr>
            <a:r>
              <a:rPr lang="en-US" b="0" dirty="0">
                <a:solidFill>
                  <a:srgbClr val="3A3A3C"/>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https://broadband.alabama.gov/broadband-maps/</a:t>
            </a:r>
            <a:r>
              <a:rPr lang="en-US" b="0" dirty="0">
                <a:solidFill>
                  <a:srgbClr val="3A3A3C"/>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5" name="Footer Placeholder 4">
            <a:extLst>
              <a:ext uri="{FF2B5EF4-FFF2-40B4-BE49-F238E27FC236}">
                <a16:creationId xmlns:a16="http://schemas.microsoft.com/office/drawing/2014/main" id="{1E36024A-6A42-A6B8-7254-8966B43A064B}"/>
              </a:ext>
            </a:extLst>
          </p:cNvPr>
          <p:cNvSpPr>
            <a:spLocks noGrp="1"/>
          </p:cNvSpPr>
          <p:nvPr>
            <p:ph type="ftr" sz="quarter" idx="11"/>
          </p:nvPr>
        </p:nvSpPr>
        <p:spPr/>
        <p:txBody>
          <a:bodyPr/>
          <a:lstStyle/>
          <a:p>
            <a:r>
              <a:rPr lang="en-US" dirty="0"/>
              <a:t>PARTNER CONTRIBUTION</a:t>
            </a:r>
          </a:p>
        </p:txBody>
      </p:sp>
      <p:sp>
        <p:nvSpPr>
          <p:cNvPr id="6" name="Slide Number Placeholder 5">
            <a:extLst>
              <a:ext uri="{FF2B5EF4-FFF2-40B4-BE49-F238E27FC236}">
                <a16:creationId xmlns:a16="http://schemas.microsoft.com/office/drawing/2014/main" id="{80C1E8D7-FDB5-4DA7-83E8-CBF7C412CABC}"/>
              </a:ext>
            </a:extLst>
          </p:cNvPr>
          <p:cNvSpPr>
            <a:spLocks noGrp="1"/>
          </p:cNvSpPr>
          <p:nvPr>
            <p:ph type="sldNum" sz="quarter" idx="12"/>
          </p:nvPr>
        </p:nvSpPr>
        <p:spPr/>
        <p:txBody>
          <a:bodyPr/>
          <a:lstStyle/>
          <a:p>
            <a:fld id="{ACAAA2AA-9935-F447-A1F2-B7B18FC0B460}" type="slidenum">
              <a:rPr lang="en-US" smtClean="0"/>
              <a:t>22</a:t>
            </a:fld>
            <a:endParaRPr lang="en-US" dirty="0"/>
          </a:p>
        </p:txBody>
      </p:sp>
      <p:sp>
        <p:nvSpPr>
          <p:cNvPr id="15" name="TextBox 14">
            <a:extLst>
              <a:ext uri="{FF2B5EF4-FFF2-40B4-BE49-F238E27FC236}">
                <a16:creationId xmlns:a16="http://schemas.microsoft.com/office/drawing/2014/main" id="{88183260-05D5-F290-4D6D-D5131D73AE36}"/>
              </a:ext>
            </a:extLst>
          </p:cNvPr>
          <p:cNvSpPr txBox="1"/>
          <p:nvPr/>
        </p:nvSpPr>
        <p:spPr>
          <a:xfrm>
            <a:off x="1513840" y="6398667"/>
            <a:ext cx="3258185" cy="230832"/>
          </a:xfrm>
          <a:prstGeom prst="rect">
            <a:avLst/>
          </a:prstGeom>
          <a:noFill/>
        </p:spPr>
        <p:txBody>
          <a:bodyPr wrap="square" lIns="0" rtlCol="0" anchor="b">
            <a:spAutoFit/>
          </a:bodyPr>
          <a:lstStyle/>
          <a:p>
            <a:r>
              <a:rPr lang="en-US" sz="9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https://broadband.alabama.gov/broadband-maps/</a:t>
            </a:r>
          </a:p>
        </p:txBody>
      </p:sp>
      <p:pic>
        <p:nvPicPr>
          <p:cNvPr id="3" name="Picture 2">
            <a:extLst>
              <a:ext uri="{FF2B5EF4-FFF2-40B4-BE49-F238E27FC236}">
                <a16:creationId xmlns:a16="http://schemas.microsoft.com/office/drawing/2014/main" id="{24AD117E-A32D-C05A-B7BE-DC2D12393BD7}"/>
              </a:ext>
            </a:extLst>
          </p:cNvPr>
          <p:cNvPicPr>
            <a:picLocks noChangeAspect="1"/>
          </p:cNvPicPr>
          <p:nvPr/>
        </p:nvPicPr>
        <p:blipFill rotWithShape="1">
          <a:blip r:embed="rId4"/>
          <a:srcRect t="408" b="408"/>
          <a:stretch/>
        </p:blipFill>
        <p:spPr>
          <a:xfrm>
            <a:off x="6736740" y="460453"/>
            <a:ext cx="4625494" cy="5937094"/>
          </a:xfrm>
          <a:prstGeom prst="rect">
            <a:avLst/>
          </a:prstGeom>
        </p:spPr>
      </p:pic>
      <p:sp>
        <p:nvSpPr>
          <p:cNvPr id="8" name="TextBox 7">
            <a:extLst>
              <a:ext uri="{FF2B5EF4-FFF2-40B4-BE49-F238E27FC236}">
                <a16:creationId xmlns:a16="http://schemas.microsoft.com/office/drawing/2014/main" id="{1AD35A2B-B2FA-B10D-FF4F-CD99221884CC}"/>
              </a:ext>
            </a:extLst>
          </p:cNvPr>
          <p:cNvSpPr txBox="1"/>
          <p:nvPr/>
        </p:nvSpPr>
        <p:spPr>
          <a:xfrm>
            <a:off x="1224026" y="1148679"/>
            <a:ext cx="4184514" cy="830997"/>
          </a:xfrm>
          <a:prstGeom prst="rect">
            <a:avLst/>
          </a:prstGeom>
          <a:noFill/>
        </p:spPr>
        <p:txBody>
          <a:bodyPr wrap="square">
            <a:spAutoFit/>
          </a:bodyPr>
          <a:lstStyle/>
          <a:p>
            <a:pPr marL="0" indent="0">
              <a:buNone/>
            </a:pPr>
            <a:r>
              <a:rPr lang="en-US" sz="1600" dirty="0">
                <a:solidFill>
                  <a:schemeClr val="tx1"/>
                </a:solidFill>
              </a:rPr>
              <a:t>Advocate &amp; support meaningful broadband projects with knowledge of the needs &amp; gaps in broadband access in your community</a:t>
            </a:r>
          </a:p>
        </p:txBody>
      </p:sp>
    </p:spTree>
    <p:extLst>
      <p:ext uri="{BB962C8B-B14F-4D97-AF65-F5344CB8AC3E}">
        <p14:creationId xmlns:p14="http://schemas.microsoft.com/office/powerpoint/2010/main" val="308902688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7AF0265-FCC2-3EF9-6553-BFC77CA5AF7C}"/>
              </a:ext>
            </a:extLst>
          </p:cNvPr>
          <p:cNvSpPr/>
          <p:nvPr/>
        </p:nvSpPr>
        <p:spPr>
          <a:xfrm>
            <a:off x="0" y="5734878"/>
            <a:ext cx="12192000" cy="1123122"/>
          </a:xfrm>
          <a:prstGeom prst="roundRect">
            <a:avLst>
              <a:gd name="adj" fmla="val 0"/>
            </a:avLst>
          </a:prstGeom>
          <a:solidFill>
            <a:srgbClr val="F0F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20A565-0C0A-D947-EF74-7FE91A32B86D}"/>
              </a:ext>
            </a:extLst>
          </p:cNvPr>
          <p:cNvSpPr>
            <a:spLocks noGrp="1"/>
          </p:cNvSpPr>
          <p:nvPr>
            <p:ph type="title"/>
          </p:nvPr>
        </p:nvSpPr>
        <p:spPr/>
        <p:txBody>
          <a:bodyPr/>
          <a:lstStyle/>
          <a:p>
            <a:r>
              <a:rPr lang="en-US" dirty="0">
                <a:latin typeface="Expressway Rg"/>
              </a:rPr>
              <a:t>SUBMITTING AN FCC MAPPING CHALLENGE</a:t>
            </a:r>
          </a:p>
        </p:txBody>
      </p:sp>
      <p:sp>
        <p:nvSpPr>
          <p:cNvPr id="3" name="Footer Placeholder 2">
            <a:extLst>
              <a:ext uri="{FF2B5EF4-FFF2-40B4-BE49-F238E27FC236}">
                <a16:creationId xmlns:a16="http://schemas.microsoft.com/office/drawing/2014/main" id="{439AF2D3-82C5-3B45-A570-8A57CC461DE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lumMod val="75000"/>
                  </a:srgbClr>
                </a:solidFill>
                <a:effectLst/>
                <a:uLnTx/>
                <a:uFillTx/>
                <a:latin typeface="Expressway Rg" panose="020B0604020200020204" pitchFamily="34" charset="0"/>
                <a:ea typeface="+mn-ea"/>
                <a:cs typeface="+mn-cs"/>
              </a:rPr>
              <a:t>FUNDING OPPORTUNITIES</a:t>
            </a:r>
          </a:p>
        </p:txBody>
      </p:sp>
      <p:sp>
        <p:nvSpPr>
          <p:cNvPr id="4" name="Slide Number Placeholder 3">
            <a:extLst>
              <a:ext uri="{FF2B5EF4-FFF2-40B4-BE49-F238E27FC236}">
                <a16:creationId xmlns:a16="http://schemas.microsoft.com/office/drawing/2014/main" id="{371A01F0-8C00-6AB6-970A-E9CC55576A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AAA2AA-9935-F447-A1F2-B7B18FC0B460}" type="slidenum">
              <a:rPr kumimoji="0" lang="en-US" sz="1200" b="1" i="0" u="none" strike="noStrike" kern="1200" cap="none" spc="0" normalizeH="0" baseline="0" noProof="0" smtClean="0">
                <a:ln>
                  <a:noFill/>
                </a:ln>
                <a:solidFill>
                  <a:srgbClr val="FFFFFF">
                    <a:lumMod val="75000"/>
                  </a:srgbClr>
                </a:solidFill>
                <a:effectLst/>
                <a:uLnTx/>
                <a:uFillTx/>
                <a:latin typeface="Expressway Xb" panose="020B0604020200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a:ln>
                <a:noFill/>
              </a:ln>
              <a:solidFill>
                <a:srgbClr val="FFFFFF">
                  <a:lumMod val="75000"/>
                </a:srgbClr>
              </a:solidFill>
              <a:effectLst/>
              <a:uLnTx/>
              <a:uFillTx/>
              <a:latin typeface="Expressway Xb" panose="020B0604020200020204" pitchFamily="34" charset="0"/>
              <a:ea typeface="+mn-ea"/>
              <a:cs typeface="+mn-cs"/>
            </a:endParaRPr>
          </a:p>
        </p:txBody>
      </p:sp>
      <p:sp>
        <p:nvSpPr>
          <p:cNvPr id="6" name="TextBox 5">
            <a:extLst>
              <a:ext uri="{FF2B5EF4-FFF2-40B4-BE49-F238E27FC236}">
                <a16:creationId xmlns:a16="http://schemas.microsoft.com/office/drawing/2014/main" id="{5C5F4ED8-3D45-44C4-698E-FC68FF82CB03}"/>
              </a:ext>
            </a:extLst>
          </p:cNvPr>
          <p:cNvSpPr txBox="1"/>
          <p:nvPr/>
        </p:nvSpPr>
        <p:spPr>
          <a:xfrm>
            <a:off x="1254888" y="6027003"/>
            <a:ext cx="105229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F79C1"/>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0F79C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https://help.bdc.fcc.gov/hc/en-us/articles/10475216120475-How-to-Submit-a-Location-Challenge-</a:t>
            </a:r>
            <a:r>
              <a:rPr kumimoji="0" lang="en-US" sz="1400" b="0" i="0" u="none" strike="noStrike" kern="1200" cap="none" spc="0" normalizeH="0" baseline="0" noProof="0">
                <a:ln>
                  <a:noFill/>
                </a:ln>
                <a:solidFill>
                  <a:srgbClr val="0F79C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F79C1"/>
                </a:solidFill>
                <a:effectLst/>
                <a:uLnTx/>
                <a:uFillTx/>
                <a:latin typeface="Calibri"/>
                <a:ea typeface="+mn-ea"/>
                <a:cs typeface="Calibri"/>
              </a:rPr>
              <a:t>** </a:t>
            </a:r>
            <a:r>
              <a:rPr kumimoji="0" lang="en-US" sz="1400" b="0" i="0" u="none" strike="noStrike" kern="1200" cap="none" spc="0" normalizeH="0" baseline="0" noProof="0">
                <a:ln>
                  <a:noFill/>
                </a:ln>
                <a:solidFill>
                  <a:srgbClr val="0F79C1"/>
                </a:solidFill>
                <a:effectLst/>
                <a:uLnTx/>
                <a:uFillTx/>
                <a:latin typeface="Calibri"/>
                <a:ea typeface="+mn-ea"/>
                <a:cs typeface="Calibri"/>
                <a:hlinkClick r:id="rId4">
                  <a:extLst>
                    <a:ext uri="{A12FA001-AC4F-418D-AE19-62706E023703}">
                      <ahyp:hlinkClr xmlns:ahyp="http://schemas.microsoft.com/office/drawing/2018/hyperlinkcolor" val="tx"/>
                    </a:ext>
                  </a:extLst>
                </a:hlinkClick>
              </a:rPr>
              <a:t>https://www.fcc.gov/news-events/events/2022/09/broadband-serviceable-location-fabric-bulk-challenge-process-webinar </a:t>
            </a:r>
            <a:endParaRPr kumimoji="0" lang="en-US" sz="1400" b="0" i="0" u="none" strike="noStrike" kern="1200" cap="none" spc="0" normalizeH="0" baseline="0" noProof="0">
              <a:ln>
                <a:noFill/>
              </a:ln>
              <a:solidFill>
                <a:srgbClr val="0F79C1"/>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E6FF139-7EB9-E458-8470-C2A3D001D161}"/>
              </a:ext>
            </a:extLst>
          </p:cNvPr>
          <p:cNvSpPr/>
          <p:nvPr/>
        </p:nvSpPr>
        <p:spPr>
          <a:xfrm>
            <a:off x="1254888" y="1638082"/>
            <a:ext cx="5184916" cy="1790918"/>
          </a:xfrm>
          <a:prstGeom prst="rect">
            <a:avLst/>
          </a:prstGeom>
          <a:solidFill>
            <a:srgbClr val="0C64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26A3D8B-3926-7506-390D-E8DF7660A09A}"/>
              </a:ext>
            </a:extLst>
          </p:cNvPr>
          <p:cNvSpPr txBox="1"/>
          <p:nvPr/>
        </p:nvSpPr>
        <p:spPr>
          <a:xfrm>
            <a:off x="1280341" y="1856590"/>
            <a:ext cx="5084855" cy="1354217"/>
          </a:xfrm>
          <a:prstGeom prst="rect">
            <a:avLst/>
          </a:prstGeom>
          <a:noFill/>
        </p:spPr>
        <p:txBody>
          <a:bodyPr wrap="square" rtlCol="0">
            <a:spAutoFit/>
          </a:bodyPr>
          <a:lstStyle/>
          <a:p>
            <a:pPr algn="ctr"/>
            <a:r>
              <a:rPr lang="en-US" sz="18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Upcoming federal funding allocations will be determined by FCC’s new map</a:t>
            </a:r>
          </a:p>
          <a:p>
            <a:pPr algn="ctr"/>
            <a:endParaRPr lang="en-US" sz="1000" b="1"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800" dirty="0">
                <a:solidFill>
                  <a:srgbClr val="E6F6FF"/>
                </a:solidFill>
                <a:latin typeface="Open Sans" panose="020B0606030504020204" pitchFamily="34" charset="0"/>
                <a:ea typeface="Open Sans" panose="020B0606030504020204" pitchFamily="34" charset="0"/>
                <a:cs typeface="Open Sans" panose="020B0606030504020204" pitchFamily="34" charset="0"/>
              </a:rPr>
              <a:t>Map contains errors which can be remedied </a:t>
            </a:r>
          </a:p>
          <a:p>
            <a:pPr algn="ctr"/>
            <a:r>
              <a:rPr lang="en-US" sz="1800" dirty="0">
                <a:solidFill>
                  <a:srgbClr val="E6F6FF"/>
                </a:solidFill>
                <a:latin typeface="Open Sans" panose="020B0606030504020204" pitchFamily="34" charset="0"/>
                <a:ea typeface="Open Sans" panose="020B0606030504020204" pitchFamily="34" charset="0"/>
                <a:cs typeface="Open Sans" panose="020B0606030504020204" pitchFamily="34" charset="0"/>
              </a:rPr>
              <a:t>via a challenge process</a:t>
            </a:r>
          </a:p>
        </p:txBody>
      </p:sp>
      <p:sp>
        <p:nvSpPr>
          <p:cNvPr id="9" name="Rectangle 8">
            <a:extLst>
              <a:ext uri="{FF2B5EF4-FFF2-40B4-BE49-F238E27FC236}">
                <a16:creationId xmlns:a16="http://schemas.microsoft.com/office/drawing/2014/main" id="{6E2F536E-7A2C-9B56-5127-F4819FE2DFCC}"/>
              </a:ext>
            </a:extLst>
          </p:cNvPr>
          <p:cNvSpPr/>
          <p:nvPr/>
        </p:nvSpPr>
        <p:spPr>
          <a:xfrm>
            <a:off x="6592956" y="1638082"/>
            <a:ext cx="5184916" cy="1790918"/>
          </a:xfrm>
          <a:prstGeom prst="rect">
            <a:avLst/>
          </a:prstGeom>
          <a:solidFill>
            <a:srgbClr val="A3DE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E6F6FF"/>
              </a:solidFill>
            </a:endParaRPr>
          </a:p>
        </p:txBody>
      </p:sp>
      <p:sp>
        <p:nvSpPr>
          <p:cNvPr id="10" name="Rectangle 9">
            <a:extLst>
              <a:ext uri="{FF2B5EF4-FFF2-40B4-BE49-F238E27FC236}">
                <a16:creationId xmlns:a16="http://schemas.microsoft.com/office/drawing/2014/main" id="{23C2CBAA-0766-C4C9-E25F-47F40EF77BD6}"/>
              </a:ext>
            </a:extLst>
          </p:cNvPr>
          <p:cNvSpPr/>
          <p:nvPr/>
        </p:nvSpPr>
        <p:spPr>
          <a:xfrm>
            <a:off x="1254888" y="3564882"/>
            <a:ext cx="5184916" cy="1790917"/>
          </a:xfrm>
          <a:prstGeom prst="rect">
            <a:avLst/>
          </a:prstGeom>
          <a:solidFill>
            <a:srgbClr val="0C64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8E89D69-A7DB-A928-2341-35A2526D642F}"/>
              </a:ext>
            </a:extLst>
          </p:cNvPr>
          <p:cNvSpPr txBox="1"/>
          <p:nvPr/>
        </p:nvSpPr>
        <p:spPr>
          <a:xfrm>
            <a:off x="1632030" y="3723717"/>
            <a:ext cx="4572000" cy="1862048"/>
          </a:xfrm>
          <a:prstGeom prst="rect">
            <a:avLst/>
          </a:prstGeom>
          <a:noFill/>
        </p:spPr>
        <p:txBody>
          <a:bodyPr wrap="square" rtlCol="0">
            <a:spAutoFit/>
          </a:bodyPr>
          <a:lstStyle/>
          <a:p>
            <a:pPr>
              <a:spcBef>
                <a:spcPts val="600"/>
              </a:spcBef>
            </a:pPr>
            <a:r>
              <a:rPr lang="en-US" sz="18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Types of information to challenge:</a:t>
            </a:r>
          </a:p>
          <a:p>
            <a:pPr lvl="1"/>
            <a:endParaRPr lang="en-US" sz="1000" b="1"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spcAft>
                <a:spcPts val="600"/>
              </a:spcAft>
              <a:buFont typeface="Arial" panose="020B0604020202020204" pitchFamily="34" charset="0"/>
              <a:buChar char="•"/>
            </a:pPr>
            <a:r>
              <a:rPr lang="en-US" dirty="0">
                <a:solidFill>
                  <a:srgbClr val="E6F6FF"/>
                </a:solidFill>
                <a:latin typeface="Open Sans" panose="020B0606030504020204" pitchFamily="34" charset="0"/>
                <a:ea typeface="Open Sans" panose="020B0606030504020204" pitchFamily="34" charset="0"/>
                <a:cs typeface="Open Sans" panose="020B0606030504020204" pitchFamily="34" charset="0"/>
              </a:rPr>
              <a:t>Address fabric data (building locations &amp; unit counts)</a:t>
            </a:r>
          </a:p>
          <a:p>
            <a:pPr marL="742950" lvl="1" indent="-285750">
              <a:spcAft>
                <a:spcPts val="600"/>
              </a:spcAft>
              <a:buFont typeface="Arial" panose="020B0604020202020204" pitchFamily="34" charset="0"/>
              <a:buChar char="•"/>
            </a:pPr>
            <a:r>
              <a:rPr lang="en-US" dirty="0">
                <a:solidFill>
                  <a:srgbClr val="E6F6FF"/>
                </a:solidFill>
                <a:latin typeface="Open Sans" panose="020B0606030504020204" pitchFamily="34" charset="0"/>
                <a:ea typeface="Open Sans" panose="020B0606030504020204" pitchFamily="34" charset="0"/>
                <a:cs typeface="Open Sans" panose="020B0606030504020204" pitchFamily="34" charset="0"/>
              </a:rPr>
              <a:t>Reported service coverage</a:t>
            </a:r>
          </a:p>
          <a:p>
            <a:pPr>
              <a:spcBef>
                <a:spcPts val="600"/>
              </a:spcBef>
            </a:pPr>
            <a:endParaRPr lang="en-US" sz="1800" b="1" dirty="0">
              <a:solidFill>
                <a:schemeClr val="bg1"/>
              </a:solidFill>
              <a:latin typeface="Georgia Pro" charset="0"/>
              <a:ea typeface="Georgia Pro" charset="0"/>
              <a:cs typeface="Georgia Pro" charset="0"/>
            </a:endParaRPr>
          </a:p>
        </p:txBody>
      </p:sp>
      <p:sp>
        <p:nvSpPr>
          <p:cNvPr id="12" name="Rectangle 11">
            <a:extLst>
              <a:ext uri="{FF2B5EF4-FFF2-40B4-BE49-F238E27FC236}">
                <a16:creationId xmlns:a16="http://schemas.microsoft.com/office/drawing/2014/main" id="{22D1DB0D-123E-DB12-C522-5738ED5B54F6}"/>
              </a:ext>
            </a:extLst>
          </p:cNvPr>
          <p:cNvSpPr/>
          <p:nvPr/>
        </p:nvSpPr>
        <p:spPr>
          <a:xfrm>
            <a:off x="6583015" y="3555058"/>
            <a:ext cx="5184916" cy="1790918"/>
          </a:xfrm>
          <a:prstGeom prst="rect">
            <a:avLst/>
          </a:prstGeom>
          <a:solidFill>
            <a:srgbClr val="A3DE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E6F6FF"/>
              </a:solidFill>
            </a:endParaRPr>
          </a:p>
        </p:txBody>
      </p:sp>
      <p:sp>
        <p:nvSpPr>
          <p:cNvPr id="13" name="TextBox 12">
            <a:extLst>
              <a:ext uri="{FF2B5EF4-FFF2-40B4-BE49-F238E27FC236}">
                <a16:creationId xmlns:a16="http://schemas.microsoft.com/office/drawing/2014/main" id="{BB5FDFF4-0E75-9FF9-A039-58DA3A8C7C44}"/>
              </a:ext>
            </a:extLst>
          </p:cNvPr>
          <p:cNvSpPr txBox="1"/>
          <p:nvPr/>
        </p:nvSpPr>
        <p:spPr>
          <a:xfrm>
            <a:off x="6971105" y="1874154"/>
            <a:ext cx="4707693" cy="1415772"/>
          </a:xfrm>
          <a:prstGeom prst="rect">
            <a:avLst/>
          </a:prstGeom>
          <a:noFill/>
        </p:spPr>
        <p:txBody>
          <a:bodyPr wrap="square" rtlCol="0">
            <a:spAutoFit/>
          </a:bodyPr>
          <a:lstStyle/>
          <a:p>
            <a:r>
              <a:rPr lang="en-US" sz="1800" b="1">
                <a:solidFill>
                  <a:srgbClr val="083B5E"/>
                </a:solidFill>
                <a:latin typeface="Open Sans" panose="020B0606030504020204" pitchFamily="34" charset="0"/>
                <a:ea typeface="Open Sans" panose="020B0606030504020204" pitchFamily="34" charset="0"/>
                <a:cs typeface="Open Sans" panose="020B0606030504020204" pitchFamily="34" charset="0"/>
              </a:rPr>
              <a:t>Ways to challenge:</a:t>
            </a:r>
          </a:p>
          <a:p>
            <a:endParaRPr lang="en-US" sz="400" b="1">
              <a:solidFill>
                <a:srgbClr val="083B5E"/>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spcAft>
                <a:spcPts val="600"/>
              </a:spcAft>
              <a:buFont typeface="Arial" panose="020B0604020202020204" pitchFamily="34" charset="0"/>
              <a:buChar char="•"/>
            </a:pPr>
            <a:r>
              <a:rPr lang="en-US">
                <a:solidFill>
                  <a:srgbClr val="083B5E"/>
                </a:solidFill>
                <a:latin typeface="Open Sans" panose="020B0606030504020204" pitchFamily="34" charset="0"/>
                <a:ea typeface="Open Sans" panose="020B0606030504020204" pitchFamily="34" charset="0"/>
                <a:cs typeface="Open Sans" panose="020B0606030504020204" pitchFamily="34" charset="0"/>
              </a:rPr>
              <a:t>Challenge an individual address* </a:t>
            </a:r>
          </a:p>
          <a:p>
            <a:pPr marL="742950" lvl="1" indent="-285750">
              <a:spcAft>
                <a:spcPts val="600"/>
              </a:spcAft>
              <a:buFont typeface="Arial" panose="020B0604020202020204" pitchFamily="34" charset="0"/>
              <a:buChar char="•"/>
            </a:pPr>
            <a:r>
              <a:rPr lang="en-US">
                <a:solidFill>
                  <a:srgbClr val="083B5E"/>
                </a:solidFill>
                <a:latin typeface="Open Sans" panose="020B0606030504020204" pitchFamily="34" charset="0"/>
                <a:ea typeface="Open Sans" panose="020B0606030504020204" pitchFamily="34" charset="0"/>
                <a:cs typeface="Open Sans" panose="020B0606030504020204" pitchFamily="34" charset="0"/>
              </a:rPr>
              <a:t>Challenge bulk addresses** </a:t>
            </a:r>
          </a:p>
          <a:p>
            <a:pPr lvl="1"/>
            <a:r>
              <a:rPr lang="en-US">
                <a:solidFill>
                  <a:srgbClr val="083B5E"/>
                </a:solidFill>
                <a:latin typeface="Open Sans" panose="020B0606030504020204" pitchFamily="34" charset="0"/>
                <a:ea typeface="Open Sans" panose="020B0606030504020204" pitchFamily="34" charset="0"/>
                <a:cs typeface="Open Sans" panose="020B0606030504020204" pitchFamily="34" charset="0"/>
              </a:rPr>
              <a:t>     (requires individual address input)</a:t>
            </a:r>
            <a:endParaRPr lang="en-US" sz="1800" b="1">
              <a:solidFill>
                <a:srgbClr val="083B5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D968C942-E5A3-A4D2-4B66-2B1171D213F3}"/>
              </a:ext>
            </a:extLst>
          </p:cNvPr>
          <p:cNvSpPr txBox="1"/>
          <p:nvPr/>
        </p:nvSpPr>
        <p:spPr>
          <a:xfrm>
            <a:off x="6971105" y="3754494"/>
            <a:ext cx="4707693" cy="1431161"/>
          </a:xfrm>
          <a:prstGeom prst="rect">
            <a:avLst/>
          </a:prstGeom>
          <a:noFill/>
        </p:spPr>
        <p:txBody>
          <a:bodyPr wrap="square" rtlCol="0">
            <a:spAutoFit/>
          </a:bodyPr>
          <a:lstStyle/>
          <a:p>
            <a:r>
              <a:rPr lang="en-US" sz="1800" b="1" dirty="0">
                <a:solidFill>
                  <a:srgbClr val="083B5E"/>
                </a:solidFill>
                <a:latin typeface="Open Sans" panose="020B0606030504020204" pitchFamily="34" charset="0"/>
                <a:ea typeface="Open Sans" panose="020B0606030504020204" pitchFamily="34" charset="0"/>
                <a:cs typeface="Open Sans" panose="020B0606030504020204" pitchFamily="34" charset="0"/>
              </a:rPr>
              <a:t>What can my agency do?</a:t>
            </a:r>
          </a:p>
          <a:p>
            <a:endParaRPr lang="en-US" sz="1000" b="1" dirty="0">
              <a:solidFill>
                <a:srgbClr val="083B5E"/>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spcAft>
                <a:spcPts val="600"/>
              </a:spcAft>
              <a:buFont typeface="Arial" panose="020B0604020202020204" pitchFamily="34" charset="0"/>
              <a:buChar char="•"/>
            </a:pPr>
            <a:r>
              <a:rPr lang="en-US" dirty="0">
                <a:solidFill>
                  <a:srgbClr val="083B5E"/>
                </a:solidFill>
                <a:latin typeface="Open Sans" panose="020B0606030504020204" pitchFamily="34" charset="0"/>
                <a:ea typeface="Open Sans" panose="020B0606030504020204" pitchFamily="34" charset="0"/>
                <a:cs typeface="Open Sans" panose="020B0606030504020204" pitchFamily="34" charset="0"/>
              </a:rPr>
              <a:t>Educate partners &amp; residents</a:t>
            </a:r>
          </a:p>
          <a:p>
            <a:pPr marL="742950" lvl="1" indent="-285750">
              <a:spcAft>
                <a:spcPts val="600"/>
              </a:spcAft>
              <a:buFont typeface="Arial" panose="020B0604020202020204" pitchFamily="34" charset="0"/>
              <a:buChar char="•"/>
            </a:pPr>
            <a:r>
              <a:rPr lang="en-US" dirty="0">
                <a:solidFill>
                  <a:srgbClr val="083B5E"/>
                </a:solidFill>
                <a:latin typeface="Open Sans" panose="020B0606030504020204" pitchFamily="34" charset="0"/>
                <a:ea typeface="Open Sans" panose="020B0606030504020204" pitchFamily="34" charset="0"/>
                <a:cs typeface="Open Sans" panose="020B0606030504020204" pitchFamily="34" charset="0"/>
              </a:rPr>
              <a:t>Support coordination of bulk challenges</a:t>
            </a:r>
            <a:endParaRPr lang="en-US" sz="1800" b="1" dirty="0">
              <a:solidFill>
                <a:schemeClr val="bg1"/>
              </a:solidFill>
              <a:latin typeface="Georgia Pro" charset="0"/>
              <a:ea typeface="Georgia Pro" charset="0"/>
              <a:cs typeface="Georgia Pro" charset="0"/>
            </a:endParaRPr>
          </a:p>
        </p:txBody>
      </p:sp>
    </p:spTree>
    <p:extLst>
      <p:ext uri="{BB962C8B-B14F-4D97-AF65-F5344CB8AC3E}">
        <p14:creationId xmlns:p14="http://schemas.microsoft.com/office/powerpoint/2010/main" val="283665163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36C9-CCF3-FB3E-43A6-613FF56B89BA}"/>
              </a:ext>
            </a:extLst>
          </p:cNvPr>
          <p:cNvSpPr>
            <a:spLocks noGrp="1"/>
          </p:cNvSpPr>
          <p:nvPr>
            <p:ph type="title"/>
          </p:nvPr>
        </p:nvSpPr>
        <p:spPr>
          <a:ln>
            <a:noFill/>
          </a:ln>
        </p:spPr>
        <p:txBody>
          <a:bodyPr/>
          <a:lstStyle/>
          <a:p>
            <a:r>
              <a:rPr lang="en-US"/>
              <a:t>BREAKOUT SESSIONS</a:t>
            </a:r>
          </a:p>
        </p:txBody>
      </p:sp>
      <p:sp>
        <p:nvSpPr>
          <p:cNvPr id="3" name="Text Placeholder 2">
            <a:extLst>
              <a:ext uri="{FF2B5EF4-FFF2-40B4-BE49-F238E27FC236}">
                <a16:creationId xmlns:a16="http://schemas.microsoft.com/office/drawing/2014/main" id="{4CB5FD53-3C0B-912D-5C0E-ACDE9A9DBADC}"/>
              </a:ext>
            </a:extLst>
          </p:cNvPr>
          <p:cNvSpPr>
            <a:spLocks noGrp="1"/>
          </p:cNvSpPr>
          <p:nvPr>
            <p:ph type="body" idx="1"/>
          </p:nvPr>
        </p:nvSpPr>
        <p:spPr/>
        <p:txBody>
          <a:bodyPr vert="horz" lIns="274320" tIns="274320" rIns="0" bIns="274320" rtlCol="0" anchor="t">
            <a:normAutofit fontScale="85000" lnSpcReduction="20000"/>
          </a:bodyPr>
          <a:lstStyle/>
          <a:p>
            <a:endParaRPr lang="en-US">
              <a:latin typeface="Open Sans"/>
              <a:ea typeface="Open Sans"/>
              <a:cs typeface="Open Sans"/>
            </a:endParaRPr>
          </a:p>
          <a:p>
            <a:pPr>
              <a:lnSpc>
                <a:spcPct val="100000"/>
              </a:lnSpc>
              <a:spcBef>
                <a:spcPts val="0"/>
              </a:spcBef>
              <a:spcAft>
                <a:spcPts val="0"/>
              </a:spcAft>
            </a:pPr>
            <a:r>
              <a:rPr lang="en-US" sz="2400">
                <a:solidFill>
                  <a:schemeClr val="accent3">
                    <a:lumMod val="20000"/>
                    <a:lumOff val="80000"/>
                  </a:schemeClr>
                </a:solidFill>
                <a:latin typeface="Open Sans"/>
                <a:ea typeface="Open Sans"/>
                <a:cs typeface="Open Sans"/>
              </a:rPr>
              <a:t>Group 1: Youth and Education</a:t>
            </a:r>
          </a:p>
          <a:p>
            <a:pPr marL="0" indent="0">
              <a:lnSpc>
                <a:spcPct val="100000"/>
              </a:lnSpc>
              <a:spcBef>
                <a:spcPts val="0"/>
              </a:spcBef>
              <a:spcAft>
                <a:spcPts val="0"/>
              </a:spcAft>
              <a:buNone/>
            </a:pPr>
            <a:endParaRPr lang="en-US" sz="2400">
              <a:solidFill>
                <a:schemeClr val="accent3">
                  <a:lumMod val="20000"/>
                  <a:lumOff val="80000"/>
                </a:schemeClr>
              </a:solidFill>
              <a:latin typeface="Open Sans"/>
              <a:ea typeface="Open Sans"/>
              <a:cs typeface="Open Sans"/>
            </a:endParaRPr>
          </a:p>
          <a:p>
            <a:pPr>
              <a:lnSpc>
                <a:spcPct val="100000"/>
              </a:lnSpc>
              <a:spcBef>
                <a:spcPts val="0"/>
              </a:spcBef>
              <a:spcAft>
                <a:spcPts val="0"/>
              </a:spcAft>
            </a:pPr>
            <a:r>
              <a:rPr lang="en-US" sz="2400">
                <a:solidFill>
                  <a:schemeClr val="accent3">
                    <a:lumMod val="20000"/>
                    <a:lumOff val="80000"/>
                  </a:schemeClr>
                </a:solidFill>
                <a:latin typeface="Open Sans"/>
                <a:ea typeface="Open Sans"/>
                <a:cs typeface="Open Sans"/>
              </a:rPr>
              <a:t>Group 2: Direct Social Services</a:t>
            </a:r>
          </a:p>
          <a:p>
            <a:pPr>
              <a:lnSpc>
                <a:spcPct val="100000"/>
              </a:lnSpc>
              <a:spcBef>
                <a:spcPts val="0"/>
              </a:spcBef>
              <a:spcAft>
                <a:spcPts val="0"/>
              </a:spcAft>
            </a:pPr>
            <a:endParaRPr lang="en-US" sz="2400">
              <a:solidFill>
                <a:schemeClr val="accent3">
                  <a:lumMod val="20000"/>
                  <a:lumOff val="80000"/>
                </a:schemeClr>
              </a:solidFill>
              <a:latin typeface="Open Sans"/>
              <a:ea typeface="Open Sans"/>
              <a:cs typeface="Open Sans"/>
            </a:endParaRPr>
          </a:p>
          <a:p>
            <a:pPr>
              <a:lnSpc>
                <a:spcPct val="100000"/>
              </a:lnSpc>
              <a:spcBef>
                <a:spcPts val="0"/>
              </a:spcBef>
              <a:spcAft>
                <a:spcPts val="0"/>
              </a:spcAft>
            </a:pPr>
            <a:r>
              <a:rPr lang="en-US" sz="2400">
                <a:solidFill>
                  <a:schemeClr val="accent3">
                    <a:lumMod val="20000"/>
                    <a:lumOff val="80000"/>
                  </a:schemeClr>
                </a:solidFill>
                <a:latin typeface="Open Sans"/>
                <a:ea typeface="Open Sans"/>
                <a:cs typeface="Open Sans"/>
              </a:rPr>
              <a:t>Group 3: </a:t>
            </a:r>
            <a:r>
              <a:rPr lang="en-US">
                <a:solidFill>
                  <a:schemeClr val="accent3">
                    <a:lumMod val="20000"/>
                    <a:lumOff val="80000"/>
                  </a:schemeClr>
                </a:solidFill>
                <a:latin typeface="Open Sans"/>
                <a:ea typeface="Open Sans"/>
                <a:cs typeface="Open Sans"/>
              </a:rPr>
              <a:t>Economic and </a:t>
            </a:r>
            <a:r>
              <a:rPr lang="en-US" sz="2400">
                <a:solidFill>
                  <a:schemeClr val="accent3">
                    <a:lumMod val="20000"/>
                    <a:lumOff val="80000"/>
                  </a:schemeClr>
                </a:solidFill>
                <a:latin typeface="Open Sans"/>
                <a:ea typeface="Open Sans"/>
                <a:cs typeface="Open Sans"/>
              </a:rPr>
              <a:t>Workforce Development</a:t>
            </a:r>
          </a:p>
          <a:p>
            <a:pPr marL="0" indent="0">
              <a:lnSpc>
                <a:spcPct val="100000"/>
              </a:lnSpc>
              <a:spcBef>
                <a:spcPts val="0"/>
              </a:spcBef>
              <a:spcAft>
                <a:spcPts val="0"/>
              </a:spcAft>
              <a:buNone/>
            </a:pPr>
            <a:endParaRPr lang="en-US" sz="2400">
              <a:solidFill>
                <a:schemeClr val="accent3">
                  <a:lumMod val="20000"/>
                  <a:lumOff val="80000"/>
                </a:schemeClr>
              </a:solidFill>
              <a:latin typeface="Open Sans"/>
              <a:ea typeface="Open Sans"/>
              <a:cs typeface="Open Sans"/>
            </a:endParaRPr>
          </a:p>
          <a:p>
            <a:pPr>
              <a:lnSpc>
                <a:spcPct val="100000"/>
              </a:lnSpc>
              <a:spcBef>
                <a:spcPts val="0"/>
              </a:spcBef>
              <a:spcAft>
                <a:spcPts val="0"/>
              </a:spcAft>
            </a:pPr>
            <a:r>
              <a:rPr lang="en-US" sz="2400">
                <a:solidFill>
                  <a:schemeClr val="accent3">
                    <a:lumMod val="20000"/>
                    <a:lumOff val="80000"/>
                  </a:schemeClr>
                </a:solidFill>
                <a:latin typeface="Open Sans"/>
                <a:ea typeface="Open Sans"/>
                <a:cs typeface="Open Sans"/>
              </a:rPr>
              <a:t>Group 4: Policy and Advocacy</a:t>
            </a:r>
            <a:endParaRPr lang="en-US">
              <a:solidFill>
                <a:schemeClr val="accent3">
                  <a:lumMod val="20000"/>
                  <a:lumOff val="80000"/>
                </a:schemeClr>
              </a:solidFill>
              <a:latin typeface="Open Sans" panose="020B0606030504020204" pitchFamily="34" charset="0"/>
            </a:endParaRPr>
          </a:p>
        </p:txBody>
      </p:sp>
      <p:sp>
        <p:nvSpPr>
          <p:cNvPr id="5" name="Slide Number Placeholder 4">
            <a:extLst>
              <a:ext uri="{FF2B5EF4-FFF2-40B4-BE49-F238E27FC236}">
                <a16:creationId xmlns:a16="http://schemas.microsoft.com/office/drawing/2014/main" id="{E4229A3B-20CD-B007-87A3-E069782DEA87}"/>
              </a:ext>
            </a:extLst>
          </p:cNvPr>
          <p:cNvSpPr>
            <a:spLocks noGrp="1"/>
          </p:cNvSpPr>
          <p:nvPr>
            <p:ph type="sldNum" sz="quarter" idx="12"/>
          </p:nvPr>
        </p:nvSpPr>
        <p:spPr/>
        <p:txBody>
          <a:bodyPr/>
          <a:lstStyle/>
          <a:p>
            <a:fld id="{ACAAA2AA-9935-F447-A1F2-B7B18FC0B460}" type="slidenum">
              <a:rPr lang="en-US" smtClean="0"/>
              <a:pPr/>
              <a:t>24</a:t>
            </a:fld>
            <a:endParaRPr lang="en-US"/>
          </a:p>
        </p:txBody>
      </p:sp>
    </p:spTree>
    <p:extLst>
      <p:ext uri="{BB962C8B-B14F-4D97-AF65-F5344CB8AC3E}">
        <p14:creationId xmlns:p14="http://schemas.microsoft.com/office/powerpoint/2010/main" val="68643654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8BDEC-DF9D-2D2C-AAB8-27BFCE34BDDD}"/>
              </a:ext>
            </a:extLst>
          </p:cNvPr>
          <p:cNvSpPr>
            <a:spLocks noGrp="1"/>
          </p:cNvSpPr>
          <p:nvPr>
            <p:ph type="title"/>
          </p:nvPr>
        </p:nvSpPr>
        <p:spPr/>
        <p:txBody>
          <a:bodyPr/>
          <a:lstStyle/>
          <a:p>
            <a:r>
              <a:rPr lang="en-US" dirty="0"/>
              <a:t>Instructions</a:t>
            </a:r>
          </a:p>
        </p:txBody>
      </p:sp>
      <p:sp>
        <p:nvSpPr>
          <p:cNvPr id="3" name="Text Placeholder 2">
            <a:extLst>
              <a:ext uri="{FF2B5EF4-FFF2-40B4-BE49-F238E27FC236}">
                <a16:creationId xmlns:a16="http://schemas.microsoft.com/office/drawing/2014/main" id="{B7198E20-8052-D72D-B3BE-C1A3E8D70693}"/>
              </a:ext>
            </a:extLst>
          </p:cNvPr>
          <p:cNvSpPr>
            <a:spLocks noGrp="1"/>
          </p:cNvSpPr>
          <p:nvPr>
            <p:ph type="body" idx="1"/>
          </p:nvPr>
        </p:nvSpPr>
        <p:spPr/>
        <p:txBody>
          <a:bodyPr vert="horz" lIns="274320" tIns="274320" rIns="0" bIns="274320" rtlCol="0" anchor="t">
            <a:normAutofit fontScale="77500" lnSpcReduction="20000"/>
          </a:bodyPr>
          <a:lstStyle/>
          <a:p>
            <a:pPr marL="285750" indent="-342900">
              <a:lnSpc>
                <a:spcPct val="113999"/>
              </a:lnSpc>
              <a:buFont typeface="Arial,Sans-Serif"/>
              <a:buChar char="•"/>
            </a:pPr>
            <a:r>
              <a:rPr lang="en-US" dirty="0">
                <a:latin typeface="Expressway Rg"/>
              </a:rPr>
              <a:t>You will see a list of four breakout rooms pop up on your screen. </a:t>
            </a:r>
          </a:p>
          <a:p>
            <a:pPr marL="285750" indent="-342900">
              <a:lnSpc>
                <a:spcPct val="113999"/>
              </a:lnSpc>
              <a:buFont typeface="Arial,Sans-Serif"/>
              <a:buChar char="•"/>
            </a:pPr>
            <a:r>
              <a:rPr lang="en-US" dirty="0">
                <a:latin typeface="Expressway Rg"/>
                <a:ea typeface="Open Sans"/>
                <a:cs typeface="Open Sans"/>
              </a:rPr>
              <a:t>Please join the breakout room that most closely relates to the services &amp; mission of your organization to further discuss these issues &amp; learn about the questionnaires.  </a:t>
            </a:r>
          </a:p>
          <a:p>
            <a:pPr marL="285750" indent="-342900">
              <a:lnSpc>
                <a:spcPct val="113999"/>
              </a:lnSpc>
              <a:buFont typeface="Arial,Sans-Serif"/>
              <a:buChar char="•"/>
            </a:pPr>
            <a:r>
              <a:rPr lang="en-US" dirty="0">
                <a:latin typeface="Expressway Rg"/>
                <a:ea typeface="Open Sans"/>
                <a:cs typeface="Open Sans"/>
              </a:rPr>
              <a:t>The discussion in each room will be recorded for later viewing.</a:t>
            </a:r>
          </a:p>
          <a:p>
            <a:pPr marL="285750" indent="-342900">
              <a:lnSpc>
                <a:spcPct val="113999"/>
              </a:lnSpc>
              <a:buFont typeface="Arial,Sans-Serif"/>
              <a:buChar char="•"/>
            </a:pPr>
            <a:r>
              <a:rPr lang="en-US" dirty="0">
                <a:latin typeface="Expressway Rg"/>
                <a:ea typeface="Open Sans"/>
                <a:cs typeface="Open Sans"/>
              </a:rPr>
              <a:t>You can leave the breakout room &amp; return to the main room. Once in the main room, you can choose another breakout room or leave the meeting.</a:t>
            </a:r>
          </a:p>
          <a:p>
            <a:pPr>
              <a:lnSpc>
                <a:spcPct val="113999"/>
              </a:lnSpc>
            </a:pPr>
            <a:endParaRPr lang="en-US" dirty="0"/>
          </a:p>
        </p:txBody>
      </p:sp>
      <p:sp>
        <p:nvSpPr>
          <p:cNvPr id="5" name="Slide Number Placeholder 4">
            <a:extLst>
              <a:ext uri="{FF2B5EF4-FFF2-40B4-BE49-F238E27FC236}">
                <a16:creationId xmlns:a16="http://schemas.microsoft.com/office/drawing/2014/main" id="{94D03BA2-A0A7-F5F3-31DC-0BCB785C13AF}"/>
              </a:ext>
            </a:extLst>
          </p:cNvPr>
          <p:cNvSpPr>
            <a:spLocks noGrp="1"/>
          </p:cNvSpPr>
          <p:nvPr>
            <p:ph type="sldNum" sz="quarter" idx="12"/>
          </p:nvPr>
        </p:nvSpPr>
        <p:spPr/>
        <p:txBody>
          <a:bodyPr/>
          <a:lstStyle/>
          <a:p>
            <a:fld id="{ACAAA2AA-9935-F447-A1F2-B7B18FC0B460}" type="slidenum">
              <a:rPr lang="en-US" smtClean="0"/>
              <a:pPr/>
              <a:t>25</a:t>
            </a:fld>
            <a:endParaRPr lang="en-US"/>
          </a:p>
        </p:txBody>
      </p:sp>
    </p:spTree>
    <p:extLst>
      <p:ext uri="{BB962C8B-B14F-4D97-AF65-F5344CB8AC3E}">
        <p14:creationId xmlns:p14="http://schemas.microsoft.com/office/powerpoint/2010/main" val="252982340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D13F-A308-0046-A3EB-731B6256649A}"/>
              </a:ext>
            </a:extLst>
          </p:cNvPr>
          <p:cNvSpPr>
            <a:spLocks noGrp="1"/>
          </p:cNvSpPr>
          <p:nvPr>
            <p:ph type="title"/>
          </p:nvPr>
        </p:nvSpPr>
        <p:spPr/>
        <p:txBody>
          <a:bodyPr>
            <a:normAutofit/>
          </a:bodyPr>
          <a:lstStyle/>
          <a:p>
            <a:r>
              <a:rPr lang="en-US" sz="4800">
                <a:latin typeface="Expressway Xb"/>
              </a:rPr>
              <a:t>YOUTH AND EDUCATION</a:t>
            </a:r>
          </a:p>
        </p:txBody>
      </p:sp>
      <p:sp>
        <p:nvSpPr>
          <p:cNvPr id="3" name="Text Placeholder 2">
            <a:extLst>
              <a:ext uri="{FF2B5EF4-FFF2-40B4-BE49-F238E27FC236}">
                <a16:creationId xmlns:a16="http://schemas.microsoft.com/office/drawing/2014/main" id="{3B4B92A6-BE84-9783-8EE2-3AF7227E51D1}"/>
              </a:ext>
            </a:extLst>
          </p:cNvPr>
          <p:cNvSpPr>
            <a:spLocks noGrp="1"/>
          </p:cNvSpPr>
          <p:nvPr>
            <p:ph type="body" idx="1"/>
          </p:nvPr>
        </p:nvSpPr>
        <p:spPr>
          <a:xfrm>
            <a:off x="1609343" y="4831881"/>
            <a:ext cx="9738361" cy="1678986"/>
          </a:xfrm>
        </p:spPr>
        <p:txBody>
          <a:bodyPr>
            <a:normAutofit/>
          </a:bodyPr>
          <a:lstStyle/>
          <a:p>
            <a:r>
              <a:rPr lang="en-US" u="sng">
                <a:solidFill>
                  <a:schemeClr val="accent3">
                    <a:lumMod val="20000"/>
                    <a:lumOff val="80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https://www.surveymonkey.com/r/ADECA_communityorgbarriers</a:t>
            </a:r>
            <a:endParaRPr lang="en-US" u="sng">
              <a:solidFill>
                <a:schemeClr val="accent3">
                  <a:lumMod val="20000"/>
                  <a:lumOff val="80000"/>
                </a:schemeClr>
              </a:solidFill>
              <a:effectLst/>
              <a:latin typeface="Calibri" panose="020F0502020204030204" pitchFamily="34" charset="0"/>
              <a:ea typeface="Calibri" panose="020F0502020204030204" pitchFamily="34" charset="0"/>
            </a:endParaRPr>
          </a:p>
          <a:p>
            <a:endParaRPr lang="en-US">
              <a:latin typeface="Open Sans" panose="020B0606030504020204" pitchFamily="34" charset="0"/>
            </a:endParaRPr>
          </a:p>
        </p:txBody>
      </p:sp>
      <p:sp>
        <p:nvSpPr>
          <p:cNvPr id="5" name="Slide Number Placeholder 4">
            <a:extLst>
              <a:ext uri="{FF2B5EF4-FFF2-40B4-BE49-F238E27FC236}">
                <a16:creationId xmlns:a16="http://schemas.microsoft.com/office/drawing/2014/main" id="{0DDB0042-2749-44BC-045E-8BAEAA62FF77}"/>
              </a:ext>
            </a:extLst>
          </p:cNvPr>
          <p:cNvSpPr>
            <a:spLocks noGrp="1"/>
          </p:cNvSpPr>
          <p:nvPr>
            <p:ph type="sldNum" sz="quarter" idx="12"/>
          </p:nvPr>
        </p:nvSpPr>
        <p:spPr/>
        <p:txBody>
          <a:bodyPr/>
          <a:lstStyle/>
          <a:p>
            <a:fld id="{ACAAA2AA-9935-F447-A1F2-B7B18FC0B460}" type="slidenum">
              <a:rPr lang="en-US" smtClean="0"/>
              <a:pPr/>
              <a:t>26</a:t>
            </a:fld>
            <a:endParaRPr lang="en-US"/>
          </a:p>
        </p:txBody>
      </p:sp>
    </p:spTree>
    <p:extLst>
      <p:ext uri="{BB962C8B-B14F-4D97-AF65-F5344CB8AC3E}">
        <p14:creationId xmlns:p14="http://schemas.microsoft.com/office/powerpoint/2010/main" val="422954234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9E7F340-9B97-F752-1684-026A4CCE0E9B}"/>
              </a:ext>
            </a:extLst>
          </p:cNvPr>
          <p:cNvSpPr/>
          <p:nvPr/>
        </p:nvSpPr>
        <p:spPr>
          <a:xfrm>
            <a:off x="1330036" y="4187100"/>
            <a:ext cx="7998692" cy="21506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6DAD1-CB38-D504-588C-8BB0A71228BD}"/>
              </a:ext>
            </a:extLst>
          </p:cNvPr>
          <p:cNvSpPr>
            <a:spLocks noGrp="1"/>
          </p:cNvSpPr>
          <p:nvPr>
            <p:ph type="title"/>
          </p:nvPr>
        </p:nvSpPr>
        <p:spPr>
          <a:xfrm>
            <a:off x="1506071" y="307855"/>
            <a:ext cx="10357316" cy="563610"/>
          </a:xfrm>
        </p:spPr>
        <p:txBody>
          <a:bodyPr/>
          <a:lstStyle/>
          <a:p>
            <a:pPr algn="ctr"/>
            <a:r>
              <a:rPr lang="en-US"/>
              <a:t>COMMUNITY ANCHOR INSTITUTIONS AND BEAD</a:t>
            </a:r>
          </a:p>
        </p:txBody>
      </p:sp>
      <p:sp>
        <p:nvSpPr>
          <p:cNvPr id="3" name="Content Placeholder 2">
            <a:extLst>
              <a:ext uri="{FF2B5EF4-FFF2-40B4-BE49-F238E27FC236}">
                <a16:creationId xmlns:a16="http://schemas.microsoft.com/office/drawing/2014/main" id="{897D662B-409C-5CBD-FE5A-4DA31768C2AF}"/>
              </a:ext>
            </a:extLst>
          </p:cNvPr>
          <p:cNvSpPr>
            <a:spLocks noGrp="1"/>
          </p:cNvSpPr>
          <p:nvPr>
            <p:ph idx="1"/>
          </p:nvPr>
        </p:nvSpPr>
        <p:spPr>
          <a:xfrm>
            <a:off x="1230861" y="1255968"/>
            <a:ext cx="8197041" cy="2862169"/>
          </a:xfrm>
        </p:spPr>
        <p:txBody>
          <a:bodyPr>
            <a:noAutofit/>
          </a:bodyPr>
          <a:lstStyle/>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CAI connectivity:  </a:t>
            </a:r>
            <a:r>
              <a:rPr lang="en-US" sz="1800" b="0">
                <a:solidFill>
                  <a:schemeClr val="tx1"/>
                </a:solidFill>
                <a:latin typeface="Open Sans" pitchFamily="2" charset="0"/>
                <a:ea typeface="Open Sans" pitchFamily="2" charset="0"/>
                <a:cs typeface="Open Sans" pitchFamily="2" charset="0"/>
              </a:rPr>
              <a:t>After unserved and underserved locations, BEAD funds can support access to 1 Gbps internet for CAIs</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State identifies eligible CAIs</a:t>
            </a:r>
            <a:r>
              <a:rPr lang="en-US" sz="1800" b="0">
                <a:solidFill>
                  <a:schemeClr val="tx1"/>
                </a:solidFill>
                <a:latin typeface="Open Sans" pitchFamily="2" charset="0"/>
                <a:ea typeface="Open Sans" pitchFamily="2" charset="0"/>
                <a:cs typeface="Open Sans" pitchFamily="2" charset="0"/>
              </a:rPr>
              <a:t>  and assesses needs</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State applies the definition</a:t>
            </a:r>
            <a:r>
              <a:rPr lang="en-US" sz="1800" b="0">
                <a:solidFill>
                  <a:schemeClr val="tx1"/>
                </a:solidFill>
                <a:latin typeface="Open Sans" pitchFamily="2" charset="0"/>
                <a:ea typeface="Open Sans" pitchFamily="2" charset="0"/>
                <a:cs typeface="Open Sans" pitchFamily="2" charset="0"/>
              </a:rPr>
              <a:t>  and determines CAI types to serve, and its basis if selecting CAIs not in explicitly in definition</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Challenge process:  </a:t>
            </a:r>
            <a:r>
              <a:rPr lang="en-US" sz="1800" b="0">
                <a:solidFill>
                  <a:schemeClr val="tx1"/>
                </a:solidFill>
                <a:latin typeface="Open Sans" pitchFamily="2" charset="0"/>
                <a:ea typeface="Open Sans" pitchFamily="2" charset="0"/>
                <a:cs typeface="Open Sans" pitchFamily="2" charset="0"/>
              </a:rPr>
              <a:t>Organizations not selected as eligible CAIs will have opportunity to challenge state determination </a:t>
            </a:r>
          </a:p>
          <a:p>
            <a:pPr>
              <a:lnSpc>
                <a:spcPct val="100000"/>
              </a:lnSpc>
              <a:spcBef>
                <a:spcPts val="600"/>
              </a:spcBef>
              <a:spcAft>
                <a:spcPts val="900"/>
              </a:spcAft>
            </a:pPr>
            <a:endParaRPr lang="en-US" sz="2000" b="0">
              <a:solidFill>
                <a:schemeClr val="tx1"/>
              </a:solidFill>
              <a:latin typeface="Open Sans" pitchFamily="2" charset="0"/>
              <a:ea typeface="Open Sans" pitchFamily="2" charset="0"/>
              <a:cs typeface="Open Sans" pitchFamily="2" charset="0"/>
            </a:endParaRPr>
          </a:p>
        </p:txBody>
      </p:sp>
      <p:pic>
        <p:nvPicPr>
          <p:cNvPr id="9" name="Picture 8">
            <a:extLst>
              <a:ext uri="{FF2B5EF4-FFF2-40B4-BE49-F238E27FC236}">
                <a16:creationId xmlns:a16="http://schemas.microsoft.com/office/drawing/2014/main" id="{1FCC9F92-69B4-0534-A080-3AA865350BE9}"/>
              </a:ext>
            </a:extLst>
          </p:cNvPr>
          <p:cNvPicPr>
            <a:picLocks noChangeAspect="1"/>
          </p:cNvPicPr>
          <p:nvPr/>
        </p:nvPicPr>
        <p:blipFill>
          <a:blip r:embed="rId3"/>
          <a:stretch>
            <a:fillRect/>
          </a:stretch>
        </p:blipFill>
        <p:spPr>
          <a:xfrm>
            <a:off x="9822640" y="4562017"/>
            <a:ext cx="1555074" cy="1343891"/>
          </a:xfrm>
          <a:prstGeom prst="rect">
            <a:avLst/>
          </a:prstGeom>
        </p:spPr>
      </p:pic>
      <p:pic>
        <p:nvPicPr>
          <p:cNvPr id="15" name="Picture 14">
            <a:extLst>
              <a:ext uri="{FF2B5EF4-FFF2-40B4-BE49-F238E27FC236}">
                <a16:creationId xmlns:a16="http://schemas.microsoft.com/office/drawing/2014/main" id="{90F44C09-B96C-5A1B-1EFE-4B15863F92B7}"/>
              </a:ext>
            </a:extLst>
          </p:cNvPr>
          <p:cNvPicPr>
            <a:picLocks noChangeAspect="1"/>
          </p:cNvPicPr>
          <p:nvPr/>
        </p:nvPicPr>
        <p:blipFill>
          <a:blip r:embed="rId4"/>
          <a:stretch>
            <a:fillRect/>
          </a:stretch>
        </p:blipFill>
        <p:spPr>
          <a:xfrm>
            <a:off x="9895350" y="1488073"/>
            <a:ext cx="1308277" cy="1205667"/>
          </a:xfrm>
          <a:prstGeom prst="rect">
            <a:avLst/>
          </a:prstGeom>
        </p:spPr>
      </p:pic>
      <p:pic>
        <p:nvPicPr>
          <p:cNvPr id="16" name="Picture 15">
            <a:extLst>
              <a:ext uri="{FF2B5EF4-FFF2-40B4-BE49-F238E27FC236}">
                <a16:creationId xmlns:a16="http://schemas.microsoft.com/office/drawing/2014/main" id="{C230E1F5-4227-4132-D954-F792C64EB782}"/>
              </a:ext>
            </a:extLst>
          </p:cNvPr>
          <p:cNvPicPr>
            <a:picLocks noChangeAspect="1"/>
          </p:cNvPicPr>
          <p:nvPr/>
        </p:nvPicPr>
        <p:blipFill>
          <a:blip r:embed="rId5"/>
          <a:stretch>
            <a:fillRect/>
          </a:stretch>
        </p:blipFill>
        <p:spPr>
          <a:xfrm>
            <a:off x="9932073" y="3025664"/>
            <a:ext cx="1336208" cy="1336208"/>
          </a:xfrm>
          <a:prstGeom prst="rect">
            <a:avLst/>
          </a:prstGeom>
        </p:spPr>
      </p:pic>
      <p:sp>
        <p:nvSpPr>
          <p:cNvPr id="5" name="Footer Placeholder 2">
            <a:extLst>
              <a:ext uri="{FF2B5EF4-FFF2-40B4-BE49-F238E27FC236}">
                <a16:creationId xmlns:a16="http://schemas.microsoft.com/office/drawing/2014/main" id="{D19BB280-21D7-5E20-98D2-692BB9D0D064}"/>
              </a:ext>
            </a:extLst>
          </p:cNvPr>
          <p:cNvSpPr txBox="1">
            <a:spLocks/>
          </p:cNvSpPr>
          <p:nvPr/>
        </p:nvSpPr>
        <p:spPr>
          <a:xfrm rot="16200000">
            <a:off x="-2210733" y="3608721"/>
            <a:ext cx="5503514"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a:solidFill>
                  <a:srgbClr val="FFFFFF"/>
                </a:solidFill>
                <a:latin typeface="Expressway Rg"/>
              </a:rPr>
              <a:t>PARTNER ENGAGEMENT</a:t>
            </a:r>
          </a:p>
        </p:txBody>
      </p:sp>
      <p:sp>
        <p:nvSpPr>
          <p:cNvPr id="6" name="TextBox 5">
            <a:extLst>
              <a:ext uri="{FF2B5EF4-FFF2-40B4-BE49-F238E27FC236}">
                <a16:creationId xmlns:a16="http://schemas.microsoft.com/office/drawing/2014/main" id="{434BC5FA-9572-3B97-21A5-075F6837A2ED}"/>
              </a:ext>
            </a:extLst>
          </p:cNvPr>
          <p:cNvSpPr txBox="1"/>
          <p:nvPr/>
        </p:nvSpPr>
        <p:spPr>
          <a:xfrm>
            <a:off x="1625599" y="4255127"/>
            <a:ext cx="7712365" cy="2062103"/>
          </a:xfrm>
          <a:prstGeom prst="rect">
            <a:avLst/>
          </a:prstGeom>
          <a:noFill/>
        </p:spPr>
        <p:txBody>
          <a:bodyPr wrap="square" rtlCol="0">
            <a:spAutoFit/>
          </a:bodyPr>
          <a:lstStyle/>
          <a:p>
            <a:r>
              <a:rPr lang="en-US" sz="1600" b="1">
                <a:solidFill>
                  <a:srgbClr val="2D69B6"/>
                </a:solidFill>
                <a:latin typeface="Open Sans" pitchFamily="2" charset="0"/>
                <a:ea typeface="Open Sans" pitchFamily="2" charset="0"/>
                <a:cs typeface="Open Sans" pitchFamily="2" charset="0"/>
              </a:rPr>
              <a:t>Definition:</a:t>
            </a:r>
          </a:p>
          <a:p>
            <a:endParaRPr lang="en-US" sz="1600" b="1">
              <a:solidFill>
                <a:srgbClr val="2D69B6"/>
              </a:solidFill>
              <a:latin typeface="Open Sans" pitchFamily="2" charset="0"/>
              <a:ea typeface="Open Sans" pitchFamily="2" charset="0"/>
              <a:cs typeface="Open Sans" pitchFamily="2" charset="0"/>
            </a:endParaRPr>
          </a:p>
          <a:p>
            <a:r>
              <a:rPr lang="en-US" sz="1600" i="1">
                <a:solidFill>
                  <a:srgbClr val="2D69B6"/>
                </a:solidFill>
                <a:latin typeface="Open Sans" pitchFamily="2" charset="0"/>
                <a:ea typeface="Open Sans" pitchFamily="2" charset="0"/>
                <a:cs typeface="Open Sans" pitchFamily="2" charset="0"/>
              </a:rPr>
              <a:t>“</a:t>
            </a:r>
            <a:r>
              <a:rPr lang="en-US" sz="1600" b="0" i="1">
                <a:solidFill>
                  <a:srgbClr val="2D69B6"/>
                </a:solidFill>
                <a:latin typeface="Open Sans" pitchFamily="2" charset="0"/>
                <a:ea typeface="Open Sans" pitchFamily="2" charset="0"/>
                <a:cs typeface="Open Sans" pitchFamily="2" charset="0"/>
              </a:rPr>
              <a:t>Entity such as school, library, health clinic, health center, hospital or other medical provider, public safety entity, institution of higher education, public housing organization, or community support organization that facilitates greater use of broadband service by vulnerable populations, including, but not limited to, low-income individuals, unemployed individuals, children, the incarcerated, and aged individuals.” (BEAD NOFO p. 11)</a:t>
            </a:r>
          </a:p>
        </p:txBody>
      </p:sp>
      <p:sp>
        <p:nvSpPr>
          <p:cNvPr id="12" name="Footer Placeholder 4">
            <a:extLst>
              <a:ext uri="{FF2B5EF4-FFF2-40B4-BE49-F238E27FC236}">
                <a16:creationId xmlns:a16="http://schemas.microsoft.com/office/drawing/2014/main" id="{843F4449-05EC-24B2-07D8-75763CAB760F}"/>
              </a:ext>
            </a:extLst>
          </p:cNvPr>
          <p:cNvSpPr txBox="1">
            <a:spLocks/>
          </p:cNvSpPr>
          <p:nvPr/>
        </p:nvSpPr>
        <p:spPr>
          <a:xfrm rot="16200000">
            <a:off x="-2058333" y="3761121"/>
            <a:ext cx="5503514" cy="365125"/>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spc="300">
                <a:solidFill>
                  <a:schemeClr val="bg1">
                    <a:lumMod val="75000"/>
                  </a:schemeClr>
                </a:solidFill>
                <a:latin typeface="Expressway Rg" panose="020B0604020200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BREAKOUT SESSION – YOUTH AND EDUCATION</a:t>
            </a:r>
          </a:p>
        </p:txBody>
      </p:sp>
    </p:spTree>
    <p:extLst>
      <p:ext uri="{BB962C8B-B14F-4D97-AF65-F5344CB8AC3E}">
        <p14:creationId xmlns:p14="http://schemas.microsoft.com/office/powerpoint/2010/main" val="200151813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DAD1-CB38-D504-588C-8BB0A71228BD}"/>
              </a:ext>
            </a:extLst>
          </p:cNvPr>
          <p:cNvSpPr>
            <a:spLocks noGrp="1"/>
          </p:cNvSpPr>
          <p:nvPr>
            <p:ph type="title"/>
          </p:nvPr>
        </p:nvSpPr>
        <p:spPr>
          <a:xfrm>
            <a:off x="1506071" y="307855"/>
            <a:ext cx="9826947" cy="563610"/>
          </a:xfrm>
        </p:spPr>
        <p:txBody>
          <a:bodyPr/>
          <a:lstStyle/>
          <a:p>
            <a:pPr algn="ctr"/>
            <a:r>
              <a:rPr lang="en-US" dirty="0">
                <a:latin typeface="Expressway Rg"/>
              </a:rPr>
              <a:t>COMMUNITY ANCHOR INSTITUTIONS QUESTIONNAIRE</a:t>
            </a:r>
            <a:endParaRPr lang="en-US" dirty="0"/>
          </a:p>
        </p:txBody>
      </p:sp>
      <p:sp>
        <p:nvSpPr>
          <p:cNvPr id="3" name="Content Placeholder 2">
            <a:extLst>
              <a:ext uri="{FF2B5EF4-FFF2-40B4-BE49-F238E27FC236}">
                <a16:creationId xmlns:a16="http://schemas.microsoft.com/office/drawing/2014/main" id="{897D662B-409C-5CBD-FE5A-4DA31768C2AF}"/>
              </a:ext>
            </a:extLst>
          </p:cNvPr>
          <p:cNvSpPr>
            <a:spLocks noGrp="1"/>
          </p:cNvSpPr>
          <p:nvPr>
            <p:ph idx="1"/>
          </p:nvPr>
        </p:nvSpPr>
        <p:spPr>
          <a:xfrm>
            <a:off x="1188338" y="1264925"/>
            <a:ext cx="8364069" cy="5357516"/>
          </a:xfrm>
        </p:spPr>
        <p:txBody>
          <a:bodyPr>
            <a:noAutofit/>
          </a:bodyPr>
          <a:lstStyle/>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Profile: </a:t>
            </a:r>
            <a:r>
              <a:rPr lang="en-US" sz="1800" b="0">
                <a:solidFill>
                  <a:schemeClr val="tx1"/>
                </a:solidFill>
                <a:latin typeface="Open Sans" pitchFamily="2" charset="0"/>
                <a:ea typeface="Open Sans" pitchFamily="2" charset="0"/>
                <a:cs typeface="Open Sans" pitchFamily="2" charset="0"/>
              </a:rPr>
              <a:t>Organization focus, groups you serve, and programs or services that facilitate use of broadband internet services by your clients</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Barriers and obstacles:  </a:t>
            </a:r>
            <a:r>
              <a:rPr lang="en-US" sz="1800" b="0">
                <a:solidFill>
                  <a:schemeClr val="tx1"/>
                </a:solidFill>
                <a:latin typeface="Open Sans" pitchFamily="2" charset="0"/>
                <a:ea typeface="Open Sans" pitchFamily="2" charset="0"/>
                <a:cs typeface="Open Sans" pitchFamily="2" charset="0"/>
              </a:rPr>
              <a:t>Describe what prevents members of the communities you serve from accessing or using broadband internet</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Facility access:  </a:t>
            </a:r>
            <a:r>
              <a:rPr lang="en-US" sz="1800" b="0">
                <a:solidFill>
                  <a:schemeClr val="tx1"/>
                </a:solidFill>
                <a:latin typeface="Open Sans" pitchFamily="2" charset="0"/>
                <a:ea typeface="Open Sans" pitchFamily="2" charset="0"/>
                <a:cs typeface="Open Sans" pitchFamily="2" charset="0"/>
              </a:rPr>
              <a:t>Level of internet access your organization’s locations have and need. Can you get at least 1 Gigabit per second? If not, why not? </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Criticality of service:  </a:t>
            </a:r>
            <a:r>
              <a:rPr lang="en-US" sz="1800" b="0">
                <a:solidFill>
                  <a:schemeClr val="tx1"/>
                </a:solidFill>
                <a:latin typeface="Open Sans" pitchFamily="2" charset="0"/>
                <a:ea typeface="Open Sans" pitchFamily="2" charset="0"/>
                <a:cs typeface="Open Sans" pitchFamily="2" charset="0"/>
              </a:rPr>
              <a:t>Criticality of broadband internet service to your mission. Has your organization been consulted in emergency or resilience planning?</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Workforce development:  </a:t>
            </a:r>
            <a:r>
              <a:rPr lang="en-US" sz="1800" b="0">
                <a:solidFill>
                  <a:schemeClr val="tx1"/>
                </a:solidFill>
                <a:latin typeface="Open Sans" pitchFamily="2" charset="0"/>
                <a:ea typeface="Open Sans" pitchFamily="2" charset="0"/>
                <a:cs typeface="Open Sans" pitchFamily="2" charset="0"/>
              </a:rPr>
              <a:t>Is your organization involved in telecom or technology workforce programs?</a:t>
            </a:r>
          </a:p>
        </p:txBody>
      </p:sp>
      <p:pic>
        <p:nvPicPr>
          <p:cNvPr id="9" name="Picture 8">
            <a:extLst>
              <a:ext uri="{FF2B5EF4-FFF2-40B4-BE49-F238E27FC236}">
                <a16:creationId xmlns:a16="http://schemas.microsoft.com/office/drawing/2014/main" id="{1FCC9F92-69B4-0534-A080-3AA865350BE9}"/>
              </a:ext>
            </a:extLst>
          </p:cNvPr>
          <p:cNvPicPr>
            <a:picLocks noChangeAspect="1"/>
          </p:cNvPicPr>
          <p:nvPr/>
        </p:nvPicPr>
        <p:blipFill>
          <a:blip r:embed="rId3"/>
          <a:stretch>
            <a:fillRect/>
          </a:stretch>
        </p:blipFill>
        <p:spPr>
          <a:xfrm>
            <a:off x="9552407" y="4654125"/>
            <a:ext cx="1596035" cy="1379290"/>
          </a:xfrm>
          <a:prstGeom prst="rect">
            <a:avLst/>
          </a:prstGeom>
        </p:spPr>
      </p:pic>
      <p:pic>
        <p:nvPicPr>
          <p:cNvPr id="15" name="Picture 14">
            <a:extLst>
              <a:ext uri="{FF2B5EF4-FFF2-40B4-BE49-F238E27FC236}">
                <a16:creationId xmlns:a16="http://schemas.microsoft.com/office/drawing/2014/main" id="{90F44C09-B96C-5A1B-1EFE-4B15863F92B7}"/>
              </a:ext>
            </a:extLst>
          </p:cNvPr>
          <p:cNvPicPr>
            <a:picLocks noChangeAspect="1"/>
          </p:cNvPicPr>
          <p:nvPr/>
        </p:nvPicPr>
        <p:blipFill>
          <a:blip r:embed="rId4"/>
          <a:stretch>
            <a:fillRect/>
          </a:stretch>
        </p:blipFill>
        <p:spPr>
          <a:xfrm>
            <a:off x="9638926" y="1548181"/>
            <a:ext cx="1422995" cy="1311388"/>
          </a:xfrm>
          <a:prstGeom prst="rect">
            <a:avLst/>
          </a:prstGeom>
        </p:spPr>
      </p:pic>
      <p:pic>
        <p:nvPicPr>
          <p:cNvPr id="16" name="Picture 15">
            <a:extLst>
              <a:ext uri="{FF2B5EF4-FFF2-40B4-BE49-F238E27FC236}">
                <a16:creationId xmlns:a16="http://schemas.microsoft.com/office/drawing/2014/main" id="{C230E1F5-4227-4132-D954-F792C64EB782}"/>
              </a:ext>
            </a:extLst>
          </p:cNvPr>
          <p:cNvPicPr>
            <a:picLocks noChangeAspect="1"/>
          </p:cNvPicPr>
          <p:nvPr/>
        </p:nvPicPr>
        <p:blipFill>
          <a:blip r:embed="rId5"/>
          <a:stretch>
            <a:fillRect/>
          </a:stretch>
        </p:blipFill>
        <p:spPr>
          <a:xfrm>
            <a:off x="9758760" y="3154633"/>
            <a:ext cx="1244902" cy="1244902"/>
          </a:xfrm>
          <a:prstGeom prst="rect">
            <a:avLst/>
          </a:prstGeom>
        </p:spPr>
      </p:pic>
      <p:sp>
        <p:nvSpPr>
          <p:cNvPr id="11" name="Footer Placeholder 4">
            <a:extLst>
              <a:ext uri="{FF2B5EF4-FFF2-40B4-BE49-F238E27FC236}">
                <a16:creationId xmlns:a16="http://schemas.microsoft.com/office/drawing/2014/main" id="{53C114E6-93AD-9CD5-C417-DBA11314527C}"/>
              </a:ext>
            </a:extLst>
          </p:cNvPr>
          <p:cNvSpPr txBox="1">
            <a:spLocks/>
          </p:cNvSpPr>
          <p:nvPr/>
        </p:nvSpPr>
        <p:spPr>
          <a:xfrm rot="16200000">
            <a:off x="-2058333" y="3761121"/>
            <a:ext cx="5503514" cy="365125"/>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spc="300">
                <a:solidFill>
                  <a:schemeClr val="bg1">
                    <a:lumMod val="75000"/>
                  </a:schemeClr>
                </a:solidFill>
                <a:latin typeface="Expressway Rg" panose="020B0604020200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BREAKOUT SESSION – YOUTH AND EDUCATION</a:t>
            </a:r>
          </a:p>
        </p:txBody>
      </p:sp>
    </p:spTree>
    <p:extLst>
      <p:ext uri="{BB962C8B-B14F-4D97-AF65-F5344CB8AC3E}">
        <p14:creationId xmlns:p14="http://schemas.microsoft.com/office/powerpoint/2010/main" val="399664943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F53B-AC35-75FB-0DB7-56DE0EF9C970}"/>
              </a:ext>
            </a:extLst>
          </p:cNvPr>
          <p:cNvSpPr>
            <a:spLocks noGrp="1"/>
          </p:cNvSpPr>
          <p:nvPr>
            <p:ph type="title"/>
          </p:nvPr>
        </p:nvSpPr>
        <p:spPr/>
        <p:txBody>
          <a:bodyPr/>
          <a:lstStyle/>
          <a:p>
            <a:pPr algn="ctr"/>
            <a:r>
              <a:rPr lang="en-US"/>
              <a:t>BARRIERS TO ACCESS FOR COVERED POPULATIONS</a:t>
            </a:r>
          </a:p>
        </p:txBody>
      </p:sp>
      <p:sp>
        <p:nvSpPr>
          <p:cNvPr id="3" name="Content Placeholder 2">
            <a:extLst>
              <a:ext uri="{FF2B5EF4-FFF2-40B4-BE49-F238E27FC236}">
                <a16:creationId xmlns:a16="http://schemas.microsoft.com/office/drawing/2014/main" id="{305D12CF-04C8-333F-1369-280251619C30}"/>
              </a:ext>
            </a:extLst>
          </p:cNvPr>
          <p:cNvSpPr>
            <a:spLocks noGrp="1"/>
          </p:cNvSpPr>
          <p:nvPr>
            <p:ph idx="1"/>
          </p:nvPr>
        </p:nvSpPr>
        <p:spPr>
          <a:xfrm>
            <a:off x="1511614" y="1172737"/>
            <a:ext cx="5282979" cy="5503515"/>
          </a:xfrm>
          <a:solidFill>
            <a:schemeClr val="accent3">
              <a:lumMod val="20000"/>
              <a:lumOff val="80000"/>
            </a:schemeClr>
          </a:solidFill>
        </p:spPr>
        <p:txBody>
          <a:bodyPr>
            <a:noAutofit/>
          </a:bodyPr>
          <a:lstStyle/>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Internet access</a:t>
            </a:r>
            <a:r>
              <a:rPr lang="en-US" sz="1600" b="1" i="0" u="none" strike="noStrike">
                <a:solidFill>
                  <a:srgbClr val="5E9892"/>
                </a:solidFill>
                <a:effectLst/>
                <a:latin typeface="Gotham"/>
              </a:rPr>
              <a:t>:  </a:t>
            </a:r>
            <a:r>
              <a:rPr lang="en-US" sz="1600" b="0" i="0" u="none" strike="noStrike">
                <a:solidFill>
                  <a:srgbClr val="000000"/>
                </a:solidFill>
                <a:effectLst/>
                <a:latin typeface="Gotham"/>
              </a:rPr>
              <a:t>Individuals in covered populations’ experience with internet service</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Computer access:  </a:t>
            </a:r>
            <a:r>
              <a:rPr lang="en-US" sz="1600" b="0" i="0" u="none" strike="noStrike">
                <a:solidFill>
                  <a:srgbClr val="000000"/>
                </a:solidFill>
                <a:effectLst/>
                <a:latin typeface="Gotham"/>
              </a:rPr>
              <a:t>Individuals’ experience in accessing computers </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Digital literacy and skills: </a:t>
            </a:r>
            <a:r>
              <a:rPr lang="en-US" sz="1600" b="1" i="0" u="none" strike="noStrike">
                <a:solidFill>
                  <a:srgbClr val="5E9892"/>
                </a:solidFill>
                <a:effectLst/>
                <a:latin typeface="Gotham"/>
              </a:rPr>
              <a:t> </a:t>
            </a:r>
            <a:r>
              <a:rPr lang="en-US" sz="1600" b="0" i="0" u="none" strike="noStrike">
                <a:solidFill>
                  <a:srgbClr val="000000"/>
                </a:solidFill>
                <a:effectLst/>
                <a:latin typeface="Gotham"/>
              </a:rPr>
              <a:t>Individuals’ ability to effectively use technologies, get information, and use the internet </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Inclusive and accessible content:  </a:t>
            </a:r>
            <a:r>
              <a:rPr lang="en-US" sz="1600" b="0" i="0" u="none" strike="noStrike">
                <a:solidFill>
                  <a:srgbClr val="000000"/>
                </a:solidFill>
                <a:effectLst/>
                <a:latin typeface="Gotham"/>
              </a:rPr>
              <a:t>Individuals’ access to meaningful website content</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Data privacy and cyber security:  </a:t>
            </a:r>
            <a:r>
              <a:rPr lang="en-US" sz="1600" b="0" i="0" u="none" strike="noStrike">
                <a:solidFill>
                  <a:srgbClr val="000000"/>
                </a:solidFill>
                <a:effectLst/>
                <a:latin typeface="Gotham"/>
              </a:rPr>
              <a:t>Individuals’ ability to secure their information and computers</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Barriers and obstacles:  </a:t>
            </a:r>
            <a:r>
              <a:rPr lang="en-US" sz="1600" b="0" i="0" u="none" strike="noStrike">
                <a:solidFill>
                  <a:srgbClr val="000000"/>
                </a:solidFill>
                <a:effectLst/>
                <a:latin typeface="Gotham"/>
              </a:rPr>
              <a:t>Unique barriers to accessing broadband internet, home computers, and website content; acquiring digital skills; and securing information</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p:txBody>
      </p:sp>
      <p:sp>
        <p:nvSpPr>
          <p:cNvPr id="4" name="Footer Placeholder 3">
            <a:extLst>
              <a:ext uri="{FF2B5EF4-FFF2-40B4-BE49-F238E27FC236}">
                <a16:creationId xmlns:a16="http://schemas.microsoft.com/office/drawing/2014/main" id="{2F348130-7F22-B8F7-D62C-8E0EE4C12F72}"/>
              </a:ext>
            </a:extLst>
          </p:cNvPr>
          <p:cNvSpPr>
            <a:spLocks noGrp="1"/>
          </p:cNvSpPr>
          <p:nvPr>
            <p:ph type="ftr" sz="quarter" idx="11"/>
          </p:nvPr>
        </p:nvSpPr>
        <p:spPr/>
        <p:txBody>
          <a:bodyPr/>
          <a:lstStyle/>
          <a:p>
            <a:r>
              <a:rPr lang="en-US"/>
              <a:t>BREAKOUT SESSION – YOUTH AND EDUCATION</a:t>
            </a:r>
          </a:p>
        </p:txBody>
      </p:sp>
      <p:sp>
        <p:nvSpPr>
          <p:cNvPr id="5" name="Slide Number Placeholder 4">
            <a:extLst>
              <a:ext uri="{FF2B5EF4-FFF2-40B4-BE49-F238E27FC236}">
                <a16:creationId xmlns:a16="http://schemas.microsoft.com/office/drawing/2014/main" id="{3154CBAE-8169-9B31-5F35-8E5FBF4BC447}"/>
              </a:ext>
            </a:extLst>
          </p:cNvPr>
          <p:cNvSpPr>
            <a:spLocks noGrp="1"/>
          </p:cNvSpPr>
          <p:nvPr>
            <p:ph type="sldNum" sz="quarter" idx="12"/>
          </p:nvPr>
        </p:nvSpPr>
        <p:spPr/>
        <p:txBody>
          <a:bodyPr/>
          <a:lstStyle/>
          <a:p>
            <a:fld id="{ACAAA2AA-9935-F447-A1F2-B7B18FC0B460}" type="slidenum">
              <a:rPr lang="en-US" smtClean="0"/>
              <a:t>29</a:t>
            </a:fld>
            <a:endParaRPr lang="en-US"/>
          </a:p>
        </p:txBody>
      </p:sp>
      <p:sp>
        <p:nvSpPr>
          <p:cNvPr id="6" name="TextBox 5">
            <a:extLst>
              <a:ext uri="{FF2B5EF4-FFF2-40B4-BE49-F238E27FC236}">
                <a16:creationId xmlns:a16="http://schemas.microsoft.com/office/drawing/2014/main" id="{DB0F85DA-25AC-7B82-1BA4-36B1B90D36E4}"/>
              </a:ext>
            </a:extLst>
          </p:cNvPr>
          <p:cNvSpPr txBox="1"/>
          <p:nvPr/>
        </p:nvSpPr>
        <p:spPr>
          <a:xfrm>
            <a:off x="6632057" y="1761067"/>
            <a:ext cx="5466810" cy="2862322"/>
          </a:xfrm>
          <a:prstGeom prst="rect">
            <a:avLst/>
          </a:prstGeom>
          <a:solidFill>
            <a:schemeClr val="accent1">
              <a:lumMod val="40000"/>
              <a:lumOff val="60000"/>
            </a:schemeClr>
          </a:solidFill>
        </p:spPr>
        <p:txBody>
          <a:bodyPr wrap="square" rtlCol="0">
            <a:spAutoFit/>
          </a:bodyPr>
          <a:lstStyle/>
          <a:p>
            <a:pPr lvl="1" fontAlgn="base"/>
            <a:r>
              <a:rPr lang="en-US" sz="2000" b="1" i="0" u="none" strike="noStrike">
                <a:solidFill>
                  <a:srgbClr val="20383A"/>
                </a:solidFill>
                <a:effectLst/>
                <a:latin typeface="Gotham"/>
              </a:rPr>
              <a:t>Covered Populations: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Rural residents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Low-income individuals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Veterans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Seniors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Individuals with disabilities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English learners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Racial and ethnic minorities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Incarcerated individuals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33306194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36C9-CCF3-FB3E-43A6-613FF56B89BA}"/>
              </a:ext>
            </a:extLst>
          </p:cNvPr>
          <p:cNvSpPr>
            <a:spLocks noGrp="1"/>
          </p:cNvSpPr>
          <p:nvPr>
            <p:ph type="title"/>
          </p:nvPr>
        </p:nvSpPr>
        <p:spPr>
          <a:ln>
            <a:noFill/>
          </a:ln>
        </p:spPr>
        <p:txBody>
          <a:bodyPr/>
          <a:lstStyle/>
          <a:p>
            <a:r>
              <a:rPr lang="en-US"/>
              <a:t>AGENDA</a:t>
            </a:r>
          </a:p>
        </p:txBody>
      </p:sp>
      <p:sp>
        <p:nvSpPr>
          <p:cNvPr id="3" name="Text Placeholder 2">
            <a:extLst>
              <a:ext uri="{FF2B5EF4-FFF2-40B4-BE49-F238E27FC236}">
                <a16:creationId xmlns:a16="http://schemas.microsoft.com/office/drawing/2014/main" id="{4CB5FD53-3C0B-912D-5C0E-ACDE9A9DBADC}"/>
              </a:ext>
            </a:extLst>
          </p:cNvPr>
          <p:cNvSpPr>
            <a:spLocks noGrp="1"/>
          </p:cNvSpPr>
          <p:nvPr>
            <p:ph type="body" idx="1"/>
          </p:nvPr>
        </p:nvSpPr>
        <p:spPr/>
        <p:txBody>
          <a:bodyPr vert="horz" lIns="274320" tIns="274320" rIns="0" bIns="274320" rtlCol="0" anchor="t">
            <a:normAutofit fontScale="92500" lnSpcReduction="20000"/>
          </a:bodyPr>
          <a:lstStyle/>
          <a:p>
            <a:endParaRPr lang="en-US" dirty="0">
              <a:latin typeface="Open Sans"/>
              <a:ea typeface="Open Sans"/>
              <a:cs typeface="Open Sans"/>
            </a:endParaRPr>
          </a:p>
          <a:p>
            <a:pPr marL="514350" indent="-514350">
              <a:buFont typeface="+mj-lt"/>
              <a:buAutoNum type="romanUcPeriod"/>
            </a:pPr>
            <a:r>
              <a:rPr lang="en-US" dirty="0">
                <a:latin typeface="Open Sans"/>
                <a:ea typeface="Open Sans"/>
                <a:cs typeface="Open Sans"/>
              </a:rPr>
              <a:t>Overview</a:t>
            </a:r>
          </a:p>
          <a:p>
            <a:pPr marL="514350" indent="-514350">
              <a:lnSpc>
                <a:spcPct val="113999"/>
              </a:lnSpc>
              <a:buAutoNum type="romanUcPeriod"/>
            </a:pPr>
            <a:r>
              <a:rPr lang="en-US" dirty="0">
                <a:latin typeface="Open Sans"/>
                <a:ea typeface="Open Sans"/>
                <a:cs typeface="Open Sans"/>
              </a:rPr>
              <a:t>Funding for Digital Infrastructure &amp; Programs</a:t>
            </a:r>
            <a:endParaRPr lang="en-US" dirty="0"/>
          </a:p>
          <a:p>
            <a:pPr marL="514350" indent="-514350">
              <a:lnSpc>
                <a:spcPct val="113999"/>
              </a:lnSpc>
              <a:buAutoNum type="romanUcPeriod"/>
            </a:pPr>
            <a:r>
              <a:rPr lang="en-US" dirty="0">
                <a:latin typeface="Open Sans"/>
                <a:ea typeface="Open Sans"/>
                <a:cs typeface="Open Sans"/>
              </a:rPr>
              <a:t>Partner Contributions &amp; Data Collection</a:t>
            </a:r>
          </a:p>
          <a:p>
            <a:pPr marL="514350" indent="-514350">
              <a:lnSpc>
                <a:spcPct val="113999"/>
              </a:lnSpc>
              <a:buAutoNum type="romanUcPeriod"/>
            </a:pPr>
            <a:r>
              <a:rPr lang="en-US" dirty="0">
                <a:latin typeface="Open Sans"/>
                <a:ea typeface="Open Sans"/>
                <a:cs typeface="Open Sans"/>
              </a:rPr>
              <a:t>Breakout Sessions</a:t>
            </a:r>
          </a:p>
        </p:txBody>
      </p:sp>
      <p:sp>
        <p:nvSpPr>
          <p:cNvPr id="5" name="Slide Number Placeholder 4">
            <a:extLst>
              <a:ext uri="{FF2B5EF4-FFF2-40B4-BE49-F238E27FC236}">
                <a16:creationId xmlns:a16="http://schemas.microsoft.com/office/drawing/2014/main" id="{E4229A3B-20CD-B007-87A3-E069782DEA87}"/>
              </a:ext>
            </a:extLst>
          </p:cNvPr>
          <p:cNvSpPr>
            <a:spLocks noGrp="1"/>
          </p:cNvSpPr>
          <p:nvPr>
            <p:ph type="sldNum" sz="quarter" idx="12"/>
          </p:nvPr>
        </p:nvSpPr>
        <p:spPr/>
        <p:txBody>
          <a:bodyPr/>
          <a:lstStyle/>
          <a:p>
            <a:fld id="{ACAAA2AA-9935-F447-A1F2-B7B18FC0B460}" type="slidenum">
              <a:rPr lang="en-US" smtClean="0"/>
              <a:pPr/>
              <a:t>3</a:t>
            </a:fld>
            <a:endParaRPr lang="en-US"/>
          </a:p>
        </p:txBody>
      </p:sp>
    </p:spTree>
    <p:extLst>
      <p:ext uri="{BB962C8B-B14F-4D97-AF65-F5344CB8AC3E}">
        <p14:creationId xmlns:p14="http://schemas.microsoft.com/office/powerpoint/2010/main" val="74241899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BE92C1-E3CB-6C99-54AB-CD9011269B7E}"/>
              </a:ext>
            </a:extLst>
          </p:cNvPr>
          <p:cNvSpPr/>
          <p:nvPr/>
        </p:nvSpPr>
        <p:spPr>
          <a:xfrm>
            <a:off x="-1" y="0"/>
            <a:ext cx="4608945" cy="6393294"/>
          </a:xfrm>
          <a:prstGeom prst="rect">
            <a:avLst/>
          </a:prstGeom>
          <a:solidFill>
            <a:srgbClr val="005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1055" y="621792"/>
            <a:ext cx="4137889" cy="54132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solidFill>
                  <a:srgbClr val="C5EAFF"/>
                </a:solidFill>
                <a:latin typeface="Open Sans"/>
                <a:ea typeface="Open Sans"/>
                <a:cs typeface="Open Sans"/>
              </a:rPr>
              <a:t>Conclusion and Q &amp; A</a:t>
            </a:r>
            <a:endParaRPr lang="en-US">
              <a:solidFill>
                <a:srgbClr val="C5EA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4D145CF-A556-9354-6B3E-F7813D9FEE8E}"/>
              </a:ext>
            </a:extLst>
          </p:cNvPr>
          <p:cNvSpPr txBox="1"/>
          <p:nvPr/>
        </p:nvSpPr>
        <p:spPr>
          <a:xfrm>
            <a:off x="6019209" y="201790"/>
            <a:ext cx="4832349" cy="6105829"/>
          </a:xfrm>
          <a:prstGeom prst="rect">
            <a:avLst/>
          </a:prstGeom>
        </p:spPr>
        <p:txBody>
          <a:bodyPr vert="horz" lIns="91440" tIns="45720" rIns="91440" bIns="45720" rtlCol="0" anchor="ctr">
            <a:noAutofit/>
          </a:bodyPr>
          <a:lstStyle/>
          <a:p>
            <a:pPr marL="400050" indent="-342900">
              <a:lnSpc>
                <a:spcPct val="90000"/>
              </a:lnSpc>
              <a:spcAft>
                <a:spcPts val="600"/>
              </a:spcAft>
              <a:buFont typeface="Arial"/>
              <a:buChar char="•"/>
            </a:pPr>
            <a:r>
              <a:rPr lang="en-US" sz="2800">
                <a:solidFill>
                  <a:srgbClr val="014136"/>
                </a:solidFill>
                <a:latin typeface="Open Sans"/>
                <a:ea typeface="Open Sans"/>
                <a:cs typeface="Open Sans"/>
              </a:rPr>
              <a:t>What assets does your organization have that can help optimize broadband access for your constituents?</a:t>
            </a:r>
          </a:p>
          <a:p>
            <a:pPr marL="57150">
              <a:lnSpc>
                <a:spcPct val="90000"/>
              </a:lnSpc>
              <a:spcAft>
                <a:spcPts val="600"/>
              </a:spcAft>
            </a:pPr>
            <a:endParaRPr lang="en-US" sz="2800">
              <a:solidFill>
                <a:srgbClr val="014136"/>
              </a:solidFill>
              <a:latin typeface="Open Sans"/>
              <a:ea typeface="Open Sans"/>
              <a:cs typeface="Open Sans"/>
            </a:endParaRPr>
          </a:p>
          <a:p>
            <a:pPr marL="400050" indent="-342900">
              <a:lnSpc>
                <a:spcPct val="90000"/>
              </a:lnSpc>
              <a:spcAft>
                <a:spcPts val="600"/>
              </a:spcAft>
              <a:buFont typeface="Arial"/>
              <a:buChar char="•"/>
            </a:pPr>
            <a:r>
              <a:rPr lang="en-US" sz="2800">
                <a:solidFill>
                  <a:srgbClr val="014136"/>
                </a:solidFill>
                <a:latin typeface="Open Sans"/>
                <a:ea typeface="Open Sans"/>
                <a:cs typeface="Open Sans"/>
              </a:rPr>
              <a:t>What are the barriers to broadband access, devices and digital skills for your constituents?</a:t>
            </a:r>
          </a:p>
          <a:p>
            <a:pPr marL="400050" indent="-342900">
              <a:lnSpc>
                <a:spcPct val="90000"/>
              </a:lnSpc>
              <a:spcAft>
                <a:spcPts val="600"/>
              </a:spcAft>
              <a:buFont typeface="Arial"/>
              <a:buChar char="•"/>
            </a:pPr>
            <a:endParaRPr lang="en-US" sz="2800">
              <a:solidFill>
                <a:srgbClr val="014136"/>
              </a:solidFill>
              <a:latin typeface="Open Sans"/>
              <a:ea typeface="Open Sans"/>
              <a:cs typeface="Open Sans"/>
            </a:endParaRPr>
          </a:p>
          <a:p>
            <a:pPr marL="400050" indent="-342900">
              <a:lnSpc>
                <a:spcPct val="90000"/>
              </a:lnSpc>
              <a:spcAft>
                <a:spcPts val="600"/>
              </a:spcAft>
              <a:buFont typeface="Arial"/>
              <a:buChar char="•"/>
            </a:pPr>
            <a:r>
              <a:rPr lang="en-US" sz="2800">
                <a:solidFill>
                  <a:srgbClr val="014136"/>
                </a:solidFill>
                <a:latin typeface="Open Sans"/>
                <a:ea typeface="Open Sans"/>
                <a:cs typeface="Open Sans"/>
              </a:rPr>
              <a:t>Discuss your role in workforce development</a:t>
            </a:r>
            <a:endParaRPr lang="en-US" sz="2800">
              <a:solidFill>
                <a:srgbClr val="01413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A4BFE898-179D-C22B-D61C-431F69D50D1F}"/>
              </a:ext>
            </a:extLst>
          </p:cNvPr>
          <p:cNvSpPr>
            <a:spLocks noGrp="1"/>
          </p:cNvSpPr>
          <p:nvPr>
            <p:ph type="sldNum" sz="quarter" idx="12"/>
          </p:nvPr>
        </p:nvSpPr>
        <p:spPr>
          <a:xfrm>
            <a:off x="10579100" y="6356350"/>
            <a:ext cx="774700" cy="365125"/>
          </a:xfrm>
        </p:spPr>
        <p:txBody>
          <a:bodyPr vert="horz" lIns="91440" tIns="45720" rIns="91440" bIns="45720" rtlCol="0" anchor="ctr">
            <a:normAutofit/>
          </a:bodyPr>
          <a:lstStyle/>
          <a:p>
            <a:pPr>
              <a:spcAft>
                <a:spcPts val="600"/>
              </a:spcAft>
            </a:pPr>
            <a:fld id="{E6C700BF-F447-B74E-8525-2F0AD4CE73F1}" type="slidenum">
              <a:rPr lang="en-US" sz="1200" smtClean="0">
                <a:solidFill>
                  <a:schemeClr val="tx1">
                    <a:tint val="75000"/>
                  </a:schemeClr>
                </a:solidFill>
                <a:latin typeface="+mn-lt"/>
                <a:ea typeface="+mn-ea"/>
                <a:cs typeface="+mn-cs"/>
              </a:rPr>
              <a:pPr>
                <a:spcAft>
                  <a:spcPts val="600"/>
                </a:spcAft>
              </a:pPr>
              <a:t>30</a:t>
            </a:fld>
            <a:endParaRPr lang="en-US" sz="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60864402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D13F-A308-0046-A3EB-731B6256649A}"/>
              </a:ext>
            </a:extLst>
          </p:cNvPr>
          <p:cNvSpPr>
            <a:spLocks noGrp="1"/>
          </p:cNvSpPr>
          <p:nvPr>
            <p:ph type="title"/>
          </p:nvPr>
        </p:nvSpPr>
        <p:spPr/>
        <p:txBody>
          <a:bodyPr>
            <a:normAutofit/>
          </a:bodyPr>
          <a:lstStyle/>
          <a:p>
            <a:r>
              <a:rPr lang="en-US" sz="4800">
                <a:latin typeface="Expressway Xb"/>
              </a:rPr>
              <a:t>DIRECT SOCIAL SERVICES</a:t>
            </a:r>
          </a:p>
        </p:txBody>
      </p:sp>
      <p:sp>
        <p:nvSpPr>
          <p:cNvPr id="3" name="Text Placeholder 2">
            <a:extLst>
              <a:ext uri="{FF2B5EF4-FFF2-40B4-BE49-F238E27FC236}">
                <a16:creationId xmlns:a16="http://schemas.microsoft.com/office/drawing/2014/main" id="{3B4B92A6-BE84-9783-8EE2-3AF7227E51D1}"/>
              </a:ext>
            </a:extLst>
          </p:cNvPr>
          <p:cNvSpPr>
            <a:spLocks noGrp="1"/>
          </p:cNvSpPr>
          <p:nvPr>
            <p:ph type="body" idx="1"/>
          </p:nvPr>
        </p:nvSpPr>
        <p:spPr>
          <a:xfrm>
            <a:off x="1609343" y="4831881"/>
            <a:ext cx="9738361" cy="1678986"/>
          </a:xfrm>
        </p:spPr>
        <p:txBody>
          <a:bodyPr>
            <a:normAutofit/>
          </a:bodyPr>
          <a:lstStyle/>
          <a:p>
            <a:r>
              <a:rPr lang="en-US" u="sng">
                <a:solidFill>
                  <a:schemeClr val="accent3">
                    <a:lumMod val="20000"/>
                    <a:lumOff val="80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https://www.surveymonkey.com/r/ADECA_communityorgbarriers</a:t>
            </a:r>
            <a:endParaRPr lang="en-US" u="sng">
              <a:solidFill>
                <a:schemeClr val="accent3">
                  <a:lumMod val="20000"/>
                  <a:lumOff val="80000"/>
                </a:schemeClr>
              </a:solidFill>
              <a:effectLst/>
              <a:latin typeface="Calibri" panose="020F0502020204030204" pitchFamily="34" charset="0"/>
              <a:ea typeface="Calibri" panose="020F0502020204030204" pitchFamily="34" charset="0"/>
            </a:endParaRPr>
          </a:p>
          <a:p>
            <a:endParaRPr lang="en-US">
              <a:latin typeface="Open Sans" panose="020B0606030504020204" pitchFamily="34" charset="0"/>
            </a:endParaRPr>
          </a:p>
        </p:txBody>
      </p:sp>
      <p:sp>
        <p:nvSpPr>
          <p:cNvPr id="5" name="Slide Number Placeholder 4">
            <a:extLst>
              <a:ext uri="{FF2B5EF4-FFF2-40B4-BE49-F238E27FC236}">
                <a16:creationId xmlns:a16="http://schemas.microsoft.com/office/drawing/2014/main" id="{0DDB0042-2749-44BC-045E-8BAEAA62FF77}"/>
              </a:ext>
            </a:extLst>
          </p:cNvPr>
          <p:cNvSpPr>
            <a:spLocks noGrp="1"/>
          </p:cNvSpPr>
          <p:nvPr>
            <p:ph type="sldNum" sz="quarter" idx="12"/>
          </p:nvPr>
        </p:nvSpPr>
        <p:spPr/>
        <p:txBody>
          <a:bodyPr/>
          <a:lstStyle/>
          <a:p>
            <a:fld id="{ACAAA2AA-9935-F447-A1F2-B7B18FC0B460}" type="slidenum">
              <a:rPr lang="en-US" smtClean="0"/>
              <a:pPr/>
              <a:t>31</a:t>
            </a:fld>
            <a:endParaRPr lang="en-US"/>
          </a:p>
        </p:txBody>
      </p:sp>
    </p:spTree>
    <p:extLst>
      <p:ext uri="{BB962C8B-B14F-4D97-AF65-F5344CB8AC3E}">
        <p14:creationId xmlns:p14="http://schemas.microsoft.com/office/powerpoint/2010/main" val="389197987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9E7F340-9B97-F752-1684-026A4CCE0E9B}"/>
              </a:ext>
            </a:extLst>
          </p:cNvPr>
          <p:cNvSpPr/>
          <p:nvPr/>
        </p:nvSpPr>
        <p:spPr>
          <a:xfrm>
            <a:off x="1330036" y="4187100"/>
            <a:ext cx="7998692" cy="21506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6DAD1-CB38-D504-588C-8BB0A71228BD}"/>
              </a:ext>
            </a:extLst>
          </p:cNvPr>
          <p:cNvSpPr>
            <a:spLocks noGrp="1"/>
          </p:cNvSpPr>
          <p:nvPr>
            <p:ph type="title"/>
          </p:nvPr>
        </p:nvSpPr>
        <p:spPr>
          <a:xfrm>
            <a:off x="1506071" y="307855"/>
            <a:ext cx="10357316" cy="563610"/>
          </a:xfrm>
        </p:spPr>
        <p:txBody>
          <a:bodyPr/>
          <a:lstStyle/>
          <a:p>
            <a:pPr algn="ctr"/>
            <a:r>
              <a:rPr lang="en-US"/>
              <a:t>COMMUNITY ANCHOR INSTITUTIONS AND BEAD</a:t>
            </a:r>
          </a:p>
        </p:txBody>
      </p:sp>
      <p:sp>
        <p:nvSpPr>
          <p:cNvPr id="3" name="Content Placeholder 2">
            <a:extLst>
              <a:ext uri="{FF2B5EF4-FFF2-40B4-BE49-F238E27FC236}">
                <a16:creationId xmlns:a16="http://schemas.microsoft.com/office/drawing/2014/main" id="{897D662B-409C-5CBD-FE5A-4DA31768C2AF}"/>
              </a:ext>
            </a:extLst>
          </p:cNvPr>
          <p:cNvSpPr>
            <a:spLocks noGrp="1"/>
          </p:cNvSpPr>
          <p:nvPr>
            <p:ph idx="1"/>
          </p:nvPr>
        </p:nvSpPr>
        <p:spPr>
          <a:xfrm>
            <a:off x="1230861" y="1255968"/>
            <a:ext cx="8197041" cy="2862169"/>
          </a:xfrm>
        </p:spPr>
        <p:txBody>
          <a:bodyPr>
            <a:noAutofit/>
          </a:bodyPr>
          <a:lstStyle/>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CAI connectivity:  </a:t>
            </a:r>
            <a:r>
              <a:rPr lang="en-US" sz="1800" b="0">
                <a:solidFill>
                  <a:schemeClr val="tx1"/>
                </a:solidFill>
                <a:latin typeface="Open Sans" pitchFamily="2" charset="0"/>
                <a:ea typeface="Open Sans" pitchFamily="2" charset="0"/>
                <a:cs typeface="Open Sans" pitchFamily="2" charset="0"/>
              </a:rPr>
              <a:t>After unserved and underserved locations, BEAD funds can support access to 1 Gbps internet for CAIs</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State identifies eligible CAIs</a:t>
            </a:r>
            <a:r>
              <a:rPr lang="en-US" sz="1800" b="0">
                <a:solidFill>
                  <a:schemeClr val="tx1"/>
                </a:solidFill>
                <a:latin typeface="Open Sans" pitchFamily="2" charset="0"/>
                <a:ea typeface="Open Sans" pitchFamily="2" charset="0"/>
                <a:cs typeface="Open Sans" pitchFamily="2" charset="0"/>
              </a:rPr>
              <a:t>  and assesses needs</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State applies the definition</a:t>
            </a:r>
            <a:r>
              <a:rPr lang="en-US" sz="1800" b="0">
                <a:solidFill>
                  <a:schemeClr val="tx1"/>
                </a:solidFill>
                <a:latin typeface="Open Sans" pitchFamily="2" charset="0"/>
                <a:ea typeface="Open Sans" pitchFamily="2" charset="0"/>
                <a:cs typeface="Open Sans" pitchFamily="2" charset="0"/>
              </a:rPr>
              <a:t>  and determines CAI types to serve, and its basis if selecting CAIs not in explicitly in definition</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Challenge process:  </a:t>
            </a:r>
            <a:r>
              <a:rPr lang="en-US" sz="1800" b="0">
                <a:solidFill>
                  <a:schemeClr val="tx1"/>
                </a:solidFill>
                <a:latin typeface="Open Sans" pitchFamily="2" charset="0"/>
                <a:ea typeface="Open Sans" pitchFamily="2" charset="0"/>
                <a:cs typeface="Open Sans" pitchFamily="2" charset="0"/>
              </a:rPr>
              <a:t>Organizations not selected as eligible CAIs will have opportunity to challenge state determination </a:t>
            </a:r>
          </a:p>
          <a:p>
            <a:pPr>
              <a:lnSpc>
                <a:spcPct val="100000"/>
              </a:lnSpc>
              <a:spcBef>
                <a:spcPts val="600"/>
              </a:spcBef>
              <a:spcAft>
                <a:spcPts val="900"/>
              </a:spcAft>
            </a:pPr>
            <a:endParaRPr lang="en-US" sz="2000" b="0">
              <a:solidFill>
                <a:schemeClr val="tx1"/>
              </a:solidFill>
              <a:latin typeface="Open Sans" pitchFamily="2" charset="0"/>
              <a:ea typeface="Open Sans" pitchFamily="2" charset="0"/>
              <a:cs typeface="Open Sans" pitchFamily="2" charset="0"/>
            </a:endParaRPr>
          </a:p>
        </p:txBody>
      </p:sp>
      <p:pic>
        <p:nvPicPr>
          <p:cNvPr id="9" name="Picture 8">
            <a:extLst>
              <a:ext uri="{FF2B5EF4-FFF2-40B4-BE49-F238E27FC236}">
                <a16:creationId xmlns:a16="http://schemas.microsoft.com/office/drawing/2014/main" id="{1FCC9F92-69B4-0534-A080-3AA865350BE9}"/>
              </a:ext>
            </a:extLst>
          </p:cNvPr>
          <p:cNvPicPr>
            <a:picLocks noChangeAspect="1"/>
          </p:cNvPicPr>
          <p:nvPr/>
        </p:nvPicPr>
        <p:blipFill>
          <a:blip r:embed="rId3"/>
          <a:stretch>
            <a:fillRect/>
          </a:stretch>
        </p:blipFill>
        <p:spPr>
          <a:xfrm>
            <a:off x="9822640" y="4562017"/>
            <a:ext cx="1555074" cy="1343891"/>
          </a:xfrm>
          <a:prstGeom prst="rect">
            <a:avLst/>
          </a:prstGeom>
        </p:spPr>
      </p:pic>
      <p:pic>
        <p:nvPicPr>
          <p:cNvPr id="15" name="Picture 14">
            <a:extLst>
              <a:ext uri="{FF2B5EF4-FFF2-40B4-BE49-F238E27FC236}">
                <a16:creationId xmlns:a16="http://schemas.microsoft.com/office/drawing/2014/main" id="{90F44C09-B96C-5A1B-1EFE-4B15863F92B7}"/>
              </a:ext>
            </a:extLst>
          </p:cNvPr>
          <p:cNvPicPr>
            <a:picLocks noChangeAspect="1"/>
          </p:cNvPicPr>
          <p:nvPr/>
        </p:nvPicPr>
        <p:blipFill>
          <a:blip r:embed="rId4"/>
          <a:stretch>
            <a:fillRect/>
          </a:stretch>
        </p:blipFill>
        <p:spPr>
          <a:xfrm>
            <a:off x="9895350" y="1488073"/>
            <a:ext cx="1308277" cy="1205667"/>
          </a:xfrm>
          <a:prstGeom prst="rect">
            <a:avLst/>
          </a:prstGeom>
        </p:spPr>
      </p:pic>
      <p:pic>
        <p:nvPicPr>
          <p:cNvPr id="16" name="Picture 15">
            <a:extLst>
              <a:ext uri="{FF2B5EF4-FFF2-40B4-BE49-F238E27FC236}">
                <a16:creationId xmlns:a16="http://schemas.microsoft.com/office/drawing/2014/main" id="{C230E1F5-4227-4132-D954-F792C64EB782}"/>
              </a:ext>
            </a:extLst>
          </p:cNvPr>
          <p:cNvPicPr>
            <a:picLocks noChangeAspect="1"/>
          </p:cNvPicPr>
          <p:nvPr/>
        </p:nvPicPr>
        <p:blipFill>
          <a:blip r:embed="rId5"/>
          <a:stretch>
            <a:fillRect/>
          </a:stretch>
        </p:blipFill>
        <p:spPr>
          <a:xfrm>
            <a:off x="9932073" y="3025664"/>
            <a:ext cx="1336208" cy="1336208"/>
          </a:xfrm>
          <a:prstGeom prst="rect">
            <a:avLst/>
          </a:prstGeom>
        </p:spPr>
      </p:pic>
      <p:sp>
        <p:nvSpPr>
          <p:cNvPr id="5" name="Footer Placeholder 2">
            <a:extLst>
              <a:ext uri="{FF2B5EF4-FFF2-40B4-BE49-F238E27FC236}">
                <a16:creationId xmlns:a16="http://schemas.microsoft.com/office/drawing/2014/main" id="{D19BB280-21D7-5E20-98D2-692BB9D0D064}"/>
              </a:ext>
            </a:extLst>
          </p:cNvPr>
          <p:cNvSpPr txBox="1">
            <a:spLocks/>
          </p:cNvSpPr>
          <p:nvPr/>
        </p:nvSpPr>
        <p:spPr>
          <a:xfrm rot="16200000">
            <a:off x="-2210733" y="3608721"/>
            <a:ext cx="5503514"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a:solidFill>
                  <a:srgbClr val="FFFFFF"/>
                </a:solidFill>
                <a:latin typeface="Expressway Rg"/>
              </a:rPr>
              <a:t>PARTNER ENGAGEMENT</a:t>
            </a:r>
          </a:p>
        </p:txBody>
      </p:sp>
      <p:sp>
        <p:nvSpPr>
          <p:cNvPr id="6" name="TextBox 5">
            <a:extLst>
              <a:ext uri="{FF2B5EF4-FFF2-40B4-BE49-F238E27FC236}">
                <a16:creationId xmlns:a16="http://schemas.microsoft.com/office/drawing/2014/main" id="{434BC5FA-9572-3B97-21A5-075F6837A2ED}"/>
              </a:ext>
            </a:extLst>
          </p:cNvPr>
          <p:cNvSpPr txBox="1"/>
          <p:nvPr/>
        </p:nvSpPr>
        <p:spPr>
          <a:xfrm>
            <a:off x="1625599" y="4255127"/>
            <a:ext cx="7712365" cy="2062103"/>
          </a:xfrm>
          <a:prstGeom prst="rect">
            <a:avLst/>
          </a:prstGeom>
          <a:noFill/>
        </p:spPr>
        <p:txBody>
          <a:bodyPr wrap="square" rtlCol="0">
            <a:spAutoFit/>
          </a:bodyPr>
          <a:lstStyle/>
          <a:p>
            <a:r>
              <a:rPr lang="en-US" sz="1600" b="1">
                <a:solidFill>
                  <a:srgbClr val="2D69B6"/>
                </a:solidFill>
                <a:latin typeface="Open Sans" pitchFamily="2" charset="0"/>
                <a:ea typeface="Open Sans" pitchFamily="2" charset="0"/>
                <a:cs typeface="Open Sans" pitchFamily="2" charset="0"/>
              </a:rPr>
              <a:t>Definition:</a:t>
            </a:r>
          </a:p>
          <a:p>
            <a:endParaRPr lang="en-US" sz="1600" b="1">
              <a:solidFill>
                <a:srgbClr val="2D69B6"/>
              </a:solidFill>
              <a:latin typeface="Open Sans" pitchFamily="2" charset="0"/>
              <a:ea typeface="Open Sans" pitchFamily="2" charset="0"/>
              <a:cs typeface="Open Sans" pitchFamily="2" charset="0"/>
            </a:endParaRPr>
          </a:p>
          <a:p>
            <a:r>
              <a:rPr lang="en-US" sz="1600" i="1">
                <a:solidFill>
                  <a:srgbClr val="2D69B6"/>
                </a:solidFill>
                <a:latin typeface="Open Sans" pitchFamily="2" charset="0"/>
                <a:ea typeface="Open Sans" pitchFamily="2" charset="0"/>
                <a:cs typeface="Open Sans" pitchFamily="2" charset="0"/>
              </a:rPr>
              <a:t>“</a:t>
            </a:r>
            <a:r>
              <a:rPr lang="en-US" sz="1600" b="0" i="1">
                <a:solidFill>
                  <a:srgbClr val="2D69B6"/>
                </a:solidFill>
                <a:latin typeface="Open Sans" pitchFamily="2" charset="0"/>
                <a:ea typeface="Open Sans" pitchFamily="2" charset="0"/>
                <a:cs typeface="Open Sans" pitchFamily="2" charset="0"/>
              </a:rPr>
              <a:t>Entity such as school, library, health clinic, health center, hospital or other medical provider, public safety entity, institution of higher education, public housing organization, or community support organization that facilitates greater use of broadband service by vulnerable populations, including, but not limited to, low-income individuals, unemployed individuals, children, the incarcerated, and aged individuals.” (BEAD NOFO p. 11)</a:t>
            </a:r>
          </a:p>
        </p:txBody>
      </p:sp>
      <p:sp>
        <p:nvSpPr>
          <p:cNvPr id="12" name="Footer Placeholder 4">
            <a:extLst>
              <a:ext uri="{FF2B5EF4-FFF2-40B4-BE49-F238E27FC236}">
                <a16:creationId xmlns:a16="http://schemas.microsoft.com/office/drawing/2014/main" id="{843F4449-05EC-24B2-07D8-75763CAB760F}"/>
              </a:ext>
            </a:extLst>
          </p:cNvPr>
          <p:cNvSpPr txBox="1">
            <a:spLocks/>
          </p:cNvSpPr>
          <p:nvPr/>
        </p:nvSpPr>
        <p:spPr>
          <a:xfrm rot="16200000">
            <a:off x="-2058333" y="3761121"/>
            <a:ext cx="5503514" cy="365125"/>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spc="300">
                <a:solidFill>
                  <a:schemeClr val="bg1">
                    <a:lumMod val="75000"/>
                  </a:schemeClr>
                </a:solidFill>
                <a:latin typeface="Expressway Rg" panose="020B0604020200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BREAKOUT SESSION – DIRECT SOCIAL SERVICES</a:t>
            </a:r>
          </a:p>
        </p:txBody>
      </p:sp>
    </p:spTree>
    <p:extLst>
      <p:ext uri="{BB962C8B-B14F-4D97-AF65-F5344CB8AC3E}">
        <p14:creationId xmlns:p14="http://schemas.microsoft.com/office/powerpoint/2010/main" val="346477987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DAD1-CB38-D504-588C-8BB0A71228BD}"/>
              </a:ext>
            </a:extLst>
          </p:cNvPr>
          <p:cNvSpPr>
            <a:spLocks noGrp="1"/>
          </p:cNvSpPr>
          <p:nvPr>
            <p:ph type="title"/>
          </p:nvPr>
        </p:nvSpPr>
        <p:spPr>
          <a:xfrm>
            <a:off x="1506071" y="307855"/>
            <a:ext cx="9826947" cy="563610"/>
          </a:xfrm>
        </p:spPr>
        <p:txBody>
          <a:bodyPr/>
          <a:lstStyle/>
          <a:p>
            <a:pPr algn="ctr"/>
            <a:r>
              <a:rPr lang="en-US" dirty="0">
                <a:latin typeface="Expressway Rg"/>
              </a:rPr>
              <a:t>COMMUNITY ANCHOR INSTITUTIONS QUESTIONNAIRE</a:t>
            </a:r>
            <a:endParaRPr lang="en-US" dirty="0"/>
          </a:p>
        </p:txBody>
      </p:sp>
      <p:sp>
        <p:nvSpPr>
          <p:cNvPr id="3" name="Content Placeholder 2">
            <a:extLst>
              <a:ext uri="{FF2B5EF4-FFF2-40B4-BE49-F238E27FC236}">
                <a16:creationId xmlns:a16="http://schemas.microsoft.com/office/drawing/2014/main" id="{897D662B-409C-5CBD-FE5A-4DA31768C2AF}"/>
              </a:ext>
            </a:extLst>
          </p:cNvPr>
          <p:cNvSpPr>
            <a:spLocks noGrp="1"/>
          </p:cNvSpPr>
          <p:nvPr>
            <p:ph idx="1"/>
          </p:nvPr>
        </p:nvSpPr>
        <p:spPr>
          <a:xfrm>
            <a:off x="1188338" y="1264925"/>
            <a:ext cx="8364069" cy="5357516"/>
          </a:xfrm>
        </p:spPr>
        <p:txBody>
          <a:bodyPr>
            <a:noAutofit/>
          </a:bodyPr>
          <a:lstStyle/>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Profile: </a:t>
            </a:r>
            <a:r>
              <a:rPr lang="en-US" sz="1800" b="0">
                <a:solidFill>
                  <a:schemeClr val="tx1"/>
                </a:solidFill>
                <a:latin typeface="Open Sans" pitchFamily="2" charset="0"/>
                <a:ea typeface="Open Sans" pitchFamily="2" charset="0"/>
                <a:cs typeface="Open Sans" pitchFamily="2" charset="0"/>
              </a:rPr>
              <a:t>Organization focus, groups you serve, and programs or services that facilitate use of broadband internet services by your clients</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Barriers and obstacles:  </a:t>
            </a:r>
            <a:r>
              <a:rPr lang="en-US" sz="1800" b="0">
                <a:solidFill>
                  <a:schemeClr val="tx1"/>
                </a:solidFill>
                <a:latin typeface="Open Sans" pitchFamily="2" charset="0"/>
                <a:ea typeface="Open Sans" pitchFamily="2" charset="0"/>
                <a:cs typeface="Open Sans" pitchFamily="2" charset="0"/>
              </a:rPr>
              <a:t>Describe what prevents members of the communities you serve from accessing or using broadband internet</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Facility access:  </a:t>
            </a:r>
            <a:r>
              <a:rPr lang="en-US" sz="1800" b="0">
                <a:solidFill>
                  <a:schemeClr val="tx1"/>
                </a:solidFill>
                <a:latin typeface="Open Sans" pitchFamily="2" charset="0"/>
                <a:ea typeface="Open Sans" pitchFamily="2" charset="0"/>
                <a:cs typeface="Open Sans" pitchFamily="2" charset="0"/>
              </a:rPr>
              <a:t>Level of internet access your organization’s locations have and need. Can you get at least 1 Gigabit per second? If not, why not? </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Criticality of service:  </a:t>
            </a:r>
            <a:r>
              <a:rPr lang="en-US" sz="1800" b="0">
                <a:solidFill>
                  <a:schemeClr val="tx1"/>
                </a:solidFill>
                <a:latin typeface="Open Sans" pitchFamily="2" charset="0"/>
                <a:ea typeface="Open Sans" pitchFamily="2" charset="0"/>
                <a:cs typeface="Open Sans" pitchFamily="2" charset="0"/>
              </a:rPr>
              <a:t>Criticality of broadband internet service to your mission. Has your organization been consulted in emergency or resilience planning?</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Workforce development:  </a:t>
            </a:r>
            <a:r>
              <a:rPr lang="en-US" sz="1800" b="0">
                <a:solidFill>
                  <a:schemeClr val="tx1"/>
                </a:solidFill>
                <a:latin typeface="Open Sans" pitchFamily="2" charset="0"/>
                <a:ea typeface="Open Sans" pitchFamily="2" charset="0"/>
                <a:cs typeface="Open Sans" pitchFamily="2" charset="0"/>
              </a:rPr>
              <a:t>Is your organization involved in telecom or technology workforce programs?</a:t>
            </a:r>
          </a:p>
        </p:txBody>
      </p:sp>
      <p:pic>
        <p:nvPicPr>
          <p:cNvPr id="9" name="Picture 8">
            <a:extLst>
              <a:ext uri="{FF2B5EF4-FFF2-40B4-BE49-F238E27FC236}">
                <a16:creationId xmlns:a16="http://schemas.microsoft.com/office/drawing/2014/main" id="{1FCC9F92-69B4-0534-A080-3AA865350BE9}"/>
              </a:ext>
            </a:extLst>
          </p:cNvPr>
          <p:cNvPicPr>
            <a:picLocks noChangeAspect="1"/>
          </p:cNvPicPr>
          <p:nvPr/>
        </p:nvPicPr>
        <p:blipFill>
          <a:blip r:embed="rId3"/>
          <a:stretch>
            <a:fillRect/>
          </a:stretch>
        </p:blipFill>
        <p:spPr>
          <a:xfrm>
            <a:off x="9552407" y="4654125"/>
            <a:ext cx="1596035" cy="1379290"/>
          </a:xfrm>
          <a:prstGeom prst="rect">
            <a:avLst/>
          </a:prstGeom>
        </p:spPr>
      </p:pic>
      <p:pic>
        <p:nvPicPr>
          <p:cNvPr id="15" name="Picture 14">
            <a:extLst>
              <a:ext uri="{FF2B5EF4-FFF2-40B4-BE49-F238E27FC236}">
                <a16:creationId xmlns:a16="http://schemas.microsoft.com/office/drawing/2014/main" id="{90F44C09-B96C-5A1B-1EFE-4B15863F92B7}"/>
              </a:ext>
            </a:extLst>
          </p:cNvPr>
          <p:cNvPicPr>
            <a:picLocks noChangeAspect="1"/>
          </p:cNvPicPr>
          <p:nvPr/>
        </p:nvPicPr>
        <p:blipFill>
          <a:blip r:embed="rId4"/>
          <a:stretch>
            <a:fillRect/>
          </a:stretch>
        </p:blipFill>
        <p:spPr>
          <a:xfrm>
            <a:off x="9638926" y="1548181"/>
            <a:ext cx="1422995" cy="1311388"/>
          </a:xfrm>
          <a:prstGeom prst="rect">
            <a:avLst/>
          </a:prstGeom>
        </p:spPr>
      </p:pic>
      <p:pic>
        <p:nvPicPr>
          <p:cNvPr id="16" name="Picture 15">
            <a:extLst>
              <a:ext uri="{FF2B5EF4-FFF2-40B4-BE49-F238E27FC236}">
                <a16:creationId xmlns:a16="http://schemas.microsoft.com/office/drawing/2014/main" id="{C230E1F5-4227-4132-D954-F792C64EB782}"/>
              </a:ext>
            </a:extLst>
          </p:cNvPr>
          <p:cNvPicPr>
            <a:picLocks noChangeAspect="1"/>
          </p:cNvPicPr>
          <p:nvPr/>
        </p:nvPicPr>
        <p:blipFill>
          <a:blip r:embed="rId5"/>
          <a:stretch>
            <a:fillRect/>
          </a:stretch>
        </p:blipFill>
        <p:spPr>
          <a:xfrm>
            <a:off x="9758760" y="3154633"/>
            <a:ext cx="1244902" cy="1244902"/>
          </a:xfrm>
          <a:prstGeom prst="rect">
            <a:avLst/>
          </a:prstGeom>
        </p:spPr>
      </p:pic>
      <p:sp>
        <p:nvSpPr>
          <p:cNvPr id="11" name="Footer Placeholder 4">
            <a:extLst>
              <a:ext uri="{FF2B5EF4-FFF2-40B4-BE49-F238E27FC236}">
                <a16:creationId xmlns:a16="http://schemas.microsoft.com/office/drawing/2014/main" id="{53C114E6-93AD-9CD5-C417-DBA11314527C}"/>
              </a:ext>
            </a:extLst>
          </p:cNvPr>
          <p:cNvSpPr txBox="1">
            <a:spLocks/>
          </p:cNvSpPr>
          <p:nvPr/>
        </p:nvSpPr>
        <p:spPr>
          <a:xfrm rot="16200000">
            <a:off x="-2058333" y="3761121"/>
            <a:ext cx="5503514" cy="365125"/>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spc="300">
                <a:solidFill>
                  <a:schemeClr val="bg1">
                    <a:lumMod val="75000"/>
                  </a:schemeClr>
                </a:solidFill>
                <a:latin typeface="Expressway Rg" panose="020B0604020200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BREAKOUT SESSION – DIRECT SOCIAL SERVICES</a:t>
            </a:r>
          </a:p>
        </p:txBody>
      </p:sp>
    </p:spTree>
    <p:extLst>
      <p:ext uri="{BB962C8B-B14F-4D97-AF65-F5344CB8AC3E}">
        <p14:creationId xmlns:p14="http://schemas.microsoft.com/office/powerpoint/2010/main" val="224264019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F53B-AC35-75FB-0DB7-56DE0EF9C970}"/>
              </a:ext>
            </a:extLst>
          </p:cNvPr>
          <p:cNvSpPr>
            <a:spLocks noGrp="1"/>
          </p:cNvSpPr>
          <p:nvPr>
            <p:ph type="title"/>
          </p:nvPr>
        </p:nvSpPr>
        <p:spPr/>
        <p:txBody>
          <a:bodyPr/>
          <a:lstStyle/>
          <a:p>
            <a:pPr algn="ctr"/>
            <a:r>
              <a:rPr lang="en-US"/>
              <a:t>BARRIERS TO ACCESS FOR COVERED POPULATIONS</a:t>
            </a:r>
          </a:p>
        </p:txBody>
      </p:sp>
      <p:sp>
        <p:nvSpPr>
          <p:cNvPr id="3" name="Content Placeholder 2">
            <a:extLst>
              <a:ext uri="{FF2B5EF4-FFF2-40B4-BE49-F238E27FC236}">
                <a16:creationId xmlns:a16="http://schemas.microsoft.com/office/drawing/2014/main" id="{305D12CF-04C8-333F-1369-280251619C30}"/>
              </a:ext>
            </a:extLst>
          </p:cNvPr>
          <p:cNvSpPr>
            <a:spLocks noGrp="1"/>
          </p:cNvSpPr>
          <p:nvPr>
            <p:ph idx="1"/>
          </p:nvPr>
        </p:nvSpPr>
        <p:spPr>
          <a:xfrm>
            <a:off x="1511614" y="1172737"/>
            <a:ext cx="5282979" cy="5503515"/>
          </a:xfrm>
          <a:solidFill>
            <a:schemeClr val="accent3">
              <a:lumMod val="20000"/>
              <a:lumOff val="80000"/>
            </a:schemeClr>
          </a:solidFill>
        </p:spPr>
        <p:txBody>
          <a:bodyPr>
            <a:noAutofit/>
          </a:bodyPr>
          <a:lstStyle/>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Internet access</a:t>
            </a:r>
            <a:r>
              <a:rPr lang="en-US" sz="1600" b="1" i="0" u="none" strike="noStrike">
                <a:solidFill>
                  <a:srgbClr val="5E9892"/>
                </a:solidFill>
                <a:effectLst/>
                <a:latin typeface="Gotham"/>
              </a:rPr>
              <a:t>:  </a:t>
            </a:r>
            <a:r>
              <a:rPr lang="en-US" sz="1600" b="0" i="0" u="none" strike="noStrike">
                <a:solidFill>
                  <a:srgbClr val="000000"/>
                </a:solidFill>
                <a:effectLst/>
                <a:latin typeface="Gotham"/>
              </a:rPr>
              <a:t>Individuals in covered populations’ experience with internet service</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Computer access:  </a:t>
            </a:r>
            <a:r>
              <a:rPr lang="en-US" sz="1600" b="0" i="0" u="none" strike="noStrike">
                <a:solidFill>
                  <a:srgbClr val="000000"/>
                </a:solidFill>
                <a:effectLst/>
                <a:latin typeface="Gotham"/>
              </a:rPr>
              <a:t>Individuals’ experience in accessing computers </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Digital literacy and skills: </a:t>
            </a:r>
            <a:r>
              <a:rPr lang="en-US" sz="1600" b="1" i="0" u="none" strike="noStrike">
                <a:solidFill>
                  <a:srgbClr val="5E9892"/>
                </a:solidFill>
                <a:effectLst/>
                <a:latin typeface="Gotham"/>
              </a:rPr>
              <a:t> </a:t>
            </a:r>
            <a:r>
              <a:rPr lang="en-US" sz="1600" b="0" i="0" u="none" strike="noStrike">
                <a:solidFill>
                  <a:srgbClr val="000000"/>
                </a:solidFill>
                <a:effectLst/>
                <a:latin typeface="Gotham"/>
              </a:rPr>
              <a:t>Individuals’ ability to effectively use technologies, get information, and use the internet </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Inclusive and accessible content:  </a:t>
            </a:r>
            <a:r>
              <a:rPr lang="en-US" sz="1600" b="0" i="0" u="none" strike="noStrike">
                <a:solidFill>
                  <a:srgbClr val="000000"/>
                </a:solidFill>
                <a:effectLst/>
                <a:latin typeface="Gotham"/>
              </a:rPr>
              <a:t>Individuals’ access to meaningful website content</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Data privacy and cyber security:  </a:t>
            </a:r>
            <a:r>
              <a:rPr lang="en-US" sz="1600" b="0" i="0" u="none" strike="noStrike">
                <a:solidFill>
                  <a:srgbClr val="000000"/>
                </a:solidFill>
                <a:effectLst/>
                <a:latin typeface="Gotham"/>
              </a:rPr>
              <a:t>Individuals’ ability to secure their information and computers</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Barriers and obstacles:  </a:t>
            </a:r>
            <a:r>
              <a:rPr lang="en-US" sz="1600" b="0" i="0" u="none" strike="noStrike">
                <a:solidFill>
                  <a:srgbClr val="000000"/>
                </a:solidFill>
                <a:effectLst/>
                <a:latin typeface="Gotham"/>
              </a:rPr>
              <a:t>Unique barriers to accessing broadband internet, home computers, and website content; acquiring digital skills; and securing information</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p:txBody>
      </p:sp>
      <p:sp>
        <p:nvSpPr>
          <p:cNvPr id="4" name="Footer Placeholder 3">
            <a:extLst>
              <a:ext uri="{FF2B5EF4-FFF2-40B4-BE49-F238E27FC236}">
                <a16:creationId xmlns:a16="http://schemas.microsoft.com/office/drawing/2014/main" id="{2F348130-7F22-B8F7-D62C-8E0EE4C12F72}"/>
              </a:ext>
            </a:extLst>
          </p:cNvPr>
          <p:cNvSpPr>
            <a:spLocks noGrp="1"/>
          </p:cNvSpPr>
          <p:nvPr>
            <p:ph type="ftr" sz="quarter" idx="11"/>
          </p:nvPr>
        </p:nvSpPr>
        <p:spPr/>
        <p:txBody>
          <a:bodyPr/>
          <a:lstStyle/>
          <a:p>
            <a:r>
              <a:rPr lang="en-US"/>
              <a:t>BREAKOUT SESSION – YOUTH AND EDUCATION</a:t>
            </a:r>
          </a:p>
        </p:txBody>
      </p:sp>
      <p:sp>
        <p:nvSpPr>
          <p:cNvPr id="5" name="Slide Number Placeholder 4">
            <a:extLst>
              <a:ext uri="{FF2B5EF4-FFF2-40B4-BE49-F238E27FC236}">
                <a16:creationId xmlns:a16="http://schemas.microsoft.com/office/drawing/2014/main" id="{3154CBAE-8169-9B31-5F35-8E5FBF4BC447}"/>
              </a:ext>
            </a:extLst>
          </p:cNvPr>
          <p:cNvSpPr>
            <a:spLocks noGrp="1"/>
          </p:cNvSpPr>
          <p:nvPr>
            <p:ph type="sldNum" sz="quarter" idx="12"/>
          </p:nvPr>
        </p:nvSpPr>
        <p:spPr/>
        <p:txBody>
          <a:bodyPr/>
          <a:lstStyle/>
          <a:p>
            <a:fld id="{ACAAA2AA-9935-F447-A1F2-B7B18FC0B460}" type="slidenum">
              <a:rPr lang="en-US" smtClean="0"/>
              <a:t>34</a:t>
            </a:fld>
            <a:endParaRPr lang="en-US"/>
          </a:p>
        </p:txBody>
      </p:sp>
      <p:sp>
        <p:nvSpPr>
          <p:cNvPr id="6" name="TextBox 5">
            <a:extLst>
              <a:ext uri="{FF2B5EF4-FFF2-40B4-BE49-F238E27FC236}">
                <a16:creationId xmlns:a16="http://schemas.microsoft.com/office/drawing/2014/main" id="{DB0F85DA-25AC-7B82-1BA4-36B1B90D36E4}"/>
              </a:ext>
            </a:extLst>
          </p:cNvPr>
          <p:cNvSpPr txBox="1"/>
          <p:nvPr/>
        </p:nvSpPr>
        <p:spPr>
          <a:xfrm>
            <a:off x="6632057" y="1761067"/>
            <a:ext cx="5466810" cy="2862322"/>
          </a:xfrm>
          <a:prstGeom prst="rect">
            <a:avLst/>
          </a:prstGeom>
          <a:solidFill>
            <a:schemeClr val="accent1">
              <a:lumMod val="40000"/>
              <a:lumOff val="60000"/>
            </a:schemeClr>
          </a:solidFill>
        </p:spPr>
        <p:txBody>
          <a:bodyPr wrap="square" rtlCol="0">
            <a:spAutoFit/>
          </a:bodyPr>
          <a:lstStyle/>
          <a:p>
            <a:pPr lvl="1" fontAlgn="base"/>
            <a:r>
              <a:rPr lang="en-US" sz="2000" b="1" i="0" u="none" strike="noStrike">
                <a:solidFill>
                  <a:srgbClr val="20383A"/>
                </a:solidFill>
                <a:effectLst/>
                <a:latin typeface="Gotham"/>
              </a:rPr>
              <a:t>Covered Populations: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Rural residents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Low-income individuals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Veterans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Seniors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Individuals with disabilities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English learners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Racial and ethnic minorities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Incarcerated individuals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40498522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BE92C1-E3CB-6C99-54AB-CD9011269B7E}"/>
              </a:ext>
            </a:extLst>
          </p:cNvPr>
          <p:cNvSpPr/>
          <p:nvPr/>
        </p:nvSpPr>
        <p:spPr>
          <a:xfrm>
            <a:off x="-1" y="0"/>
            <a:ext cx="4608945" cy="6393294"/>
          </a:xfrm>
          <a:prstGeom prst="rect">
            <a:avLst/>
          </a:prstGeom>
          <a:solidFill>
            <a:srgbClr val="005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1055" y="621792"/>
            <a:ext cx="4137889" cy="54132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solidFill>
                  <a:srgbClr val="C5EAFF"/>
                </a:solidFill>
                <a:latin typeface="Open Sans"/>
                <a:ea typeface="Open Sans"/>
                <a:cs typeface="Open Sans"/>
              </a:rPr>
              <a:t>Conclusion and Q &amp; A</a:t>
            </a:r>
            <a:endParaRPr lang="en-US">
              <a:solidFill>
                <a:srgbClr val="C5EA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4D145CF-A556-9354-6B3E-F7813D9FEE8E}"/>
              </a:ext>
            </a:extLst>
          </p:cNvPr>
          <p:cNvSpPr txBox="1"/>
          <p:nvPr/>
        </p:nvSpPr>
        <p:spPr>
          <a:xfrm>
            <a:off x="6019209" y="201790"/>
            <a:ext cx="4832349" cy="6105829"/>
          </a:xfrm>
          <a:prstGeom prst="rect">
            <a:avLst/>
          </a:prstGeom>
        </p:spPr>
        <p:txBody>
          <a:bodyPr vert="horz" lIns="91440" tIns="45720" rIns="91440" bIns="45720" rtlCol="0" anchor="ctr">
            <a:noAutofit/>
          </a:bodyPr>
          <a:lstStyle/>
          <a:p>
            <a:pPr marL="400050" indent="-342900">
              <a:lnSpc>
                <a:spcPct val="90000"/>
              </a:lnSpc>
              <a:spcAft>
                <a:spcPts val="600"/>
              </a:spcAft>
              <a:buFont typeface="Arial"/>
              <a:buChar char="•"/>
            </a:pPr>
            <a:r>
              <a:rPr lang="en-US" sz="2800">
                <a:solidFill>
                  <a:srgbClr val="014136"/>
                </a:solidFill>
                <a:latin typeface="Open Sans"/>
                <a:ea typeface="Open Sans"/>
                <a:cs typeface="Open Sans"/>
              </a:rPr>
              <a:t>What assets does your organization have that can help optimize broadband access for your constituents?</a:t>
            </a:r>
          </a:p>
          <a:p>
            <a:pPr marL="57150">
              <a:lnSpc>
                <a:spcPct val="90000"/>
              </a:lnSpc>
              <a:spcAft>
                <a:spcPts val="600"/>
              </a:spcAft>
            </a:pPr>
            <a:endParaRPr lang="en-US" sz="2800">
              <a:solidFill>
                <a:srgbClr val="014136"/>
              </a:solidFill>
              <a:latin typeface="Open Sans"/>
              <a:ea typeface="Open Sans"/>
              <a:cs typeface="Open Sans"/>
            </a:endParaRPr>
          </a:p>
          <a:p>
            <a:pPr marL="400050" indent="-342900">
              <a:lnSpc>
                <a:spcPct val="90000"/>
              </a:lnSpc>
              <a:spcAft>
                <a:spcPts val="600"/>
              </a:spcAft>
              <a:buFont typeface="Arial"/>
              <a:buChar char="•"/>
            </a:pPr>
            <a:r>
              <a:rPr lang="en-US" sz="2800">
                <a:solidFill>
                  <a:srgbClr val="014136"/>
                </a:solidFill>
                <a:latin typeface="Open Sans"/>
                <a:ea typeface="Open Sans"/>
                <a:cs typeface="Open Sans"/>
              </a:rPr>
              <a:t>What are the barriers to broadband access, devices and digital skills for your constituents?</a:t>
            </a:r>
          </a:p>
          <a:p>
            <a:pPr marL="400050" indent="-342900">
              <a:lnSpc>
                <a:spcPct val="90000"/>
              </a:lnSpc>
              <a:spcAft>
                <a:spcPts val="600"/>
              </a:spcAft>
              <a:buFont typeface="Arial"/>
              <a:buChar char="•"/>
            </a:pPr>
            <a:endParaRPr lang="en-US" sz="2800">
              <a:solidFill>
                <a:srgbClr val="014136"/>
              </a:solidFill>
              <a:latin typeface="Open Sans"/>
              <a:ea typeface="Open Sans"/>
              <a:cs typeface="Open Sans"/>
            </a:endParaRPr>
          </a:p>
          <a:p>
            <a:pPr marL="400050" indent="-342900">
              <a:lnSpc>
                <a:spcPct val="90000"/>
              </a:lnSpc>
              <a:spcAft>
                <a:spcPts val="600"/>
              </a:spcAft>
              <a:buFont typeface="Arial"/>
              <a:buChar char="•"/>
            </a:pPr>
            <a:r>
              <a:rPr lang="en-US" sz="2800">
                <a:solidFill>
                  <a:srgbClr val="014136"/>
                </a:solidFill>
                <a:latin typeface="Open Sans"/>
                <a:ea typeface="Open Sans"/>
                <a:cs typeface="Open Sans"/>
              </a:rPr>
              <a:t>Discuss your role in workforce development</a:t>
            </a:r>
            <a:endParaRPr lang="en-US" sz="2800">
              <a:solidFill>
                <a:srgbClr val="01413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A4BFE898-179D-C22B-D61C-431F69D50D1F}"/>
              </a:ext>
            </a:extLst>
          </p:cNvPr>
          <p:cNvSpPr>
            <a:spLocks noGrp="1"/>
          </p:cNvSpPr>
          <p:nvPr>
            <p:ph type="sldNum" sz="quarter" idx="12"/>
          </p:nvPr>
        </p:nvSpPr>
        <p:spPr>
          <a:xfrm>
            <a:off x="10579100" y="6356350"/>
            <a:ext cx="774700" cy="365125"/>
          </a:xfrm>
        </p:spPr>
        <p:txBody>
          <a:bodyPr vert="horz" lIns="91440" tIns="45720" rIns="91440" bIns="45720" rtlCol="0" anchor="ctr">
            <a:normAutofit/>
          </a:bodyPr>
          <a:lstStyle/>
          <a:p>
            <a:pPr>
              <a:spcAft>
                <a:spcPts val="600"/>
              </a:spcAft>
            </a:pPr>
            <a:fld id="{E6C700BF-F447-B74E-8525-2F0AD4CE73F1}" type="slidenum">
              <a:rPr lang="en-US" sz="1200" smtClean="0">
                <a:solidFill>
                  <a:schemeClr val="tx1">
                    <a:tint val="75000"/>
                  </a:schemeClr>
                </a:solidFill>
                <a:latin typeface="+mn-lt"/>
                <a:ea typeface="+mn-ea"/>
                <a:cs typeface="+mn-cs"/>
              </a:rPr>
              <a:pPr>
                <a:spcAft>
                  <a:spcPts val="600"/>
                </a:spcAft>
              </a:pPr>
              <a:t>35</a:t>
            </a:fld>
            <a:endParaRPr lang="en-US" sz="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03673312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D13F-A308-0046-A3EB-731B6256649A}"/>
              </a:ext>
            </a:extLst>
          </p:cNvPr>
          <p:cNvSpPr>
            <a:spLocks noGrp="1"/>
          </p:cNvSpPr>
          <p:nvPr>
            <p:ph type="title"/>
          </p:nvPr>
        </p:nvSpPr>
        <p:spPr/>
        <p:txBody>
          <a:bodyPr>
            <a:normAutofit/>
          </a:bodyPr>
          <a:lstStyle/>
          <a:p>
            <a:r>
              <a:rPr lang="en-US" sz="4800">
                <a:latin typeface="Expressway Xb"/>
              </a:rPr>
              <a:t>ECONOMIC AND WORKFORCE DEVELOPMENT</a:t>
            </a:r>
          </a:p>
        </p:txBody>
      </p:sp>
      <p:sp>
        <p:nvSpPr>
          <p:cNvPr id="3" name="Text Placeholder 2">
            <a:extLst>
              <a:ext uri="{FF2B5EF4-FFF2-40B4-BE49-F238E27FC236}">
                <a16:creationId xmlns:a16="http://schemas.microsoft.com/office/drawing/2014/main" id="{3B4B92A6-BE84-9783-8EE2-3AF7227E51D1}"/>
              </a:ext>
            </a:extLst>
          </p:cNvPr>
          <p:cNvSpPr>
            <a:spLocks noGrp="1"/>
          </p:cNvSpPr>
          <p:nvPr>
            <p:ph type="body" idx="1"/>
          </p:nvPr>
        </p:nvSpPr>
        <p:spPr>
          <a:xfrm>
            <a:off x="1609343" y="4831881"/>
            <a:ext cx="9738361" cy="1678986"/>
          </a:xfrm>
        </p:spPr>
        <p:txBody>
          <a:bodyPr>
            <a:normAutofit/>
          </a:bodyPr>
          <a:lstStyle/>
          <a:p>
            <a:r>
              <a:rPr lang="en-US" u="sng">
                <a:solidFill>
                  <a:schemeClr val="accent3">
                    <a:lumMod val="20000"/>
                    <a:lumOff val="80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https://www.surveymonkey.com/r/ADECA_communityorgbarriers</a:t>
            </a:r>
            <a:endParaRPr lang="en-US" u="sng">
              <a:solidFill>
                <a:schemeClr val="accent3">
                  <a:lumMod val="20000"/>
                  <a:lumOff val="80000"/>
                </a:schemeClr>
              </a:solidFill>
              <a:effectLst/>
              <a:latin typeface="Calibri" panose="020F0502020204030204" pitchFamily="34" charset="0"/>
              <a:ea typeface="Calibri" panose="020F0502020204030204" pitchFamily="34" charset="0"/>
            </a:endParaRPr>
          </a:p>
        </p:txBody>
      </p:sp>
      <p:sp>
        <p:nvSpPr>
          <p:cNvPr id="5" name="Slide Number Placeholder 4">
            <a:extLst>
              <a:ext uri="{FF2B5EF4-FFF2-40B4-BE49-F238E27FC236}">
                <a16:creationId xmlns:a16="http://schemas.microsoft.com/office/drawing/2014/main" id="{0DDB0042-2749-44BC-045E-8BAEAA62FF77}"/>
              </a:ext>
            </a:extLst>
          </p:cNvPr>
          <p:cNvSpPr>
            <a:spLocks noGrp="1"/>
          </p:cNvSpPr>
          <p:nvPr>
            <p:ph type="sldNum" sz="quarter" idx="12"/>
          </p:nvPr>
        </p:nvSpPr>
        <p:spPr/>
        <p:txBody>
          <a:bodyPr/>
          <a:lstStyle/>
          <a:p>
            <a:fld id="{ACAAA2AA-9935-F447-A1F2-B7B18FC0B460}" type="slidenum">
              <a:rPr lang="en-US" smtClean="0"/>
              <a:pPr/>
              <a:t>36</a:t>
            </a:fld>
            <a:endParaRPr lang="en-US"/>
          </a:p>
        </p:txBody>
      </p:sp>
    </p:spTree>
    <p:extLst>
      <p:ext uri="{BB962C8B-B14F-4D97-AF65-F5344CB8AC3E}">
        <p14:creationId xmlns:p14="http://schemas.microsoft.com/office/powerpoint/2010/main" val="91918060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6A5C69-E674-9A97-169A-9D9E9CF6F06E}"/>
              </a:ext>
            </a:extLst>
          </p:cNvPr>
          <p:cNvSpPr>
            <a:spLocks noGrp="1"/>
          </p:cNvSpPr>
          <p:nvPr>
            <p:ph type="title"/>
          </p:nvPr>
        </p:nvSpPr>
        <p:spPr/>
        <p:txBody>
          <a:bodyPr>
            <a:normAutofit/>
          </a:bodyPr>
          <a:lstStyle/>
          <a:p>
            <a:pPr algn="ctr"/>
            <a:r>
              <a:rPr lang="en-US" dirty="0">
                <a:latin typeface="Expressway Rg"/>
              </a:rPr>
              <a:t>ECONOMIC DEVELOPMENT PARTNERS</a:t>
            </a:r>
            <a:endParaRPr lang="en-US" dirty="0"/>
          </a:p>
        </p:txBody>
      </p:sp>
      <p:sp>
        <p:nvSpPr>
          <p:cNvPr id="2" name="Slide Number Placeholder 1">
            <a:extLst>
              <a:ext uri="{FF2B5EF4-FFF2-40B4-BE49-F238E27FC236}">
                <a16:creationId xmlns:a16="http://schemas.microsoft.com/office/drawing/2014/main" id="{A6E94E3F-D4CD-17F6-B735-B814240ABC2B}"/>
              </a:ext>
            </a:extLst>
          </p:cNvPr>
          <p:cNvSpPr>
            <a:spLocks noGrp="1"/>
          </p:cNvSpPr>
          <p:nvPr>
            <p:ph type="sldNum" sz="quarter" idx="12"/>
          </p:nvPr>
        </p:nvSpPr>
        <p:spPr/>
        <p:txBody>
          <a:bodyPr vert="horz" lIns="91440" tIns="45720" rIns="91440" bIns="45720" rtlCol="0" anchor="ctr">
            <a:normAutofit/>
          </a:bodyPr>
          <a:lstStyle/>
          <a:p>
            <a:pPr>
              <a:spcAft>
                <a:spcPts val="600"/>
              </a:spcAft>
            </a:pPr>
            <a:fld id="{E6C700BF-F447-B74E-8525-2F0AD4CE73F1}" type="slidenum">
              <a:rPr lang="en-US" sz="1200" smtClean="0">
                <a:solidFill>
                  <a:schemeClr val="tx1">
                    <a:tint val="75000"/>
                  </a:schemeClr>
                </a:solidFill>
                <a:latin typeface="+mn-lt"/>
                <a:ea typeface="+mn-ea"/>
                <a:cs typeface="+mn-cs"/>
              </a:rPr>
              <a:pPr>
                <a:spcAft>
                  <a:spcPts val="600"/>
                </a:spcAft>
              </a:pPr>
              <a:t>37</a:t>
            </a:fld>
            <a:endParaRPr lang="en-US" sz="1200">
              <a:solidFill>
                <a:schemeClr val="tx1">
                  <a:tint val="75000"/>
                </a:schemeClr>
              </a:solidFill>
              <a:latin typeface="+mn-lt"/>
              <a:ea typeface="+mn-ea"/>
              <a:cs typeface="+mn-cs"/>
            </a:endParaRPr>
          </a:p>
        </p:txBody>
      </p:sp>
      <p:graphicFrame>
        <p:nvGraphicFramePr>
          <p:cNvPr id="6" name="Diagram 5">
            <a:extLst>
              <a:ext uri="{FF2B5EF4-FFF2-40B4-BE49-F238E27FC236}">
                <a16:creationId xmlns:a16="http://schemas.microsoft.com/office/drawing/2014/main" id="{5C6F0FC8-3FEE-6077-7E45-3EB14B4C5083}"/>
              </a:ext>
            </a:extLst>
          </p:cNvPr>
          <p:cNvGraphicFramePr/>
          <p:nvPr/>
        </p:nvGraphicFramePr>
        <p:xfrm>
          <a:off x="1085223" y="1922106"/>
          <a:ext cx="10369898" cy="4056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4">
            <a:extLst>
              <a:ext uri="{FF2B5EF4-FFF2-40B4-BE49-F238E27FC236}">
                <a16:creationId xmlns:a16="http://schemas.microsoft.com/office/drawing/2014/main" id="{ACEF07F9-4A72-06A2-3642-D4771C9067B4}"/>
              </a:ext>
            </a:extLst>
          </p:cNvPr>
          <p:cNvSpPr txBox="1">
            <a:spLocks/>
          </p:cNvSpPr>
          <p:nvPr/>
        </p:nvSpPr>
        <p:spPr>
          <a:xfrm rot="16200000">
            <a:off x="-2058333" y="3761121"/>
            <a:ext cx="5503514" cy="365125"/>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spc="300">
                <a:solidFill>
                  <a:schemeClr val="bg1">
                    <a:lumMod val="75000"/>
                  </a:schemeClr>
                </a:solidFill>
                <a:latin typeface="Expressway Rg" panose="020B0604020200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BREAKOUT SESSION – ECONOMIC AND WORKFORCE DEVELOPMENT</a:t>
            </a:r>
          </a:p>
        </p:txBody>
      </p:sp>
    </p:spTree>
    <p:extLst>
      <p:ext uri="{BB962C8B-B14F-4D97-AF65-F5344CB8AC3E}">
        <p14:creationId xmlns:p14="http://schemas.microsoft.com/office/powerpoint/2010/main" val="193952314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6A5C69-E674-9A97-169A-9D9E9CF6F06E}"/>
              </a:ext>
            </a:extLst>
          </p:cNvPr>
          <p:cNvSpPr>
            <a:spLocks noGrp="1"/>
          </p:cNvSpPr>
          <p:nvPr>
            <p:ph type="title"/>
          </p:nvPr>
        </p:nvSpPr>
        <p:spPr/>
        <p:txBody>
          <a:bodyPr>
            <a:normAutofit/>
          </a:bodyPr>
          <a:lstStyle/>
          <a:p>
            <a:pPr algn="ctr"/>
            <a:r>
              <a:rPr lang="en-US" dirty="0">
                <a:latin typeface="Expressway Rg"/>
              </a:rPr>
              <a:t>WORKFORCE DEVELOPMENT PARTNERS</a:t>
            </a:r>
            <a:endParaRPr lang="en-US" dirty="0"/>
          </a:p>
        </p:txBody>
      </p:sp>
      <p:sp>
        <p:nvSpPr>
          <p:cNvPr id="2" name="Slide Number Placeholder 1">
            <a:extLst>
              <a:ext uri="{FF2B5EF4-FFF2-40B4-BE49-F238E27FC236}">
                <a16:creationId xmlns:a16="http://schemas.microsoft.com/office/drawing/2014/main" id="{A6E94E3F-D4CD-17F6-B735-B814240ABC2B}"/>
              </a:ext>
            </a:extLst>
          </p:cNvPr>
          <p:cNvSpPr>
            <a:spLocks noGrp="1"/>
          </p:cNvSpPr>
          <p:nvPr>
            <p:ph type="sldNum" sz="quarter" idx="12"/>
          </p:nvPr>
        </p:nvSpPr>
        <p:spPr/>
        <p:txBody>
          <a:bodyPr vert="horz" lIns="91440" tIns="45720" rIns="91440" bIns="45720" rtlCol="0" anchor="ctr">
            <a:normAutofit/>
          </a:bodyPr>
          <a:lstStyle/>
          <a:p>
            <a:pPr>
              <a:spcAft>
                <a:spcPts val="600"/>
              </a:spcAft>
            </a:pPr>
            <a:fld id="{E6C700BF-F447-B74E-8525-2F0AD4CE73F1}" type="slidenum">
              <a:rPr lang="en-US" sz="1200" smtClean="0">
                <a:solidFill>
                  <a:schemeClr val="tx1">
                    <a:tint val="75000"/>
                  </a:schemeClr>
                </a:solidFill>
                <a:latin typeface="+mn-lt"/>
                <a:ea typeface="+mn-ea"/>
                <a:cs typeface="+mn-cs"/>
              </a:rPr>
              <a:pPr>
                <a:spcAft>
                  <a:spcPts val="600"/>
                </a:spcAft>
              </a:pPr>
              <a:t>38</a:t>
            </a:fld>
            <a:endParaRPr lang="en-US" sz="1200">
              <a:solidFill>
                <a:schemeClr val="tx1">
                  <a:tint val="75000"/>
                </a:schemeClr>
              </a:solidFill>
              <a:latin typeface="+mn-lt"/>
              <a:ea typeface="+mn-ea"/>
              <a:cs typeface="+mn-cs"/>
            </a:endParaRPr>
          </a:p>
        </p:txBody>
      </p:sp>
      <p:graphicFrame>
        <p:nvGraphicFramePr>
          <p:cNvPr id="6" name="Diagram 5">
            <a:extLst>
              <a:ext uri="{FF2B5EF4-FFF2-40B4-BE49-F238E27FC236}">
                <a16:creationId xmlns:a16="http://schemas.microsoft.com/office/drawing/2014/main" id="{5C6F0FC8-3FEE-6077-7E45-3EB14B4C5083}"/>
              </a:ext>
            </a:extLst>
          </p:cNvPr>
          <p:cNvGraphicFramePr/>
          <p:nvPr/>
        </p:nvGraphicFramePr>
        <p:xfrm>
          <a:off x="1085223" y="1922106"/>
          <a:ext cx="10369898" cy="4056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4">
            <a:extLst>
              <a:ext uri="{FF2B5EF4-FFF2-40B4-BE49-F238E27FC236}">
                <a16:creationId xmlns:a16="http://schemas.microsoft.com/office/drawing/2014/main" id="{ACEF07F9-4A72-06A2-3642-D4771C9067B4}"/>
              </a:ext>
            </a:extLst>
          </p:cNvPr>
          <p:cNvSpPr txBox="1">
            <a:spLocks/>
          </p:cNvSpPr>
          <p:nvPr/>
        </p:nvSpPr>
        <p:spPr>
          <a:xfrm rot="16200000">
            <a:off x="-2058333" y="3761121"/>
            <a:ext cx="5503514" cy="365125"/>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spc="300">
                <a:solidFill>
                  <a:schemeClr val="bg1">
                    <a:lumMod val="75000"/>
                  </a:schemeClr>
                </a:solidFill>
                <a:latin typeface="Expressway Rg" panose="020B0604020200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BREAKOUT SESSION – ECONOMIC AND WORKFORCE DEVELOPMENT</a:t>
            </a:r>
          </a:p>
        </p:txBody>
      </p:sp>
    </p:spTree>
    <p:extLst>
      <p:ext uri="{BB962C8B-B14F-4D97-AF65-F5344CB8AC3E}">
        <p14:creationId xmlns:p14="http://schemas.microsoft.com/office/powerpoint/2010/main" val="123102568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5066DF-26CC-DEA0-C0FE-08903F9466F3}"/>
              </a:ext>
            </a:extLst>
          </p:cNvPr>
          <p:cNvSpPr txBox="1"/>
          <p:nvPr/>
        </p:nvSpPr>
        <p:spPr>
          <a:xfrm>
            <a:off x="1388505" y="1578579"/>
            <a:ext cx="8283109" cy="484748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Profile of workforce development programs or analysis your agency provides or uses, including: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Programs for training or job placement in the communications industry or transferable skill sets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Programs addressing any specific populations or communities (such as rural)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Current capacity for developing and offering trainings to meet workforce demands in the communications industry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Plans for developing and offering additional programs to meet future demands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Funding sources for training programs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Barriers and obstacles to developing a diverse, skilled workforce and how these can be mitigated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Capacity for program growth or new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olidFill>
                  <a:prstClr val="black"/>
                </a:solidFill>
                <a:latin typeface="Arial" panose="020B0604020202020204" pitchFamily="34" charset="0"/>
                <a:cs typeface="Arial" panose="020B0604020202020204" pitchFamily="34" charset="0"/>
              </a:rPr>
              <a:t>Interest and capacity for collaboration</a:t>
            </a: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descr="Construction worker male with solid fill">
            <a:extLst>
              <a:ext uri="{FF2B5EF4-FFF2-40B4-BE49-F238E27FC236}">
                <a16:creationId xmlns:a16="http://schemas.microsoft.com/office/drawing/2014/main" id="{1356DC14-BB53-39F7-7E7E-0103FFBD8B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01356" y="1653110"/>
            <a:ext cx="1604493" cy="1604493"/>
          </a:xfrm>
          <a:prstGeom prst="rect">
            <a:avLst/>
          </a:prstGeom>
        </p:spPr>
      </p:pic>
      <p:pic>
        <p:nvPicPr>
          <p:cNvPr id="9" name="Graphic 8" descr="Diploma with solid fill">
            <a:extLst>
              <a:ext uri="{FF2B5EF4-FFF2-40B4-BE49-F238E27FC236}">
                <a16:creationId xmlns:a16="http://schemas.microsoft.com/office/drawing/2014/main" id="{EF0CDC6C-7345-AB85-370A-D91CCFEA67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01356" y="2990317"/>
            <a:ext cx="1604493" cy="1604493"/>
          </a:xfrm>
          <a:prstGeom prst="rect">
            <a:avLst/>
          </a:prstGeom>
        </p:spPr>
      </p:pic>
      <p:pic>
        <p:nvPicPr>
          <p:cNvPr id="11" name="Graphic 10" descr="Blueprint with solid fill">
            <a:extLst>
              <a:ext uri="{FF2B5EF4-FFF2-40B4-BE49-F238E27FC236}">
                <a16:creationId xmlns:a16="http://schemas.microsoft.com/office/drawing/2014/main" id="{AA023CF0-1CB6-DF51-E7C0-68D756202C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1356" y="4327524"/>
            <a:ext cx="1604493" cy="1604493"/>
          </a:xfrm>
          <a:prstGeom prst="rect">
            <a:avLst/>
          </a:prstGeom>
        </p:spPr>
      </p:pic>
      <p:sp>
        <p:nvSpPr>
          <p:cNvPr id="8" name="Title 7">
            <a:extLst>
              <a:ext uri="{FF2B5EF4-FFF2-40B4-BE49-F238E27FC236}">
                <a16:creationId xmlns:a16="http://schemas.microsoft.com/office/drawing/2014/main" id="{72DEC667-4DF9-15B2-D804-B6AA72D71C81}"/>
              </a:ext>
            </a:extLst>
          </p:cNvPr>
          <p:cNvSpPr>
            <a:spLocks noGrp="1"/>
          </p:cNvSpPr>
          <p:nvPr>
            <p:ph type="title"/>
          </p:nvPr>
        </p:nvSpPr>
        <p:spPr/>
        <p:txBody>
          <a:bodyPr/>
          <a:lstStyle/>
          <a:p>
            <a:pPr algn="ctr"/>
            <a:r>
              <a:rPr lang="en-US"/>
              <a:t>WORKFORCE DEVELOPMENT INVENTORY</a:t>
            </a:r>
          </a:p>
        </p:txBody>
      </p:sp>
      <p:sp>
        <p:nvSpPr>
          <p:cNvPr id="2" name="Footer Placeholder 4">
            <a:extLst>
              <a:ext uri="{FF2B5EF4-FFF2-40B4-BE49-F238E27FC236}">
                <a16:creationId xmlns:a16="http://schemas.microsoft.com/office/drawing/2014/main" id="{080223D9-39C5-B5FF-480D-1A493C708080}"/>
              </a:ext>
            </a:extLst>
          </p:cNvPr>
          <p:cNvSpPr txBox="1">
            <a:spLocks/>
          </p:cNvSpPr>
          <p:nvPr/>
        </p:nvSpPr>
        <p:spPr>
          <a:xfrm rot="16200000">
            <a:off x="-2058333" y="3761121"/>
            <a:ext cx="5503514" cy="365125"/>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spc="300">
                <a:solidFill>
                  <a:schemeClr val="bg1">
                    <a:lumMod val="75000"/>
                  </a:schemeClr>
                </a:solidFill>
                <a:latin typeface="Expressway Rg" panose="020B0604020200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BREAKOUT SESSION – ECONOMIC AND WORKFORCE DEVELOPMENT</a:t>
            </a:r>
          </a:p>
        </p:txBody>
      </p:sp>
    </p:spTree>
    <p:extLst>
      <p:ext uri="{BB962C8B-B14F-4D97-AF65-F5344CB8AC3E}">
        <p14:creationId xmlns:p14="http://schemas.microsoft.com/office/powerpoint/2010/main" val="1106387512"/>
      </p:ext>
    </p:extLst>
  </p:cSld>
  <p:clrMapOvr>
    <a:masterClrMapping/>
  </p:clrMapOvr>
  <mc:AlternateContent xmlns:mc="http://schemas.openxmlformats.org/markup-compatibility/2006" xmlns:p14="http://schemas.microsoft.com/office/powerpoint/2010/main">
    <mc:Choice Requires="p14">
      <p:transition p14:dur="250" advTm="14000">
        <p:fade/>
      </p:transition>
    </mc:Choice>
    <mc:Fallback xmlns="">
      <p:transition advTm="14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AA42-8E72-3BC5-5C67-78B696C4E4A6}"/>
              </a:ext>
            </a:extLst>
          </p:cNvPr>
          <p:cNvSpPr>
            <a:spLocks noGrp="1"/>
          </p:cNvSpPr>
          <p:nvPr>
            <p:ph type="title"/>
          </p:nvPr>
        </p:nvSpPr>
        <p:spPr/>
        <p:txBody>
          <a:bodyPr>
            <a:normAutofit fontScale="90000"/>
          </a:bodyPr>
          <a:lstStyle/>
          <a:p>
            <a:r>
              <a:rPr lang="en-US" sz="2800" dirty="0"/>
              <a:t>ADECA IS DEVELOPING TWO SETS OF PLANS TO ACCESS FUNDS FROM THE FEDERAL INFRASTRUCTURE LAW </a:t>
            </a:r>
            <a:endParaRPr lang="en-US" dirty="0"/>
          </a:p>
        </p:txBody>
      </p:sp>
      <p:sp>
        <p:nvSpPr>
          <p:cNvPr id="3" name="Content Placeholder 2">
            <a:extLst>
              <a:ext uri="{FF2B5EF4-FFF2-40B4-BE49-F238E27FC236}">
                <a16:creationId xmlns:a16="http://schemas.microsoft.com/office/drawing/2014/main" id="{39E58F3C-BDE1-21BF-D481-7BFA5D5E9CE6}"/>
              </a:ext>
            </a:extLst>
          </p:cNvPr>
          <p:cNvSpPr>
            <a:spLocks noGrp="1"/>
          </p:cNvSpPr>
          <p:nvPr>
            <p:ph sz="half" idx="1"/>
          </p:nvPr>
        </p:nvSpPr>
        <p:spPr/>
        <p:txBody>
          <a:bodyPr/>
          <a:lstStyle/>
          <a:p>
            <a:pPr marL="0" indent="0">
              <a:buNone/>
            </a:pPr>
            <a:r>
              <a:rPr lang="en-US" sz="2800" dirty="0"/>
              <a:t>A series of plans that will be submitted to the federal government to access funding that will be awarded for construction of new broadband infrastructure </a:t>
            </a:r>
          </a:p>
          <a:p>
            <a:pPr marL="0" indent="0">
              <a:buNone/>
            </a:pPr>
            <a:endParaRPr lang="en-US" dirty="0"/>
          </a:p>
        </p:txBody>
      </p:sp>
      <p:sp>
        <p:nvSpPr>
          <p:cNvPr id="4" name="Content Placeholder 3">
            <a:extLst>
              <a:ext uri="{FF2B5EF4-FFF2-40B4-BE49-F238E27FC236}">
                <a16:creationId xmlns:a16="http://schemas.microsoft.com/office/drawing/2014/main" id="{0D358741-9908-92F5-55BD-4F7D8016CF8E}"/>
              </a:ext>
            </a:extLst>
          </p:cNvPr>
          <p:cNvSpPr>
            <a:spLocks noGrp="1"/>
          </p:cNvSpPr>
          <p:nvPr>
            <p:ph sz="half" idx="2"/>
          </p:nvPr>
        </p:nvSpPr>
        <p:spPr/>
        <p:txBody>
          <a:bodyPr/>
          <a:lstStyle/>
          <a:p>
            <a:pPr marL="0" indent="0">
              <a:buNone/>
            </a:pPr>
            <a:r>
              <a:rPr lang="en-US" sz="2800" dirty="0"/>
              <a:t>A plan that will be submitted to the federal government to access digital equity funding for programs that help Alabama households afford, adopt, and use broadband</a:t>
            </a:r>
          </a:p>
          <a:p>
            <a:pPr marL="0" indent="0">
              <a:buNone/>
            </a:pPr>
            <a:endParaRPr lang="en-US" dirty="0"/>
          </a:p>
        </p:txBody>
      </p:sp>
      <p:sp>
        <p:nvSpPr>
          <p:cNvPr id="5" name="Footer Placeholder 4">
            <a:extLst>
              <a:ext uri="{FF2B5EF4-FFF2-40B4-BE49-F238E27FC236}">
                <a16:creationId xmlns:a16="http://schemas.microsoft.com/office/drawing/2014/main" id="{DB5B37D7-F58D-2C70-9DEA-FB286A60CFDF}"/>
              </a:ext>
            </a:extLst>
          </p:cNvPr>
          <p:cNvSpPr>
            <a:spLocks noGrp="1"/>
          </p:cNvSpPr>
          <p:nvPr>
            <p:ph type="ftr" sz="quarter" idx="11"/>
          </p:nvPr>
        </p:nvSpPr>
        <p:spPr/>
        <p:txBody>
          <a:bodyPr/>
          <a:lstStyle/>
          <a:p>
            <a:r>
              <a:rPr lang="en-US" dirty="0"/>
              <a:t>OVERVIEW</a:t>
            </a:r>
          </a:p>
        </p:txBody>
      </p:sp>
      <p:sp>
        <p:nvSpPr>
          <p:cNvPr id="6" name="Slide Number Placeholder 5">
            <a:extLst>
              <a:ext uri="{FF2B5EF4-FFF2-40B4-BE49-F238E27FC236}">
                <a16:creationId xmlns:a16="http://schemas.microsoft.com/office/drawing/2014/main" id="{1EC053A8-38D9-1D3D-F1DA-4ED763FCBD0B}"/>
              </a:ext>
            </a:extLst>
          </p:cNvPr>
          <p:cNvSpPr>
            <a:spLocks noGrp="1"/>
          </p:cNvSpPr>
          <p:nvPr>
            <p:ph type="sldNum" sz="quarter" idx="12"/>
          </p:nvPr>
        </p:nvSpPr>
        <p:spPr/>
        <p:txBody>
          <a:bodyPr/>
          <a:lstStyle/>
          <a:p>
            <a:fld id="{ACAAA2AA-9935-F447-A1F2-B7B18FC0B460}" type="slidenum">
              <a:rPr lang="en-US" smtClean="0"/>
              <a:t>4</a:t>
            </a:fld>
            <a:endParaRPr lang="en-US"/>
          </a:p>
        </p:txBody>
      </p:sp>
    </p:spTree>
    <p:extLst>
      <p:ext uri="{BB962C8B-B14F-4D97-AF65-F5344CB8AC3E}">
        <p14:creationId xmlns:p14="http://schemas.microsoft.com/office/powerpoint/2010/main" val="10024468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BE92C1-E3CB-6C99-54AB-CD9011269B7E}"/>
              </a:ext>
            </a:extLst>
          </p:cNvPr>
          <p:cNvSpPr/>
          <p:nvPr/>
        </p:nvSpPr>
        <p:spPr>
          <a:xfrm>
            <a:off x="-1" y="0"/>
            <a:ext cx="4608945" cy="6393294"/>
          </a:xfrm>
          <a:prstGeom prst="rect">
            <a:avLst/>
          </a:prstGeom>
          <a:solidFill>
            <a:srgbClr val="005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1055" y="621792"/>
            <a:ext cx="4137889" cy="54132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solidFill>
                  <a:srgbClr val="C5EAFF"/>
                </a:solidFill>
                <a:latin typeface="Open Sans"/>
                <a:ea typeface="Open Sans"/>
                <a:cs typeface="Open Sans"/>
              </a:rPr>
              <a:t>Conclusion and Q &amp; A</a:t>
            </a:r>
            <a:endParaRPr lang="en-US">
              <a:solidFill>
                <a:srgbClr val="C5EA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4D145CF-A556-9354-6B3E-F7813D9FEE8E}"/>
              </a:ext>
            </a:extLst>
          </p:cNvPr>
          <p:cNvSpPr txBox="1"/>
          <p:nvPr/>
        </p:nvSpPr>
        <p:spPr>
          <a:xfrm>
            <a:off x="6019209" y="201790"/>
            <a:ext cx="4832349" cy="6105829"/>
          </a:xfrm>
          <a:prstGeom prst="rect">
            <a:avLst/>
          </a:prstGeom>
        </p:spPr>
        <p:txBody>
          <a:bodyPr vert="horz" lIns="91440" tIns="45720" rIns="91440" bIns="45720" rtlCol="0" anchor="ctr">
            <a:noAutofit/>
          </a:bodyPr>
          <a:lstStyle/>
          <a:p>
            <a:pPr marL="400050" indent="-342900">
              <a:lnSpc>
                <a:spcPct val="90000"/>
              </a:lnSpc>
              <a:spcAft>
                <a:spcPts val="600"/>
              </a:spcAft>
              <a:buFont typeface="Arial"/>
              <a:buChar char="•"/>
            </a:pPr>
            <a:r>
              <a:rPr lang="en-US" sz="2800">
                <a:solidFill>
                  <a:srgbClr val="014136"/>
                </a:solidFill>
                <a:latin typeface="Open Sans"/>
                <a:ea typeface="Open Sans"/>
                <a:cs typeface="Open Sans"/>
              </a:rPr>
              <a:t>What assets does your organization have that can help optimize broadband access for your constituents?</a:t>
            </a:r>
          </a:p>
          <a:p>
            <a:pPr marL="57150">
              <a:lnSpc>
                <a:spcPct val="90000"/>
              </a:lnSpc>
              <a:spcAft>
                <a:spcPts val="600"/>
              </a:spcAft>
            </a:pPr>
            <a:endParaRPr lang="en-US" sz="2800">
              <a:solidFill>
                <a:srgbClr val="014136"/>
              </a:solidFill>
              <a:latin typeface="Open Sans"/>
              <a:ea typeface="Open Sans"/>
              <a:cs typeface="Open Sans"/>
            </a:endParaRPr>
          </a:p>
          <a:p>
            <a:pPr marL="400050" indent="-342900">
              <a:lnSpc>
                <a:spcPct val="90000"/>
              </a:lnSpc>
              <a:spcAft>
                <a:spcPts val="600"/>
              </a:spcAft>
              <a:buFont typeface="Arial"/>
              <a:buChar char="•"/>
            </a:pPr>
            <a:r>
              <a:rPr lang="en-US" sz="2800">
                <a:solidFill>
                  <a:srgbClr val="014136"/>
                </a:solidFill>
                <a:latin typeface="Open Sans"/>
                <a:ea typeface="Open Sans"/>
                <a:cs typeface="Open Sans"/>
              </a:rPr>
              <a:t>What are the barriers to broadband access, devices and digital skills for your constituents?</a:t>
            </a:r>
          </a:p>
          <a:p>
            <a:pPr marL="400050" indent="-342900">
              <a:lnSpc>
                <a:spcPct val="90000"/>
              </a:lnSpc>
              <a:spcAft>
                <a:spcPts val="600"/>
              </a:spcAft>
              <a:buFont typeface="Arial"/>
              <a:buChar char="•"/>
            </a:pPr>
            <a:endParaRPr lang="en-US" sz="2800">
              <a:solidFill>
                <a:srgbClr val="014136"/>
              </a:solidFill>
              <a:latin typeface="Open Sans"/>
              <a:ea typeface="Open Sans"/>
              <a:cs typeface="Open Sans"/>
            </a:endParaRPr>
          </a:p>
          <a:p>
            <a:pPr marL="400050" indent="-342900">
              <a:lnSpc>
                <a:spcPct val="90000"/>
              </a:lnSpc>
              <a:spcAft>
                <a:spcPts val="600"/>
              </a:spcAft>
              <a:buFont typeface="Arial"/>
              <a:buChar char="•"/>
            </a:pPr>
            <a:r>
              <a:rPr lang="en-US" sz="2800">
                <a:solidFill>
                  <a:srgbClr val="014136"/>
                </a:solidFill>
                <a:latin typeface="Open Sans"/>
                <a:ea typeface="Open Sans"/>
                <a:cs typeface="Open Sans"/>
              </a:rPr>
              <a:t>Discuss your role in workforce development</a:t>
            </a:r>
            <a:endParaRPr lang="en-US" sz="2800">
              <a:solidFill>
                <a:srgbClr val="01413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A4BFE898-179D-C22B-D61C-431F69D50D1F}"/>
              </a:ext>
            </a:extLst>
          </p:cNvPr>
          <p:cNvSpPr>
            <a:spLocks noGrp="1"/>
          </p:cNvSpPr>
          <p:nvPr>
            <p:ph type="sldNum" sz="quarter" idx="12"/>
          </p:nvPr>
        </p:nvSpPr>
        <p:spPr>
          <a:xfrm>
            <a:off x="10579100" y="6356350"/>
            <a:ext cx="774700" cy="365125"/>
          </a:xfrm>
        </p:spPr>
        <p:txBody>
          <a:bodyPr vert="horz" lIns="91440" tIns="45720" rIns="91440" bIns="45720" rtlCol="0" anchor="ctr">
            <a:normAutofit/>
          </a:bodyPr>
          <a:lstStyle/>
          <a:p>
            <a:pPr>
              <a:spcAft>
                <a:spcPts val="600"/>
              </a:spcAft>
            </a:pPr>
            <a:fld id="{E6C700BF-F447-B74E-8525-2F0AD4CE73F1}" type="slidenum">
              <a:rPr lang="en-US" sz="1200" smtClean="0">
                <a:solidFill>
                  <a:schemeClr val="tx1">
                    <a:tint val="75000"/>
                  </a:schemeClr>
                </a:solidFill>
                <a:latin typeface="+mn-lt"/>
                <a:ea typeface="+mn-ea"/>
                <a:cs typeface="+mn-cs"/>
              </a:rPr>
              <a:pPr>
                <a:spcAft>
                  <a:spcPts val="600"/>
                </a:spcAft>
              </a:pPr>
              <a:t>40</a:t>
            </a:fld>
            <a:endParaRPr lang="en-US" sz="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3862055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D13F-A308-0046-A3EB-731B6256649A}"/>
              </a:ext>
            </a:extLst>
          </p:cNvPr>
          <p:cNvSpPr>
            <a:spLocks noGrp="1"/>
          </p:cNvSpPr>
          <p:nvPr>
            <p:ph type="title"/>
          </p:nvPr>
        </p:nvSpPr>
        <p:spPr/>
        <p:txBody>
          <a:bodyPr>
            <a:normAutofit/>
          </a:bodyPr>
          <a:lstStyle/>
          <a:p>
            <a:r>
              <a:rPr lang="en-US" sz="4800">
                <a:latin typeface="Expressway Xb"/>
              </a:rPr>
              <a:t>POLICY AND ADVOCACY</a:t>
            </a:r>
          </a:p>
        </p:txBody>
      </p:sp>
      <p:sp>
        <p:nvSpPr>
          <p:cNvPr id="3" name="Text Placeholder 2">
            <a:extLst>
              <a:ext uri="{FF2B5EF4-FFF2-40B4-BE49-F238E27FC236}">
                <a16:creationId xmlns:a16="http://schemas.microsoft.com/office/drawing/2014/main" id="{3B4B92A6-BE84-9783-8EE2-3AF7227E51D1}"/>
              </a:ext>
            </a:extLst>
          </p:cNvPr>
          <p:cNvSpPr>
            <a:spLocks noGrp="1"/>
          </p:cNvSpPr>
          <p:nvPr>
            <p:ph type="body" idx="1"/>
          </p:nvPr>
        </p:nvSpPr>
        <p:spPr>
          <a:xfrm>
            <a:off x="1609343" y="4831881"/>
            <a:ext cx="9738361" cy="1678986"/>
          </a:xfrm>
        </p:spPr>
        <p:txBody>
          <a:bodyPr vert="horz" lIns="0" tIns="274320" rIns="0" bIns="274320" rtlCol="0" anchor="t">
            <a:normAutofit/>
          </a:bodyPr>
          <a:lstStyle/>
          <a:p>
            <a:r>
              <a:rPr lang="en-US" u="sng" dirty="0">
                <a:solidFill>
                  <a:srgbClr val="F0F0F0"/>
                </a:solidFill>
                <a:effectLst/>
                <a:latin typeface="Calibri"/>
                <a:ea typeface="Calibri"/>
                <a:cs typeface="Open Sans"/>
                <a:hlinkClick r:id="rId2">
                  <a:extLst>
                    <a:ext uri="{A12FA001-AC4F-418D-AE19-62706E023703}">
                      <ahyp:hlinkClr xmlns:ahyp="http://schemas.microsoft.com/office/drawing/2018/hyperlinkcolor" val="tx"/>
                    </a:ext>
                  </a:extLst>
                </a:hlinkClick>
              </a:rPr>
              <a:t>https://www.surveymonkey.com/r/ADECA_communityorgbarriers</a:t>
            </a:r>
            <a:endParaRPr lang="en-US" u="sng" dirty="0">
              <a:solidFill>
                <a:srgbClr val="F0F0F0"/>
              </a:solidFill>
              <a:effectLst/>
              <a:latin typeface="Calibri"/>
              <a:ea typeface="Calibri"/>
              <a:cs typeface="Open Sans"/>
            </a:endParaRPr>
          </a:p>
          <a:p>
            <a:endParaRPr lang="en-US">
              <a:latin typeface="Open Sans" panose="020B0606030504020204" pitchFamily="34" charset="0"/>
            </a:endParaRPr>
          </a:p>
        </p:txBody>
      </p:sp>
      <p:sp>
        <p:nvSpPr>
          <p:cNvPr id="5" name="Slide Number Placeholder 4">
            <a:extLst>
              <a:ext uri="{FF2B5EF4-FFF2-40B4-BE49-F238E27FC236}">
                <a16:creationId xmlns:a16="http://schemas.microsoft.com/office/drawing/2014/main" id="{0DDB0042-2749-44BC-045E-8BAEAA62FF77}"/>
              </a:ext>
            </a:extLst>
          </p:cNvPr>
          <p:cNvSpPr>
            <a:spLocks noGrp="1"/>
          </p:cNvSpPr>
          <p:nvPr>
            <p:ph type="sldNum" sz="quarter" idx="12"/>
          </p:nvPr>
        </p:nvSpPr>
        <p:spPr/>
        <p:txBody>
          <a:bodyPr/>
          <a:lstStyle/>
          <a:p>
            <a:fld id="{ACAAA2AA-9935-F447-A1F2-B7B18FC0B460}" type="slidenum">
              <a:rPr lang="en-US" smtClean="0"/>
              <a:pPr/>
              <a:t>41</a:t>
            </a:fld>
            <a:endParaRPr lang="en-US"/>
          </a:p>
        </p:txBody>
      </p:sp>
    </p:spTree>
    <p:extLst>
      <p:ext uri="{BB962C8B-B14F-4D97-AF65-F5344CB8AC3E}">
        <p14:creationId xmlns:p14="http://schemas.microsoft.com/office/powerpoint/2010/main" val="211121362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9E7F340-9B97-F752-1684-026A4CCE0E9B}"/>
              </a:ext>
            </a:extLst>
          </p:cNvPr>
          <p:cNvSpPr/>
          <p:nvPr/>
        </p:nvSpPr>
        <p:spPr>
          <a:xfrm>
            <a:off x="1330036" y="4187100"/>
            <a:ext cx="7998692" cy="21506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6DAD1-CB38-D504-588C-8BB0A71228BD}"/>
              </a:ext>
            </a:extLst>
          </p:cNvPr>
          <p:cNvSpPr>
            <a:spLocks noGrp="1"/>
          </p:cNvSpPr>
          <p:nvPr>
            <p:ph type="title"/>
          </p:nvPr>
        </p:nvSpPr>
        <p:spPr>
          <a:xfrm>
            <a:off x="1506071" y="307855"/>
            <a:ext cx="10357316" cy="563610"/>
          </a:xfrm>
        </p:spPr>
        <p:txBody>
          <a:bodyPr/>
          <a:lstStyle/>
          <a:p>
            <a:pPr algn="ctr"/>
            <a:r>
              <a:rPr lang="en-US"/>
              <a:t>COMMUNITY ANCHOR INSTITUTIONS AND BEAD</a:t>
            </a:r>
          </a:p>
        </p:txBody>
      </p:sp>
      <p:sp>
        <p:nvSpPr>
          <p:cNvPr id="3" name="Content Placeholder 2">
            <a:extLst>
              <a:ext uri="{FF2B5EF4-FFF2-40B4-BE49-F238E27FC236}">
                <a16:creationId xmlns:a16="http://schemas.microsoft.com/office/drawing/2014/main" id="{897D662B-409C-5CBD-FE5A-4DA31768C2AF}"/>
              </a:ext>
            </a:extLst>
          </p:cNvPr>
          <p:cNvSpPr>
            <a:spLocks noGrp="1"/>
          </p:cNvSpPr>
          <p:nvPr>
            <p:ph idx="1"/>
          </p:nvPr>
        </p:nvSpPr>
        <p:spPr>
          <a:xfrm>
            <a:off x="1230861" y="1255968"/>
            <a:ext cx="8197041" cy="2862169"/>
          </a:xfrm>
        </p:spPr>
        <p:txBody>
          <a:bodyPr>
            <a:noAutofit/>
          </a:bodyPr>
          <a:lstStyle/>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CAI connectivity:  </a:t>
            </a:r>
            <a:r>
              <a:rPr lang="en-US" sz="1800" b="0">
                <a:solidFill>
                  <a:schemeClr val="tx1"/>
                </a:solidFill>
                <a:latin typeface="Open Sans" pitchFamily="2" charset="0"/>
                <a:ea typeface="Open Sans" pitchFamily="2" charset="0"/>
                <a:cs typeface="Open Sans" pitchFamily="2" charset="0"/>
              </a:rPr>
              <a:t>After unserved and underserved locations, BEAD funds can support access to 1 Gbps internet for CAIs</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State identifies eligible CAIs</a:t>
            </a:r>
            <a:r>
              <a:rPr lang="en-US" sz="1800" b="0">
                <a:solidFill>
                  <a:schemeClr val="tx1"/>
                </a:solidFill>
                <a:latin typeface="Open Sans" pitchFamily="2" charset="0"/>
                <a:ea typeface="Open Sans" pitchFamily="2" charset="0"/>
                <a:cs typeface="Open Sans" pitchFamily="2" charset="0"/>
              </a:rPr>
              <a:t>  and assesses needs</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State applies the definition</a:t>
            </a:r>
            <a:r>
              <a:rPr lang="en-US" sz="1800" b="0">
                <a:solidFill>
                  <a:schemeClr val="tx1"/>
                </a:solidFill>
                <a:latin typeface="Open Sans" pitchFamily="2" charset="0"/>
                <a:ea typeface="Open Sans" pitchFamily="2" charset="0"/>
                <a:cs typeface="Open Sans" pitchFamily="2" charset="0"/>
              </a:rPr>
              <a:t>  and determines CAI types to serve, and its basis if selecting CAIs not in explicitly in definition</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Challenge process:  </a:t>
            </a:r>
            <a:r>
              <a:rPr lang="en-US" sz="1800" b="0">
                <a:solidFill>
                  <a:schemeClr val="tx1"/>
                </a:solidFill>
                <a:latin typeface="Open Sans" pitchFamily="2" charset="0"/>
                <a:ea typeface="Open Sans" pitchFamily="2" charset="0"/>
                <a:cs typeface="Open Sans" pitchFamily="2" charset="0"/>
              </a:rPr>
              <a:t>Organizations not selected as eligible CAIs will have opportunity to challenge state determination </a:t>
            </a:r>
          </a:p>
          <a:p>
            <a:pPr>
              <a:lnSpc>
                <a:spcPct val="100000"/>
              </a:lnSpc>
              <a:spcBef>
                <a:spcPts val="600"/>
              </a:spcBef>
              <a:spcAft>
                <a:spcPts val="900"/>
              </a:spcAft>
            </a:pPr>
            <a:endParaRPr lang="en-US" sz="2000" b="0">
              <a:solidFill>
                <a:schemeClr val="tx1"/>
              </a:solidFill>
              <a:latin typeface="Open Sans" pitchFamily="2" charset="0"/>
              <a:ea typeface="Open Sans" pitchFamily="2" charset="0"/>
              <a:cs typeface="Open Sans" pitchFamily="2" charset="0"/>
            </a:endParaRPr>
          </a:p>
        </p:txBody>
      </p:sp>
      <p:pic>
        <p:nvPicPr>
          <p:cNvPr id="9" name="Picture 8">
            <a:extLst>
              <a:ext uri="{FF2B5EF4-FFF2-40B4-BE49-F238E27FC236}">
                <a16:creationId xmlns:a16="http://schemas.microsoft.com/office/drawing/2014/main" id="{1FCC9F92-69B4-0534-A080-3AA865350BE9}"/>
              </a:ext>
            </a:extLst>
          </p:cNvPr>
          <p:cNvPicPr>
            <a:picLocks noChangeAspect="1"/>
          </p:cNvPicPr>
          <p:nvPr/>
        </p:nvPicPr>
        <p:blipFill>
          <a:blip r:embed="rId3"/>
          <a:stretch>
            <a:fillRect/>
          </a:stretch>
        </p:blipFill>
        <p:spPr>
          <a:xfrm>
            <a:off x="9822640" y="4562017"/>
            <a:ext cx="1555074" cy="1343891"/>
          </a:xfrm>
          <a:prstGeom prst="rect">
            <a:avLst/>
          </a:prstGeom>
        </p:spPr>
      </p:pic>
      <p:pic>
        <p:nvPicPr>
          <p:cNvPr id="15" name="Picture 14">
            <a:extLst>
              <a:ext uri="{FF2B5EF4-FFF2-40B4-BE49-F238E27FC236}">
                <a16:creationId xmlns:a16="http://schemas.microsoft.com/office/drawing/2014/main" id="{90F44C09-B96C-5A1B-1EFE-4B15863F92B7}"/>
              </a:ext>
            </a:extLst>
          </p:cNvPr>
          <p:cNvPicPr>
            <a:picLocks noChangeAspect="1"/>
          </p:cNvPicPr>
          <p:nvPr/>
        </p:nvPicPr>
        <p:blipFill>
          <a:blip r:embed="rId4"/>
          <a:stretch>
            <a:fillRect/>
          </a:stretch>
        </p:blipFill>
        <p:spPr>
          <a:xfrm>
            <a:off x="9895350" y="1488073"/>
            <a:ext cx="1308277" cy="1205667"/>
          </a:xfrm>
          <a:prstGeom prst="rect">
            <a:avLst/>
          </a:prstGeom>
        </p:spPr>
      </p:pic>
      <p:pic>
        <p:nvPicPr>
          <p:cNvPr id="16" name="Picture 15">
            <a:extLst>
              <a:ext uri="{FF2B5EF4-FFF2-40B4-BE49-F238E27FC236}">
                <a16:creationId xmlns:a16="http://schemas.microsoft.com/office/drawing/2014/main" id="{C230E1F5-4227-4132-D954-F792C64EB782}"/>
              </a:ext>
            </a:extLst>
          </p:cNvPr>
          <p:cNvPicPr>
            <a:picLocks noChangeAspect="1"/>
          </p:cNvPicPr>
          <p:nvPr/>
        </p:nvPicPr>
        <p:blipFill>
          <a:blip r:embed="rId5"/>
          <a:stretch>
            <a:fillRect/>
          </a:stretch>
        </p:blipFill>
        <p:spPr>
          <a:xfrm>
            <a:off x="9932073" y="3025664"/>
            <a:ext cx="1336208" cy="1336208"/>
          </a:xfrm>
          <a:prstGeom prst="rect">
            <a:avLst/>
          </a:prstGeom>
        </p:spPr>
      </p:pic>
      <p:sp>
        <p:nvSpPr>
          <p:cNvPr id="5" name="Footer Placeholder 2">
            <a:extLst>
              <a:ext uri="{FF2B5EF4-FFF2-40B4-BE49-F238E27FC236}">
                <a16:creationId xmlns:a16="http://schemas.microsoft.com/office/drawing/2014/main" id="{D19BB280-21D7-5E20-98D2-692BB9D0D064}"/>
              </a:ext>
            </a:extLst>
          </p:cNvPr>
          <p:cNvSpPr txBox="1">
            <a:spLocks/>
          </p:cNvSpPr>
          <p:nvPr/>
        </p:nvSpPr>
        <p:spPr>
          <a:xfrm rot="16200000">
            <a:off x="-2210733" y="3608721"/>
            <a:ext cx="5503514"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a:solidFill>
                  <a:srgbClr val="FFFFFF"/>
                </a:solidFill>
                <a:latin typeface="Expressway Rg"/>
              </a:rPr>
              <a:t>PARTNER ENGAGEMENT</a:t>
            </a:r>
          </a:p>
        </p:txBody>
      </p:sp>
      <p:sp>
        <p:nvSpPr>
          <p:cNvPr id="6" name="TextBox 5">
            <a:extLst>
              <a:ext uri="{FF2B5EF4-FFF2-40B4-BE49-F238E27FC236}">
                <a16:creationId xmlns:a16="http://schemas.microsoft.com/office/drawing/2014/main" id="{434BC5FA-9572-3B97-21A5-075F6837A2ED}"/>
              </a:ext>
            </a:extLst>
          </p:cNvPr>
          <p:cNvSpPr txBox="1"/>
          <p:nvPr/>
        </p:nvSpPr>
        <p:spPr>
          <a:xfrm>
            <a:off x="1625599" y="4255127"/>
            <a:ext cx="7712365" cy="2062103"/>
          </a:xfrm>
          <a:prstGeom prst="rect">
            <a:avLst/>
          </a:prstGeom>
          <a:noFill/>
        </p:spPr>
        <p:txBody>
          <a:bodyPr wrap="square" rtlCol="0">
            <a:spAutoFit/>
          </a:bodyPr>
          <a:lstStyle/>
          <a:p>
            <a:r>
              <a:rPr lang="en-US" sz="1600" b="1">
                <a:solidFill>
                  <a:srgbClr val="2D69B6"/>
                </a:solidFill>
                <a:latin typeface="Open Sans" pitchFamily="2" charset="0"/>
                <a:ea typeface="Open Sans" pitchFamily="2" charset="0"/>
                <a:cs typeface="Open Sans" pitchFamily="2" charset="0"/>
              </a:rPr>
              <a:t>Definition:</a:t>
            </a:r>
          </a:p>
          <a:p>
            <a:endParaRPr lang="en-US" sz="1600" b="1">
              <a:solidFill>
                <a:srgbClr val="2D69B6"/>
              </a:solidFill>
              <a:latin typeface="Open Sans" pitchFamily="2" charset="0"/>
              <a:ea typeface="Open Sans" pitchFamily="2" charset="0"/>
              <a:cs typeface="Open Sans" pitchFamily="2" charset="0"/>
            </a:endParaRPr>
          </a:p>
          <a:p>
            <a:r>
              <a:rPr lang="en-US" sz="1600" i="1">
                <a:solidFill>
                  <a:srgbClr val="2D69B6"/>
                </a:solidFill>
                <a:latin typeface="Open Sans" pitchFamily="2" charset="0"/>
                <a:ea typeface="Open Sans" pitchFamily="2" charset="0"/>
                <a:cs typeface="Open Sans" pitchFamily="2" charset="0"/>
              </a:rPr>
              <a:t>“</a:t>
            </a:r>
            <a:r>
              <a:rPr lang="en-US" sz="1600" b="0" i="1">
                <a:solidFill>
                  <a:srgbClr val="2D69B6"/>
                </a:solidFill>
                <a:latin typeface="Open Sans" pitchFamily="2" charset="0"/>
                <a:ea typeface="Open Sans" pitchFamily="2" charset="0"/>
                <a:cs typeface="Open Sans" pitchFamily="2" charset="0"/>
              </a:rPr>
              <a:t>Entity such as school, library, health clinic, health center, hospital or other medical provider, public safety entity, institution of higher education, public housing organization, or community support organization that facilitates greater use of broadband service by vulnerable populations, including, but not limited to, low-income individuals, unemployed individuals, children, the incarcerated, and aged individuals.” (BEAD NOFO p. 11)</a:t>
            </a:r>
          </a:p>
        </p:txBody>
      </p:sp>
      <p:sp>
        <p:nvSpPr>
          <p:cNvPr id="12" name="Footer Placeholder 4">
            <a:extLst>
              <a:ext uri="{FF2B5EF4-FFF2-40B4-BE49-F238E27FC236}">
                <a16:creationId xmlns:a16="http://schemas.microsoft.com/office/drawing/2014/main" id="{843F4449-05EC-24B2-07D8-75763CAB760F}"/>
              </a:ext>
            </a:extLst>
          </p:cNvPr>
          <p:cNvSpPr txBox="1">
            <a:spLocks/>
          </p:cNvSpPr>
          <p:nvPr/>
        </p:nvSpPr>
        <p:spPr>
          <a:xfrm rot="16200000">
            <a:off x="-2058333" y="3761121"/>
            <a:ext cx="5503514" cy="365125"/>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spc="300">
                <a:solidFill>
                  <a:schemeClr val="bg1">
                    <a:lumMod val="75000"/>
                  </a:schemeClr>
                </a:solidFill>
                <a:latin typeface="Expressway Rg" panose="020B0604020200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BREAKOUT SESSION – POLICY AND ADVOCACY</a:t>
            </a:r>
          </a:p>
        </p:txBody>
      </p:sp>
    </p:spTree>
    <p:extLst>
      <p:ext uri="{BB962C8B-B14F-4D97-AF65-F5344CB8AC3E}">
        <p14:creationId xmlns:p14="http://schemas.microsoft.com/office/powerpoint/2010/main" val="182803340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DAD1-CB38-D504-588C-8BB0A71228BD}"/>
              </a:ext>
            </a:extLst>
          </p:cNvPr>
          <p:cNvSpPr>
            <a:spLocks noGrp="1"/>
          </p:cNvSpPr>
          <p:nvPr>
            <p:ph type="title"/>
          </p:nvPr>
        </p:nvSpPr>
        <p:spPr>
          <a:xfrm>
            <a:off x="1506071" y="307855"/>
            <a:ext cx="9826947" cy="712438"/>
          </a:xfrm>
        </p:spPr>
        <p:txBody>
          <a:bodyPr/>
          <a:lstStyle/>
          <a:p>
            <a:pPr algn="ctr"/>
            <a:r>
              <a:rPr lang="en-US" dirty="0">
                <a:latin typeface="Expressway Rg"/>
              </a:rPr>
              <a:t>COMMUNITY ANCHOR INSTITUTIONS QUESTIONNAIRE</a:t>
            </a:r>
            <a:endParaRPr lang="en-US"/>
          </a:p>
        </p:txBody>
      </p:sp>
      <p:sp>
        <p:nvSpPr>
          <p:cNvPr id="3" name="Content Placeholder 2">
            <a:extLst>
              <a:ext uri="{FF2B5EF4-FFF2-40B4-BE49-F238E27FC236}">
                <a16:creationId xmlns:a16="http://schemas.microsoft.com/office/drawing/2014/main" id="{897D662B-409C-5CBD-FE5A-4DA31768C2AF}"/>
              </a:ext>
            </a:extLst>
          </p:cNvPr>
          <p:cNvSpPr>
            <a:spLocks noGrp="1"/>
          </p:cNvSpPr>
          <p:nvPr>
            <p:ph idx="1"/>
          </p:nvPr>
        </p:nvSpPr>
        <p:spPr>
          <a:xfrm>
            <a:off x="1188338" y="1264925"/>
            <a:ext cx="8364069" cy="5357516"/>
          </a:xfrm>
        </p:spPr>
        <p:txBody>
          <a:bodyPr>
            <a:noAutofit/>
          </a:bodyPr>
          <a:lstStyle/>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Profile: </a:t>
            </a:r>
            <a:r>
              <a:rPr lang="en-US" sz="1800" b="0">
                <a:solidFill>
                  <a:schemeClr val="tx1"/>
                </a:solidFill>
                <a:latin typeface="Open Sans" pitchFamily="2" charset="0"/>
                <a:ea typeface="Open Sans" pitchFamily="2" charset="0"/>
                <a:cs typeface="Open Sans" pitchFamily="2" charset="0"/>
              </a:rPr>
              <a:t>Organization focus, groups you serve, and programs or services that facilitate use of broadband internet services by your clients</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Barriers and obstacles:  </a:t>
            </a:r>
            <a:r>
              <a:rPr lang="en-US" sz="1800" b="0">
                <a:solidFill>
                  <a:schemeClr val="tx1"/>
                </a:solidFill>
                <a:latin typeface="Open Sans" pitchFamily="2" charset="0"/>
                <a:ea typeface="Open Sans" pitchFamily="2" charset="0"/>
                <a:cs typeface="Open Sans" pitchFamily="2" charset="0"/>
              </a:rPr>
              <a:t>Describe what prevents members of the communities you serve from accessing or using broadband internet</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Facility access:  </a:t>
            </a:r>
            <a:r>
              <a:rPr lang="en-US" sz="1800" b="0">
                <a:solidFill>
                  <a:schemeClr val="tx1"/>
                </a:solidFill>
                <a:latin typeface="Open Sans" pitchFamily="2" charset="0"/>
                <a:ea typeface="Open Sans" pitchFamily="2" charset="0"/>
                <a:cs typeface="Open Sans" pitchFamily="2" charset="0"/>
              </a:rPr>
              <a:t>Level of internet access your organization’s locations have and need. Can you get at least 1 Gigabit per second? If not, why not? </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Criticality of service:  </a:t>
            </a:r>
            <a:r>
              <a:rPr lang="en-US" sz="1800" b="0">
                <a:solidFill>
                  <a:schemeClr val="tx1"/>
                </a:solidFill>
                <a:latin typeface="Open Sans" pitchFamily="2" charset="0"/>
                <a:ea typeface="Open Sans" pitchFamily="2" charset="0"/>
                <a:cs typeface="Open Sans" pitchFamily="2" charset="0"/>
              </a:rPr>
              <a:t>Criticality of broadband internet service to your mission. Has your organization been consulted in emergency or resilience planning?</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Workforce development:  </a:t>
            </a:r>
            <a:r>
              <a:rPr lang="en-US" sz="1800" b="0">
                <a:solidFill>
                  <a:schemeClr val="tx1"/>
                </a:solidFill>
                <a:latin typeface="Open Sans" pitchFamily="2" charset="0"/>
                <a:ea typeface="Open Sans" pitchFamily="2" charset="0"/>
                <a:cs typeface="Open Sans" pitchFamily="2" charset="0"/>
              </a:rPr>
              <a:t>Is your organization involved in telecom or technology workforce programs?</a:t>
            </a:r>
          </a:p>
        </p:txBody>
      </p:sp>
      <p:pic>
        <p:nvPicPr>
          <p:cNvPr id="9" name="Picture 8">
            <a:extLst>
              <a:ext uri="{FF2B5EF4-FFF2-40B4-BE49-F238E27FC236}">
                <a16:creationId xmlns:a16="http://schemas.microsoft.com/office/drawing/2014/main" id="{1FCC9F92-69B4-0534-A080-3AA865350BE9}"/>
              </a:ext>
            </a:extLst>
          </p:cNvPr>
          <p:cNvPicPr>
            <a:picLocks noChangeAspect="1"/>
          </p:cNvPicPr>
          <p:nvPr/>
        </p:nvPicPr>
        <p:blipFill>
          <a:blip r:embed="rId3"/>
          <a:stretch>
            <a:fillRect/>
          </a:stretch>
        </p:blipFill>
        <p:spPr>
          <a:xfrm>
            <a:off x="9552407" y="4654125"/>
            <a:ext cx="1596035" cy="1379290"/>
          </a:xfrm>
          <a:prstGeom prst="rect">
            <a:avLst/>
          </a:prstGeom>
        </p:spPr>
      </p:pic>
      <p:pic>
        <p:nvPicPr>
          <p:cNvPr id="15" name="Picture 14">
            <a:extLst>
              <a:ext uri="{FF2B5EF4-FFF2-40B4-BE49-F238E27FC236}">
                <a16:creationId xmlns:a16="http://schemas.microsoft.com/office/drawing/2014/main" id="{90F44C09-B96C-5A1B-1EFE-4B15863F92B7}"/>
              </a:ext>
            </a:extLst>
          </p:cNvPr>
          <p:cNvPicPr>
            <a:picLocks noChangeAspect="1"/>
          </p:cNvPicPr>
          <p:nvPr/>
        </p:nvPicPr>
        <p:blipFill>
          <a:blip r:embed="rId4"/>
          <a:stretch>
            <a:fillRect/>
          </a:stretch>
        </p:blipFill>
        <p:spPr>
          <a:xfrm>
            <a:off x="9638926" y="1548181"/>
            <a:ext cx="1422995" cy="1311388"/>
          </a:xfrm>
          <a:prstGeom prst="rect">
            <a:avLst/>
          </a:prstGeom>
        </p:spPr>
      </p:pic>
      <p:pic>
        <p:nvPicPr>
          <p:cNvPr id="16" name="Picture 15">
            <a:extLst>
              <a:ext uri="{FF2B5EF4-FFF2-40B4-BE49-F238E27FC236}">
                <a16:creationId xmlns:a16="http://schemas.microsoft.com/office/drawing/2014/main" id="{C230E1F5-4227-4132-D954-F792C64EB782}"/>
              </a:ext>
            </a:extLst>
          </p:cNvPr>
          <p:cNvPicPr>
            <a:picLocks noChangeAspect="1"/>
          </p:cNvPicPr>
          <p:nvPr/>
        </p:nvPicPr>
        <p:blipFill>
          <a:blip r:embed="rId5"/>
          <a:stretch>
            <a:fillRect/>
          </a:stretch>
        </p:blipFill>
        <p:spPr>
          <a:xfrm>
            <a:off x="9758760" y="3154633"/>
            <a:ext cx="1244902" cy="1244902"/>
          </a:xfrm>
          <a:prstGeom prst="rect">
            <a:avLst/>
          </a:prstGeom>
        </p:spPr>
      </p:pic>
      <p:sp>
        <p:nvSpPr>
          <p:cNvPr id="11" name="Footer Placeholder 4">
            <a:extLst>
              <a:ext uri="{FF2B5EF4-FFF2-40B4-BE49-F238E27FC236}">
                <a16:creationId xmlns:a16="http://schemas.microsoft.com/office/drawing/2014/main" id="{53C114E6-93AD-9CD5-C417-DBA11314527C}"/>
              </a:ext>
            </a:extLst>
          </p:cNvPr>
          <p:cNvSpPr txBox="1">
            <a:spLocks/>
          </p:cNvSpPr>
          <p:nvPr/>
        </p:nvSpPr>
        <p:spPr>
          <a:xfrm rot="16200000">
            <a:off x="-2058333" y="3761121"/>
            <a:ext cx="5503514" cy="365125"/>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spc="300">
                <a:solidFill>
                  <a:schemeClr val="bg1">
                    <a:lumMod val="75000"/>
                  </a:schemeClr>
                </a:solidFill>
                <a:latin typeface="Expressway Rg" panose="020B0604020200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BREAKOUT SESSION – POLICY AND ADVOCACY</a:t>
            </a:r>
          </a:p>
        </p:txBody>
      </p:sp>
    </p:spTree>
    <p:extLst>
      <p:ext uri="{BB962C8B-B14F-4D97-AF65-F5344CB8AC3E}">
        <p14:creationId xmlns:p14="http://schemas.microsoft.com/office/powerpoint/2010/main" val="56903952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F53B-AC35-75FB-0DB7-56DE0EF9C970}"/>
              </a:ext>
            </a:extLst>
          </p:cNvPr>
          <p:cNvSpPr>
            <a:spLocks noGrp="1"/>
          </p:cNvSpPr>
          <p:nvPr>
            <p:ph type="title"/>
          </p:nvPr>
        </p:nvSpPr>
        <p:spPr/>
        <p:txBody>
          <a:bodyPr/>
          <a:lstStyle/>
          <a:p>
            <a:pPr algn="ctr"/>
            <a:r>
              <a:rPr lang="en-US"/>
              <a:t>BARRIERS TO ACCESS FOR COVERED POPULATIONS</a:t>
            </a:r>
          </a:p>
        </p:txBody>
      </p:sp>
      <p:sp>
        <p:nvSpPr>
          <p:cNvPr id="3" name="Content Placeholder 2">
            <a:extLst>
              <a:ext uri="{FF2B5EF4-FFF2-40B4-BE49-F238E27FC236}">
                <a16:creationId xmlns:a16="http://schemas.microsoft.com/office/drawing/2014/main" id="{305D12CF-04C8-333F-1369-280251619C30}"/>
              </a:ext>
            </a:extLst>
          </p:cNvPr>
          <p:cNvSpPr>
            <a:spLocks noGrp="1"/>
          </p:cNvSpPr>
          <p:nvPr>
            <p:ph idx="1"/>
          </p:nvPr>
        </p:nvSpPr>
        <p:spPr>
          <a:xfrm>
            <a:off x="1511614" y="1172737"/>
            <a:ext cx="5282979" cy="5503515"/>
          </a:xfrm>
          <a:solidFill>
            <a:schemeClr val="accent3">
              <a:lumMod val="20000"/>
              <a:lumOff val="80000"/>
            </a:schemeClr>
          </a:solidFill>
        </p:spPr>
        <p:txBody>
          <a:bodyPr>
            <a:noAutofit/>
          </a:bodyPr>
          <a:lstStyle/>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Internet access</a:t>
            </a:r>
            <a:r>
              <a:rPr lang="en-US" sz="1600" b="1" i="0" u="none" strike="noStrike">
                <a:solidFill>
                  <a:srgbClr val="5E9892"/>
                </a:solidFill>
                <a:effectLst/>
                <a:latin typeface="Gotham"/>
              </a:rPr>
              <a:t>:  </a:t>
            </a:r>
            <a:r>
              <a:rPr lang="en-US" sz="1600" b="0" i="0" u="none" strike="noStrike">
                <a:solidFill>
                  <a:srgbClr val="000000"/>
                </a:solidFill>
                <a:effectLst/>
                <a:latin typeface="Gotham"/>
              </a:rPr>
              <a:t>Individuals in covered populations’ experience with internet service</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Computer access:  </a:t>
            </a:r>
            <a:r>
              <a:rPr lang="en-US" sz="1600" b="0" i="0" u="none" strike="noStrike">
                <a:solidFill>
                  <a:srgbClr val="000000"/>
                </a:solidFill>
                <a:effectLst/>
                <a:latin typeface="Gotham"/>
              </a:rPr>
              <a:t>Individuals’ experience in accessing computers </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Digital literacy and skills: </a:t>
            </a:r>
            <a:r>
              <a:rPr lang="en-US" sz="1600" b="1" i="0" u="none" strike="noStrike">
                <a:solidFill>
                  <a:srgbClr val="5E9892"/>
                </a:solidFill>
                <a:effectLst/>
                <a:latin typeface="Gotham"/>
              </a:rPr>
              <a:t> </a:t>
            </a:r>
            <a:r>
              <a:rPr lang="en-US" sz="1600" b="0" i="0" u="none" strike="noStrike">
                <a:solidFill>
                  <a:srgbClr val="000000"/>
                </a:solidFill>
                <a:effectLst/>
                <a:latin typeface="Gotham"/>
              </a:rPr>
              <a:t>Individuals’ ability to effectively use technologies, get information, and use the internet </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Inclusive and accessible content:  </a:t>
            </a:r>
            <a:r>
              <a:rPr lang="en-US" sz="1600" b="0" i="0" u="none" strike="noStrike">
                <a:solidFill>
                  <a:srgbClr val="000000"/>
                </a:solidFill>
                <a:effectLst/>
                <a:latin typeface="Gotham"/>
              </a:rPr>
              <a:t>Individuals’ access to meaningful website content</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Data privacy and cyber security:  </a:t>
            </a:r>
            <a:r>
              <a:rPr lang="en-US" sz="1600" b="0" i="0" u="none" strike="noStrike">
                <a:solidFill>
                  <a:srgbClr val="000000"/>
                </a:solidFill>
                <a:effectLst/>
                <a:latin typeface="Gotham"/>
              </a:rPr>
              <a:t>Individuals’ ability to secure their information and computers</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a:p>
            <a:pPr algn="l" rtl="0" fontAlgn="base">
              <a:spcAft>
                <a:spcPts val="600"/>
              </a:spcAft>
              <a:buFont typeface="Arial" panose="020B0604020202020204" pitchFamily="34" charset="0"/>
              <a:buChar char="•"/>
            </a:pPr>
            <a:r>
              <a:rPr lang="en-US" sz="1600" b="1" i="0" u="none" strike="noStrike">
                <a:solidFill>
                  <a:schemeClr val="accent1">
                    <a:lumMod val="75000"/>
                  </a:schemeClr>
                </a:solidFill>
                <a:effectLst/>
                <a:latin typeface="Gotham"/>
              </a:rPr>
              <a:t>Barriers and obstacles:  </a:t>
            </a:r>
            <a:r>
              <a:rPr lang="en-US" sz="1600" b="0" i="0" u="none" strike="noStrike">
                <a:solidFill>
                  <a:srgbClr val="000000"/>
                </a:solidFill>
                <a:effectLst/>
                <a:latin typeface="Gotham"/>
              </a:rPr>
              <a:t>Unique barriers to accessing broadband internet, home computers, and website content; acquiring digital skills; and securing information</a:t>
            </a:r>
            <a:r>
              <a:rPr lang="en-US" sz="1600" b="0" i="0">
                <a:solidFill>
                  <a:srgbClr val="000000"/>
                </a:solidFill>
                <a:effectLst/>
                <a:latin typeface="Gotham"/>
              </a:rPr>
              <a:t>​</a:t>
            </a:r>
            <a:endParaRPr lang="en-US" sz="1600" b="0" i="0">
              <a:solidFill>
                <a:srgbClr val="000000"/>
              </a:solidFill>
              <a:effectLst/>
              <a:latin typeface="Arial" panose="020B0604020202020204" pitchFamily="34" charset="0"/>
            </a:endParaRPr>
          </a:p>
        </p:txBody>
      </p:sp>
      <p:sp>
        <p:nvSpPr>
          <p:cNvPr id="4" name="Footer Placeholder 3">
            <a:extLst>
              <a:ext uri="{FF2B5EF4-FFF2-40B4-BE49-F238E27FC236}">
                <a16:creationId xmlns:a16="http://schemas.microsoft.com/office/drawing/2014/main" id="{2F348130-7F22-B8F7-D62C-8E0EE4C12F72}"/>
              </a:ext>
            </a:extLst>
          </p:cNvPr>
          <p:cNvSpPr>
            <a:spLocks noGrp="1"/>
          </p:cNvSpPr>
          <p:nvPr>
            <p:ph type="ftr" sz="quarter" idx="11"/>
          </p:nvPr>
        </p:nvSpPr>
        <p:spPr/>
        <p:txBody>
          <a:bodyPr/>
          <a:lstStyle/>
          <a:p>
            <a:r>
              <a:rPr lang="en-US"/>
              <a:t>BREAKOUT SESSION – YOUTH AND EDUCATION</a:t>
            </a:r>
          </a:p>
        </p:txBody>
      </p:sp>
      <p:sp>
        <p:nvSpPr>
          <p:cNvPr id="5" name="Slide Number Placeholder 4">
            <a:extLst>
              <a:ext uri="{FF2B5EF4-FFF2-40B4-BE49-F238E27FC236}">
                <a16:creationId xmlns:a16="http://schemas.microsoft.com/office/drawing/2014/main" id="{3154CBAE-8169-9B31-5F35-8E5FBF4BC447}"/>
              </a:ext>
            </a:extLst>
          </p:cNvPr>
          <p:cNvSpPr>
            <a:spLocks noGrp="1"/>
          </p:cNvSpPr>
          <p:nvPr>
            <p:ph type="sldNum" sz="quarter" idx="12"/>
          </p:nvPr>
        </p:nvSpPr>
        <p:spPr/>
        <p:txBody>
          <a:bodyPr/>
          <a:lstStyle/>
          <a:p>
            <a:fld id="{ACAAA2AA-9935-F447-A1F2-B7B18FC0B460}" type="slidenum">
              <a:rPr lang="en-US" smtClean="0"/>
              <a:t>44</a:t>
            </a:fld>
            <a:endParaRPr lang="en-US"/>
          </a:p>
        </p:txBody>
      </p:sp>
      <p:sp>
        <p:nvSpPr>
          <p:cNvPr id="6" name="TextBox 5">
            <a:extLst>
              <a:ext uri="{FF2B5EF4-FFF2-40B4-BE49-F238E27FC236}">
                <a16:creationId xmlns:a16="http://schemas.microsoft.com/office/drawing/2014/main" id="{DB0F85DA-25AC-7B82-1BA4-36B1B90D36E4}"/>
              </a:ext>
            </a:extLst>
          </p:cNvPr>
          <p:cNvSpPr txBox="1"/>
          <p:nvPr/>
        </p:nvSpPr>
        <p:spPr>
          <a:xfrm>
            <a:off x="6632057" y="1761067"/>
            <a:ext cx="5466810" cy="2862322"/>
          </a:xfrm>
          <a:prstGeom prst="rect">
            <a:avLst/>
          </a:prstGeom>
          <a:solidFill>
            <a:schemeClr val="accent1">
              <a:lumMod val="40000"/>
              <a:lumOff val="60000"/>
            </a:schemeClr>
          </a:solidFill>
        </p:spPr>
        <p:txBody>
          <a:bodyPr wrap="square" rtlCol="0">
            <a:spAutoFit/>
          </a:bodyPr>
          <a:lstStyle/>
          <a:p>
            <a:pPr lvl="1" fontAlgn="base"/>
            <a:r>
              <a:rPr lang="en-US" sz="2000" b="1" i="0" u="none" strike="noStrike">
                <a:solidFill>
                  <a:srgbClr val="20383A"/>
                </a:solidFill>
                <a:effectLst/>
                <a:latin typeface="Gotham"/>
              </a:rPr>
              <a:t>Covered Populations: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Rural residents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Low-income individuals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Veterans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Seniors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Individuals with disabilities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English learners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Racial and ethnic minorities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a:p>
            <a:pPr lvl="2" fontAlgn="base">
              <a:buFont typeface="Arial" panose="020B0604020202020204" pitchFamily="34" charset="0"/>
              <a:buChar char="•"/>
            </a:pPr>
            <a:r>
              <a:rPr lang="en-US" sz="2000" b="0" i="0" u="none" strike="noStrike">
                <a:solidFill>
                  <a:srgbClr val="20383A"/>
                </a:solidFill>
                <a:effectLst/>
                <a:latin typeface="Gotham"/>
              </a:rPr>
              <a:t>Incarcerated individuals</a:t>
            </a:r>
            <a:r>
              <a:rPr lang="en-US" sz="2000" b="0" i="0">
                <a:solidFill>
                  <a:srgbClr val="20383A"/>
                </a:solidFill>
                <a:effectLst/>
                <a:latin typeface="Gotham"/>
              </a:rPr>
              <a:t>​</a:t>
            </a:r>
            <a:endParaRPr lang="en-US" sz="2000"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24424634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BE92C1-E3CB-6C99-54AB-CD9011269B7E}"/>
              </a:ext>
            </a:extLst>
          </p:cNvPr>
          <p:cNvSpPr/>
          <p:nvPr/>
        </p:nvSpPr>
        <p:spPr>
          <a:xfrm>
            <a:off x="-1" y="0"/>
            <a:ext cx="4608945" cy="6393294"/>
          </a:xfrm>
          <a:prstGeom prst="rect">
            <a:avLst/>
          </a:prstGeom>
          <a:solidFill>
            <a:srgbClr val="005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1055" y="621792"/>
            <a:ext cx="4137889" cy="54132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solidFill>
                  <a:srgbClr val="C5EAFF"/>
                </a:solidFill>
                <a:latin typeface="Open Sans"/>
                <a:ea typeface="Open Sans"/>
                <a:cs typeface="Open Sans"/>
              </a:rPr>
              <a:t>Conclusion and Q &amp; A</a:t>
            </a:r>
            <a:endParaRPr lang="en-US">
              <a:solidFill>
                <a:srgbClr val="C5EA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4D145CF-A556-9354-6B3E-F7813D9FEE8E}"/>
              </a:ext>
            </a:extLst>
          </p:cNvPr>
          <p:cNvSpPr txBox="1"/>
          <p:nvPr/>
        </p:nvSpPr>
        <p:spPr>
          <a:xfrm>
            <a:off x="6019209" y="201790"/>
            <a:ext cx="4832349" cy="6105829"/>
          </a:xfrm>
          <a:prstGeom prst="rect">
            <a:avLst/>
          </a:prstGeom>
        </p:spPr>
        <p:txBody>
          <a:bodyPr vert="horz" lIns="91440" tIns="45720" rIns="91440" bIns="45720" rtlCol="0" anchor="ctr">
            <a:noAutofit/>
          </a:bodyPr>
          <a:lstStyle/>
          <a:p>
            <a:pPr marL="400050" indent="-342900">
              <a:lnSpc>
                <a:spcPct val="90000"/>
              </a:lnSpc>
              <a:spcAft>
                <a:spcPts val="600"/>
              </a:spcAft>
              <a:buFont typeface="Arial"/>
              <a:buChar char="•"/>
            </a:pPr>
            <a:r>
              <a:rPr lang="en-US" sz="2800">
                <a:solidFill>
                  <a:srgbClr val="014136"/>
                </a:solidFill>
                <a:latin typeface="Open Sans"/>
                <a:ea typeface="Open Sans"/>
                <a:cs typeface="Open Sans"/>
              </a:rPr>
              <a:t>What assets does your organization have that can help optimize broadband access for your constituents?</a:t>
            </a:r>
          </a:p>
          <a:p>
            <a:pPr marL="57150">
              <a:lnSpc>
                <a:spcPct val="90000"/>
              </a:lnSpc>
              <a:spcAft>
                <a:spcPts val="600"/>
              </a:spcAft>
            </a:pPr>
            <a:endParaRPr lang="en-US" sz="2800">
              <a:solidFill>
                <a:srgbClr val="014136"/>
              </a:solidFill>
              <a:latin typeface="Open Sans"/>
              <a:ea typeface="Open Sans"/>
              <a:cs typeface="Open Sans"/>
            </a:endParaRPr>
          </a:p>
          <a:p>
            <a:pPr marL="400050" indent="-342900">
              <a:lnSpc>
                <a:spcPct val="90000"/>
              </a:lnSpc>
              <a:spcAft>
                <a:spcPts val="600"/>
              </a:spcAft>
              <a:buFont typeface="Arial"/>
              <a:buChar char="•"/>
            </a:pPr>
            <a:r>
              <a:rPr lang="en-US" sz="2800">
                <a:solidFill>
                  <a:srgbClr val="014136"/>
                </a:solidFill>
                <a:latin typeface="Open Sans"/>
                <a:ea typeface="Open Sans"/>
                <a:cs typeface="Open Sans"/>
              </a:rPr>
              <a:t>What are the barriers to broadband access, devices and digital skills for your constituents?</a:t>
            </a:r>
          </a:p>
          <a:p>
            <a:pPr marL="400050" indent="-342900">
              <a:lnSpc>
                <a:spcPct val="90000"/>
              </a:lnSpc>
              <a:spcAft>
                <a:spcPts val="600"/>
              </a:spcAft>
              <a:buFont typeface="Arial"/>
              <a:buChar char="•"/>
            </a:pPr>
            <a:endParaRPr lang="en-US" sz="2800">
              <a:solidFill>
                <a:srgbClr val="014136"/>
              </a:solidFill>
              <a:latin typeface="Open Sans"/>
              <a:ea typeface="Open Sans"/>
              <a:cs typeface="Open Sans"/>
            </a:endParaRPr>
          </a:p>
          <a:p>
            <a:pPr marL="400050" indent="-342900">
              <a:lnSpc>
                <a:spcPct val="90000"/>
              </a:lnSpc>
              <a:spcAft>
                <a:spcPts val="600"/>
              </a:spcAft>
              <a:buFont typeface="Arial"/>
              <a:buChar char="•"/>
            </a:pPr>
            <a:r>
              <a:rPr lang="en-US" sz="2800">
                <a:solidFill>
                  <a:srgbClr val="014136"/>
                </a:solidFill>
                <a:latin typeface="Open Sans"/>
                <a:ea typeface="Open Sans"/>
                <a:cs typeface="Open Sans"/>
              </a:rPr>
              <a:t>Discuss your role in workforce development</a:t>
            </a:r>
            <a:endParaRPr lang="en-US" sz="2800">
              <a:solidFill>
                <a:srgbClr val="01413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A4BFE898-179D-C22B-D61C-431F69D50D1F}"/>
              </a:ext>
            </a:extLst>
          </p:cNvPr>
          <p:cNvSpPr>
            <a:spLocks noGrp="1"/>
          </p:cNvSpPr>
          <p:nvPr>
            <p:ph type="sldNum" sz="quarter" idx="12"/>
          </p:nvPr>
        </p:nvSpPr>
        <p:spPr>
          <a:xfrm>
            <a:off x="10579100" y="6356350"/>
            <a:ext cx="774700" cy="365125"/>
          </a:xfrm>
        </p:spPr>
        <p:txBody>
          <a:bodyPr vert="horz" lIns="91440" tIns="45720" rIns="91440" bIns="45720" rtlCol="0" anchor="ctr">
            <a:normAutofit/>
          </a:bodyPr>
          <a:lstStyle/>
          <a:p>
            <a:pPr>
              <a:spcAft>
                <a:spcPts val="600"/>
              </a:spcAft>
            </a:pPr>
            <a:fld id="{E6C700BF-F447-B74E-8525-2F0AD4CE73F1}" type="slidenum">
              <a:rPr lang="en-US" sz="1200" smtClean="0">
                <a:solidFill>
                  <a:schemeClr val="tx1">
                    <a:tint val="75000"/>
                  </a:schemeClr>
                </a:solidFill>
                <a:latin typeface="+mn-lt"/>
                <a:ea typeface="+mn-ea"/>
                <a:cs typeface="+mn-cs"/>
              </a:rPr>
              <a:pPr>
                <a:spcAft>
                  <a:spcPts val="600"/>
                </a:spcAft>
              </a:pPr>
              <a:t>45</a:t>
            </a:fld>
            <a:endParaRPr lang="en-US" sz="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47498146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916E-E3A1-D3D4-0D74-EAF6A2896BAC}"/>
              </a:ext>
            </a:extLst>
          </p:cNvPr>
          <p:cNvSpPr>
            <a:spLocks noGrp="1"/>
          </p:cNvSpPr>
          <p:nvPr>
            <p:ph type="ctrTitle"/>
          </p:nvPr>
        </p:nvSpPr>
        <p:spPr>
          <a:xfrm>
            <a:off x="1612490" y="1122363"/>
            <a:ext cx="9055510" cy="1951037"/>
          </a:xfrm>
        </p:spPr>
        <p:txBody>
          <a:bodyPr tIns="274320" bIns="274320" anchor="b">
            <a:noAutofit/>
          </a:bodyPr>
          <a:lstStyle/>
          <a:p>
            <a:pPr algn="ctr"/>
            <a:r>
              <a:rPr lang="en-US" sz="4000" dirty="0">
                <a:solidFill>
                  <a:schemeClr val="accent2"/>
                </a:solidFill>
              </a:rPr>
              <a:t>Thank you for your participation</a:t>
            </a:r>
          </a:p>
        </p:txBody>
      </p:sp>
      <p:sp>
        <p:nvSpPr>
          <p:cNvPr id="3" name="Subtitle 2">
            <a:extLst>
              <a:ext uri="{FF2B5EF4-FFF2-40B4-BE49-F238E27FC236}">
                <a16:creationId xmlns:a16="http://schemas.microsoft.com/office/drawing/2014/main" id="{1996BB57-6A2E-78D8-56C2-AA89260D3E4F}"/>
              </a:ext>
            </a:extLst>
          </p:cNvPr>
          <p:cNvSpPr>
            <a:spLocks noGrp="1"/>
          </p:cNvSpPr>
          <p:nvPr>
            <p:ph type="subTitle" idx="1"/>
          </p:nvPr>
        </p:nvSpPr>
        <p:spPr>
          <a:xfrm>
            <a:off x="1612490" y="3784601"/>
            <a:ext cx="9055510" cy="1546089"/>
          </a:xfrm>
        </p:spPr>
        <p:txBody>
          <a:bodyPr vert="horz" lIns="0" tIns="274320" rIns="0" bIns="274320" rtlCol="0" anchor="t">
            <a:normAutofit/>
          </a:bodyPr>
          <a:lstStyle/>
          <a:p>
            <a:pPr algn="ctr"/>
            <a:r>
              <a:rPr lang="en-US" sz="1800" b="1" dirty="0"/>
              <a:t>FOR FURTHER INFORMATION OR QUESTIONS PLEASE REACH OUT TO</a:t>
            </a:r>
          </a:p>
          <a:p>
            <a:pPr algn="ctr"/>
            <a:r>
              <a:rPr lang="en-US" sz="1800" b="1" dirty="0">
                <a:hlinkClick r:id="rId3"/>
              </a:rPr>
              <a:t>BROADBAND.FUND@ADECA.ALABAMA.GOV</a:t>
            </a:r>
            <a:endParaRPr lang="en-US" sz="1800" b="1" dirty="0"/>
          </a:p>
        </p:txBody>
      </p:sp>
      <p:pic>
        <p:nvPicPr>
          <p:cNvPr id="5" name="Picture 4">
            <a:extLst>
              <a:ext uri="{FF2B5EF4-FFF2-40B4-BE49-F238E27FC236}">
                <a16:creationId xmlns:a16="http://schemas.microsoft.com/office/drawing/2014/main" id="{D706F578-C7E2-91F6-47A8-44118472D6EE}"/>
              </a:ext>
            </a:extLst>
          </p:cNvPr>
          <p:cNvPicPr>
            <a:picLocks noChangeAspect="1"/>
          </p:cNvPicPr>
          <p:nvPr/>
        </p:nvPicPr>
        <p:blipFill>
          <a:blip r:embed="rId4"/>
          <a:stretch>
            <a:fillRect/>
          </a:stretch>
        </p:blipFill>
        <p:spPr>
          <a:xfrm>
            <a:off x="4659815" y="5486793"/>
            <a:ext cx="2706859" cy="944962"/>
          </a:xfrm>
          <a:prstGeom prst="rect">
            <a:avLst/>
          </a:prstGeom>
        </p:spPr>
      </p:pic>
    </p:spTree>
    <p:extLst>
      <p:ext uri="{BB962C8B-B14F-4D97-AF65-F5344CB8AC3E}">
        <p14:creationId xmlns:p14="http://schemas.microsoft.com/office/powerpoint/2010/main" val="715528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D13F-A308-0046-A3EB-731B6256649A}"/>
              </a:ext>
            </a:extLst>
          </p:cNvPr>
          <p:cNvSpPr>
            <a:spLocks noGrp="1"/>
          </p:cNvSpPr>
          <p:nvPr>
            <p:ph type="title"/>
          </p:nvPr>
        </p:nvSpPr>
        <p:spPr/>
        <p:txBody>
          <a:bodyPr>
            <a:normAutofit/>
          </a:bodyPr>
          <a:lstStyle/>
          <a:p>
            <a:r>
              <a:rPr lang="en-US" sz="4800" dirty="0"/>
              <a:t>FUNDING for DIGITAL INFRASTRUCTURE &amp; PROGRAMS</a:t>
            </a:r>
          </a:p>
        </p:txBody>
      </p:sp>
      <p:sp>
        <p:nvSpPr>
          <p:cNvPr id="3" name="Text Placeholder 2">
            <a:extLst>
              <a:ext uri="{FF2B5EF4-FFF2-40B4-BE49-F238E27FC236}">
                <a16:creationId xmlns:a16="http://schemas.microsoft.com/office/drawing/2014/main" id="{3B4B92A6-BE84-9783-8EE2-3AF7227E51D1}"/>
              </a:ext>
            </a:extLst>
          </p:cNvPr>
          <p:cNvSpPr>
            <a:spLocks noGrp="1"/>
          </p:cNvSpPr>
          <p:nvPr>
            <p:ph type="body" idx="1"/>
          </p:nvPr>
        </p:nvSpPr>
        <p:spPr>
          <a:xfrm>
            <a:off x="1609343" y="4831881"/>
            <a:ext cx="9738361" cy="1678986"/>
          </a:xfrm>
        </p:spPr>
        <p:txBody>
          <a:bodyPr>
            <a:normAutofit/>
          </a:bodyPr>
          <a:lstStyle/>
          <a:p>
            <a:r>
              <a:rPr lang="en-US" dirty="0">
                <a:latin typeface="Open Sans" panose="020B0606030504020204" pitchFamily="34" charset="0"/>
              </a:rPr>
              <a:t>Funding overview &amp; timeline</a:t>
            </a:r>
          </a:p>
        </p:txBody>
      </p:sp>
      <p:sp>
        <p:nvSpPr>
          <p:cNvPr id="5" name="Slide Number Placeholder 4">
            <a:extLst>
              <a:ext uri="{FF2B5EF4-FFF2-40B4-BE49-F238E27FC236}">
                <a16:creationId xmlns:a16="http://schemas.microsoft.com/office/drawing/2014/main" id="{0DDB0042-2749-44BC-045E-8BAEAA62FF77}"/>
              </a:ext>
            </a:extLst>
          </p:cNvPr>
          <p:cNvSpPr>
            <a:spLocks noGrp="1"/>
          </p:cNvSpPr>
          <p:nvPr>
            <p:ph type="sldNum" sz="quarter" idx="12"/>
          </p:nvPr>
        </p:nvSpPr>
        <p:spPr/>
        <p:txBody>
          <a:bodyPr/>
          <a:lstStyle/>
          <a:p>
            <a:fld id="{ACAAA2AA-9935-F447-A1F2-B7B18FC0B460}" type="slidenum">
              <a:rPr lang="en-US" smtClean="0"/>
              <a:pPr/>
              <a:t>5</a:t>
            </a:fld>
            <a:endParaRPr lang="en-US"/>
          </a:p>
        </p:txBody>
      </p:sp>
    </p:spTree>
    <p:extLst>
      <p:ext uri="{BB962C8B-B14F-4D97-AF65-F5344CB8AC3E}">
        <p14:creationId xmlns:p14="http://schemas.microsoft.com/office/powerpoint/2010/main" val="257192152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43524E-B417-8FCE-8963-645D3CC58343}"/>
              </a:ext>
            </a:extLst>
          </p:cNvPr>
          <p:cNvSpPr/>
          <p:nvPr/>
        </p:nvSpPr>
        <p:spPr>
          <a:xfrm>
            <a:off x="0" y="5150734"/>
            <a:ext cx="12192000" cy="142368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72BC22C-696B-CB3F-83C5-72682EEBA8D6}"/>
              </a:ext>
            </a:extLst>
          </p:cNvPr>
          <p:cNvSpPr>
            <a:spLocks noGrp="1"/>
          </p:cNvSpPr>
          <p:nvPr>
            <p:ph type="title"/>
          </p:nvPr>
        </p:nvSpPr>
        <p:spPr>
          <a:xfrm>
            <a:off x="1278179" y="278441"/>
            <a:ext cx="10100097" cy="721823"/>
          </a:xfrm>
        </p:spPr>
        <p:txBody>
          <a:bodyPr>
            <a:noAutofit/>
          </a:bodyPr>
          <a:lstStyle/>
          <a:p>
            <a:pPr algn="ctr"/>
            <a:r>
              <a:rPr lang="en-US" dirty="0">
                <a:latin typeface="Expressway Rg"/>
              </a:rPr>
              <a:t>WHAT IS BEAD (BROADBAND EQUITY, ACCESS &amp; DEPLOYMENT)?</a:t>
            </a:r>
          </a:p>
        </p:txBody>
      </p:sp>
      <p:sp>
        <p:nvSpPr>
          <p:cNvPr id="4" name="Slide Number Placeholder 3">
            <a:extLst>
              <a:ext uri="{FF2B5EF4-FFF2-40B4-BE49-F238E27FC236}">
                <a16:creationId xmlns:a16="http://schemas.microsoft.com/office/drawing/2014/main" id="{AF4AE055-AF0C-D9EA-5694-EA6F839CEF21}"/>
              </a:ext>
            </a:extLst>
          </p:cNvPr>
          <p:cNvSpPr>
            <a:spLocks noGrp="1"/>
          </p:cNvSpPr>
          <p:nvPr>
            <p:ph type="sldNum" sz="quarter" idx="12"/>
          </p:nvPr>
        </p:nvSpPr>
        <p:spPr/>
        <p:txBody>
          <a:bodyPr/>
          <a:lstStyle/>
          <a:p>
            <a:fld id="{ACAAA2AA-9935-F447-A1F2-B7B18FC0B460}" type="slidenum">
              <a:rPr lang="en-US" smtClean="0"/>
              <a:t>6</a:t>
            </a:fld>
            <a:endParaRPr lang="en-US"/>
          </a:p>
        </p:txBody>
      </p:sp>
      <p:graphicFrame>
        <p:nvGraphicFramePr>
          <p:cNvPr id="5" name="Diagram 4">
            <a:extLst>
              <a:ext uri="{FF2B5EF4-FFF2-40B4-BE49-F238E27FC236}">
                <a16:creationId xmlns:a16="http://schemas.microsoft.com/office/drawing/2014/main" id="{EE7229E2-0C87-E622-DCD8-4A1F05405962}"/>
              </a:ext>
            </a:extLst>
          </p:cNvPr>
          <p:cNvGraphicFramePr/>
          <p:nvPr/>
        </p:nvGraphicFramePr>
        <p:xfrm>
          <a:off x="1175226" y="1614402"/>
          <a:ext cx="9841548" cy="4875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Right 7">
            <a:extLst>
              <a:ext uri="{FF2B5EF4-FFF2-40B4-BE49-F238E27FC236}">
                <a16:creationId xmlns:a16="http://schemas.microsoft.com/office/drawing/2014/main" id="{DEE44F40-BA9F-7DB4-0982-94164A0410D7}"/>
              </a:ext>
            </a:extLst>
          </p:cNvPr>
          <p:cNvSpPr/>
          <p:nvPr/>
        </p:nvSpPr>
        <p:spPr>
          <a:xfrm>
            <a:off x="1115735" y="5415856"/>
            <a:ext cx="10686184" cy="1016806"/>
          </a:xfrm>
          <a:prstGeom prst="rightArrow">
            <a:avLst/>
          </a:prstGeom>
          <a:solidFill>
            <a:srgbClr val="4F9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781EE386-43E5-D689-302B-3E22F851539C}"/>
              </a:ext>
            </a:extLst>
          </p:cNvPr>
          <p:cNvSpPr txBox="1">
            <a:spLocks/>
          </p:cNvSpPr>
          <p:nvPr/>
        </p:nvSpPr>
        <p:spPr>
          <a:xfrm>
            <a:off x="1498861" y="2788215"/>
            <a:ext cx="9850820" cy="2136916"/>
          </a:xfrm>
          <a:prstGeom prst="rect">
            <a:avLst/>
          </a:prstGeom>
          <a:solidFill>
            <a:srgbClr val="005087"/>
          </a:solidFill>
          <a:ln>
            <a:solidFill>
              <a:srgbClr val="08473D"/>
            </a:solidFill>
          </a:ln>
          <a:effectLst>
            <a:outerShdw blurRad="50800" dist="38100" dir="2700000" algn="tl" rotWithShape="0">
              <a:prstClr val="black">
                <a:alpha val="40000"/>
              </a:prstClr>
            </a:outerShdw>
          </a:effectLst>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0" lvl="1" indent="-457200">
              <a:spcBef>
                <a:spcPts val="1000"/>
              </a:spcBef>
              <a:buFont typeface="+mj-lt"/>
              <a:buAutoNum type="arabicPeriod"/>
              <a:defRPr/>
            </a:pPr>
            <a:endParaRPr kumimoji="0" lang="en-US" sz="400" b="0" i="0" u="none" strike="noStrike" kern="1200" cap="none" spc="0" normalizeH="0" baseline="0" noProof="0" dirty="0">
              <a:ln>
                <a:noFill/>
              </a:ln>
              <a:solidFill>
                <a:prstClr val="white"/>
              </a:solidFill>
              <a:effectLst/>
              <a:uLnTx/>
              <a:uFillTx/>
              <a:latin typeface="Georgia"/>
              <a:ea typeface="+mn-ea"/>
              <a:cs typeface="+mn-cs"/>
            </a:endParaRPr>
          </a:p>
          <a:p>
            <a:pPr marL="914400" lvl="1" indent="-457200">
              <a:spcBef>
                <a:spcPts val="1200"/>
              </a:spcBef>
              <a:spcAft>
                <a:spcPts val="600"/>
              </a:spcAft>
              <a:buFont typeface="+mj-lt"/>
              <a:buAutoNum type="arabicPeriod"/>
              <a:defRPr/>
            </a:pPr>
            <a:r>
              <a:rPr kumimoji="0" lang="en-US" sz="2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Unserved locations</a:t>
            </a:r>
            <a:r>
              <a:rPr kumimoji="0" lang="en-US" sz="21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those that only get internet service at 25/3 Mbps or less</a:t>
            </a:r>
          </a:p>
          <a:p>
            <a:pPr marL="914400" lvl="1" indent="-457200">
              <a:lnSpc>
                <a:spcPct val="120000"/>
              </a:lnSpc>
              <a:spcBef>
                <a:spcPts val="0"/>
              </a:spcBef>
              <a:buFont typeface="+mj-lt"/>
              <a:buAutoNum type="arabicPeriod"/>
              <a:defRPr/>
            </a:pPr>
            <a:r>
              <a:rPr kumimoji="0" lang="en-US" sz="2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Underserved locations</a:t>
            </a:r>
            <a:r>
              <a:rPr kumimoji="0" lang="en-US" sz="21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those that get internet service between 25/3 &amp; 100/20 Mbps</a:t>
            </a:r>
          </a:p>
          <a:p>
            <a:pPr marL="914400" lvl="1" indent="-457200">
              <a:lnSpc>
                <a:spcPct val="120000"/>
              </a:lnSpc>
              <a:spcBef>
                <a:spcPts val="0"/>
              </a:spcBef>
              <a:buFont typeface="+mj-lt"/>
              <a:buAutoNum type="arabicPeriod"/>
              <a:defRPr/>
            </a:pPr>
            <a:r>
              <a:rPr kumimoji="0" lang="en-US" sz="2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Community Anchor Institutions </a:t>
            </a:r>
            <a:r>
              <a:rPr kumimoji="0" lang="en-US" sz="21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(schools, libraries, hospitals) – locations that    cannot get 1 Gbps internet</a:t>
            </a:r>
          </a:p>
          <a:p>
            <a:pPr marL="457200" lvl="1" indent="0">
              <a:lnSpc>
                <a:spcPct val="120000"/>
              </a:lnSpc>
              <a:spcBef>
                <a:spcPts val="600"/>
              </a:spcBef>
              <a:buNone/>
              <a:defRPr/>
            </a:pPr>
            <a:r>
              <a:rPr kumimoji="0" lang="en-US" sz="21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     </a:t>
            </a:r>
            <a:r>
              <a:rPr kumimoji="0" lang="en-US" sz="2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Low-income &amp; affordable housing</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650F5EB-01D5-BEDE-4DAE-3C0F485A57ED}"/>
              </a:ext>
            </a:extLst>
          </p:cNvPr>
          <p:cNvSpPr/>
          <p:nvPr/>
        </p:nvSpPr>
        <p:spPr>
          <a:xfrm>
            <a:off x="1498861" y="2134192"/>
            <a:ext cx="9850820" cy="561207"/>
          </a:xfrm>
          <a:prstGeom prst="rect">
            <a:avLst/>
          </a:prstGeom>
          <a:solidFill>
            <a:srgbClr val="005087"/>
          </a:solidFill>
          <a:ln>
            <a:solidFill>
              <a:srgbClr val="08473D"/>
            </a:solidFill>
          </a:ln>
          <a:effectLst>
            <a:outerShdw blurRad="50800" dist="38100" dir="2700000" algn="tl" rotWithShape="0">
              <a:prstClr val="black">
                <a:alpha val="40000"/>
              </a:prstClr>
            </a:outerShdw>
          </a:effectLst>
        </p:spPr>
        <p:txBody>
          <a:bodyPr lIns="91440" tIns="45720" rIns="91440" bIns="45720" anchor="ctr">
            <a:normAutofit/>
          </a:bodyPr>
          <a:lstStyle/>
          <a:p>
            <a:pPr algn="ctr">
              <a:lnSpc>
                <a:spcPct val="90000"/>
              </a:lnSpc>
              <a:spcBef>
                <a:spcPts val="1000"/>
              </a:spcBef>
            </a:pPr>
            <a:r>
              <a:rPr lang="en-US" sz="2400" b="1" dirty="0">
                <a:solidFill>
                  <a:srgbClr val="C0E6FF"/>
                </a:solidFill>
                <a:latin typeface="Open Sans" panose="020B0606030504020204" pitchFamily="34" charset="0"/>
                <a:ea typeface="Open Sans" panose="020B0606030504020204" pitchFamily="34" charset="0"/>
                <a:cs typeface="Open Sans" panose="020B0606030504020204" pitchFamily="34" charset="0"/>
              </a:rPr>
              <a:t>Funding priorities for broadband deployment</a:t>
            </a:r>
          </a:p>
        </p:txBody>
      </p:sp>
      <p:sp>
        <p:nvSpPr>
          <p:cNvPr id="11" name="TextBox 10">
            <a:extLst>
              <a:ext uri="{FF2B5EF4-FFF2-40B4-BE49-F238E27FC236}">
                <a16:creationId xmlns:a16="http://schemas.microsoft.com/office/drawing/2014/main" id="{735219DE-57AE-29FA-CB65-E84E533485D3}"/>
              </a:ext>
            </a:extLst>
          </p:cNvPr>
          <p:cNvSpPr txBox="1"/>
          <p:nvPr/>
        </p:nvSpPr>
        <p:spPr>
          <a:xfrm>
            <a:off x="1115735" y="5266193"/>
            <a:ext cx="10269047" cy="369332"/>
          </a:xfrm>
          <a:prstGeom prst="rect">
            <a:avLst/>
          </a:prstGeom>
          <a:noFill/>
        </p:spPr>
        <p:txBody>
          <a:bodyPr wrap="square" rtlCol="0">
            <a:spAutoFit/>
          </a:bodyPr>
          <a:lstStyle/>
          <a:p>
            <a:r>
              <a:rPr lang="en-US"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Planning		         Provisional grant program             	         Deployment</a:t>
            </a:r>
          </a:p>
        </p:txBody>
      </p:sp>
      <p:sp>
        <p:nvSpPr>
          <p:cNvPr id="12" name="TextBox 11">
            <a:extLst>
              <a:ext uri="{FF2B5EF4-FFF2-40B4-BE49-F238E27FC236}">
                <a16:creationId xmlns:a16="http://schemas.microsoft.com/office/drawing/2014/main" id="{702E5B5F-3032-448C-BC7F-6173CD933EB6}"/>
              </a:ext>
            </a:extLst>
          </p:cNvPr>
          <p:cNvSpPr txBox="1"/>
          <p:nvPr/>
        </p:nvSpPr>
        <p:spPr>
          <a:xfrm>
            <a:off x="1115735" y="5688198"/>
            <a:ext cx="1755058" cy="461665"/>
          </a:xfrm>
          <a:prstGeom prst="rect">
            <a:avLst/>
          </a:prstGeom>
          <a:noFill/>
        </p:spPr>
        <p:txBody>
          <a:bodyPr wrap="square" lIns="91440" tIns="45720" rIns="91440" bIns="45720" rtlCol="0" anchor="t">
            <a:spAutoFit/>
          </a:bodyPr>
          <a:lstStyle/>
          <a:p>
            <a:pPr algn="ctr"/>
            <a:r>
              <a:rPr lang="en-US" sz="2400" b="1" dirty="0">
                <a:cs typeface="Aharoni"/>
              </a:rPr>
              <a:t>2023</a:t>
            </a:r>
          </a:p>
        </p:txBody>
      </p:sp>
      <p:sp>
        <p:nvSpPr>
          <p:cNvPr id="13" name="TextBox 12">
            <a:extLst>
              <a:ext uri="{FF2B5EF4-FFF2-40B4-BE49-F238E27FC236}">
                <a16:creationId xmlns:a16="http://schemas.microsoft.com/office/drawing/2014/main" id="{940A30A6-A516-7095-D057-B9645A56C5C4}"/>
              </a:ext>
            </a:extLst>
          </p:cNvPr>
          <p:cNvSpPr txBox="1"/>
          <p:nvPr/>
        </p:nvSpPr>
        <p:spPr>
          <a:xfrm>
            <a:off x="4818641" y="5688198"/>
            <a:ext cx="1755058" cy="461665"/>
          </a:xfrm>
          <a:prstGeom prst="rect">
            <a:avLst/>
          </a:prstGeom>
          <a:noFill/>
        </p:spPr>
        <p:txBody>
          <a:bodyPr wrap="square" lIns="91440" tIns="45720" rIns="91440" bIns="45720" rtlCol="0" anchor="t">
            <a:spAutoFit/>
          </a:bodyPr>
          <a:lstStyle/>
          <a:p>
            <a:pPr algn="ctr"/>
            <a:r>
              <a:rPr lang="en-US" sz="2400" b="1" dirty="0">
                <a:solidFill>
                  <a:srgbClr val="08473D"/>
                </a:solidFill>
              </a:rPr>
              <a:t>       </a:t>
            </a:r>
            <a:r>
              <a:rPr lang="en-US" sz="2400" b="1">
                <a:solidFill>
                  <a:srgbClr val="08473D"/>
                </a:solidFill>
              </a:rPr>
              <a:t> </a:t>
            </a:r>
            <a:r>
              <a:rPr lang="en-US" sz="2400" b="1" dirty="0"/>
              <a:t>2024</a:t>
            </a:r>
          </a:p>
        </p:txBody>
      </p:sp>
      <p:sp>
        <p:nvSpPr>
          <p:cNvPr id="14" name="TextBox 13">
            <a:extLst>
              <a:ext uri="{FF2B5EF4-FFF2-40B4-BE49-F238E27FC236}">
                <a16:creationId xmlns:a16="http://schemas.microsoft.com/office/drawing/2014/main" id="{35E7C9A3-46FA-D816-8F31-742F06C530E7}"/>
              </a:ext>
            </a:extLst>
          </p:cNvPr>
          <p:cNvSpPr txBox="1"/>
          <p:nvPr/>
        </p:nvSpPr>
        <p:spPr>
          <a:xfrm>
            <a:off x="8924126" y="5672206"/>
            <a:ext cx="1755058" cy="461665"/>
          </a:xfrm>
          <a:prstGeom prst="rect">
            <a:avLst/>
          </a:prstGeom>
          <a:noFill/>
        </p:spPr>
        <p:txBody>
          <a:bodyPr wrap="square" lIns="91440" tIns="45720" rIns="91440" bIns="45720" rtlCol="0" anchor="t">
            <a:spAutoFit/>
          </a:bodyPr>
          <a:lstStyle/>
          <a:p>
            <a:pPr algn="ctr"/>
            <a:r>
              <a:rPr lang="en-US" sz="2400" b="1" dirty="0"/>
              <a:t>2025</a:t>
            </a:r>
            <a:endParaRPr lang="en-US" sz="2400" b="1" dirty="0">
              <a:cs typeface="Calibri"/>
            </a:endParaRPr>
          </a:p>
        </p:txBody>
      </p:sp>
      <p:sp>
        <p:nvSpPr>
          <p:cNvPr id="15" name="TextBox 14">
            <a:extLst>
              <a:ext uri="{FF2B5EF4-FFF2-40B4-BE49-F238E27FC236}">
                <a16:creationId xmlns:a16="http://schemas.microsoft.com/office/drawing/2014/main" id="{6729DF13-DF3F-5C01-3A46-ED4A340378F8}"/>
              </a:ext>
            </a:extLst>
          </p:cNvPr>
          <p:cNvSpPr txBox="1"/>
          <p:nvPr/>
        </p:nvSpPr>
        <p:spPr>
          <a:xfrm>
            <a:off x="1533963" y="1149988"/>
            <a:ext cx="9850819" cy="923330"/>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SemiBold" pitchFamily="2" charset="0"/>
                <a:ea typeface="Open Sans SemiBold" pitchFamily="2" charset="0"/>
                <a:cs typeface="Open Sans SemiBold" pitchFamily="2" charset="0"/>
              </a:rPr>
              <a:t>Alabama’s statewide plan to expand broadband to all in-state addresses will include federal funds of at least $100 million, plus allocation based on number of unserved &amp; underserved addresses</a:t>
            </a:r>
            <a:endParaRPr kumimoji="0" lang="fr-FR" sz="1800" b="0" i="0" u="none" strike="noStrike" kern="1200" cap="none" spc="0" normalizeH="0" baseline="0" noProof="0" dirty="0">
              <a:ln>
                <a:noFill/>
              </a:ln>
              <a:effectLst/>
              <a:uLnTx/>
              <a:uFillTx/>
              <a:latin typeface="Open Sans SemiBold" pitchFamily="2" charset="0"/>
              <a:ea typeface="Open Sans SemiBold" pitchFamily="2" charset="0"/>
              <a:cs typeface="Open Sans SemiBold" pitchFamily="2" charset="0"/>
            </a:endParaRPr>
          </a:p>
        </p:txBody>
      </p:sp>
      <p:sp>
        <p:nvSpPr>
          <p:cNvPr id="2" name="Footer Placeholder 2">
            <a:extLst>
              <a:ext uri="{FF2B5EF4-FFF2-40B4-BE49-F238E27FC236}">
                <a16:creationId xmlns:a16="http://schemas.microsoft.com/office/drawing/2014/main" id="{AFD9E8CD-8AFD-B406-45DF-1C7C02FB59C1}"/>
              </a:ext>
            </a:extLst>
          </p:cNvPr>
          <p:cNvSpPr>
            <a:spLocks noGrp="1"/>
          </p:cNvSpPr>
          <p:nvPr>
            <p:ph type="ftr" sz="quarter" idx="11"/>
          </p:nvPr>
        </p:nvSpPr>
        <p:spPr>
          <a:xfrm rot="16200000">
            <a:off x="-2325187" y="3636744"/>
            <a:ext cx="5503514" cy="365125"/>
          </a:xfrm>
        </p:spPr>
        <p:txBody>
          <a:bodyPr/>
          <a:lstStyle/>
          <a:p>
            <a:r>
              <a:rPr lang="en-US" dirty="0"/>
              <a:t>FUNDING OPPORTUNITIES</a:t>
            </a:r>
          </a:p>
        </p:txBody>
      </p:sp>
    </p:spTree>
    <p:extLst>
      <p:ext uri="{BB962C8B-B14F-4D97-AF65-F5344CB8AC3E}">
        <p14:creationId xmlns:p14="http://schemas.microsoft.com/office/powerpoint/2010/main" val="414943861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4AE055-AF0C-D9EA-5694-EA6F839CEF21}"/>
              </a:ext>
            </a:extLst>
          </p:cNvPr>
          <p:cNvSpPr>
            <a:spLocks noGrp="1"/>
          </p:cNvSpPr>
          <p:nvPr>
            <p:ph type="sldNum" sz="quarter" idx="12"/>
          </p:nvPr>
        </p:nvSpPr>
        <p:spPr/>
        <p:txBody>
          <a:bodyPr/>
          <a:lstStyle/>
          <a:p>
            <a:fld id="{ACAAA2AA-9935-F447-A1F2-B7B18FC0B460}" type="slidenum">
              <a:rPr lang="en-US" smtClean="0"/>
              <a:t>7</a:t>
            </a:fld>
            <a:endParaRPr lang="en-US"/>
          </a:p>
        </p:txBody>
      </p:sp>
      <p:graphicFrame>
        <p:nvGraphicFramePr>
          <p:cNvPr id="5" name="Diagram 4">
            <a:extLst>
              <a:ext uri="{FF2B5EF4-FFF2-40B4-BE49-F238E27FC236}">
                <a16:creationId xmlns:a16="http://schemas.microsoft.com/office/drawing/2014/main" id="{EE7229E2-0C87-E622-DCD8-4A1F05405962}"/>
              </a:ext>
            </a:extLst>
          </p:cNvPr>
          <p:cNvGraphicFramePr/>
          <p:nvPr/>
        </p:nvGraphicFramePr>
        <p:xfrm>
          <a:off x="1175226" y="1614402"/>
          <a:ext cx="9841548" cy="4875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a:extLst>
              <a:ext uri="{FF2B5EF4-FFF2-40B4-BE49-F238E27FC236}">
                <a16:creationId xmlns:a16="http://schemas.microsoft.com/office/drawing/2014/main" id="{F7766767-5CF3-2FDA-F584-4DB9679F3489}"/>
              </a:ext>
            </a:extLst>
          </p:cNvPr>
          <p:cNvGraphicFramePr/>
          <p:nvPr/>
        </p:nvGraphicFramePr>
        <p:xfrm>
          <a:off x="569747" y="1303318"/>
          <a:ext cx="11225248" cy="49450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itle 2">
            <a:extLst>
              <a:ext uri="{FF2B5EF4-FFF2-40B4-BE49-F238E27FC236}">
                <a16:creationId xmlns:a16="http://schemas.microsoft.com/office/drawing/2014/main" id="{DC7340E7-4360-0371-D36A-4EBFAC6F1F89}"/>
              </a:ext>
            </a:extLst>
          </p:cNvPr>
          <p:cNvSpPr txBox="1">
            <a:spLocks/>
          </p:cNvSpPr>
          <p:nvPr/>
        </p:nvSpPr>
        <p:spPr>
          <a:xfrm>
            <a:off x="1442301" y="368301"/>
            <a:ext cx="10179952" cy="935018"/>
          </a:xfrm>
          <a:prstGeom prst="rect">
            <a:avLst/>
          </a:prstGeom>
          <a:noFill/>
        </p:spPr>
        <p:txBody>
          <a:bodyPr vert="horz" lIns="0" tIns="45720" rIns="0" bIns="0" rtlCol="0" anchor="b">
            <a:noAutofit/>
          </a:bodyPr>
          <a:lstStyle>
            <a:lvl1pPr marL="0" algn="l" defTabSz="914400" rtl="0" eaLnBrk="1" latinLnBrk="0" hangingPunct="1">
              <a:lnSpc>
                <a:spcPct val="90000"/>
              </a:lnSpc>
              <a:spcBef>
                <a:spcPct val="0"/>
              </a:spcBef>
              <a:buNone/>
              <a:defRPr sz="2800" b="1" i="0" kern="1200" spc="300">
                <a:solidFill>
                  <a:srgbClr val="0F75BC"/>
                </a:solidFill>
                <a:latin typeface="Expressway Rg" panose="020B0604020200020204" pitchFamily="34" charset="0"/>
                <a:ea typeface="+mj-ea"/>
                <a:cs typeface="+mj-cs"/>
              </a:defRPr>
            </a:lvl1pPr>
          </a:lstStyle>
          <a:p>
            <a:pPr algn="ctr"/>
            <a:r>
              <a:rPr lang="en-US" sz="2700"/>
              <a:t>REQUIRED PLANNING WILL RESULT IN RELEASE OF FUNDS </a:t>
            </a:r>
            <a:br>
              <a:rPr lang="en-US" sz="2700"/>
            </a:br>
            <a:endParaRPr lang="en-US" sz="2700"/>
          </a:p>
        </p:txBody>
      </p:sp>
      <p:sp>
        <p:nvSpPr>
          <p:cNvPr id="47" name="Footer Placeholder 2">
            <a:extLst>
              <a:ext uri="{FF2B5EF4-FFF2-40B4-BE49-F238E27FC236}">
                <a16:creationId xmlns:a16="http://schemas.microsoft.com/office/drawing/2014/main" id="{E9F6F779-6C5B-F7E3-40A1-A98C785DF9CB}"/>
              </a:ext>
            </a:extLst>
          </p:cNvPr>
          <p:cNvSpPr>
            <a:spLocks noGrp="1"/>
          </p:cNvSpPr>
          <p:nvPr>
            <p:ph type="ftr" sz="quarter" idx="11"/>
          </p:nvPr>
        </p:nvSpPr>
        <p:spPr>
          <a:xfrm rot="16200000">
            <a:off x="-2210737" y="3608723"/>
            <a:ext cx="55035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lumMod val="75000"/>
                  </a:srgbClr>
                </a:solidFill>
                <a:effectLst/>
                <a:uLnTx/>
                <a:uFillTx/>
                <a:latin typeface="Expressway Rg" panose="020B0604020200020204" pitchFamily="34" charset="0"/>
                <a:ea typeface="+mn-ea"/>
                <a:cs typeface="+mn-cs"/>
              </a:rPr>
              <a:t>FUNDING OPPORTUNITIES</a:t>
            </a:r>
          </a:p>
        </p:txBody>
      </p:sp>
    </p:spTree>
    <p:extLst>
      <p:ext uri="{BB962C8B-B14F-4D97-AF65-F5344CB8AC3E}">
        <p14:creationId xmlns:p14="http://schemas.microsoft.com/office/powerpoint/2010/main" val="20358479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C93DF-9502-3FF6-C0F6-678613648ABE}"/>
              </a:ext>
            </a:extLst>
          </p:cNvPr>
          <p:cNvSpPr>
            <a:spLocks noGrp="1"/>
          </p:cNvSpPr>
          <p:nvPr>
            <p:ph type="title"/>
          </p:nvPr>
        </p:nvSpPr>
        <p:spPr/>
        <p:txBody>
          <a:bodyPr/>
          <a:lstStyle/>
          <a:p>
            <a:pPr algn="ctr"/>
            <a:r>
              <a:rPr lang="en-US"/>
              <a:t>BROADBAND SERVICE DEPLOYMENT UNDER BEAD</a:t>
            </a:r>
          </a:p>
        </p:txBody>
      </p:sp>
      <p:sp>
        <p:nvSpPr>
          <p:cNvPr id="3" name="Footer Placeholder 2">
            <a:extLst>
              <a:ext uri="{FF2B5EF4-FFF2-40B4-BE49-F238E27FC236}">
                <a16:creationId xmlns:a16="http://schemas.microsoft.com/office/drawing/2014/main" id="{13053985-67D8-D302-9744-6F662FCC9F9E}"/>
              </a:ext>
            </a:extLst>
          </p:cNvPr>
          <p:cNvSpPr>
            <a:spLocks noGrp="1"/>
          </p:cNvSpPr>
          <p:nvPr>
            <p:ph type="ftr" sz="quarter" idx="11"/>
          </p:nvPr>
        </p:nvSpPr>
        <p:spPr/>
        <p:txBody>
          <a:bodyPr/>
          <a:lstStyle/>
          <a:p>
            <a:r>
              <a:rPr lang="en-US" dirty="0"/>
              <a:t>FUNDING OPPORTUNITIES</a:t>
            </a:r>
          </a:p>
        </p:txBody>
      </p:sp>
      <p:sp>
        <p:nvSpPr>
          <p:cNvPr id="4" name="Slide Number Placeholder 3">
            <a:extLst>
              <a:ext uri="{FF2B5EF4-FFF2-40B4-BE49-F238E27FC236}">
                <a16:creationId xmlns:a16="http://schemas.microsoft.com/office/drawing/2014/main" id="{69B16DDD-2347-1CEF-ECE3-18795D6F421A}"/>
              </a:ext>
            </a:extLst>
          </p:cNvPr>
          <p:cNvSpPr>
            <a:spLocks noGrp="1"/>
          </p:cNvSpPr>
          <p:nvPr>
            <p:ph type="sldNum" sz="quarter" idx="12"/>
          </p:nvPr>
        </p:nvSpPr>
        <p:spPr/>
        <p:txBody>
          <a:bodyPr/>
          <a:lstStyle/>
          <a:p>
            <a:fld id="{ACAAA2AA-9935-F447-A1F2-B7B18FC0B460}" type="slidenum">
              <a:rPr lang="en-US" smtClean="0"/>
              <a:t>8</a:t>
            </a:fld>
            <a:endParaRPr lang="en-US"/>
          </a:p>
        </p:txBody>
      </p:sp>
      <p:sp>
        <p:nvSpPr>
          <p:cNvPr id="5" name="TextBox 4">
            <a:extLst>
              <a:ext uri="{FF2B5EF4-FFF2-40B4-BE49-F238E27FC236}">
                <a16:creationId xmlns:a16="http://schemas.microsoft.com/office/drawing/2014/main" id="{CB804061-1312-6686-0997-FB666E459716}"/>
              </a:ext>
            </a:extLst>
          </p:cNvPr>
          <p:cNvSpPr txBox="1"/>
          <p:nvPr/>
        </p:nvSpPr>
        <p:spPr>
          <a:xfrm>
            <a:off x="1508133" y="1272209"/>
            <a:ext cx="9841548" cy="369332"/>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Open Sans SemiBold" pitchFamily="2" charset="0"/>
                <a:ea typeface="Open Sans SemiBold" pitchFamily="2" charset="0"/>
                <a:cs typeface="Open Sans SemiBold" pitchFamily="2" charset="0"/>
              </a:rPr>
              <a:t>Broadband service project areas prioritize unserved address locations </a:t>
            </a:r>
          </a:p>
        </p:txBody>
      </p:sp>
      <p:sp>
        <p:nvSpPr>
          <p:cNvPr id="6" name="Content Placeholder 2">
            <a:extLst>
              <a:ext uri="{FF2B5EF4-FFF2-40B4-BE49-F238E27FC236}">
                <a16:creationId xmlns:a16="http://schemas.microsoft.com/office/drawing/2014/main" id="{ACD5AF6E-DB23-28A8-3DD6-F0C7BD98BA9F}"/>
              </a:ext>
            </a:extLst>
          </p:cNvPr>
          <p:cNvSpPr txBox="1">
            <a:spLocks/>
          </p:cNvSpPr>
          <p:nvPr/>
        </p:nvSpPr>
        <p:spPr>
          <a:xfrm>
            <a:off x="1655180" y="1874222"/>
            <a:ext cx="6076708" cy="4526578"/>
          </a:xfrm>
          <a:prstGeom prst="rect">
            <a:avLst/>
          </a:prstGeom>
        </p:spPr>
        <p:txBody>
          <a:bodyPr>
            <a:noAutofit/>
          </a:bodyPr>
          <a:lstStyle>
            <a:lvl1pPr marL="228600" indent="-228600" algn="l" defTabSz="914400" rtl="0" eaLnBrk="1" latinLnBrk="0" hangingPunct="1">
              <a:lnSpc>
                <a:spcPct val="114000"/>
              </a:lnSpc>
              <a:spcBef>
                <a:spcPts val="1000"/>
              </a:spcBef>
              <a:spcAft>
                <a:spcPts val="1200"/>
              </a:spcAft>
              <a:buFont typeface="Arial" panose="020B0604020202020204" pitchFamily="34" charset="0"/>
              <a:buChar char="•"/>
              <a:defRPr sz="2800" b="1" i="0" kern="1200">
                <a:solidFill>
                  <a:srgbClr val="31B2FF"/>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14000"/>
              </a:lnSpc>
              <a:spcBef>
                <a:spcPts val="500"/>
              </a:spcBef>
              <a:spcAft>
                <a:spcPts val="120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4000"/>
              </a:lnSpc>
              <a:spcBef>
                <a:spcPts val="500"/>
              </a:spcBef>
              <a:spcAft>
                <a:spcPts val="1200"/>
              </a:spcAft>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4000"/>
              </a:lnSpc>
              <a:spcBef>
                <a:spcPts val="500"/>
              </a:spcBef>
              <a:spcAft>
                <a:spcPts val="1200"/>
              </a:spcAft>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4000"/>
              </a:lnSpc>
              <a:spcBef>
                <a:spcPts val="500"/>
              </a:spcBef>
              <a:spcAft>
                <a:spcPts val="1200"/>
              </a:spcAft>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600"/>
              </a:spcBef>
              <a:spcAft>
                <a:spcPts val="600"/>
              </a:spcAft>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State issues subgrants &amp; requires matching funds to deploy broadband infrastructure &amp; deliver service</a:t>
            </a:r>
          </a:p>
          <a:p>
            <a:pPr marL="285750" indent="-285750">
              <a:lnSpc>
                <a:spcPct val="100000"/>
              </a:lnSpc>
              <a:spcBef>
                <a:spcPts val="600"/>
              </a:spcBef>
              <a:spcAft>
                <a:spcPts val="600"/>
              </a:spcAft>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State workforce development plan </a:t>
            </a:r>
            <a:b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ensures readiness &amp; opportunity for underrepresented groups</a:t>
            </a:r>
          </a:p>
          <a:p>
            <a:pPr marL="285750" indent="-285750">
              <a:lnSpc>
                <a:spcPct val="100000"/>
              </a:lnSpc>
              <a:spcBef>
                <a:spcPts val="600"/>
              </a:spcBef>
              <a:spcAft>
                <a:spcPts val="600"/>
              </a:spcAft>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Low-cost service options available to </a:t>
            </a:r>
            <a:b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ACP eligible subscribers; Low-cost service parameters to address affordability for middle class &amp; support accessibility to services that meet critical needs underrepresented groups</a:t>
            </a:r>
          </a:p>
          <a:p>
            <a:pPr>
              <a:lnSpc>
                <a:spcPct val="100000"/>
              </a:lnSpc>
              <a:spcBef>
                <a:spcPts val="600"/>
              </a:spcBef>
              <a:spcAft>
                <a:spcPts val="900"/>
              </a:spcAft>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Compliance with environmental laws, cybersecurity, &amp; fair &amp; equitable labor practices</a:t>
            </a:r>
          </a:p>
          <a:p>
            <a:pPr>
              <a:lnSpc>
                <a:spcPct val="100000"/>
              </a:lnSpc>
              <a:spcBef>
                <a:spcPts val="600"/>
              </a:spcBef>
              <a:spcAft>
                <a:spcPts val="900"/>
              </a:spcAft>
            </a:pPr>
            <a:endParaRPr lang="en-US" sz="2000" b="0" dirty="0">
              <a:solidFill>
                <a:schemeClr val="tx1"/>
              </a:solidFill>
              <a:latin typeface="+mn-lt"/>
            </a:endParaRPr>
          </a:p>
          <a:p>
            <a:pPr>
              <a:lnSpc>
                <a:spcPct val="100000"/>
              </a:lnSpc>
              <a:spcBef>
                <a:spcPts val="600"/>
              </a:spcBef>
              <a:spcAft>
                <a:spcPts val="900"/>
              </a:spcAft>
            </a:pPr>
            <a:endParaRPr lang="en-US" sz="1600" dirty="0">
              <a:solidFill>
                <a:schemeClr val="tx2"/>
              </a:solidFill>
            </a:endParaRPr>
          </a:p>
        </p:txBody>
      </p:sp>
      <p:graphicFrame>
        <p:nvGraphicFramePr>
          <p:cNvPr id="7" name="Content Placeholder 6">
            <a:extLst>
              <a:ext uri="{FF2B5EF4-FFF2-40B4-BE49-F238E27FC236}">
                <a16:creationId xmlns:a16="http://schemas.microsoft.com/office/drawing/2014/main" id="{D4BE03FD-03C9-B8DD-66B9-D53A92AA7C14}"/>
              </a:ext>
            </a:extLst>
          </p:cNvPr>
          <p:cNvGraphicFramePr>
            <a:graphicFrameLocks/>
          </p:cNvGraphicFramePr>
          <p:nvPr/>
        </p:nvGraphicFramePr>
        <p:xfrm>
          <a:off x="5260532" y="1674775"/>
          <a:ext cx="6397374" cy="4925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641845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E89543C-82F8-DE6A-A92F-405EC50B4C26}"/>
              </a:ext>
            </a:extLst>
          </p:cNvPr>
          <p:cNvSpPr>
            <a:spLocks noGrp="1"/>
          </p:cNvSpPr>
          <p:nvPr>
            <p:ph type="title"/>
          </p:nvPr>
        </p:nvSpPr>
        <p:spPr>
          <a:xfrm>
            <a:off x="1511613" y="365125"/>
            <a:ext cx="10321925" cy="674403"/>
          </a:xfrm>
        </p:spPr>
        <p:txBody>
          <a:bodyPr>
            <a:normAutofit/>
          </a:bodyPr>
          <a:lstStyle/>
          <a:p>
            <a:pPr algn="ctr"/>
            <a:r>
              <a:rPr lang="en-US" dirty="0"/>
              <a:t>ADDITIONAL BEAD PROGRAM GOALS</a:t>
            </a:r>
          </a:p>
        </p:txBody>
      </p:sp>
      <p:sp>
        <p:nvSpPr>
          <p:cNvPr id="5" name="Footer Placeholder 4">
            <a:extLst>
              <a:ext uri="{FF2B5EF4-FFF2-40B4-BE49-F238E27FC236}">
                <a16:creationId xmlns:a16="http://schemas.microsoft.com/office/drawing/2014/main" id="{CB1E65F2-A02F-F8FB-0895-CFD13A9E1E9B}"/>
              </a:ext>
            </a:extLst>
          </p:cNvPr>
          <p:cNvSpPr>
            <a:spLocks noGrp="1"/>
          </p:cNvSpPr>
          <p:nvPr>
            <p:ph type="ftr" sz="quarter" idx="11"/>
          </p:nvPr>
        </p:nvSpPr>
        <p:spPr/>
        <p:txBody>
          <a:bodyPr/>
          <a:lstStyle/>
          <a:p>
            <a:r>
              <a:rPr lang="en-US"/>
              <a:t>FUNDING OPPORTUNITIES</a:t>
            </a:r>
          </a:p>
        </p:txBody>
      </p:sp>
      <p:sp>
        <p:nvSpPr>
          <p:cNvPr id="6" name="Slide Number Placeholder 5">
            <a:extLst>
              <a:ext uri="{FF2B5EF4-FFF2-40B4-BE49-F238E27FC236}">
                <a16:creationId xmlns:a16="http://schemas.microsoft.com/office/drawing/2014/main" id="{B525F023-4FF5-C2B3-740B-6DC14C273994}"/>
              </a:ext>
            </a:extLst>
          </p:cNvPr>
          <p:cNvSpPr>
            <a:spLocks noGrp="1"/>
          </p:cNvSpPr>
          <p:nvPr>
            <p:ph type="sldNum" sz="quarter" idx="12"/>
          </p:nvPr>
        </p:nvSpPr>
        <p:spPr/>
        <p:txBody>
          <a:bodyPr/>
          <a:lstStyle/>
          <a:p>
            <a:fld id="{ACAAA2AA-9935-F447-A1F2-B7B18FC0B460}" type="slidenum">
              <a:rPr lang="en-US" smtClean="0"/>
              <a:t>9</a:t>
            </a:fld>
            <a:endParaRPr lang="en-US"/>
          </a:p>
        </p:txBody>
      </p:sp>
      <p:graphicFrame>
        <p:nvGraphicFramePr>
          <p:cNvPr id="10" name="Diagram 9">
            <a:extLst>
              <a:ext uri="{FF2B5EF4-FFF2-40B4-BE49-F238E27FC236}">
                <a16:creationId xmlns:a16="http://schemas.microsoft.com/office/drawing/2014/main" id="{CB4B14C9-1668-A7C0-E99B-767C444640CE}"/>
              </a:ext>
            </a:extLst>
          </p:cNvPr>
          <p:cNvGraphicFramePr/>
          <p:nvPr/>
        </p:nvGraphicFramePr>
        <p:xfrm>
          <a:off x="1511613" y="1281722"/>
          <a:ext cx="9867588" cy="5120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6612941"/>
      </p:ext>
    </p:extLst>
  </p:cSld>
  <p:clrMapOvr>
    <a:masterClrMapping/>
  </p:clrMapOvr>
  <p:transition>
    <p:fade/>
  </p:transition>
</p:sld>
</file>

<file path=ppt/theme/theme1.xml><?xml version="1.0" encoding="utf-8"?>
<a:theme xmlns:a="http://schemas.openxmlformats.org/drawingml/2006/main" name="1_Office Theme">
  <a:themeElements>
    <a:clrScheme name="ADECA">
      <a:dk1>
        <a:srgbClr val="000000"/>
      </a:dk1>
      <a:lt1>
        <a:srgbClr val="FFFFFF"/>
      </a:lt1>
      <a:dk2>
        <a:srgbClr val="0F75BC"/>
      </a:dk2>
      <a:lt2>
        <a:srgbClr val="E7E6E6"/>
      </a:lt2>
      <a:accent1>
        <a:srgbClr val="30B1FF"/>
      </a:accent1>
      <a:accent2>
        <a:srgbClr val="109DFF"/>
      </a:accent2>
      <a:accent3>
        <a:srgbClr val="61C1FF"/>
      </a:accent3>
      <a:accent4>
        <a:srgbClr val="FFC000"/>
      </a:accent4>
      <a:accent5>
        <a:srgbClr val="D58434"/>
      </a:accent5>
      <a:accent6>
        <a:srgbClr val="3A3A3C"/>
      </a:accent6>
      <a:hlink>
        <a:srgbClr val="30B1FF"/>
      </a:hlink>
      <a:folHlink>
        <a:srgbClr val="0F99F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5714D625ED474797DB2F14F95CF86E" ma:contentTypeVersion="16" ma:contentTypeDescription="Create a new document." ma:contentTypeScope="" ma:versionID="24259b71852daf8ea1d072204f1cf64f">
  <xsd:schema xmlns:xsd="http://www.w3.org/2001/XMLSchema" xmlns:xs="http://www.w3.org/2001/XMLSchema" xmlns:p="http://schemas.microsoft.com/office/2006/metadata/properties" xmlns:ns1="http://schemas.microsoft.com/sharepoint/v3" xmlns:ns2="5d87095d-ff1e-4808-9408-91d24e4452db" xmlns:ns3="e5ab66c7-856c-4cc8-ad3c-55c7e68619f9" targetNamespace="http://schemas.microsoft.com/office/2006/metadata/properties" ma:root="true" ma:fieldsID="209e80d25b4bd5ec4dfc34c9bf7663f4" ns1:_="" ns2:_="" ns3:_="">
    <xsd:import namespace="http://schemas.microsoft.com/sharepoint/v3"/>
    <xsd:import namespace="5d87095d-ff1e-4808-9408-91d24e4452db"/>
    <xsd:import namespace="e5ab66c7-856c-4cc8-ad3c-55c7e68619f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87095d-ff1e-4808-9408-91d24e4452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5dbdce9-60e9-41e5-8608-85a453d2888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5ab66c7-856c-4cc8-ad3c-55c7e68619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0bf5d3f-148d-4784-a464-250ae03adf53}" ma:internalName="TaxCatchAll" ma:showField="CatchAllData" ma:web="e5ab66c7-856c-4cc8-ad3c-55c7e68619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d87095d-ff1e-4808-9408-91d24e4452db">
      <Terms xmlns="http://schemas.microsoft.com/office/infopath/2007/PartnerControls"/>
    </lcf76f155ced4ddcb4097134ff3c332f>
    <TaxCatchAll xmlns="e5ab66c7-856c-4cc8-ad3c-55c7e68619f9" xsi:nil="true"/>
    <SharedWithUsers xmlns="e5ab66c7-856c-4cc8-ad3c-55c7e68619f9">
      <UserInfo>
        <DisplayName/>
        <AccountId xsi:nil="true"/>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A26603-6275-4915-8090-189C879CE6B6}"/>
</file>

<file path=customXml/itemProps2.xml><?xml version="1.0" encoding="utf-8"?>
<ds:datastoreItem xmlns:ds="http://schemas.openxmlformats.org/officeDocument/2006/customXml" ds:itemID="{9C78A870-BA1F-4E0E-A64F-6FED0FC578D8}">
  <ds:schemaRefs>
    <ds:schemaRef ds:uri="http://schemas.openxmlformats.org/package/2006/metadata/core-properties"/>
    <ds:schemaRef ds:uri="http://purl.org/dc/terms/"/>
    <ds:schemaRef ds:uri="http://purl.org/dc/dcmitype/"/>
    <ds:schemaRef ds:uri="http://www.w3.org/XML/1998/namespace"/>
    <ds:schemaRef ds:uri="8fd1308e-ecf9-4768-870a-351d669d9aff"/>
    <ds:schemaRef ds:uri="http://purl.org/dc/elements/1.1/"/>
    <ds:schemaRef ds:uri="dfa09759-eb4c-4e02-919d-0e3a6427242b"/>
    <ds:schemaRef ds:uri="http://schemas.microsoft.com/office/infopath/2007/PartnerControls"/>
    <ds:schemaRef ds:uri="http://schemas.microsoft.com/office/2006/documentManagement/types"/>
    <ds:schemaRef ds:uri="http://schemas.microsoft.com/office/2006/metadata/properties"/>
    <ds:schemaRef ds:uri="5d87095d-ff1e-4808-9408-91d24e4452db"/>
    <ds:schemaRef ds:uri="e5ab66c7-856c-4cc8-ad3c-55c7e68619f9"/>
    <ds:schemaRef ds:uri="http://schemas.microsoft.com/sharepoint/v3"/>
  </ds:schemaRefs>
</ds:datastoreItem>
</file>

<file path=customXml/itemProps3.xml><?xml version="1.0" encoding="utf-8"?>
<ds:datastoreItem xmlns:ds="http://schemas.openxmlformats.org/officeDocument/2006/customXml" ds:itemID="{F33EB291-C60C-4D9A-98F6-0D0A495857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665</TotalTime>
  <Words>4757</Words>
  <Application>Microsoft Office PowerPoint</Application>
  <PresentationFormat>Widescreen</PresentationFormat>
  <Paragraphs>630</Paragraphs>
  <Slides>46</Slides>
  <Notes>27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46</vt:i4>
      </vt:variant>
    </vt:vector>
  </HeadingPairs>
  <TitlesOfParts>
    <vt:vector size="63" baseType="lpstr">
      <vt:lpstr>Arial</vt:lpstr>
      <vt:lpstr>Arial,Sans-Serif</vt:lpstr>
      <vt:lpstr>Calibri</vt:lpstr>
      <vt:lpstr>Calibri Light</vt:lpstr>
      <vt:lpstr>Expressway Rg</vt:lpstr>
      <vt:lpstr>Expressway Xb</vt:lpstr>
      <vt:lpstr>Georgia</vt:lpstr>
      <vt:lpstr>Georgia Pro</vt:lpstr>
      <vt:lpstr>Gotham</vt:lpstr>
      <vt:lpstr>Montserrat</vt:lpstr>
      <vt:lpstr>Open Sans</vt:lpstr>
      <vt:lpstr>Open Sans Light</vt:lpstr>
      <vt:lpstr>Open Sans SemiBold</vt:lpstr>
      <vt:lpstr>Proxima Nova Light</vt:lpstr>
      <vt:lpstr>Tw Cen MT</vt:lpstr>
      <vt:lpstr>Wingdings</vt:lpstr>
      <vt:lpstr>1_Office Theme</vt:lpstr>
      <vt:lpstr>WELCOME! THANK YOU FOR ATTENDING</vt:lpstr>
      <vt:lpstr>Facilitated Session for Community Based Organizations on Broadband Infrastructure &amp; Programs</vt:lpstr>
      <vt:lpstr>AGENDA</vt:lpstr>
      <vt:lpstr>ADECA IS DEVELOPING TWO SETS OF PLANS TO ACCESS FUNDS FROM THE FEDERAL INFRASTRUCTURE LAW </vt:lpstr>
      <vt:lpstr>FUNDING for DIGITAL INFRASTRUCTURE &amp; PROGRAMS</vt:lpstr>
      <vt:lpstr>WHAT IS BEAD (BROADBAND EQUITY, ACCESS &amp; DEPLOYMENT)?</vt:lpstr>
      <vt:lpstr>PowerPoint Presentation</vt:lpstr>
      <vt:lpstr>BROADBAND SERVICE DEPLOYMENT UNDER BEAD</vt:lpstr>
      <vt:lpstr>ADDITIONAL BEAD PROGRAM GOALS</vt:lpstr>
      <vt:lpstr>PowerPoint Presentation</vt:lpstr>
      <vt:lpstr>DIGITAL OPPORTUNITY FUNDING PRIORITIES</vt:lpstr>
      <vt:lpstr>DIGITAL OPPORTUNITY/EQUITY FUNDING OPPORTUNITIES</vt:lpstr>
      <vt:lpstr>PARTNERS FOR BROADBAND &amp;  DIGITAL OPPORTUNITY PLANNING</vt:lpstr>
      <vt:lpstr>BROADBAND &amp; DIGITAL OPPORTUNITY PROGRAMS TIMELINE</vt:lpstr>
      <vt:lpstr>PowerPoint Presentation</vt:lpstr>
      <vt:lpstr>PARTNER CONTRIBUTIONS &amp; DATA COLLECTION</vt:lpstr>
      <vt:lpstr>STATEWIDE RESIDENTIAL SURVEY</vt:lpstr>
      <vt:lpstr>PARTNER QUESTIONNAIRES</vt:lpstr>
      <vt:lpstr>ASSET INVENTORY- DIGITAL OPPORTUNITY PROGRAMS</vt:lpstr>
      <vt:lpstr>HOW DIGITAL OPPORTUNITY IMPACTS ARE RELATED TO STATE OUTCOMES</vt:lpstr>
      <vt:lpstr>AFFORDABLE CONNECTIVITY PROGRAM  (ACP)  </vt:lpstr>
      <vt:lpstr>ALABAMA STATE BROADBAND MAP</vt:lpstr>
      <vt:lpstr>SUBMITTING AN FCC MAPPING CHALLENGE</vt:lpstr>
      <vt:lpstr>BREAKOUT SESSIONS</vt:lpstr>
      <vt:lpstr>Instructions</vt:lpstr>
      <vt:lpstr>YOUTH AND EDUCATION</vt:lpstr>
      <vt:lpstr>COMMUNITY ANCHOR INSTITUTIONS AND BEAD</vt:lpstr>
      <vt:lpstr>COMMUNITY ANCHOR INSTITUTIONS QUESTIONNAIRE</vt:lpstr>
      <vt:lpstr>BARRIERS TO ACCESS FOR COVERED POPULATIONS</vt:lpstr>
      <vt:lpstr>PowerPoint Presentation</vt:lpstr>
      <vt:lpstr>DIRECT SOCIAL SERVICES</vt:lpstr>
      <vt:lpstr>COMMUNITY ANCHOR INSTITUTIONS AND BEAD</vt:lpstr>
      <vt:lpstr>COMMUNITY ANCHOR INSTITUTIONS QUESTIONNAIRE</vt:lpstr>
      <vt:lpstr>BARRIERS TO ACCESS FOR COVERED POPULATIONS</vt:lpstr>
      <vt:lpstr>PowerPoint Presentation</vt:lpstr>
      <vt:lpstr>ECONOMIC AND WORKFORCE DEVELOPMENT</vt:lpstr>
      <vt:lpstr>ECONOMIC DEVELOPMENT PARTNERS</vt:lpstr>
      <vt:lpstr>WORKFORCE DEVELOPMENT PARTNERS</vt:lpstr>
      <vt:lpstr>WORKFORCE DEVELOPMENT INVENTORY</vt:lpstr>
      <vt:lpstr>PowerPoint Presentation</vt:lpstr>
      <vt:lpstr>POLICY AND ADVOCACY</vt:lpstr>
      <vt:lpstr>COMMUNITY ANCHOR INSTITUTIONS AND BEAD</vt:lpstr>
      <vt:lpstr>COMMUNITY ANCHOR INSTITUTIONS QUESTIONNAIRE</vt:lpstr>
      <vt:lpstr>BARRIERS TO ACCESS FOR COVERED POPULATIONS</vt:lpstr>
      <vt:lpstr>PowerPoint Presentation</vt:lpstr>
      <vt:lpstr>Thank you for your participation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Burbridge</dc:creator>
  <cp:lastModifiedBy>Joanne Hovis</cp:lastModifiedBy>
  <cp:revision>79</cp:revision>
  <dcterms:created xsi:type="dcterms:W3CDTF">2023-02-06T01:02:58Z</dcterms:created>
  <dcterms:modified xsi:type="dcterms:W3CDTF">2023-05-16T10:33:39Z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0x010100685714D625ED474797DB2F14F95CF86E</vt:lpwstr>
  </property>
  <property fmtid="{D5CDD505-2E9C-101B-9397-08002B2CF9AE}" pid="3" name="MediaServiceImageTags">
    <vt:lpwstr/>
  </property>
</Properties>
</file>