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5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8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5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8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1"/>
    <p:sldMasterId id="2147483659" r:id="rId2"/>
    <p:sldMasterId id="2147483731" r:id="rId3"/>
    <p:sldMasterId id="2147483780" r:id="rId4"/>
    <p:sldMasterId id="2147483788" r:id="rId5"/>
    <p:sldMasterId id="2147483796" r:id="rId6"/>
  </p:sldMasterIdLst>
  <p:notesMasterIdLst>
    <p:notesMasterId r:id="rId16"/>
  </p:notesMasterIdLst>
  <p:handoutMasterIdLst>
    <p:handoutMasterId r:id="rId17"/>
  </p:handoutMasterIdLst>
  <p:sldIdLst>
    <p:sldId id="271" r:id="rId7"/>
    <p:sldId id="272" r:id="rId8"/>
    <p:sldId id="275" r:id="rId9"/>
    <p:sldId id="273" r:id="rId10"/>
    <p:sldId id="285" r:id="rId11"/>
    <p:sldId id="274" r:id="rId12"/>
    <p:sldId id="277" r:id="rId13"/>
    <p:sldId id="279" r:id="rId14"/>
    <p:sldId id="286" r:id="rId15"/>
  </p:sldIdLst>
  <p:sldSz cx="9144000" cy="5143500" type="screen16x9"/>
  <p:notesSz cx="9296400" cy="7010400"/>
  <p:defaultTextStyle>
    <a:defPPr>
      <a:defRPr lang="en-US"/>
    </a:defPPr>
    <a:lvl1pPr marL="0" algn="l" defTabSz="9142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9" algn="l" defTabSz="9142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8" algn="l" defTabSz="9142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6" algn="l" defTabSz="9142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5" algn="l" defTabSz="9142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4" algn="l" defTabSz="9142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93" algn="l" defTabSz="9142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42" algn="l" defTabSz="9142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90" algn="l" defTabSz="91429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08">
          <p15:clr>
            <a:srgbClr val="A4A3A4"/>
          </p15:clr>
        </p15:guide>
        <p15:guide id="2" pos="29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06" autoAdjust="0"/>
  </p:normalViewPr>
  <p:slideViewPr>
    <p:cSldViewPr>
      <p:cViewPr varScale="1">
        <p:scale>
          <a:sx n="152" d="100"/>
          <a:sy n="152" d="100"/>
        </p:scale>
        <p:origin x="366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1422" y="90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customXml" Target="../customXml/item2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Presentation Title Here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014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BC8FF-B9D8-43E4-9A96-7C10B01F079A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© 2020 Sierra Nevada Corporation.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014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B363A-C5B4-45D5-810C-D12EA14B4A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1645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Presentation Title Here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014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8D24E-3B7B-4BAC-A1E3-1C1A9FF5F7F2}" type="datetimeFigureOut">
              <a:rPr lang="en-US" smtClean="0"/>
              <a:t>8/14/2020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482" y="3330420"/>
            <a:ext cx="7435436" cy="31544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© 2020 Sierra Nevada Corporation.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014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1F13D-3CFA-4025-938D-CE1303850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64725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29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9" algn="l" defTabSz="91429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8" algn="l" defTabSz="91429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6" algn="l" defTabSz="91429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5" algn="l" defTabSz="91429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44" algn="l" defTabSz="91429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93" algn="l" defTabSz="91429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42" algn="l" defTabSz="91429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90" algn="l" defTabSz="91429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311400" y="525463"/>
            <a:ext cx="4673600" cy="26289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0473" indent="-2838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38457" indent="-22674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5109" indent="-22674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1760" indent="-22674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08411" indent="-226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5063" indent="-226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1714" indent="-226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78365" indent="-22674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599CFAF-AD32-40B4-9ED2-8A64A86F9DBF}" type="slidenum">
              <a:rPr lang="en-GB" altLang="en-US" smtClean="0"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355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Dream Chas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28600" y="3943350"/>
            <a:ext cx="8686800" cy="381000"/>
          </a:xfrm>
          <a:prstGeom prst="rect">
            <a:avLst/>
          </a:prstGeom>
        </p:spPr>
        <p:txBody>
          <a:bodyPr lIns="91430" tIns="45714" rIns="91430" bIns="45714"/>
          <a:lstStyle>
            <a:lvl1pPr>
              <a:defRPr sz="16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3562350"/>
            <a:ext cx="8686800" cy="3810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280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319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2668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>
            <a:normAutofit/>
          </a:bodyPr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97408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3893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932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114300"/>
            <a:ext cx="2667000" cy="571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4743450"/>
          </a:xfrm>
        </p:spPr>
        <p:txBody>
          <a:bodyPr/>
          <a:lstStyle>
            <a:lvl1pPr marL="0" indent="0">
              <a:buNone/>
              <a:defRPr sz="3200"/>
            </a:lvl1pPr>
            <a:lvl2pPr marL="457149" indent="0">
              <a:buNone/>
              <a:defRPr sz="2800"/>
            </a:lvl2pPr>
            <a:lvl3pPr marL="914298" indent="0">
              <a:buNone/>
              <a:defRPr sz="2400"/>
            </a:lvl3pPr>
            <a:lvl4pPr marL="1371446" indent="0">
              <a:buNone/>
              <a:defRPr sz="2000"/>
            </a:lvl4pPr>
            <a:lvl5pPr marL="1828595" indent="0">
              <a:buNone/>
              <a:defRPr sz="2000"/>
            </a:lvl5pPr>
            <a:lvl6pPr marL="2285744" indent="0">
              <a:buNone/>
              <a:defRPr sz="2000"/>
            </a:lvl6pPr>
            <a:lvl7pPr marL="2742893" indent="0">
              <a:buNone/>
              <a:defRPr sz="2000"/>
            </a:lvl7pPr>
            <a:lvl8pPr marL="3200042" indent="0">
              <a:buNone/>
              <a:defRPr sz="2000"/>
            </a:lvl8pPr>
            <a:lvl9pPr marL="365719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24600" y="742950"/>
            <a:ext cx="2667000" cy="3886200"/>
          </a:xfrm>
        </p:spPr>
        <p:txBody>
          <a:bodyPr/>
          <a:lstStyle>
            <a:lvl1pPr marL="0" indent="0">
              <a:buNone/>
              <a:defRPr sz="1400"/>
            </a:lvl1pPr>
            <a:lvl2pPr marL="457149" indent="0">
              <a:buNone/>
              <a:defRPr sz="1200"/>
            </a:lvl2pPr>
            <a:lvl3pPr marL="914298" indent="0">
              <a:buNone/>
              <a:defRPr sz="1000"/>
            </a:lvl3pPr>
            <a:lvl4pPr marL="1371446" indent="0">
              <a:buNone/>
              <a:defRPr sz="900"/>
            </a:lvl4pPr>
            <a:lvl5pPr marL="1828595" indent="0">
              <a:buNone/>
              <a:defRPr sz="900"/>
            </a:lvl5pPr>
            <a:lvl6pPr marL="2285744" indent="0">
              <a:buNone/>
              <a:defRPr sz="900"/>
            </a:lvl6pPr>
            <a:lvl7pPr marL="2742893" indent="0">
              <a:buNone/>
              <a:defRPr sz="900"/>
            </a:lvl7pPr>
            <a:lvl8pPr marL="3200042" indent="0">
              <a:buNone/>
              <a:defRPr sz="900"/>
            </a:lvl8pPr>
            <a:lvl9pPr marL="365719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1335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564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003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922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>
            <a:normAutofit/>
          </a:bodyPr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4861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a2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28600" y="3943350"/>
            <a:ext cx="8686800" cy="381000"/>
          </a:xfrm>
          <a:prstGeom prst="rect">
            <a:avLst/>
          </a:prstGeom>
        </p:spPr>
        <p:txBody>
          <a:bodyPr lIns="91430" tIns="45714" rIns="91430" bIns="45714"/>
          <a:lstStyle>
            <a:lvl1pPr>
              <a:defRPr sz="16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562350"/>
            <a:ext cx="8686800" cy="3810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271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410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168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114300"/>
            <a:ext cx="2667000" cy="571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4743450"/>
          </a:xfrm>
        </p:spPr>
        <p:txBody>
          <a:bodyPr/>
          <a:lstStyle>
            <a:lvl1pPr marL="0" indent="0">
              <a:buNone/>
              <a:defRPr sz="3200"/>
            </a:lvl1pPr>
            <a:lvl2pPr marL="457149" indent="0">
              <a:buNone/>
              <a:defRPr sz="2800"/>
            </a:lvl2pPr>
            <a:lvl3pPr marL="914298" indent="0">
              <a:buNone/>
              <a:defRPr sz="2400"/>
            </a:lvl3pPr>
            <a:lvl4pPr marL="1371446" indent="0">
              <a:buNone/>
              <a:defRPr sz="2000"/>
            </a:lvl4pPr>
            <a:lvl5pPr marL="1828595" indent="0">
              <a:buNone/>
              <a:defRPr sz="2000"/>
            </a:lvl5pPr>
            <a:lvl6pPr marL="2285744" indent="0">
              <a:buNone/>
              <a:defRPr sz="2000"/>
            </a:lvl6pPr>
            <a:lvl7pPr marL="2742893" indent="0">
              <a:buNone/>
              <a:defRPr sz="2000"/>
            </a:lvl7pPr>
            <a:lvl8pPr marL="3200042" indent="0">
              <a:buNone/>
              <a:defRPr sz="2000"/>
            </a:lvl8pPr>
            <a:lvl9pPr marL="365719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24600" y="742950"/>
            <a:ext cx="2667000" cy="3886200"/>
          </a:xfrm>
        </p:spPr>
        <p:txBody>
          <a:bodyPr/>
          <a:lstStyle>
            <a:lvl1pPr marL="0" indent="0">
              <a:buNone/>
              <a:defRPr sz="1400"/>
            </a:lvl1pPr>
            <a:lvl2pPr marL="457149" indent="0">
              <a:buNone/>
              <a:defRPr sz="1200"/>
            </a:lvl2pPr>
            <a:lvl3pPr marL="914298" indent="0">
              <a:buNone/>
              <a:defRPr sz="1000"/>
            </a:lvl3pPr>
            <a:lvl4pPr marL="1371446" indent="0">
              <a:buNone/>
              <a:defRPr sz="900"/>
            </a:lvl4pPr>
            <a:lvl5pPr marL="1828595" indent="0">
              <a:buNone/>
              <a:defRPr sz="900"/>
            </a:lvl5pPr>
            <a:lvl6pPr marL="2285744" indent="0">
              <a:buNone/>
              <a:defRPr sz="900"/>
            </a:lvl6pPr>
            <a:lvl7pPr marL="2742893" indent="0">
              <a:buNone/>
              <a:defRPr sz="900"/>
            </a:lvl7pPr>
            <a:lvl8pPr marL="3200042" indent="0">
              <a:buNone/>
              <a:defRPr sz="900"/>
            </a:lvl8pPr>
            <a:lvl9pPr marL="365719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42679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43630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3006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095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>
            <a:normAutofit/>
          </a:bodyPr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1719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54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771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114300"/>
            <a:ext cx="2667000" cy="571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4743450"/>
          </a:xfrm>
        </p:spPr>
        <p:txBody>
          <a:bodyPr/>
          <a:lstStyle>
            <a:lvl1pPr marL="0" indent="0">
              <a:buNone/>
              <a:defRPr sz="3200"/>
            </a:lvl1pPr>
            <a:lvl2pPr marL="457149" indent="0">
              <a:buNone/>
              <a:defRPr sz="2800"/>
            </a:lvl2pPr>
            <a:lvl3pPr marL="914298" indent="0">
              <a:buNone/>
              <a:defRPr sz="2400"/>
            </a:lvl3pPr>
            <a:lvl4pPr marL="1371446" indent="0">
              <a:buNone/>
              <a:defRPr sz="2000"/>
            </a:lvl4pPr>
            <a:lvl5pPr marL="1828595" indent="0">
              <a:buNone/>
              <a:defRPr sz="2000"/>
            </a:lvl5pPr>
            <a:lvl6pPr marL="2285744" indent="0">
              <a:buNone/>
              <a:defRPr sz="2000"/>
            </a:lvl6pPr>
            <a:lvl7pPr marL="2742893" indent="0">
              <a:buNone/>
              <a:defRPr sz="2000"/>
            </a:lvl7pPr>
            <a:lvl8pPr marL="3200042" indent="0">
              <a:buNone/>
              <a:defRPr sz="2000"/>
            </a:lvl8pPr>
            <a:lvl9pPr marL="365719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24600" y="742950"/>
            <a:ext cx="2667000" cy="3886200"/>
          </a:xfrm>
        </p:spPr>
        <p:txBody>
          <a:bodyPr/>
          <a:lstStyle>
            <a:lvl1pPr marL="0" indent="0">
              <a:buNone/>
              <a:defRPr sz="1400"/>
            </a:lvl1pPr>
            <a:lvl2pPr marL="457149" indent="0">
              <a:buNone/>
              <a:defRPr sz="1200"/>
            </a:lvl2pPr>
            <a:lvl3pPr marL="914298" indent="0">
              <a:buNone/>
              <a:defRPr sz="1000"/>
            </a:lvl3pPr>
            <a:lvl4pPr marL="1371446" indent="0">
              <a:buNone/>
              <a:defRPr sz="900"/>
            </a:lvl4pPr>
            <a:lvl5pPr marL="1828595" indent="0">
              <a:buNone/>
              <a:defRPr sz="900"/>
            </a:lvl5pPr>
            <a:lvl6pPr marL="2285744" indent="0">
              <a:buNone/>
              <a:defRPr sz="900"/>
            </a:lvl6pPr>
            <a:lvl7pPr marL="2742893" indent="0">
              <a:buNone/>
              <a:defRPr sz="900"/>
            </a:lvl7pPr>
            <a:lvl8pPr marL="3200042" indent="0">
              <a:buNone/>
              <a:defRPr sz="900"/>
            </a:lvl8pPr>
            <a:lvl9pPr marL="365719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1561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ME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28600" y="3943350"/>
            <a:ext cx="8686800" cy="381000"/>
          </a:xfrm>
          <a:prstGeom prst="rect">
            <a:avLst/>
          </a:prstGeom>
        </p:spPr>
        <p:txBody>
          <a:bodyPr lIns="91430" tIns="45714" rIns="91430" bIns="45714"/>
          <a:lstStyle>
            <a:lvl1pPr>
              <a:defRPr sz="1600"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3562350"/>
            <a:ext cx="8686800" cy="3810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320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66688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8825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017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>
            <a:normAutofit/>
          </a:bodyPr>
          <a:lstStyle>
            <a:lvl1pPr algn="l">
              <a:defRPr sz="28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3480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9166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79689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114300"/>
            <a:ext cx="2667000" cy="571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4743450"/>
          </a:xfrm>
        </p:spPr>
        <p:txBody>
          <a:bodyPr/>
          <a:lstStyle>
            <a:lvl1pPr marL="0" indent="0">
              <a:buNone/>
              <a:defRPr sz="3200"/>
            </a:lvl1pPr>
            <a:lvl2pPr marL="457149" indent="0">
              <a:buNone/>
              <a:defRPr sz="2800"/>
            </a:lvl2pPr>
            <a:lvl3pPr marL="914298" indent="0">
              <a:buNone/>
              <a:defRPr sz="2400"/>
            </a:lvl3pPr>
            <a:lvl4pPr marL="1371446" indent="0">
              <a:buNone/>
              <a:defRPr sz="2000"/>
            </a:lvl4pPr>
            <a:lvl5pPr marL="1828595" indent="0">
              <a:buNone/>
              <a:defRPr sz="2000"/>
            </a:lvl5pPr>
            <a:lvl6pPr marL="2285744" indent="0">
              <a:buNone/>
              <a:defRPr sz="2000"/>
            </a:lvl6pPr>
            <a:lvl7pPr marL="2742893" indent="0">
              <a:buNone/>
              <a:defRPr sz="2000"/>
            </a:lvl7pPr>
            <a:lvl8pPr marL="3200042" indent="0">
              <a:buNone/>
              <a:defRPr sz="2000"/>
            </a:lvl8pPr>
            <a:lvl9pPr marL="365719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24600" y="742950"/>
            <a:ext cx="2667000" cy="3886200"/>
          </a:xfrm>
        </p:spPr>
        <p:txBody>
          <a:bodyPr/>
          <a:lstStyle>
            <a:lvl1pPr marL="0" indent="0">
              <a:buNone/>
              <a:defRPr sz="1400"/>
            </a:lvl1pPr>
            <a:lvl2pPr marL="457149" indent="0">
              <a:buNone/>
              <a:defRPr sz="1200"/>
            </a:lvl2pPr>
            <a:lvl3pPr marL="914298" indent="0">
              <a:buNone/>
              <a:defRPr sz="1000"/>
            </a:lvl3pPr>
            <a:lvl4pPr marL="1371446" indent="0">
              <a:buNone/>
              <a:defRPr sz="900"/>
            </a:lvl4pPr>
            <a:lvl5pPr marL="1828595" indent="0">
              <a:buNone/>
              <a:defRPr sz="900"/>
            </a:lvl5pPr>
            <a:lvl6pPr marL="2285744" indent="0">
              <a:buNone/>
              <a:defRPr sz="900"/>
            </a:lvl6pPr>
            <a:lvl7pPr marL="2742893" indent="0">
              <a:buNone/>
              <a:defRPr sz="900"/>
            </a:lvl7pPr>
            <a:lvl8pPr marL="3200042" indent="0">
              <a:buNone/>
              <a:defRPr sz="900"/>
            </a:lvl8pPr>
            <a:lvl9pPr marL="365719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6952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4947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853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5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2800" b="1" cap="all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335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070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129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114300"/>
            <a:ext cx="2667000" cy="571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4743450"/>
          </a:xfrm>
        </p:spPr>
        <p:txBody>
          <a:bodyPr/>
          <a:lstStyle>
            <a:lvl1pPr marL="0" indent="0">
              <a:buNone/>
              <a:defRPr sz="3200"/>
            </a:lvl1pPr>
            <a:lvl2pPr marL="457149" indent="0">
              <a:buNone/>
              <a:defRPr sz="2800"/>
            </a:lvl2pPr>
            <a:lvl3pPr marL="914298" indent="0">
              <a:buNone/>
              <a:defRPr sz="2400"/>
            </a:lvl3pPr>
            <a:lvl4pPr marL="1371446" indent="0">
              <a:buNone/>
              <a:defRPr sz="2000"/>
            </a:lvl4pPr>
            <a:lvl5pPr marL="1828595" indent="0">
              <a:buNone/>
              <a:defRPr sz="2000"/>
            </a:lvl5pPr>
            <a:lvl6pPr marL="2285744" indent="0">
              <a:buNone/>
              <a:defRPr sz="2000"/>
            </a:lvl6pPr>
            <a:lvl7pPr marL="2742893" indent="0">
              <a:buNone/>
              <a:defRPr sz="2000"/>
            </a:lvl7pPr>
            <a:lvl8pPr marL="3200042" indent="0">
              <a:buNone/>
              <a:defRPr sz="2000"/>
            </a:lvl8pPr>
            <a:lvl9pPr marL="365719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24600" y="742950"/>
            <a:ext cx="2667000" cy="3886200"/>
          </a:xfrm>
        </p:spPr>
        <p:txBody>
          <a:bodyPr/>
          <a:lstStyle>
            <a:lvl1pPr marL="0" indent="0">
              <a:buNone/>
              <a:defRPr sz="1400"/>
            </a:lvl1pPr>
            <a:lvl2pPr marL="457149" indent="0">
              <a:buNone/>
              <a:defRPr sz="1200"/>
            </a:lvl2pPr>
            <a:lvl3pPr marL="914298" indent="0">
              <a:buNone/>
              <a:defRPr sz="1000"/>
            </a:lvl3pPr>
            <a:lvl4pPr marL="1371446" indent="0">
              <a:buNone/>
              <a:defRPr sz="900"/>
            </a:lvl4pPr>
            <a:lvl5pPr marL="1828595" indent="0">
              <a:buNone/>
              <a:defRPr sz="900"/>
            </a:lvl5pPr>
            <a:lvl6pPr marL="2285744" indent="0">
              <a:buNone/>
              <a:defRPr sz="900"/>
            </a:lvl6pPr>
            <a:lvl7pPr marL="2742893" indent="0">
              <a:buNone/>
              <a:defRPr sz="900"/>
            </a:lvl7pPr>
            <a:lvl8pPr marL="3200042" indent="0">
              <a:buNone/>
              <a:defRPr sz="900"/>
            </a:lvl8pPr>
            <a:lvl9pPr marL="365719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5294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245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9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4846023"/>
            <a:ext cx="4267200" cy="215431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marL="0" marR="0" indent="0" algn="ctr" defTabSz="9142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Sierra Nevada Corporation Proprietary | © 2020 Sierra Nevada Corporation</a:t>
            </a:r>
          </a:p>
        </p:txBody>
      </p:sp>
      <p:pic>
        <p:nvPicPr>
          <p:cNvPr id="1026" name="Picture 2" descr="\\sncorp\shares\Business\Reference\SNC Logos\SNC Corporate Logos\Registered\SNC Logos_Registered_INITIALS_whit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8" y="93556"/>
            <a:ext cx="2588172" cy="95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03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774" r:id="rId2"/>
    <p:sldLayoutId id="2147483821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298" rtl="0" eaLnBrk="1" latinLnBrk="0" hangingPunct="1">
        <a:spcBef>
          <a:spcPct val="0"/>
        </a:spcBef>
        <a:buNone/>
        <a:defRPr sz="2400" b="1" kern="1200" baseline="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914298" rtl="0" eaLnBrk="1" latinLnBrk="0" hangingPunct="1">
        <a:spcBef>
          <a:spcPct val="20000"/>
        </a:spcBef>
        <a:buFont typeface="Arial" panose="020B0604020202020204" pitchFamily="34" charset="0"/>
        <a:buNone/>
        <a:defRPr sz="1400" kern="1200" baseline="0">
          <a:solidFill>
            <a:schemeClr val="bg1">
              <a:lumMod val="7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867" indent="-285718" algn="l" defTabSz="91429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1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70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7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6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5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5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Black Rectangle"/>
          <p:cNvSpPr/>
          <p:nvPr/>
        </p:nvSpPr>
        <p:spPr>
          <a:xfrm>
            <a:off x="0" y="4705350"/>
            <a:ext cx="91440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SNC Footer Logo" descr="\\sncorp\shares\Business\Reference\SNC Logos\SNC Corporate Logos\Registered\SNC Logos_Registered_INITIALS_white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0648" y="4830297"/>
            <a:ext cx="701101" cy="25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3349"/>
            <a:ext cx="8686800" cy="457201"/>
          </a:xfrm>
          <a:prstGeom prst="rect">
            <a:avLst/>
          </a:prstGeom>
        </p:spPr>
        <p:txBody>
          <a:bodyPr vert="horz" lIns="91430" tIns="45714" rIns="91430" bIns="45714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590551"/>
            <a:ext cx="8686800" cy="3992642"/>
          </a:xfrm>
          <a:prstGeom prst="rect">
            <a:avLst/>
          </a:prstGeom>
        </p:spPr>
        <p:txBody>
          <a:bodyPr vert="horz" lIns="91430" tIns="45714" rIns="91430" bIns="4571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34400" y="4830634"/>
            <a:ext cx="609600" cy="246209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r"/>
            <a:fld id="{DCE60957-0292-427E-80FC-FD55C1B42E72}" type="slidenum">
              <a:rPr lang="en-US" sz="100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6600" y="4856426"/>
            <a:ext cx="25908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2020 Sierra Nevada Corporation</a:t>
            </a:r>
          </a:p>
        </p:txBody>
      </p:sp>
    </p:spTree>
    <p:extLst>
      <p:ext uri="{BB962C8B-B14F-4D97-AF65-F5344CB8AC3E}">
        <p14:creationId xmlns:p14="http://schemas.microsoft.com/office/powerpoint/2010/main" val="2772927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707" r:id="rId6"/>
    <p:sldLayoutId id="2147483777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298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800049" indent="-34290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200048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57197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114346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7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6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5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5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Black Rectangle"/>
          <p:cNvSpPr/>
          <p:nvPr/>
        </p:nvSpPr>
        <p:spPr>
          <a:xfrm>
            <a:off x="0" y="4705350"/>
            <a:ext cx="91440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SNC Footer Logo" descr="\\sncorp\shares\Business\Reference\SNC Logos\SNC Corporate Logos\Registered\SNC Logos_Registered_INITIALS_white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0648" y="4830297"/>
            <a:ext cx="701101" cy="25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3350"/>
            <a:ext cx="8686800" cy="457200"/>
          </a:xfrm>
          <a:prstGeom prst="rect">
            <a:avLst/>
          </a:prstGeom>
        </p:spPr>
        <p:txBody>
          <a:bodyPr vert="horz" lIns="91430" tIns="45714" rIns="91430" bIns="45714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590551"/>
            <a:ext cx="8686800" cy="3992642"/>
          </a:xfrm>
          <a:prstGeom prst="rect">
            <a:avLst/>
          </a:prstGeom>
        </p:spPr>
        <p:txBody>
          <a:bodyPr vert="horz" lIns="91430" tIns="45714" rIns="91430" bIns="4571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686800" y="4840130"/>
            <a:ext cx="457200" cy="246209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r"/>
            <a:fld id="{53D01809-605E-4503-97EB-55CDCA2F8648}" type="slidenum">
              <a:rPr lang="en-US" sz="100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 sz="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7400" y="4840129"/>
            <a:ext cx="2895600" cy="23082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r"/>
            <a:r>
              <a:rPr lang="en-US" sz="9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</a:t>
            </a:r>
            <a:r>
              <a:rPr lang="en-US" sz="900" b="1" baseline="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SYSTEMS</a:t>
            </a:r>
            <a:endParaRPr lang="en-US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6600" y="4749284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Sierra Nevada Corporation Proprietary—Use or disclosure of data contained </a:t>
            </a:r>
            <a:b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this sheet is subject to the restrictions on the</a:t>
            </a:r>
            <a:r>
              <a:rPr lang="en-US" sz="600" baseline="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title page.</a:t>
            </a:r>
            <a:endParaRPr lang="en-US" sz="600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2020 Sierra Nevada Corporation</a:t>
            </a:r>
          </a:p>
        </p:txBody>
      </p:sp>
    </p:spTree>
    <p:extLst>
      <p:ext uri="{BB962C8B-B14F-4D97-AF65-F5344CB8AC3E}">
        <p14:creationId xmlns:p14="http://schemas.microsoft.com/office/powerpoint/2010/main" val="3217171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79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298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800049" indent="-34290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200048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57197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114346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7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6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5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5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Black Rectangle"/>
          <p:cNvSpPr/>
          <p:nvPr/>
        </p:nvSpPr>
        <p:spPr>
          <a:xfrm>
            <a:off x="0" y="4705350"/>
            <a:ext cx="91440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SNC Footer Logo" descr="\\sncorp\shares\Business\Reference\SNC Logos\SNC Corporate Logos\Registered\SNC Logos_Registered_INITIALS_white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0648" y="4830297"/>
            <a:ext cx="701101" cy="25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3350"/>
            <a:ext cx="8686800" cy="457200"/>
          </a:xfrm>
          <a:prstGeom prst="rect">
            <a:avLst/>
          </a:prstGeom>
        </p:spPr>
        <p:txBody>
          <a:bodyPr vert="horz" lIns="91430" tIns="45714" rIns="91430" bIns="45714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590550"/>
            <a:ext cx="8686800" cy="3992643"/>
          </a:xfrm>
          <a:prstGeom prst="rect">
            <a:avLst/>
          </a:prstGeom>
        </p:spPr>
        <p:txBody>
          <a:bodyPr vert="horz" lIns="91430" tIns="45714" rIns="91430" bIns="4571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686800" y="4840130"/>
            <a:ext cx="457200" cy="246209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r"/>
            <a:fld id="{DCE60957-0292-427E-80FC-FD55C1B42E72}" type="slidenum">
              <a:rPr lang="en-US" sz="100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6600" y="4749284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Sierra Nevada Corporation Proprietary—Use or disclosure of data contained </a:t>
            </a:r>
            <a:b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this sheet is subject to the restrictions on the</a:t>
            </a:r>
            <a:r>
              <a:rPr lang="en-US" sz="600" baseline="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title page.</a:t>
            </a:r>
            <a:endParaRPr lang="en-US" sz="600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2020 Sierra Nevada Corporation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5867400" y="4840129"/>
            <a:ext cx="2895600" cy="23082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r"/>
            <a:r>
              <a:rPr lang="en-US" sz="9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ISR, AVIATION &amp; SECURITY (IAS)</a:t>
            </a:r>
            <a:endParaRPr lang="en-US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623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298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899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200048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57197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114346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7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6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5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5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Black Rectangle"/>
          <p:cNvSpPr/>
          <p:nvPr/>
        </p:nvSpPr>
        <p:spPr>
          <a:xfrm>
            <a:off x="0" y="4705350"/>
            <a:ext cx="91440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SNC Footer Logo" descr="\\sncorp\shares\Business\Reference\SNC Logos\SNC Corporate Logos\Registered\SNC Logos_Registered_INITIALS_white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0648" y="4830297"/>
            <a:ext cx="701101" cy="25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3350"/>
            <a:ext cx="8686800" cy="457200"/>
          </a:xfrm>
          <a:prstGeom prst="rect">
            <a:avLst/>
          </a:prstGeom>
        </p:spPr>
        <p:txBody>
          <a:bodyPr vert="horz" lIns="91430" tIns="45714" rIns="91430" bIns="45714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590551"/>
            <a:ext cx="8686800" cy="3992642"/>
          </a:xfrm>
          <a:prstGeom prst="rect">
            <a:avLst/>
          </a:prstGeom>
        </p:spPr>
        <p:txBody>
          <a:bodyPr vert="horz" lIns="91430" tIns="45714" rIns="91430" bIns="4571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686800" y="4840130"/>
            <a:ext cx="457200" cy="246209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r"/>
            <a:fld id="{DCE60957-0292-427E-80FC-FD55C1B42E72}" type="slidenum">
              <a:rPr lang="en-US" sz="100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7400" y="4840129"/>
            <a:ext cx="2895600" cy="23082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r"/>
            <a:r>
              <a:rPr lang="en-US" sz="9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INTEGRATED</a:t>
            </a:r>
            <a:r>
              <a:rPr lang="en-US" sz="900" b="1" baseline="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MISSION SYSTEMS (IMS)</a:t>
            </a:r>
            <a:endParaRPr lang="en-US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6600" y="4749284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Sierra Nevada Corporation Proprietary—Use or disclosure of data contained </a:t>
            </a:r>
            <a:b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this sheet is subject to the restrictions on the</a:t>
            </a:r>
            <a:r>
              <a:rPr lang="en-US" sz="600" baseline="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title page.</a:t>
            </a:r>
            <a:endParaRPr lang="en-US" sz="600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2020 Sierra Nevada Corporation</a:t>
            </a:r>
          </a:p>
        </p:txBody>
      </p:sp>
    </p:spTree>
    <p:extLst>
      <p:ext uri="{BB962C8B-B14F-4D97-AF65-F5344CB8AC3E}">
        <p14:creationId xmlns:p14="http://schemas.microsoft.com/office/powerpoint/2010/main" val="2939576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298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899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200048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57197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114346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7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6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5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5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Black Rectangle"/>
          <p:cNvSpPr/>
          <p:nvPr/>
        </p:nvSpPr>
        <p:spPr>
          <a:xfrm>
            <a:off x="0" y="4705350"/>
            <a:ext cx="91440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SNC Footer Logo" descr="\\sncorp\shares\Business\Reference\SNC Logos\SNC Corporate Logos\Registered\SNC Logos_Registered_INITIALS_white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0648" y="4830297"/>
            <a:ext cx="701101" cy="25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3350"/>
            <a:ext cx="8686800" cy="457200"/>
          </a:xfrm>
          <a:prstGeom prst="rect">
            <a:avLst/>
          </a:prstGeom>
        </p:spPr>
        <p:txBody>
          <a:bodyPr vert="horz" lIns="91430" tIns="45714" rIns="91430" bIns="45714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590551"/>
            <a:ext cx="8686800" cy="3992642"/>
          </a:xfrm>
          <a:prstGeom prst="rect">
            <a:avLst/>
          </a:prstGeom>
        </p:spPr>
        <p:txBody>
          <a:bodyPr vert="horz" lIns="91430" tIns="45714" rIns="91430" bIns="4571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686800" y="4840130"/>
            <a:ext cx="457200" cy="246209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r"/>
            <a:fld id="{DCE60957-0292-427E-80FC-FD55C1B42E72}" type="slidenum">
              <a:rPr lang="en-US" sz="100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7400" y="4840129"/>
            <a:ext cx="2895600" cy="23082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r"/>
            <a:r>
              <a:rPr lang="en-US" sz="9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ELECTRONIC &amp; INFORMATION</a:t>
            </a:r>
            <a:r>
              <a:rPr lang="en-US" sz="900" b="1" baseline="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SYSTEMS (EIS)</a:t>
            </a:r>
            <a:endParaRPr lang="en-US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6600" y="4749284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Sierra Nevada Corporation Proprietary—Use or disclosure of data contained </a:t>
            </a:r>
            <a:b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this sheet is subject to the restrictions on the</a:t>
            </a:r>
            <a:r>
              <a:rPr lang="en-US" sz="600" baseline="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title page.</a:t>
            </a:r>
            <a:endParaRPr lang="en-US" sz="600" dirty="0" smtClean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2020 Sierra Nevada Corporation</a:t>
            </a:r>
          </a:p>
        </p:txBody>
      </p:sp>
    </p:spTree>
    <p:extLst>
      <p:ext uri="{BB962C8B-B14F-4D97-AF65-F5344CB8AC3E}">
        <p14:creationId xmlns:p14="http://schemas.microsoft.com/office/powerpoint/2010/main" val="92530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298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800049" indent="-34290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200048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57197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114346" indent="-285750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7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6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5" indent="-228574" algn="l" defTabSz="9142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5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Christopher Allison</a:t>
            </a:r>
          </a:p>
          <a:p>
            <a:r>
              <a:rPr lang="en-US" dirty="0" smtClean="0"/>
              <a:t>Sr. Systems Engineer – Licensing and Regulation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Dream Chaser Status</a:t>
            </a:r>
          </a:p>
        </p:txBody>
      </p:sp>
    </p:spTree>
    <p:extLst>
      <p:ext uri="{BB962C8B-B14F-4D97-AF65-F5344CB8AC3E}">
        <p14:creationId xmlns:p14="http://schemas.microsoft.com/office/powerpoint/2010/main" val="337714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44132" y="547481"/>
            <a:ext cx="5139983" cy="2786269"/>
          </a:xfrm>
        </p:spPr>
        <p:txBody>
          <a:bodyPr>
            <a:normAutofit fontScale="92500" lnSpcReduction="10000"/>
          </a:bodyPr>
          <a:lstStyle/>
          <a:p>
            <a:pPr marL="171450" indent="-171450"/>
            <a:r>
              <a:rPr lang="en-US" i="1" dirty="0"/>
              <a:t>Dream Chaser® </a:t>
            </a:r>
            <a:r>
              <a:rPr lang="en-US" dirty="0"/>
              <a:t>#1 (DC-1) Structure delivered Oct </a:t>
            </a:r>
            <a:r>
              <a:rPr lang="en-US" dirty="0" smtClean="0"/>
              <a:t>2019</a:t>
            </a:r>
          </a:p>
          <a:p>
            <a:pPr marL="171450" indent="-171450"/>
            <a:r>
              <a:rPr lang="en-US" dirty="0"/>
              <a:t>Left and Right Wings </a:t>
            </a:r>
            <a:r>
              <a:rPr lang="en-US" dirty="0" smtClean="0"/>
              <a:t>Delivered to </a:t>
            </a:r>
            <a:r>
              <a:rPr lang="en-US" dirty="0"/>
              <a:t>SNC Louisville </a:t>
            </a:r>
            <a:endParaRPr lang="en-US" dirty="0" smtClean="0"/>
          </a:p>
          <a:p>
            <a:pPr marL="171450" indent="-171450"/>
            <a:r>
              <a:rPr lang="en-US" dirty="0" smtClean="0"/>
              <a:t>Cargo Module </a:t>
            </a:r>
            <a:r>
              <a:rPr lang="en-US" dirty="0" err="1"/>
              <a:t>s</a:t>
            </a:r>
            <a:r>
              <a:rPr lang="en-US" dirty="0" err="1" smtClean="0"/>
              <a:t>eperation</a:t>
            </a:r>
            <a:r>
              <a:rPr lang="en-US" dirty="0" smtClean="0"/>
              <a:t> </a:t>
            </a:r>
            <a:r>
              <a:rPr lang="en-US" dirty="0"/>
              <a:t>system flight hardware tested and delivered</a:t>
            </a:r>
          </a:p>
          <a:p>
            <a:pPr marL="171450" indent="-171450"/>
            <a:r>
              <a:rPr lang="en-US" dirty="0" smtClean="0"/>
              <a:t>Successful </a:t>
            </a:r>
            <a:r>
              <a:rPr lang="en-US" dirty="0"/>
              <a:t>tests of GPS and Radar Altimeter performance</a:t>
            </a:r>
          </a:p>
          <a:p>
            <a:pPr marL="171450" indent="-171450"/>
            <a:r>
              <a:rPr lang="en-US" dirty="0" smtClean="0"/>
              <a:t>Successful </a:t>
            </a:r>
            <a:r>
              <a:rPr lang="en-US" dirty="0"/>
              <a:t>TUFROC Thermal Protection System </a:t>
            </a:r>
            <a:r>
              <a:rPr lang="en-US" dirty="0" smtClean="0"/>
              <a:t>build/test</a:t>
            </a:r>
            <a:endParaRPr lang="en-US" dirty="0"/>
          </a:p>
          <a:p>
            <a:pPr marL="171450" indent="-171450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Dream Chaser Orbital Vehicle Status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370" y="57150"/>
            <a:ext cx="3387342" cy="2258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269942"/>
            <a:ext cx="4969111" cy="14176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854" y="2320503"/>
            <a:ext cx="3550597" cy="236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5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83"/>
          <a:stretch/>
        </p:blipFill>
        <p:spPr>
          <a:xfrm>
            <a:off x="5916947" y="-1458"/>
            <a:ext cx="3227529" cy="25717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61"/>
          <a:stretch/>
        </p:blipFill>
        <p:spPr>
          <a:xfrm>
            <a:off x="5738640" y="2568834"/>
            <a:ext cx="3405836" cy="257369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3872" y="1610731"/>
            <a:ext cx="2293143" cy="2169825"/>
          </a:xfrm>
          <a:prstGeom prst="rect">
            <a:avLst/>
          </a:prstGeom>
          <a:solidFill>
            <a:srgbClr val="004890"/>
          </a:solidFill>
        </p:spPr>
        <p:txBody>
          <a:bodyPr wrap="square" rtlCol="0" anchor="ctr">
            <a:spAutoFit/>
          </a:bodyPr>
          <a:lstStyle/>
          <a:p>
            <a:pPr algn="ctr" defTabSz="685800"/>
            <a:r>
              <a:rPr lang="en-US" sz="1350" dirty="0">
                <a:solidFill>
                  <a:prstClr val="white"/>
                </a:solidFill>
                <a:latin typeface="Century Gothic" panose="020B0502020202020204" pitchFamily="34" charset="0"/>
              </a:rPr>
              <a:t>Tile dry fit has progressed on the Dream Chaser as flight hardware arrives at the Taylor facility.</a:t>
            </a:r>
          </a:p>
          <a:p>
            <a:pPr algn="ctr" defTabSz="685800"/>
            <a:endParaRPr lang="en-US" sz="1350" dirty="0">
              <a:solidFill>
                <a:prstClr val="white"/>
              </a:solidFill>
              <a:latin typeface="Century Gothic" panose="020B0502020202020204" pitchFamily="34" charset="0"/>
            </a:endParaRPr>
          </a:p>
          <a:p>
            <a:pPr algn="ctr" defTabSz="685800"/>
            <a:r>
              <a:rPr lang="en-US" sz="1350" dirty="0">
                <a:solidFill>
                  <a:prstClr val="white"/>
                </a:solidFill>
                <a:latin typeface="Century Gothic" panose="020B0502020202020204" pitchFamily="34" charset="0"/>
              </a:rPr>
              <a:t>The photo in the lower right shows the first flight installation of thermal protection system tiles on vehicle.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394" y="1468"/>
            <a:ext cx="3855422" cy="25702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075" y="0"/>
            <a:ext cx="3861678" cy="51435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98" y="-11540"/>
            <a:ext cx="2293143" cy="1477328"/>
          </a:xfrm>
          <a:prstGeom prst="rect">
            <a:avLst/>
          </a:prstGeom>
          <a:solidFill>
            <a:srgbClr val="004890"/>
          </a:solidFill>
        </p:spPr>
        <p:txBody>
          <a:bodyPr wrap="square" rtlCol="0" anchor="ctr">
            <a:spAutoFit/>
          </a:bodyPr>
          <a:lstStyle/>
          <a:p>
            <a:pPr algn="ctr" defTabSz="685800"/>
            <a:r>
              <a:rPr lang="en-US" sz="3000" dirty="0">
                <a:solidFill>
                  <a:prstClr val="white"/>
                </a:solidFill>
                <a:latin typeface="Century Gothic" panose="020B0502020202020204" pitchFamily="34" charset="0"/>
              </a:rPr>
              <a:t>Thermal Protection System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15312" y="1493166"/>
            <a:ext cx="205740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29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5" r="10366"/>
          <a:stretch/>
        </p:blipFill>
        <p:spPr>
          <a:xfrm>
            <a:off x="6118862" y="2569807"/>
            <a:ext cx="3025139" cy="257174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8" y="219291"/>
            <a:ext cx="2293143" cy="1015663"/>
          </a:xfrm>
          <a:prstGeom prst="rect">
            <a:avLst/>
          </a:prstGeom>
          <a:solidFill>
            <a:srgbClr val="004890"/>
          </a:solidFill>
        </p:spPr>
        <p:txBody>
          <a:bodyPr wrap="square" rtlCol="0" anchor="ctr">
            <a:spAutoFit/>
          </a:bodyPr>
          <a:lstStyle/>
          <a:p>
            <a:pPr algn="ctr" defTabSz="685800"/>
            <a:r>
              <a:rPr lang="en-US" sz="3000" dirty="0">
                <a:solidFill>
                  <a:prstClr val="white"/>
                </a:solidFill>
                <a:latin typeface="Century Gothic" panose="020B0502020202020204" pitchFamily="34" charset="0"/>
              </a:rPr>
              <a:t>Cargo Module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3872" y="1588771"/>
            <a:ext cx="2293143" cy="1962076"/>
          </a:xfrm>
          <a:prstGeom prst="rect">
            <a:avLst/>
          </a:prstGeom>
          <a:solidFill>
            <a:srgbClr val="004890"/>
          </a:solidFill>
        </p:spPr>
        <p:txBody>
          <a:bodyPr wrap="square" rtlCol="0" anchor="ctr">
            <a:spAutoFit/>
          </a:bodyPr>
          <a:lstStyle/>
          <a:p>
            <a:pPr algn="ctr" defTabSz="685800"/>
            <a:r>
              <a:rPr lang="en-US" sz="1350" dirty="0">
                <a:solidFill>
                  <a:prstClr val="white"/>
                </a:solidFill>
                <a:latin typeface="Century Gothic" panose="020B0502020202020204" pitchFamily="34" charset="0"/>
              </a:rPr>
              <a:t>Our Cargo Module </a:t>
            </a:r>
            <a:r>
              <a:rPr lang="en-US" sz="1350" i="1" dirty="0">
                <a:solidFill>
                  <a:prstClr val="white"/>
                </a:solidFill>
                <a:latin typeface="Century Gothic" panose="020B0502020202020204" pitchFamily="34" charset="0"/>
              </a:rPr>
              <a:t>Shooting Star</a:t>
            </a:r>
            <a:r>
              <a:rPr lang="en-US" sz="1350" dirty="0">
                <a:solidFill>
                  <a:prstClr val="white"/>
                </a:solidFill>
                <a:latin typeface="Century Gothic" panose="020B0502020202020204" pitchFamily="34" charset="0"/>
              </a:rPr>
              <a:t> arrived on May 14</a:t>
            </a:r>
            <a:r>
              <a:rPr lang="en-US" sz="1350" baseline="30000" dirty="0">
                <a:solidFill>
                  <a:prstClr val="white"/>
                </a:solidFill>
                <a:latin typeface="Century Gothic" panose="020B0502020202020204" pitchFamily="34" charset="0"/>
              </a:rPr>
              <a:t>th</a:t>
            </a:r>
            <a:r>
              <a:rPr lang="en-US" sz="1350" dirty="0">
                <a:solidFill>
                  <a:prstClr val="white"/>
                </a:solidFill>
                <a:latin typeface="Century Gothic" panose="020B0502020202020204" pitchFamily="34" charset="0"/>
              </a:rPr>
              <a:t> from our partners at San Diego Composites.</a:t>
            </a:r>
          </a:p>
          <a:p>
            <a:pPr algn="ctr" defTabSz="685800"/>
            <a:endParaRPr lang="en-US" sz="1350" dirty="0">
              <a:solidFill>
                <a:prstClr val="white"/>
              </a:solidFill>
              <a:latin typeface="Century Gothic" panose="020B0502020202020204" pitchFamily="34" charset="0"/>
            </a:endParaRPr>
          </a:p>
          <a:p>
            <a:pPr algn="ctr" defTabSz="685800"/>
            <a:r>
              <a:rPr lang="en-US" sz="1350" dirty="0">
                <a:solidFill>
                  <a:prstClr val="white"/>
                </a:solidFill>
                <a:latin typeface="Century Gothic" panose="020B0502020202020204" pitchFamily="34" charset="0"/>
              </a:rPr>
              <a:t>Inspection of the vehicle has begun ahead of hardware integration.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15312" y="1357684"/>
            <a:ext cx="205740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292" y="2569806"/>
            <a:ext cx="3852503" cy="2571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3" r="10470"/>
          <a:stretch/>
        </p:blipFill>
        <p:spPr>
          <a:xfrm>
            <a:off x="6111240" y="0"/>
            <a:ext cx="3032760" cy="25717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394" y="1468"/>
            <a:ext cx="3855422" cy="257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33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NASA CRS2 Launch/Reentry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NASA Contract guarantees minimum of 6 flights to/from ISS</a:t>
            </a:r>
          </a:p>
          <a:p>
            <a:r>
              <a:rPr lang="en-US" dirty="0" smtClean="0"/>
              <a:t>SNC has received task orders for </a:t>
            </a:r>
            <a:r>
              <a:rPr lang="en-US" dirty="0"/>
              <a:t>2</a:t>
            </a:r>
            <a:r>
              <a:rPr lang="en-US" dirty="0" smtClean="0"/>
              <a:t> missions:</a:t>
            </a:r>
          </a:p>
          <a:p>
            <a:pPr lvl="1"/>
            <a:r>
              <a:rPr lang="en-US" dirty="0" smtClean="0"/>
              <a:t>SNC-1: Launch Window is Q4 2021 – Q1 2022</a:t>
            </a:r>
          </a:p>
          <a:p>
            <a:pPr lvl="1"/>
            <a:r>
              <a:rPr lang="en-US" dirty="0" smtClean="0"/>
              <a:t>SNC-2: Launch Window opens Q4 2022</a:t>
            </a:r>
          </a:p>
          <a:p>
            <a:r>
              <a:rPr lang="en-US" dirty="0" smtClean="0"/>
              <a:t>SNC-3 through SNC-6 are expected to occur in 2023 and 2024 </a:t>
            </a:r>
          </a:p>
          <a:p>
            <a:r>
              <a:rPr lang="en-US" dirty="0" smtClean="0"/>
              <a:t>ISS on-orbit life extension under consideration</a:t>
            </a:r>
          </a:p>
          <a:p>
            <a:pPr lvl="1"/>
            <a:r>
              <a:rPr lang="en-US" dirty="0" smtClean="0"/>
              <a:t>If extended, SNC </a:t>
            </a:r>
            <a:r>
              <a:rPr lang="en-US" dirty="0"/>
              <a:t>anticipated further missions to be added to contract to support </a:t>
            </a:r>
            <a:r>
              <a:rPr lang="en-US" dirty="0" smtClean="0"/>
              <a:t>cargo needs through end of ISS on-orbit life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5"/>
          <a:stretch/>
        </p:blipFill>
        <p:spPr bwMode="auto">
          <a:xfrm>
            <a:off x="4663069" y="3949656"/>
            <a:ext cx="4480931" cy="75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1071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Huntsville Landing </a:t>
            </a:r>
            <a:r>
              <a:rPr lang="en-US" dirty="0"/>
              <a:t>Site License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195" y="590551"/>
            <a:ext cx="6330118" cy="3992642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SNC </a:t>
            </a:r>
            <a:r>
              <a:rPr lang="en-US" b="1" dirty="0" smtClean="0"/>
              <a:t>has completed all </a:t>
            </a:r>
            <a:r>
              <a:rPr lang="en-US" b="1" dirty="0"/>
              <a:t>milestones of Phase </a:t>
            </a:r>
            <a:r>
              <a:rPr lang="en-US" b="1" dirty="0" smtClean="0"/>
              <a:t>2a</a:t>
            </a:r>
          </a:p>
          <a:p>
            <a:r>
              <a:rPr lang="en-US" b="1" dirty="0" smtClean="0"/>
              <a:t>Working on milestones in Phase 2b</a:t>
            </a:r>
          </a:p>
          <a:p>
            <a:pPr lvl="1"/>
            <a:r>
              <a:rPr lang="en-US" dirty="0"/>
              <a:t>Develop trajectories of an additional </a:t>
            </a:r>
            <a:r>
              <a:rPr lang="en-US" dirty="0" smtClean="0"/>
              <a:t>orbit (</a:t>
            </a:r>
            <a:r>
              <a:rPr lang="en-US" dirty="0" smtClean="0">
                <a:solidFill>
                  <a:srgbClr val="00B050"/>
                </a:solidFill>
              </a:rPr>
              <a:t>Complete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Conduct </a:t>
            </a:r>
            <a:r>
              <a:rPr lang="en-US" dirty="0" smtClean="0"/>
              <a:t>reentry </a:t>
            </a:r>
            <a:r>
              <a:rPr lang="en-US" dirty="0"/>
              <a:t>risk </a:t>
            </a:r>
            <a:r>
              <a:rPr lang="en-US" dirty="0" smtClean="0"/>
              <a:t>assessment (</a:t>
            </a:r>
            <a:r>
              <a:rPr lang="en-US" dirty="0">
                <a:solidFill>
                  <a:srgbClr val="00B050"/>
                </a:solidFill>
              </a:rPr>
              <a:t>Complete</a:t>
            </a:r>
            <a:r>
              <a:rPr lang="en-US" dirty="0"/>
              <a:t>)</a:t>
            </a:r>
          </a:p>
          <a:p>
            <a:pPr lvl="2"/>
            <a:r>
              <a:rPr lang="en-US" dirty="0" smtClean="0"/>
              <a:t>Results were found to be favorable for Dream Chaser operations</a:t>
            </a:r>
            <a:endParaRPr lang="en-US" dirty="0"/>
          </a:p>
          <a:p>
            <a:pPr lvl="1"/>
            <a:r>
              <a:rPr lang="en-US" dirty="0"/>
              <a:t>Establish letters of agreement required for </a:t>
            </a:r>
            <a:r>
              <a:rPr lang="en-US" dirty="0" smtClean="0"/>
              <a:t>licensing (</a:t>
            </a:r>
            <a:r>
              <a:rPr lang="en-US" dirty="0" smtClean="0">
                <a:solidFill>
                  <a:srgbClr val="00B050"/>
                </a:solidFill>
              </a:rPr>
              <a:t>In-work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Compile and submit an FAA license application for Dream Chaser to </a:t>
            </a:r>
            <a:r>
              <a:rPr lang="en-US" dirty="0" smtClean="0"/>
              <a:t>land (</a:t>
            </a:r>
            <a:r>
              <a:rPr lang="en-US" dirty="0">
                <a:solidFill>
                  <a:srgbClr val="00B050"/>
                </a:solidFill>
              </a:rPr>
              <a:t>In-work</a:t>
            </a:r>
            <a:r>
              <a:rPr lang="en-US" dirty="0"/>
              <a:t>)</a:t>
            </a:r>
          </a:p>
          <a:p>
            <a:r>
              <a:rPr lang="en-US" b="1" dirty="0" smtClean="0"/>
              <a:t>Supporting </a:t>
            </a:r>
            <a:r>
              <a:rPr lang="en-US" b="1" dirty="0"/>
              <a:t>RS&amp;H in developing the Environmental Assessment and Reentry Site Operators </a:t>
            </a:r>
            <a:r>
              <a:rPr lang="en-US" b="1" dirty="0" smtClean="0"/>
              <a:t>License</a:t>
            </a:r>
          </a:p>
          <a:p>
            <a:pPr lvl="1"/>
            <a:r>
              <a:rPr lang="en-US" dirty="0" smtClean="0"/>
              <a:t>Iterating on documentation with the FAA</a:t>
            </a:r>
          </a:p>
          <a:p>
            <a:pPr lvl="2"/>
            <a:r>
              <a:rPr lang="en-US" dirty="0" smtClean="0"/>
              <a:t>Dispositioned comments </a:t>
            </a:r>
            <a:r>
              <a:rPr lang="en-US" dirty="0"/>
              <a:t>from </a:t>
            </a:r>
            <a:r>
              <a:rPr lang="en-US" dirty="0" smtClean="0"/>
              <a:t>FAA</a:t>
            </a:r>
            <a:endParaRPr lang="en-US" dirty="0"/>
          </a:p>
          <a:p>
            <a:pPr lvl="2"/>
            <a:r>
              <a:rPr lang="en-US" dirty="0" smtClean="0"/>
              <a:t>Currently in final review by the FAA </a:t>
            </a:r>
          </a:p>
          <a:p>
            <a:pPr lvl="1"/>
            <a:r>
              <a:rPr lang="en-US" dirty="0" smtClean="0"/>
              <a:t>Draft site operators license and letters of agreement </a:t>
            </a:r>
            <a:r>
              <a:rPr lang="en-US" dirty="0"/>
              <a:t>(</a:t>
            </a:r>
            <a:r>
              <a:rPr lang="en-US" dirty="0">
                <a:solidFill>
                  <a:srgbClr val="00B050"/>
                </a:solidFill>
              </a:rPr>
              <a:t>In-work</a:t>
            </a:r>
            <a:r>
              <a:rPr lang="en-US" dirty="0" smtClean="0"/>
              <a:t>)</a:t>
            </a:r>
          </a:p>
          <a:p>
            <a:r>
              <a:rPr lang="en-US" dirty="0" smtClean="0"/>
              <a:t>CRS2 Mission 1 (SNC-1) FAA License is on track for submission early Q1 2021</a:t>
            </a:r>
          </a:p>
          <a:p>
            <a:pPr lvl="1"/>
            <a:r>
              <a:rPr lang="en-US" dirty="0" smtClean="0"/>
              <a:t>Much of the Huntsville license work will leverage items from the CRS2 SLF reentry </a:t>
            </a:r>
            <a:r>
              <a:rPr lang="en-US" dirty="0" smtClean="0"/>
              <a:t>license </a:t>
            </a:r>
          </a:p>
          <a:p>
            <a:pPr lvl="2"/>
            <a:r>
              <a:rPr lang="en-US" dirty="0" smtClean="0">
                <a:solidFill>
                  <a:srgbClr val="00B050"/>
                </a:solidFill>
              </a:rPr>
              <a:t>On track </a:t>
            </a:r>
            <a:r>
              <a:rPr lang="en-US" dirty="0" smtClean="0"/>
              <a:t>for submission Q1 2021, </a:t>
            </a:r>
            <a:r>
              <a:rPr lang="en-US" dirty="0" smtClean="0"/>
              <a:t>FAA l</a:t>
            </a:r>
            <a:r>
              <a:rPr lang="en-US" dirty="0" smtClean="0"/>
              <a:t>icense determination in Q3 2021 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58718" y="2190750"/>
            <a:ext cx="2491880" cy="23975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8277" y="57150"/>
            <a:ext cx="2727528" cy="1655894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94630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Inhaltsplatzhalter 2"/>
          <p:cNvSpPr txBox="1">
            <a:spLocks/>
          </p:cNvSpPr>
          <p:nvPr/>
        </p:nvSpPr>
        <p:spPr bwMode="auto">
          <a:xfrm>
            <a:off x="228600" y="610870"/>
            <a:ext cx="6633090" cy="409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GB" altLang="en-US" sz="1600" dirty="0" smtClean="0">
                <a:latin typeface="Calibri" pitchFamily="34" charset="0"/>
              </a:rPr>
              <a:t>UNOOSA Human Space Technology Initiative (HSTI) is based on three pillars:</a:t>
            </a:r>
          </a:p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Calibri" pitchFamily="34" charset="0"/>
              </a:rPr>
              <a:t>P</a:t>
            </a:r>
            <a:r>
              <a:rPr lang="en-GB" altLang="en-US" sz="1600" dirty="0" smtClean="0">
                <a:latin typeface="Calibri" pitchFamily="34" charset="0"/>
              </a:rPr>
              <a:t>romote international cooperation</a:t>
            </a:r>
          </a:p>
          <a:p>
            <a:pPr marL="0" lvl="1" indent="341313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Calibri" pitchFamily="34" charset="0"/>
              </a:rPr>
              <a:t>C</a:t>
            </a:r>
            <a:r>
              <a:rPr lang="en-GB" altLang="en-US" sz="1600" dirty="0" smtClean="0">
                <a:latin typeface="Calibri" pitchFamily="34" charset="0"/>
              </a:rPr>
              <a:t>onduct </a:t>
            </a:r>
            <a:r>
              <a:rPr lang="en-GB" altLang="en-US" sz="1600" dirty="0">
                <a:latin typeface="Calibri" pitchFamily="34" charset="0"/>
              </a:rPr>
              <a:t>outreach activities</a:t>
            </a:r>
          </a:p>
          <a:p>
            <a:pPr marL="0" lvl="1" indent="341313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en-US" sz="1600" dirty="0">
                <a:latin typeface="Calibri" pitchFamily="34" charset="0"/>
              </a:rPr>
              <a:t>S</a:t>
            </a:r>
            <a:r>
              <a:rPr lang="en-GB" altLang="en-US" sz="1600" dirty="0" smtClean="0">
                <a:latin typeface="Calibri" pitchFamily="34" charset="0"/>
              </a:rPr>
              <a:t>upport </a:t>
            </a:r>
            <a:r>
              <a:rPr lang="en-GB" altLang="en-US" sz="1600" dirty="0">
                <a:latin typeface="Calibri" pitchFamily="34" charset="0"/>
              </a:rPr>
              <a:t>capacity building efforts worldwide</a:t>
            </a:r>
          </a:p>
          <a:p>
            <a:pPr marL="0" lvl="1" indent="0" eaLnBrk="1" hangingPunct="1">
              <a:spcBef>
                <a:spcPct val="20000"/>
              </a:spcBef>
            </a:pPr>
            <a:r>
              <a:rPr lang="en-GB" altLang="en-US" sz="1600" dirty="0" smtClean="0">
                <a:latin typeface="Calibri" pitchFamily="34" charset="0"/>
              </a:rPr>
              <a:t>The UN/Dream Chaser mission is the most ambitious program under HSTI. It will be the </a:t>
            </a:r>
            <a:r>
              <a:rPr lang="en-GB" altLang="en-US" sz="1600" dirty="0">
                <a:latin typeface="Calibri" pitchFamily="34" charset="0"/>
              </a:rPr>
              <a:t>first United Nations </a:t>
            </a:r>
            <a:r>
              <a:rPr lang="en-GB" altLang="en-US" sz="1600" dirty="0" smtClean="0">
                <a:latin typeface="Calibri" pitchFamily="34" charset="0"/>
              </a:rPr>
              <a:t>sponsored, </a:t>
            </a:r>
            <a:r>
              <a:rPr lang="en-US" altLang="en-US" sz="1600" dirty="0">
                <a:latin typeface="Calibri" pitchFamily="34" charset="0"/>
              </a:rPr>
              <a:t>multi-country space </a:t>
            </a:r>
            <a:r>
              <a:rPr lang="en-US" altLang="en-US" sz="1600" dirty="0" smtClean="0">
                <a:latin typeface="Calibri" pitchFamily="34" charset="0"/>
              </a:rPr>
              <a:t>mission. It will </a:t>
            </a:r>
            <a:r>
              <a:rPr lang="en-US" altLang="en-US" sz="1600" dirty="0">
                <a:latin typeface="Calibri" pitchFamily="34" charset="0"/>
              </a:rPr>
              <a:t>provide member countries, </a:t>
            </a:r>
            <a:r>
              <a:rPr lang="en-US" altLang="en-US" sz="1600" dirty="0" smtClean="0">
                <a:latin typeface="Calibri" pitchFamily="34" charset="0"/>
              </a:rPr>
              <a:t>especially </a:t>
            </a:r>
            <a:r>
              <a:rPr lang="en-US" altLang="en-US" sz="1600" dirty="0">
                <a:latin typeface="Calibri" pitchFamily="34" charset="0"/>
              </a:rPr>
              <a:t>developing countries, the ability to build and fly payloads </a:t>
            </a:r>
            <a:r>
              <a:rPr lang="en-US" altLang="en-US" sz="1600" dirty="0" smtClean="0">
                <a:latin typeface="Calibri" pitchFamily="34" charset="0"/>
              </a:rPr>
              <a:t>for: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1400" dirty="0" smtClean="0">
                <a:latin typeface="Calibri" pitchFamily="34" charset="0"/>
              </a:rPr>
              <a:t>microgravity science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1400" dirty="0" smtClean="0">
                <a:latin typeface="Calibri" pitchFamily="34" charset="0"/>
              </a:rPr>
              <a:t>remote </a:t>
            </a:r>
            <a:r>
              <a:rPr lang="en-US" altLang="en-US" sz="1400" dirty="0">
                <a:latin typeface="Calibri" pitchFamily="34" charset="0"/>
              </a:rPr>
              <a:t>earth </a:t>
            </a:r>
            <a:r>
              <a:rPr lang="en-US" altLang="en-US" sz="1400" dirty="0" smtClean="0">
                <a:latin typeface="Calibri" pitchFamily="34" charset="0"/>
              </a:rPr>
              <a:t>sensing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1400" dirty="0" smtClean="0">
                <a:latin typeface="Calibri" pitchFamily="34" charset="0"/>
              </a:rPr>
              <a:t>hardware qualification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Calibri" pitchFamily="34" charset="0"/>
              </a:rPr>
              <a:t>a</a:t>
            </a:r>
            <a:r>
              <a:rPr lang="en-US" altLang="en-US" sz="1400" dirty="0" smtClean="0">
                <a:latin typeface="Calibri" pitchFamily="34" charset="0"/>
              </a:rPr>
              <a:t>ssets deployment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1600" dirty="0" smtClean="0">
                <a:latin typeface="Calibri" pitchFamily="34" charset="0"/>
              </a:rPr>
              <a:t>A Memorandum of Understanding has been executed between the United Nations and SNC in June 2016 to utilize SNC’s Dream Chaser space vehicle as the host for UNOOSA member country’s payloads</a:t>
            </a:r>
            <a:endParaRPr lang="en-US" altLang="en-US" sz="1600" dirty="0">
              <a:latin typeface="Calibri" pitchFamily="34" charset="0"/>
            </a:endParaRPr>
          </a:p>
        </p:txBody>
      </p:sp>
      <p:pic>
        <p:nvPicPr>
          <p:cNvPr id="11268" name="Picture 9" descr="\\loufile01\Shared\Departments\Marketing\External Affairs\Events\United Nations\Briefing\Images from Roger\NEW_CRS2_BODY_and CM_Payload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6082">
            <a:off x="5065789" y="2387034"/>
            <a:ext cx="4071108" cy="223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52400" y="15137"/>
            <a:ext cx="846836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914298" rtl="0" eaLnBrk="1" latinLnBrk="0" hangingPunct="1">
              <a:spcBef>
                <a:spcPct val="0"/>
              </a:spcBef>
              <a:buNone/>
              <a:defRPr sz="1800" b="1" kern="1200">
                <a:solidFill>
                  <a:schemeClr val="accent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fontAlgn="auto">
              <a:lnSpc>
                <a:spcPts val="2000"/>
              </a:lnSpc>
              <a:spcAft>
                <a:spcPts val="0"/>
              </a:spcAft>
            </a:pPr>
            <a:r>
              <a:rPr lang="en-US" altLang="en-US" sz="2400" dirty="0" smtClean="0"/>
              <a:t>First Commercial Mission Opportunity</a:t>
            </a:r>
          </a:p>
          <a:p>
            <a:pPr fontAlgn="auto">
              <a:lnSpc>
                <a:spcPts val="2000"/>
              </a:lnSpc>
              <a:spcAft>
                <a:spcPts val="0"/>
              </a:spcAft>
            </a:pPr>
            <a:r>
              <a:rPr lang="en-US" altLang="en-US" i="1" dirty="0" smtClean="0"/>
              <a:t>United Nations Dream Chaser Mission</a:t>
            </a:r>
            <a:endParaRPr lang="en-US" altLang="en-US" i="1" dirty="0" smtClean="0">
              <a:solidFill>
                <a:srgbClr val="FF0000"/>
              </a:solidFill>
            </a:endParaRPr>
          </a:p>
          <a:p>
            <a:pPr fontAlgn="auto">
              <a:lnSpc>
                <a:spcPts val="2000"/>
              </a:lnSpc>
              <a:spcAft>
                <a:spcPts val="0"/>
              </a:spcAft>
            </a:pPr>
            <a:endParaRPr lang="en-US" altLang="en-US" sz="2400" dirty="0" smtClean="0">
              <a:solidFill>
                <a:srgbClr val="FF0000"/>
              </a:solidFill>
            </a:endParaRPr>
          </a:p>
        </p:txBody>
      </p:sp>
      <p:pic>
        <p:nvPicPr>
          <p:cNvPr id="6" name="Picture 3" descr="C:\Users\hong\Desktop\Cover_HSTI_Broch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552" y="219504"/>
            <a:ext cx="2278266" cy="153749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50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-19050"/>
            <a:ext cx="8509000" cy="46228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accent1"/>
                </a:solidFill>
              </a:rPr>
              <a:t>Multiple UN Mission Calls for Interest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70840"/>
            <a:ext cx="5257800" cy="4334510"/>
          </a:xfrm>
        </p:spPr>
        <p:txBody>
          <a:bodyPr>
            <a:noAutofit/>
          </a:bodyPr>
          <a:lstStyle/>
          <a:p>
            <a:pPr marL="230188" indent="-230188"/>
            <a:r>
              <a:rPr lang="en-US" sz="1600" b="1" dirty="0" smtClean="0"/>
              <a:t>Payload Call for </a:t>
            </a:r>
            <a:r>
              <a:rPr lang="en-US" sz="1600" b="1" dirty="0" smtClean="0"/>
              <a:t>Interest:</a:t>
            </a:r>
            <a:endParaRPr lang="en-US" sz="1600" b="1" dirty="0" smtClean="0"/>
          </a:p>
          <a:p>
            <a:pPr marL="687337" lvl="1" indent="-230188"/>
            <a:r>
              <a:rPr lang="en-US" sz="1300" u="sng" dirty="0" smtClean="0"/>
              <a:t>Purpose:</a:t>
            </a:r>
            <a:r>
              <a:rPr lang="en-US" sz="1300" dirty="0" smtClean="0"/>
              <a:t> Get </a:t>
            </a:r>
            <a:r>
              <a:rPr lang="en-US" sz="1300" dirty="0" smtClean="0"/>
              <a:t>a preliminary understanding of the types of payload accommodations of </a:t>
            </a:r>
            <a:r>
              <a:rPr lang="en-US" sz="1300" dirty="0" smtClean="0"/>
              <a:t>interest (Internal</a:t>
            </a:r>
            <a:r>
              <a:rPr lang="en-US" sz="1300" dirty="0" smtClean="0"/>
              <a:t>, external, satellite </a:t>
            </a:r>
            <a:r>
              <a:rPr lang="en-US" sz="1300" dirty="0" smtClean="0"/>
              <a:t>deployment)</a:t>
            </a:r>
            <a:endParaRPr lang="en-US" sz="1300" dirty="0"/>
          </a:p>
          <a:p>
            <a:pPr marL="687337" lvl="1" indent="-230188">
              <a:spcBef>
                <a:spcPts val="600"/>
              </a:spcBef>
            </a:pPr>
            <a:r>
              <a:rPr lang="en-US" sz="1300" u="sng" dirty="0" smtClean="0"/>
              <a:t>Results:</a:t>
            </a:r>
            <a:r>
              <a:rPr lang="en-US" sz="1300" u="sng" dirty="0"/>
              <a:t> </a:t>
            </a:r>
            <a:r>
              <a:rPr lang="en-US" sz="1300" dirty="0" smtClean="0"/>
              <a:t>Exceeded </a:t>
            </a:r>
            <a:r>
              <a:rPr lang="en-US" sz="1300" dirty="0" smtClean="0"/>
              <a:t>our </a:t>
            </a:r>
            <a:r>
              <a:rPr lang="en-US" sz="1300" dirty="0" smtClean="0"/>
              <a:t>expectations!</a:t>
            </a:r>
            <a:endParaRPr lang="en-US" sz="1300" dirty="0" smtClean="0"/>
          </a:p>
          <a:p>
            <a:pPr marL="860374" lvl="2" indent="-230188">
              <a:spcBef>
                <a:spcPts val="600"/>
              </a:spcBef>
            </a:pPr>
            <a:r>
              <a:rPr lang="en-US" sz="1300" dirty="0" smtClean="0"/>
              <a:t>150 Responses from 75 countries</a:t>
            </a:r>
          </a:p>
          <a:p>
            <a:pPr marL="860374" lvl="2" indent="-230188">
              <a:spcBef>
                <a:spcPts val="600"/>
              </a:spcBef>
            </a:pPr>
            <a:r>
              <a:rPr lang="en-US" sz="1300" dirty="0" smtClean="0"/>
              <a:t>Variety of payload types</a:t>
            </a:r>
          </a:p>
          <a:p>
            <a:pPr marL="860374" lvl="2" indent="-230188">
              <a:spcBef>
                <a:spcPts val="600"/>
              </a:spcBef>
            </a:pPr>
            <a:r>
              <a:rPr lang="en-US" sz="1300" dirty="0" smtClean="0"/>
              <a:t>All SDGs addressed by the proposed payloads</a:t>
            </a:r>
          </a:p>
          <a:p>
            <a:pPr marL="3226" indent="-230188">
              <a:spcBef>
                <a:spcPts val="600"/>
              </a:spcBef>
            </a:pPr>
            <a:r>
              <a:rPr lang="en-US" sz="1600" b="1" dirty="0"/>
              <a:t>Landing Site Call for </a:t>
            </a:r>
            <a:r>
              <a:rPr lang="en-US" sz="1600" b="1" dirty="0" smtClean="0"/>
              <a:t>Interest:</a:t>
            </a:r>
            <a:endParaRPr lang="en-US" sz="1600" b="1" dirty="0" smtClean="0"/>
          </a:p>
          <a:p>
            <a:pPr marL="460375" lvl="1" indent="-230188">
              <a:spcBef>
                <a:spcPts val="600"/>
              </a:spcBef>
            </a:pPr>
            <a:r>
              <a:rPr lang="en-US" sz="1300" u="sng" dirty="0" smtClean="0"/>
              <a:t>Purpose:</a:t>
            </a:r>
            <a:r>
              <a:rPr lang="en-US" sz="1300" dirty="0" smtClean="0"/>
              <a:t> Understand </a:t>
            </a:r>
            <a:r>
              <a:rPr lang="en-US" sz="1300" dirty="0" smtClean="0"/>
              <a:t>the level of interest of sites to host the reentry and landing of Dream Chaser </a:t>
            </a:r>
            <a:endParaRPr lang="en-US" sz="1300" dirty="0"/>
          </a:p>
          <a:p>
            <a:pPr marL="460375" lvl="1" indent="-230188">
              <a:spcBef>
                <a:spcPts val="600"/>
              </a:spcBef>
            </a:pPr>
            <a:r>
              <a:rPr lang="en-US" sz="1300" u="sng" dirty="0" smtClean="0"/>
              <a:t>Results:</a:t>
            </a:r>
            <a:r>
              <a:rPr lang="en-US" sz="1300" dirty="0"/>
              <a:t> </a:t>
            </a:r>
            <a:r>
              <a:rPr lang="en-US" sz="1300" dirty="0" smtClean="0"/>
              <a:t>8 </a:t>
            </a:r>
            <a:r>
              <a:rPr lang="en-US" sz="1300" dirty="0" smtClean="0"/>
              <a:t>responses received, representing 6 </a:t>
            </a:r>
            <a:r>
              <a:rPr lang="en-US" sz="1300" dirty="0" smtClean="0"/>
              <a:t>continents</a:t>
            </a:r>
          </a:p>
          <a:p>
            <a:pPr marL="3226" indent="-230188">
              <a:spcBef>
                <a:spcPts val="600"/>
              </a:spcBef>
            </a:pPr>
            <a:r>
              <a:rPr lang="en-US" sz="1600" b="1" dirty="0"/>
              <a:t>Next Steps:</a:t>
            </a:r>
          </a:p>
          <a:p>
            <a:pPr marL="460375" lvl="1" indent="-230188">
              <a:spcBef>
                <a:spcPts val="600"/>
              </a:spcBef>
            </a:pPr>
            <a:r>
              <a:rPr lang="en-US" sz="1300" dirty="0"/>
              <a:t>SNC </a:t>
            </a:r>
            <a:r>
              <a:rPr lang="en-US" sz="1300" dirty="0"/>
              <a:t>is working with the UN to define next steps in the Mission process.  </a:t>
            </a:r>
            <a:endParaRPr lang="en-US" sz="1300" dirty="0" smtClean="0"/>
          </a:p>
          <a:p>
            <a:pPr marL="860374" lvl="2" indent="-230188">
              <a:spcBef>
                <a:spcPts val="600"/>
              </a:spcBef>
            </a:pPr>
            <a:r>
              <a:rPr lang="en-US" sz="1200" dirty="0" smtClean="0"/>
              <a:t>Activities </a:t>
            </a:r>
            <a:r>
              <a:rPr lang="en-US" sz="1200" dirty="0"/>
              <a:t>have been greatly slowed due to pandemic and other UN priorities</a:t>
            </a:r>
          </a:p>
          <a:p>
            <a:pPr marL="3226" indent="-230188">
              <a:spcBef>
                <a:spcPts val="600"/>
              </a:spcBef>
            </a:pPr>
            <a:endParaRPr lang="en-US" sz="1500" dirty="0" smtClean="0"/>
          </a:p>
          <a:p>
            <a:pPr marL="3226" indent="-230188">
              <a:spcBef>
                <a:spcPts val="600"/>
              </a:spcBef>
            </a:pPr>
            <a:endParaRPr lang="en-US" sz="1500" dirty="0"/>
          </a:p>
          <a:p>
            <a:pPr marL="460375" lvl="1" indent="-230188">
              <a:spcBef>
                <a:spcPts val="600"/>
              </a:spcBef>
            </a:pPr>
            <a:endParaRPr lang="en-US" sz="1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354" y="60960"/>
            <a:ext cx="3886200" cy="2606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8309" y="3090209"/>
            <a:ext cx="4267200" cy="93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35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Teledyne Brown Engineering (TBE) continues to </a:t>
            </a:r>
            <a:r>
              <a:rPr lang="en-US" dirty="0" smtClean="0"/>
              <a:t>explore </a:t>
            </a:r>
            <a:r>
              <a:rPr lang="en-US" dirty="0"/>
              <a:t>the possibility of getting NASA to consider a CRS2 mission landing in Huntsville with Marshall support</a:t>
            </a:r>
          </a:p>
          <a:p>
            <a:pPr lvl="1"/>
            <a:r>
              <a:rPr lang="en-US" dirty="0"/>
              <a:t>Further mission opportunities possible if ISS extended</a:t>
            </a:r>
          </a:p>
          <a:p>
            <a:r>
              <a:rPr lang="en-US" dirty="0" smtClean="0"/>
              <a:t>SNC continues to support payload workshops to foster an Alabama focused commercial mission on Dream Chaser</a:t>
            </a:r>
          </a:p>
          <a:p>
            <a:pPr lvl="1"/>
            <a:r>
              <a:rPr lang="en-US" dirty="0" smtClean="0"/>
              <a:t>Workshop held August </a:t>
            </a:r>
            <a:r>
              <a:rPr lang="en-US" dirty="0" smtClean="0"/>
              <a:t>2019 at Hudson Alpha in Huntsville</a:t>
            </a:r>
            <a:endParaRPr lang="en-US" dirty="0" smtClean="0"/>
          </a:p>
          <a:p>
            <a:pPr lvl="2"/>
            <a:r>
              <a:rPr lang="en-US" dirty="0" smtClean="0"/>
              <a:t>Supported by experienced payload </a:t>
            </a:r>
            <a:r>
              <a:rPr lang="en-US" dirty="0"/>
              <a:t>i</a:t>
            </a:r>
            <a:r>
              <a:rPr lang="en-US" dirty="0" smtClean="0"/>
              <a:t>mplementation partners like TBE and </a:t>
            </a:r>
            <a:r>
              <a:rPr lang="en-US" dirty="0" smtClean="0"/>
              <a:t>Rhodium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Representation from TBD Organizations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SNC is working with government and commercial customers for an array of potential Dream Chaser missions that will require licensed reentry and landing sites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Mission Coordination Activities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943600" y="57150"/>
            <a:ext cx="2531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Update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14441817"/>
      </p:ext>
    </p:extLst>
  </p:cSld>
  <p:clrMapOvr>
    <a:masterClrMapping/>
  </p:clrMapOvr>
</p:sld>
</file>

<file path=ppt/theme/theme1.xml><?xml version="1.0" encoding="utf-8"?>
<a:theme xmlns:a="http://schemas.openxmlformats.org/drawingml/2006/main" name="SNC proprietary template 16x9 2017 Q3">
  <a:themeElements>
    <a:clrScheme name="SNC Official">
      <a:dk1>
        <a:srgbClr val="000000"/>
      </a:dk1>
      <a:lt1>
        <a:srgbClr val="F2F2F2"/>
      </a:lt1>
      <a:dk2>
        <a:srgbClr val="595959"/>
      </a:dk2>
      <a:lt2>
        <a:srgbClr val="D9D9D9"/>
      </a:lt2>
      <a:accent1>
        <a:srgbClr val="004990"/>
      </a:accent1>
      <a:accent2>
        <a:srgbClr val="8F0000"/>
      </a:accent2>
      <a:accent3>
        <a:srgbClr val="008F47"/>
      </a:accent3>
      <a:accent4>
        <a:srgbClr val="47008F"/>
      </a:accent4>
      <a:accent5>
        <a:srgbClr val="008F8F"/>
      </a:accent5>
      <a:accent6>
        <a:srgbClr val="CC6600"/>
      </a:accent6>
      <a:hlink>
        <a:srgbClr val="00417F"/>
      </a:hlink>
      <a:folHlink>
        <a:srgbClr val="0A85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NC proprietary template 16x9 2020 Q1" id="{C0021F7C-FB35-47F2-B82C-886DD7B0816B}" vid="{28568F02-BE6C-402B-9A39-69FB5BE6DB75}"/>
    </a:ext>
  </a:extLst>
</a:theme>
</file>

<file path=ppt/theme/theme2.xml><?xml version="1.0" encoding="utf-8"?>
<a:theme xmlns:a="http://schemas.openxmlformats.org/drawingml/2006/main" name="SNC Theme_Corp_Gen_Use">
  <a:themeElements>
    <a:clrScheme name="SNC Official">
      <a:dk1>
        <a:srgbClr val="000000"/>
      </a:dk1>
      <a:lt1>
        <a:srgbClr val="FFFFFF"/>
      </a:lt1>
      <a:dk2>
        <a:srgbClr val="595959"/>
      </a:dk2>
      <a:lt2>
        <a:srgbClr val="D9D9D9"/>
      </a:lt2>
      <a:accent1>
        <a:srgbClr val="004990"/>
      </a:accent1>
      <a:accent2>
        <a:srgbClr val="8F0000"/>
      </a:accent2>
      <a:accent3>
        <a:srgbClr val="008F47"/>
      </a:accent3>
      <a:accent4>
        <a:srgbClr val="47008F"/>
      </a:accent4>
      <a:accent5>
        <a:srgbClr val="008F8F"/>
      </a:accent5>
      <a:accent6>
        <a:srgbClr val="CC6600"/>
      </a:accent6>
      <a:hlink>
        <a:srgbClr val="00417F"/>
      </a:hlink>
      <a:folHlink>
        <a:srgbClr val="0A85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NC proprietary template 16x9 2020 Q1" id="{C0021F7C-FB35-47F2-B82C-886DD7B0816B}" vid="{CCE79C10-FBF5-4555-8EBD-825689381A6F}"/>
    </a:ext>
  </a:extLst>
</a:theme>
</file>

<file path=ppt/theme/theme3.xml><?xml version="1.0" encoding="utf-8"?>
<a:theme xmlns:a="http://schemas.openxmlformats.org/drawingml/2006/main" name="SNC Theme_SSG">
  <a:themeElements>
    <a:clrScheme name="SNC Official">
      <a:dk1>
        <a:srgbClr val="000000"/>
      </a:dk1>
      <a:lt1>
        <a:srgbClr val="F2F2F2"/>
      </a:lt1>
      <a:dk2>
        <a:srgbClr val="595959"/>
      </a:dk2>
      <a:lt2>
        <a:srgbClr val="F2F2F2"/>
      </a:lt2>
      <a:accent1>
        <a:srgbClr val="004990"/>
      </a:accent1>
      <a:accent2>
        <a:srgbClr val="8F0000"/>
      </a:accent2>
      <a:accent3>
        <a:srgbClr val="008F47"/>
      </a:accent3>
      <a:accent4>
        <a:srgbClr val="47008F"/>
      </a:accent4>
      <a:accent5>
        <a:srgbClr val="008F8F"/>
      </a:accent5>
      <a:accent6>
        <a:srgbClr val="CC6600"/>
      </a:accent6>
      <a:hlink>
        <a:srgbClr val="00417F"/>
      </a:hlink>
      <a:folHlink>
        <a:srgbClr val="0A85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NC proprietary template 16x9 2020 Q1" id="{C0021F7C-FB35-47F2-B82C-886DD7B0816B}" vid="{D9E69C73-28ED-4E24-8A85-9E77412E8928}"/>
    </a:ext>
  </a:extLst>
</a:theme>
</file>

<file path=ppt/theme/theme4.xml><?xml version="1.0" encoding="utf-8"?>
<a:theme xmlns:a="http://schemas.openxmlformats.org/drawingml/2006/main" name="1_SNC Theme_ISR">
  <a:themeElements>
    <a:clrScheme name="SNC Official">
      <a:dk1>
        <a:srgbClr val="000000"/>
      </a:dk1>
      <a:lt1>
        <a:srgbClr val="F2F2F2"/>
      </a:lt1>
      <a:dk2>
        <a:srgbClr val="595959"/>
      </a:dk2>
      <a:lt2>
        <a:srgbClr val="F2F2F2"/>
      </a:lt2>
      <a:accent1>
        <a:srgbClr val="004990"/>
      </a:accent1>
      <a:accent2>
        <a:srgbClr val="8F0000"/>
      </a:accent2>
      <a:accent3>
        <a:srgbClr val="008F47"/>
      </a:accent3>
      <a:accent4>
        <a:srgbClr val="47008F"/>
      </a:accent4>
      <a:accent5>
        <a:srgbClr val="008F8F"/>
      </a:accent5>
      <a:accent6>
        <a:srgbClr val="CC6600"/>
      </a:accent6>
      <a:hlink>
        <a:srgbClr val="00417F"/>
      </a:hlink>
      <a:folHlink>
        <a:srgbClr val="0A85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NC proprietary template 16x9 2020 Q1" id="{C0021F7C-FB35-47F2-B82C-886DD7B0816B}" vid="{BACE0400-8B45-43E5-BC33-A0D6F1E6D0D6}"/>
    </a:ext>
  </a:extLst>
</a:theme>
</file>

<file path=ppt/theme/theme5.xml><?xml version="1.0" encoding="utf-8"?>
<a:theme xmlns:a="http://schemas.openxmlformats.org/drawingml/2006/main" name="SNC Theme_IMS">
  <a:themeElements>
    <a:clrScheme name="SNC Official">
      <a:dk1>
        <a:srgbClr val="000000"/>
      </a:dk1>
      <a:lt1>
        <a:srgbClr val="F2F2F2"/>
      </a:lt1>
      <a:dk2>
        <a:srgbClr val="595959"/>
      </a:dk2>
      <a:lt2>
        <a:srgbClr val="F2F2F2"/>
      </a:lt2>
      <a:accent1>
        <a:srgbClr val="004990"/>
      </a:accent1>
      <a:accent2>
        <a:srgbClr val="8F0000"/>
      </a:accent2>
      <a:accent3>
        <a:srgbClr val="008F47"/>
      </a:accent3>
      <a:accent4>
        <a:srgbClr val="47008F"/>
      </a:accent4>
      <a:accent5>
        <a:srgbClr val="008F8F"/>
      </a:accent5>
      <a:accent6>
        <a:srgbClr val="CC6600"/>
      </a:accent6>
      <a:hlink>
        <a:srgbClr val="00417F"/>
      </a:hlink>
      <a:folHlink>
        <a:srgbClr val="0A85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NC proprietary template 16x9 2020 Q1" id="{C0021F7C-FB35-47F2-B82C-886DD7B0816B}" vid="{CA5A5837-06A4-49C9-894A-2F4604A6059E}"/>
    </a:ext>
  </a:extLst>
</a:theme>
</file>

<file path=ppt/theme/theme6.xml><?xml version="1.0" encoding="utf-8"?>
<a:theme xmlns:a="http://schemas.openxmlformats.org/drawingml/2006/main" name="SNC Theme_ISS">
  <a:themeElements>
    <a:clrScheme name="SNC Official">
      <a:dk1>
        <a:srgbClr val="000000"/>
      </a:dk1>
      <a:lt1>
        <a:srgbClr val="F2F2F2"/>
      </a:lt1>
      <a:dk2>
        <a:srgbClr val="595959"/>
      </a:dk2>
      <a:lt2>
        <a:srgbClr val="F2F2F2"/>
      </a:lt2>
      <a:accent1>
        <a:srgbClr val="004990"/>
      </a:accent1>
      <a:accent2>
        <a:srgbClr val="8F0000"/>
      </a:accent2>
      <a:accent3>
        <a:srgbClr val="008F47"/>
      </a:accent3>
      <a:accent4>
        <a:srgbClr val="47008F"/>
      </a:accent4>
      <a:accent5>
        <a:srgbClr val="008F8F"/>
      </a:accent5>
      <a:accent6>
        <a:srgbClr val="CC6600"/>
      </a:accent6>
      <a:hlink>
        <a:srgbClr val="00417F"/>
      </a:hlink>
      <a:folHlink>
        <a:srgbClr val="0A85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NC proprietary template 16x9 2020 Q1" id="{C0021F7C-FB35-47F2-B82C-886DD7B0816B}" vid="{642AE8EB-5D96-4C5F-B2AB-92FA218905A5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FEAB45F9E00D4E90B58FB2D88CEEAA" ma:contentTypeVersion="0" ma:contentTypeDescription="Create a new document." ma:contentTypeScope="" ma:versionID="07b99e78a0d49c9c6760e2e4cd4f298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1F97365-3080-48FF-B1BF-6BACC4A7D06B}"/>
</file>

<file path=customXml/itemProps2.xml><?xml version="1.0" encoding="utf-8"?>
<ds:datastoreItem xmlns:ds="http://schemas.openxmlformats.org/officeDocument/2006/customXml" ds:itemID="{6DBB7C1B-B6FD-47BF-9FDD-B77687FF898B}"/>
</file>

<file path=customXml/itemProps3.xml><?xml version="1.0" encoding="utf-8"?>
<ds:datastoreItem xmlns:ds="http://schemas.openxmlformats.org/officeDocument/2006/customXml" ds:itemID="{68BBEC90-1B7C-4A19-8814-8B2996389EDA}"/>
</file>

<file path=docProps/app.xml><?xml version="1.0" encoding="utf-8"?>
<Properties xmlns="http://schemas.openxmlformats.org/officeDocument/2006/extended-properties" xmlns:vt="http://schemas.openxmlformats.org/officeDocument/2006/docPropsVTypes">
  <Template>SNC proprietary template ppt 16x9</Template>
  <TotalTime>95</TotalTime>
  <Words>700</Words>
  <Application>Microsoft Office PowerPoint</Application>
  <PresentationFormat>On-screen Show (16:9)</PresentationFormat>
  <Paragraphs>77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Century Gothic</vt:lpstr>
      <vt:lpstr>SNC proprietary template 16x9 2017 Q3</vt:lpstr>
      <vt:lpstr>SNC Theme_Corp_Gen_Use</vt:lpstr>
      <vt:lpstr>SNC Theme_SSG</vt:lpstr>
      <vt:lpstr>1_SNC Theme_ISR</vt:lpstr>
      <vt:lpstr>SNC Theme_IMS</vt:lpstr>
      <vt:lpstr>SNC Theme_ISS</vt:lpstr>
      <vt:lpstr>Dream Chaser Status</vt:lpstr>
      <vt:lpstr>Dream Chaser Orbital Vehicle Status</vt:lpstr>
      <vt:lpstr>PowerPoint Presentation</vt:lpstr>
      <vt:lpstr>PowerPoint Presentation</vt:lpstr>
      <vt:lpstr>NASA CRS2 Launch/Reentry Status</vt:lpstr>
      <vt:lpstr>Huntsville Landing Site License Status</vt:lpstr>
      <vt:lpstr>PowerPoint Presentation</vt:lpstr>
      <vt:lpstr>Multiple UN Mission Calls for Interest</vt:lpstr>
      <vt:lpstr>Mission Coordination Activities</vt:lpstr>
    </vt:vector>
  </TitlesOfParts>
  <Company>Sierra Nevada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Corey Duncan</dc:creator>
  <cp:lastModifiedBy>Christopher Allison</cp:lastModifiedBy>
  <cp:revision>16</cp:revision>
  <cp:lastPrinted>2016-09-14T23:41:08Z</cp:lastPrinted>
  <dcterms:created xsi:type="dcterms:W3CDTF">2020-02-19T17:14:00Z</dcterms:created>
  <dcterms:modified xsi:type="dcterms:W3CDTF">2020-08-14T19:56:33Z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0x010100EFFEAB45F9E00D4E90B58FB2D88CEEAA</vt:lpwstr>
  </property>
</Properties>
</file>