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3" r:id="rId3"/>
    <p:sldId id="261" r:id="rId4"/>
    <p:sldId id="285" r:id="rId5"/>
    <p:sldId id="278" r:id="rId6"/>
    <p:sldId id="280" r:id="rId7"/>
    <p:sldId id="282" r:id="rId8"/>
    <p:sldId id="258" r:id="rId9"/>
    <p:sldId id="272" r:id="rId10"/>
    <p:sldId id="276" r:id="rId11"/>
    <p:sldId id="267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3E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49BBEA-16FC-4C27-8732-546DF7D40482}" v="2" dt="2024-01-03T15:54:23.6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0896" autoAdjust="0"/>
  </p:normalViewPr>
  <p:slideViewPr>
    <p:cSldViewPr>
      <p:cViewPr varScale="1">
        <p:scale>
          <a:sx n="114" d="100"/>
          <a:sy n="114" d="100"/>
        </p:scale>
        <p:origin x="127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307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483F4F7-B39C-4161-A843-B6F39C18F8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92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57F0591-92DE-4F87-B73A-ED181D7A6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479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ゴシック" pitchFamily="-92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charset="0"/>
                <a:ea typeface="MS Pゴシック" pitchFamily="-92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charset="0"/>
                <a:ea typeface="MS Pゴシック" pitchFamily="-92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charset="0"/>
                <a:ea typeface="MS Pゴシック" pitchFamily="-92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charset="0"/>
                <a:ea typeface="MS Pゴシック" pitchFamily="-92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ゴシック" pitchFamily="-92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ゴシック" pitchFamily="-92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ゴシック" pitchFamily="-92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ゴシック" pitchFamily="-92" charset="-128"/>
              </a:defRPr>
            </a:lvl9pPr>
          </a:lstStyle>
          <a:p>
            <a:fld id="{20A67176-4DF8-4C8A-B050-6FB497A31465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1014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ACF6-CCE4-44A7-A29F-CB7FD045E3C4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196A-F8A6-4AF3-84BE-D65E1B996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18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ACF6-CCE4-44A7-A29F-CB7FD045E3C4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196A-F8A6-4AF3-84BE-D65E1B996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98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ACF6-CCE4-44A7-A29F-CB7FD045E3C4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196A-F8A6-4AF3-84BE-D65E1B996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ACF6-CCE4-44A7-A29F-CB7FD045E3C4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196A-F8A6-4AF3-84BE-D65E1B996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837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ACF6-CCE4-44A7-A29F-CB7FD045E3C4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196A-F8A6-4AF3-84BE-D65E1B996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37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ACF6-CCE4-44A7-A29F-CB7FD045E3C4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196A-F8A6-4AF3-84BE-D65E1B996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9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ACF6-CCE4-44A7-A29F-CB7FD045E3C4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196A-F8A6-4AF3-84BE-D65E1B996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892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ACF6-CCE4-44A7-A29F-CB7FD045E3C4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196A-F8A6-4AF3-84BE-D65E1B996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240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ACF6-CCE4-44A7-A29F-CB7FD045E3C4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196A-F8A6-4AF3-84BE-D65E1B996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2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ACF6-CCE4-44A7-A29F-CB7FD045E3C4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196A-F8A6-4AF3-84BE-D65E1B996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780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ACF6-CCE4-44A7-A29F-CB7FD045E3C4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196A-F8A6-4AF3-84BE-D65E1B996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59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3ACF6-CCE4-44A7-A29F-CB7FD045E3C4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C196A-F8A6-4AF3-84BE-D65E1B996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2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itc@ua.edu" TargetMode="External"/><Relationship Id="rId2" Type="http://schemas.openxmlformats.org/officeDocument/2006/relationships/hyperlink" Target="https://www.dot.state.al.us/programs/DBE.html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lindsey.frey@ua.edu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adeca.alabama.gov/omb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066800"/>
            <a:ext cx="9144000" cy="27432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 </a:t>
            </a:r>
            <a:br>
              <a:rPr lang="en-US" altLang="en-US" dirty="0">
                <a:solidFill>
                  <a:schemeClr val="tx1"/>
                </a:solidFill>
              </a:rPr>
            </a:br>
            <a:r>
              <a:rPr lang="en-US" altLang="en-US" dirty="0">
                <a:solidFill>
                  <a:schemeClr val="tx1"/>
                </a:solidFill>
              </a:rPr>
              <a:t>Office of Minority Business Enterprise </a:t>
            </a:r>
            <a:br>
              <a:rPr lang="en-US" altLang="en-US" dirty="0">
                <a:solidFill>
                  <a:schemeClr val="tx1"/>
                </a:solidFill>
              </a:rPr>
            </a:br>
            <a:r>
              <a:rPr lang="en-US" altLang="en-US" dirty="0">
                <a:solidFill>
                  <a:schemeClr val="tx1"/>
                </a:solidFill>
              </a:rPr>
              <a:t>(OMBE)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114800"/>
            <a:ext cx="7772400" cy="17526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000" dirty="0">
                <a:solidFill>
                  <a:schemeClr val="tx1"/>
                </a:solidFill>
              </a:rPr>
              <a:t>Scott Stewart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scott.stewart@adeca.alabama.gov</a:t>
            </a:r>
          </a:p>
          <a:p>
            <a:pPr eaLnBrk="1" hangingPunct="1"/>
            <a:r>
              <a:rPr lang="en-US" altLang="en-US" sz="2000" dirty="0"/>
              <a:t>P.O Box 5690</a:t>
            </a:r>
          </a:p>
          <a:p>
            <a:pPr eaLnBrk="1" hangingPunct="1"/>
            <a:r>
              <a:rPr lang="en-US" altLang="en-US" sz="2000" dirty="0">
                <a:solidFill>
                  <a:schemeClr val="tx1"/>
                </a:solidFill>
              </a:rPr>
              <a:t>Montgomery, Alabama 36103-5690</a:t>
            </a:r>
          </a:p>
        </p:txBody>
      </p:sp>
      <p:pic>
        <p:nvPicPr>
          <p:cNvPr id="4" name="Picture 3" descr="ADECA_logo_sm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95600" y="292100"/>
            <a:ext cx="3276600" cy="1536700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658" y="0"/>
            <a:ext cx="53086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308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tx1"/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926635328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A9C40-18B4-4D58-A1FF-E132A8FBC7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NOTIFY ME!!!!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F94D00-E9CE-48AD-96B5-5A5263720D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80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algn="ctr"/>
            <a:r>
              <a:rPr lang="en-US" altLang="en-US" dirty="0">
                <a:solidFill>
                  <a:schemeClr val="tx1"/>
                </a:solidFill>
              </a:rPr>
              <a:t>Additional Agencies to Notify or Acquire Information</a:t>
            </a:r>
          </a:p>
        </p:txBody>
      </p:sp>
      <p:sp>
        <p:nvSpPr>
          <p:cNvPr id="8196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8686800" cy="2209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2600" dirty="0">
                <a:solidFill>
                  <a:schemeClr val="tx1"/>
                </a:solidFill>
              </a:rPr>
              <a:t>ALDOT – Disadvantaged Business Enterprise Program (DBE) </a:t>
            </a:r>
          </a:p>
          <a:p>
            <a:pPr marL="0" indent="0" algn="ctr">
              <a:buNone/>
            </a:pPr>
            <a:r>
              <a:rPr lang="en-US" altLang="en-US" sz="2200" dirty="0"/>
              <a:t>P.O. Box 303050</a:t>
            </a:r>
          </a:p>
          <a:p>
            <a:pPr marL="0" indent="0" algn="ctr">
              <a:buNone/>
            </a:pPr>
            <a:r>
              <a:rPr lang="en-US" altLang="en-US" sz="2200" dirty="0">
                <a:solidFill>
                  <a:schemeClr val="tx1"/>
                </a:solidFill>
              </a:rPr>
              <a:t>Montgomery, Alabama 36130-3050</a:t>
            </a:r>
          </a:p>
          <a:p>
            <a:pPr marL="0" indent="0" algn="ctr">
              <a:buNone/>
            </a:pPr>
            <a:r>
              <a:rPr lang="en-US" altLang="en-US" sz="2200" dirty="0">
                <a:solidFill>
                  <a:schemeClr val="tx1"/>
                </a:solidFill>
                <a:hlinkClick r:id="rId2"/>
              </a:rPr>
              <a:t>https://www.dot.state.al.us/programs/DBE.html</a:t>
            </a:r>
            <a:endParaRPr lang="en-US" altLang="en-US" sz="22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altLang="en-US" sz="2200" dirty="0"/>
              <a:t>Shona Meadows – meadowss@dot.state.al.us</a:t>
            </a:r>
            <a:endParaRPr lang="en-US" altLang="en-US" sz="2200" dirty="0">
              <a:solidFill>
                <a:schemeClr val="tx1"/>
              </a:solidFill>
            </a:endParaRP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BC20C827-0E2F-42F8-858E-1F0CFB28FAC2}"/>
              </a:ext>
            </a:extLst>
          </p:cNvPr>
          <p:cNvSpPr txBox="1">
            <a:spLocks/>
          </p:cNvSpPr>
          <p:nvPr/>
        </p:nvSpPr>
        <p:spPr>
          <a:xfrm>
            <a:off x="228600" y="3733800"/>
            <a:ext cx="8686800" cy="2667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600" dirty="0"/>
              <a:t>Alabama Small Business Development Center Network</a:t>
            </a:r>
          </a:p>
          <a:p>
            <a:pPr marL="0" indent="0" algn="ctr" fontAlgn="auto">
              <a:spcAft>
                <a:spcPts val="0"/>
              </a:spcAft>
              <a:buNone/>
            </a:pPr>
            <a:r>
              <a:rPr lang="en-US" sz="2000" dirty="0">
                <a:solidFill>
                  <a:srgbClr val="333333"/>
                </a:solidFill>
              </a:rPr>
              <a:t>Mr. Brian Davis, Director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333333"/>
                </a:solidFill>
              </a:rPr>
              <a:t>PO Box 870396</a:t>
            </a:r>
            <a:br>
              <a:rPr lang="en-US" sz="2000" dirty="0"/>
            </a:br>
            <a:r>
              <a:rPr lang="en-US" sz="2000" dirty="0">
                <a:solidFill>
                  <a:srgbClr val="333333"/>
                </a:solidFill>
              </a:rPr>
              <a:t>Tuscaloosa, AL 35401</a:t>
            </a:r>
          </a:p>
          <a:p>
            <a:pPr marL="0" indent="0" algn="ctr">
              <a:buNone/>
            </a:pPr>
            <a:r>
              <a:rPr lang="en-US" sz="2000" dirty="0"/>
              <a:t>205-348-7621</a:t>
            </a:r>
            <a:endParaRPr lang="en-US" altLang="en-US" sz="2000" dirty="0"/>
          </a:p>
          <a:p>
            <a:pPr marL="0" indent="0" algn="ctr" fontAlgn="auto">
              <a:spcAft>
                <a:spcPts val="0"/>
              </a:spcAft>
              <a:buNone/>
            </a:pPr>
            <a:r>
              <a:rPr lang="en-US" altLang="en-US" sz="2000" dirty="0">
                <a:hlinkClick r:id="rId3"/>
              </a:rPr>
              <a:t>aitc@ua.edu</a:t>
            </a:r>
            <a:endParaRPr lang="en-US" altLang="en-US" sz="2000" dirty="0"/>
          </a:p>
          <a:p>
            <a:pPr marL="0" indent="0" algn="ctr" fontAlgn="auto">
              <a:spcAft>
                <a:spcPts val="0"/>
              </a:spcAft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algn="ctr"/>
            <a:r>
              <a:rPr lang="en-US" altLang="en-US" dirty="0">
                <a:solidFill>
                  <a:schemeClr val="tx1"/>
                </a:solidFill>
              </a:rPr>
              <a:t>Additional Agencies to Notify or Acquire Information</a:t>
            </a:r>
          </a:p>
        </p:txBody>
      </p:sp>
      <p:sp>
        <p:nvSpPr>
          <p:cNvPr id="8196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8686800" cy="2209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2600" dirty="0"/>
              <a:t>APEX ACCELERATOR formerly known as PTAC</a:t>
            </a:r>
            <a:r>
              <a:rPr lang="en-US" altLang="en-US" sz="2600" dirty="0">
                <a:solidFill>
                  <a:schemeClr val="tx1"/>
                </a:solidFill>
              </a:rPr>
              <a:t> </a:t>
            </a:r>
          </a:p>
          <a:p>
            <a:pPr marL="0" indent="0" algn="ctr">
              <a:buNone/>
            </a:pPr>
            <a:endParaRPr lang="en-US" altLang="en-US" sz="22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altLang="en-US" sz="2200" dirty="0"/>
              <a:t>Lindsay Frey – </a:t>
            </a:r>
            <a:r>
              <a:rPr lang="en-US" altLang="en-US" sz="2200" dirty="0">
                <a:hlinkClick r:id="rId2"/>
              </a:rPr>
              <a:t>lindsey.frey@ua.edu</a:t>
            </a:r>
            <a:endParaRPr lang="en-US" altLang="en-US" sz="2200" dirty="0"/>
          </a:p>
          <a:p>
            <a:pPr marL="0" indent="0" algn="ctr">
              <a:buNone/>
            </a:pPr>
            <a:r>
              <a:rPr lang="en-US" altLang="en-US" sz="2200" dirty="0">
                <a:solidFill>
                  <a:schemeClr val="tx1"/>
                </a:solidFill>
              </a:rPr>
              <a:t>256-405-3477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BC20C827-0E2F-42F8-858E-1F0CFB28FAC2}"/>
              </a:ext>
            </a:extLst>
          </p:cNvPr>
          <p:cNvSpPr txBox="1">
            <a:spLocks/>
          </p:cNvSpPr>
          <p:nvPr/>
        </p:nvSpPr>
        <p:spPr>
          <a:xfrm>
            <a:off x="228600" y="3733800"/>
            <a:ext cx="8686800" cy="2667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49575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251" y="0"/>
            <a:ext cx="5311498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27992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550" y="228600"/>
            <a:ext cx="7886700" cy="777874"/>
          </a:xfrm>
        </p:spPr>
        <p:txBody>
          <a:bodyPr/>
          <a:lstStyle/>
          <a:p>
            <a:pPr algn="ctr"/>
            <a:r>
              <a:rPr lang="en-US" b="1" dirty="0"/>
              <a:t>BENEFITS TO OMBE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2"/>
            <a:ext cx="8458200" cy="5410198"/>
          </a:xfrm>
        </p:spPr>
        <p:txBody>
          <a:bodyPr>
            <a:normAutofit/>
          </a:bodyPr>
          <a:lstStyle/>
          <a:p>
            <a:r>
              <a:rPr lang="en-US" sz="2400" dirty="0"/>
              <a:t>Certified minority and woman owned businesses help the CDBG Program and CDBG funds help minority and woman owned businesses.</a:t>
            </a:r>
          </a:p>
          <a:p>
            <a:pPr lvl="0"/>
            <a:r>
              <a:rPr lang="en-US" sz="2400" dirty="0"/>
              <a:t>Large contractors are typically in need of minority and woman-owned sub-contractors on construction projects.</a:t>
            </a:r>
          </a:p>
          <a:p>
            <a:pPr lvl="0"/>
            <a:r>
              <a:rPr lang="en-US" sz="2400" dirty="0"/>
              <a:t>The more business that are on my OMBE list the more it helps you when trying to solicit minority and woman owned contractor participation on CDBG projects.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702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UTILIZATION OF OMBE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sz="3600" dirty="0"/>
              <a:t>Receipt and distribution of RFQ/P’s and bid notifications.</a:t>
            </a:r>
          </a:p>
          <a:p>
            <a:r>
              <a:rPr lang="en-US" sz="3600" dirty="0"/>
              <a:t>What is done with the RFQ, RFP or bid notification?</a:t>
            </a:r>
          </a:p>
          <a:p>
            <a:r>
              <a:rPr lang="en-US" sz="3600" dirty="0"/>
              <a:t>Bid, RFP, &amp; RFQ Information is sent to the certified businesses on the list I maintain.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196A-F8A6-4AF3-84BE-D65E1B9963E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2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Communication Process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886700" cy="435133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Who – OMBE, Local Governments &amp; Grant Administrators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What – Bid Opportunities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When – As soon as RFP/RFQ identified &amp; not less than two weeks before the due date.</a:t>
            </a:r>
          </a:p>
          <a:p>
            <a:pPr marL="0" indent="0">
              <a:buNone/>
            </a:pPr>
            <a:endParaRPr lang="en-US" altLang="en-US" dirty="0">
              <a:solidFill>
                <a:schemeClr val="tx1"/>
              </a:solidFill>
            </a:endParaRPr>
          </a:p>
        </p:txBody>
      </p:sp>
      <p:pic>
        <p:nvPicPr>
          <p:cNvPr id="5124" name="Picture 2" descr="C:\Users\lnaber\AppData\Local\Microsoft\Windows\Temporary Internet Files\Content.IE5\2G3L7VBG\peopletalking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429000"/>
            <a:ext cx="3048000" cy="245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ADECA OMBE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Application Process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" y="2209800"/>
            <a:ext cx="8915400" cy="3733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An eligible business must be at least 51% </a:t>
            </a:r>
            <a:r>
              <a:rPr lang="en-US" u="sng" dirty="0">
                <a:solidFill>
                  <a:schemeClr val="tx1"/>
                </a:solidFill>
              </a:rPr>
              <a:t>owned and controlled</a:t>
            </a:r>
            <a:r>
              <a:rPr lang="en-US" dirty="0">
                <a:solidFill>
                  <a:schemeClr val="tx1"/>
                </a:solidFill>
              </a:rPr>
              <a:t> by the minority or female owner(s).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hlinkClick r:id="rId2"/>
              </a:rPr>
              <a:t>   https://adeca.alabama.gov/ombe/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Certification is issued for 2 years. Businesses can be recertified through affidavit process.</a:t>
            </a:r>
          </a:p>
        </p:txBody>
      </p:sp>
      <p:pic>
        <p:nvPicPr>
          <p:cNvPr id="1028" name="Picture 4" descr="C:\Users\lnaber\AppData\Local\Microsoft\Windows\Temporary Internet Files\Content.IE5\UQYLT2I1\observar_con_lupa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28600"/>
            <a:ext cx="19050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7004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5F50E3F8B8C44D9EA5BD2549956CF2" ma:contentTypeVersion="13" ma:contentTypeDescription="Create a new document." ma:contentTypeScope="" ma:versionID="b2b9d73acf982db44a3f29558a232d2e">
  <xsd:schema xmlns:xsd="http://www.w3.org/2001/XMLSchema" xmlns:xs="http://www.w3.org/2001/XMLSchema" xmlns:p="http://schemas.microsoft.com/office/2006/metadata/properties" xmlns:ns2="ead14a2b-0901-4851-9135-e440dd1a60d2" xmlns:ns3="bc761791-33a0-47b7-8145-9d3c2515a3a0" targetNamespace="http://schemas.microsoft.com/office/2006/metadata/properties" ma:root="true" ma:fieldsID="49673addfb051296036e07133082c8ef" ns2:_="" ns3:_="">
    <xsd:import namespace="ead14a2b-0901-4851-9135-e440dd1a60d2"/>
    <xsd:import namespace="bc761791-33a0-47b7-8145-9d3c2515a3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d14a2b-0901-4851-9135-e440dd1a60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75dbdce9-60e9-41e5-8608-85a453d2888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761791-33a0-47b7-8145-9d3c2515a3a0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38985699-f427-45a7-93a3-105b7de166ff}" ma:internalName="TaxCatchAll" ma:showField="CatchAllData" ma:web="bc761791-33a0-47b7-8145-9d3c2515a3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0F92A1D-9F60-4ABB-9FFD-9B0E625287CE}"/>
</file>

<file path=customXml/itemProps2.xml><?xml version="1.0" encoding="utf-8"?>
<ds:datastoreItem xmlns:ds="http://schemas.openxmlformats.org/officeDocument/2006/customXml" ds:itemID="{0CEEC476-D159-4F75-8FDA-69222D988F55}"/>
</file>

<file path=docMetadata/LabelInfo.xml><?xml version="1.0" encoding="utf-8"?>
<clbl:labelList xmlns:clbl="http://schemas.microsoft.com/office/2020/mipLabelMetadata">
  <clbl:label id="{bedd5d6f-bcfc-46d4-918d-7fb210e57897}" enabled="0" method="" siteId="{bedd5d6f-bcfc-46d4-918d-7fb210e57897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920</TotalTime>
  <Words>342</Words>
  <Application>Microsoft Office PowerPoint</Application>
  <PresentationFormat>On-screen Show (4:3)</PresentationFormat>
  <Paragraphs>44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  Office of Minority Business Enterprise  (OMBE) </vt:lpstr>
      <vt:lpstr>NOTIFY ME!!!!</vt:lpstr>
      <vt:lpstr>Additional Agencies to Notify or Acquire Information</vt:lpstr>
      <vt:lpstr>Additional Agencies to Notify or Acquire Information</vt:lpstr>
      <vt:lpstr>PowerPoint Presentation</vt:lpstr>
      <vt:lpstr>BENEFITS TO OMBE</vt:lpstr>
      <vt:lpstr>UTILIZATION OF OMBE</vt:lpstr>
      <vt:lpstr>Communication Process</vt:lpstr>
      <vt:lpstr>ADECA OMBE  Application Process</vt:lpstr>
      <vt:lpstr>PowerPoint Presentation</vt:lpstr>
      <vt:lpstr>Thank You!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Minority and Woman-Owned Business</dc:title>
  <dc:creator>laurie naber</dc:creator>
  <cp:lastModifiedBy>Prince, Tonika</cp:lastModifiedBy>
  <cp:revision>83</cp:revision>
  <cp:lastPrinted>2018-05-22T18:34:07Z</cp:lastPrinted>
  <dcterms:created xsi:type="dcterms:W3CDTF">2016-03-07T14:50:27Z</dcterms:created>
  <dcterms:modified xsi:type="dcterms:W3CDTF">2024-01-03T16:02:07Z</dcterms:modified>
</cp:coreProperties>
</file>