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2" r:id="rId5"/>
    <p:sldId id="273" r:id="rId6"/>
    <p:sldId id="274" r:id="rId7"/>
    <p:sldId id="276" r:id="rId8"/>
    <p:sldId id="266" r:id="rId9"/>
    <p:sldId id="271" r:id="rId10"/>
    <p:sldId id="262" r:id="rId11"/>
    <p:sldId id="268" r:id="rId12"/>
    <p:sldId id="280" r:id="rId13"/>
    <p:sldId id="281" r:id="rId14"/>
    <p:sldId id="282" r:id="rId15"/>
    <p:sldId id="284" r:id="rId16"/>
    <p:sldId id="285" r:id="rId17"/>
    <p:sldId id="259" r:id="rId18"/>
    <p:sldId id="263" r:id="rId19"/>
    <p:sldId id="264" r:id="rId20"/>
    <p:sldId id="269" r:id="rId21"/>
    <p:sldId id="283" r:id="rId22"/>
    <p:sldId id="265" r:id="rId23"/>
    <p:sldId id="277" r:id="rId24"/>
    <p:sldId id="278" r:id="rId25"/>
    <p:sldId id="279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02D9-ACBD-B759-75C5-098429DCA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1B783-0B7B-91E0-98C7-C366AEFE2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801"/>
            </a:lvl3pPr>
            <a:lvl4pPr marL="1371556" indent="0" algn="ctr">
              <a:buNone/>
              <a:defRPr sz="1600"/>
            </a:lvl4pPr>
            <a:lvl5pPr marL="1828742" indent="0" algn="ctr">
              <a:buNone/>
              <a:defRPr sz="1600"/>
            </a:lvl5pPr>
            <a:lvl6pPr marL="2285927" indent="0" algn="ctr">
              <a:buNone/>
              <a:defRPr sz="1600"/>
            </a:lvl6pPr>
            <a:lvl7pPr marL="2743112" indent="0" algn="ctr">
              <a:buNone/>
              <a:defRPr sz="1600"/>
            </a:lvl7pPr>
            <a:lvl8pPr marL="3200298" indent="0" algn="ctr">
              <a:buNone/>
              <a:defRPr sz="1600"/>
            </a:lvl8pPr>
            <a:lvl9pPr marL="365748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62129-942C-3E37-5FBA-CCB41057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C44-F0BB-4D09-97A6-8CD2E9BDAAF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37042-F93C-82EA-11EB-47816BF0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E7BF1-91D4-ABAF-E40A-A5B3279B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20A7-2251-4A61-91C9-058E40D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C246-D391-B13D-8860-4CB8639F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3F0D0-0381-38F6-81D5-721289050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3BE17-44CC-1F8B-8506-27A99486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C44-F0BB-4D09-97A6-8CD2E9BDAAF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C9E88-E722-6A07-0A05-F33F1627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AC55A-0D83-1184-96F1-55148AD4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20A7-2251-4A61-91C9-058E40D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20B45-F596-B5FF-EEF5-13276B7EE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6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036A5-887E-5725-6FCB-222205B6E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D8D28-F4DC-8995-4C57-94ABEFA5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C44-F0BB-4D09-97A6-8CD2E9BDAAF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01881-D521-D863-2D75-E3F8A6B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1549A-4BC0-788B-EB98-CC618FCF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20A7-2251-4A61-91C9-058E40D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EE72B-B3F3-A670-87DA-52648814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3A45D-2564-07AC-5C26-B0F832725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059B-46EF-D5AB-434B-0CC9F925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C44-F0BB-4D09-97A6-8CD2E9BDAAF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8C198-C5A2-7357-A35F-12C2EB97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D4F46-0E8F-C0E2-5398-FA1D8A43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20A7-2251-4A61-91C9-058E40D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0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BCA6-3004-9845-53B0-A7AA5F11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A4B7C-8527-B56B-3D52-AA7F4BE41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CFFB7-3D38-67D9-6B10-6BFC0BA4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C44-F0BB-4D09-97A6-8CD2E9BDAAF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6B9FC-35F4-AD1B-1535-940A9C6B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CAAAD-CA7E-404E-AC6D-EA2824FF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20A7-2251-4A61-91C9-058E40D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AE9A-A1A5-5F80-4F95-216901A4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F0FD-0A90-645B-7343-FE1EDAE14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49E7F-9A6D-E188-04FC-EC2D69EF8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CD998-A3D7-FC2A-1AC4-E7B1370B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C44-F0BB-4D09-97A6-8CD2E9BDAAF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AB2C5-A08E-931B-9A19-6C6BD69B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C0E02-804A-8EC5-343C-9B5FE063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20A7-2251-4A61-91C9-058E40D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A7CE-205B-574E-9ACA-B2CC8A33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F66CC-6BB9-B57D-4EE5-26E45D12C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6" indent="0">
              <a:buNone/>
              <a:defRPr sz="1600" b="1"/>
            </a:lvl4pPr>
            <a:lvl5pPr marL="1828742" indent="0">
              <a:buNone/>
              <a:defRPr sz="1600" b="1"/>
            </a:lvl5pPr>
            <a:lvl6pPr marL="2285927" indent="0">
              <a:buNone/>
              <a:defRPr sz="1600" b="1"/>
            </a:lvl6pPr>
            <a:lvl7pPr marL="2743112" indent="0">
              <a:buNone/>
              <a:defRPr sz="1600" b="1"/>
            </a:lvl7pPr>
            <a:lvl8pPr marL="3200298" indent="0">
              <a:buNone/>
              <a:defRPr sz="1600" b="1"/>
            </a:lvl8pPr>
            <a:lvl9pPr marL="36574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32353-B9B9-AF70-2ACE-1EA4B6231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65CB1-F77A-7405-199A-0A5210674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1" b="1"/>
            </a:lvl3pPr>
            <a:lvl4pPr marL="1371556" indent="0">
              <a:buNone/>
              <a:defRPr sz="1600" b="1"/>
            </a:lvl4pPr>
            <a:lvl5pPr marL="1828742" indent="0">
              <a:buNone/>
              <a:defRPr sz="1600" b="1"/>
            </a:lvl5pPr>
            <a:lvl6pPr marL="2285927" indent="0">
              <a:buNone/>
              <a:defRPr sz="1600" b="1"/>
            </a:lvl6pPr>
            <a:lvl7pPr marL="2743112" indent="0">
              <a:buNone/>
              <a:defRPr sz="1600" b="1"/>
            </a:lvl7pPr>
            <a:lvl8pPr marL="3200298" indent="0">
              <a:buNone/>
              <a:defRPr sz="1600" b="1"/>
            </a:lvl8pPr>
            <a:lvl9pPr marL="36574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55686-085A-6B2F-3F3B-2ED88AE1C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A96B2-1D04-28B5-FF7C-4E415939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C44-F0BB-4D09-97A6-8CD2E9BDAAF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632B3-9DFF-8A44-AC8E-300B950C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01966-BCA7-BC58-1B1A-4722287E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20A7-2251-4A61-91C9-058E40D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DE34-C304-FA7F-0AF1-B504BD6A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9DB5A-8111-78EB-CFE9-C07A784D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C44-F0BB-4D09-97A6-8CD2E9BDAAF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4D794-B7AA-0DD5-8FD2-1C4A80F0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C6FEF-87F1-4429-4603-5BA2EE62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20A7-2251-4A61-91C9-058E40D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5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D9F011-515E-1137-D1D0-7259EBE5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C44-F0BB-4D09-97A6-8CD2E9BDAAF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6D654-4721-CA32-C054-C1D5A436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86A9D-1367-BCAA-C92F-0D94E90D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20A7-2251-4A61-91C9-058E40D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2706-B5B6-996D-A556-F0D6C115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105C-E304-D720-F8AB-9452F4DA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7"/>
            <a:ext cx="617220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ACC4D-3BBB-F25A-C5DE-8340C6B97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6" indent="0">
              <a:buNone/>
              <a:defRPr sz="1001"/>
            </a:lvl4pPr>
            <a:lvl5pPr marL="1828742" indent="0">
              <a:buNone/>
              <a:defRPr sz="1001"/>
            </a:lvl5pPr>
            <a:lvl6pPr marL="2285927" indent="0">
              <a:buNone/>
              <a:defRPr sz="1001"/>
            </a:lvl6pPr>
            <a:lvl7pPr marL="2743112" indent="0">
              <a:buNone/>
              <a:defRPr sz="1001"/>
            </a:lvl7pPr>
            <a:lvl8pPr marL="3200298" indent="0">
              <a:buNone/>
              <a:defRPr sz="1001"/>
            </a:lvl8pPr>
            <a:lvl9pPr marL="3657484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377FE-AA35-762D-6C52-F8D0F6191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C44-F0BB-4D09-97A6-8CD2E9BDAAF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ED774-81FD-33E2-4DE6-684B040D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33B4B-062C-2037-4711-67A0710C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20A7-2251-4A61-91C9-058E40D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3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4D60B-3C29-AF7F-AD32-4B8AD890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656A2D-7243-ABF5-E375-3508B786F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6" indent="0">
              <a:buNone/>
              <a:defRPr sz="2800"/>
            </a:lvl2pPr>
            <a:lvl3pPr marL="914372" indent="0">
              <a:buNone/>
              <a:defRPr sz="2400"/>
            </a:lvl3pPr>
            <a:lvl4pPr marL="1371556" indent="0">
              <a:buNone/>
              <a:defRPr sz="2000"/>
            </a:lvl4pPr>
            <a:lvl5pPr marL="1828742" indent="0">
              <a:buNone/>
              <a:defRPr sz="2000"/>
            </a:lvl5pPr>
            <a:lvl6pPr marL="2285927" indent="0">
              <a:buNone/>
              <a:defRPr sz="2000"/>
            </a:lvl6pPr>
            <a:lvl7pPr marL="2743112" indent="0">
              <a:buNone/>
              <a:defRPr sz="2000"/>
            </a:lvl7pPr>
            <a:lvl8pPr marL="3200298" indent="0">
              <a:buNone/>
              <a:defRPr sz="2000"/>
            </a:lvl8pPr>
            <a:lvl9pPr marL="365748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F9A0C-7DAF-0067-063A-086F3CA29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6" indent="0">
              <a:buNone/>
              <a:defRPr sz="1401"/>
            </a:lvl2pPr>
            <a:lvl3pPr marL="914372" indent="0">
              <a:buNone/>
              <a:defRPr sz="1200"/>
            </a:lvl3pPr>
            <a:lvl4pPr marL="1371556" indent="0">
              <a:buNone/>
              <a:defRPr sz="1001"/>
            </a:lvl4pPr>
            <a:lvl5pPr marL="1828742" indent="0">
              <a:buNone/>
              <a:defRPr sz="1001"/>
            </a:lvl5pPr>
            <a:lvl6pPr marL="2285927" indent="0">
              <a:buNone/>
              <a:defRPr sz="1001"/>
            </a:lvl6pPr>
            <a:lvl7pPr marL="2743112" indent="0">
              <a:buNone/>
              <a:defRPr sz="1001"/>
            </a:lvl7pPr>
            <a:lvl8pPr marL="3200298" indent="0">
              <a:buNone/>
              <a:defRPr sz="1001"/>
            </a:lvl8pPr>
            <a:lvl9pPr marL="3657484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03697-93A8-7EBA-319E-26BE8AEF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C44-F0BB-4D09-97A6-8CD2E9BDAAF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A9D3C-42C6-8238-9014-44B0E6D0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D0F7E-215C-CE90-822E-7AD61E0F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20A7-2251-4A61-91C9-058E40D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8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14D18-CA72-15ED-966F-79FF1A377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7"/>
            <a:ext cx="105156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8B8EC-C48A-03D6-0B2C-D6E71052F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43A0D-A2C0-DADA-05DB-6DD01FFD4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3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1DC44-F0BB-4D09-97A6-8CD2E9BDAAF2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17276-D181-D04D-2236-5372D285F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53"/>
            <a:ext cx="411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76A8D-5024-C4A9-90AD-D66D8692C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D20A7-2251-4A61-91C9-058E40D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0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8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3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0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6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1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6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1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6" indent="-228594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6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2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7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2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8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4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F7592-638E-F5EC-A0C4-E0A01AC9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8" y="818985"/>
            <a:ext cx="6714699" cy="317869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CDBG Compliance Workshop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2FA53-00F3-DB4E-7379-4B059ACEE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400" y="4960964"/>
            <a:ext cx="7055893" cy="107805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Financial Services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Jimmie Baker, Lisa North Pierson, and Jenna Hale</a:t>
            </a:r>
          </a:p>
        </p:txBody>
      </p:sp>
    </p:spTree>
    <p:extLst>
      <p:ext uri="{BB962C8B-B14F-4D97-AF65-F5344CB8AC3E}">
        <p14:creationId xmlns:p14="http://schemas.microsoft.com/office/powerpoint/2010/main" val="140092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585E7E1-FA86-2948-78A4-7B3645523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465" y="1067499"/>
            <a:ext cx="5702368" cy="472300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Request for Payment form revised 12/23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Fillable form with protected cells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Detailed match breakdown and project total cost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Signature and “checks payable to” must agree to certification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Budget amounts must agree to the signed budget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Project status narrative should be updated per payment request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Multi-year project must request oldest funds first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C66C3BB-C3C1-E580-BD4D-A225A554B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751887"/>
              </p:ext>
            </p:extLst>
          </p:nvPr>
        </p:nvGraphicFramePr>
        <p:xfrm>
          <a:off x="6424791" y="6635"/>
          <a:ext cx="5418806" cy="6867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362970" imgH="11868279" progId="Excel.Sheet.12">
                  <p:embed/>
                </p:oleObj>
              </mc:Choice>
              <mc:Fallback>
                <p:oleObj name="Worksheet" r:id="rId2" imgW="9362970" imgH="1186827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C66C3BB-C3C1-E580-BD4D-A225A554B7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24791" y="6635"/>
                        <a:ext cx="5418806" cy="68675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528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C7270-CB65-4C59-BAA2-BEDE034CA2C7}"/>
              </a:ext>
            </a:extLst>
          </p:cNvPr>
          <p:cNvSpPr txBox="1"/>
          <p:nvPr/>
        </p:nvSpPr>
        <p:spPr>
          <a:xfrm>
            <a:off x="10111365" y="352376"/>
            <a:ext cx="193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Address on Certification 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A3B84-A124-C42C-5A30-404CA1D7E9A6}"/>
              </a:ext>
            </a:extLst>
          </p:cNvPr>
          <p:cNvSpPr txBox="1"/>
          <p:nvPr/>
        </p:nvSpPr>
        <p:spPr>
          <a:xfrm>
            <a:off x="138084" y="1167560"/>
            <a:ext cx="1931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Budgeted amounts come from current budget 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D78AB1-7E4D-83FB-E7AF-0DD476EAF2A7}"/>
              </a:ext>
            </a:extLst>
          </p:cNvPr>
          <p:cNvSpPr txBox="1"/>
          <p:nvPr/>
        </p:nvSpPr>
        <p:spPr>
          <a:xfrm>
            <a:off x="10021438" y="5552341"/>
            <a:ext cx="214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Signature must agree to certification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49BB8A-F250-6446-442D-C90D262E426C}"/>
              </a:ext>
            </a:extLst>
          </p:cNvPr>
          <p:cNvSpPr txBox="1"/>
          <p:nvPr/>
        </p:nvSpPr>
        <p:spPr>
          <a:xfrm>
            <a:off x="-18680" y="5275343"/>
            <a:ext cx="2144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Enter cumulative jobs, rehab, or demo per request for payment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B4D3E-72E7-E56F-4330-3130F245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59" y="0"/>
            <a:ext cx="7591881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8711A5-6897-CC58-0D72-1839D85B34E3}"/>
              </a:ext>
            </a:extLst>
          </p:cNvPr>
          <p:cNvCxnSpPr>
            <a:cxnSpLocks/>
          </p:cNvCxnSpPr>
          <p:nvPr/>
        </p:nvCxnSpPr>
        <p:spPr>
          <a:xfrm flipH="1">
            <a:off x="6562549" y="659328"/>
            <a:ext cx="3566169" cy="756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D1C3AA-4127-7DAB-5162-288600A7A979}"/>
              </a:ext>
            </a:extLst>
          </p:cNvPr>
          <p:cNvCxnSpPr>
            <a:cxnSpLocks/>
          </p:cNvCxnSpPr>
          <p:nvPr/>
        </p:nvCxnSpPr>
        <p:spPr>
          <a:xfrm>
            <a:off x="1796487" y="1651518"/>
            <a:ext cx="2115564" cy="141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91DF6C-118E-1EA2-16D2-CC1E6570CFB5}"/>
              </a:ext>
            </a:extLst>
          </p:cNvPr>
          <p:cNvCxnSpPr>
            <a:cxnSpLocks/>
          </p:cNvCxnSpPr>
          <p:nvPr/>
        </p:nvCxnSpPr>
        <p:spPr>
          <a:xfrm flipV="1">
            <a:off x="1627774" y="5986439"/>
            <a:ext cx="801440" cy="84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4FD613-8C49-AA08-60B5-5FFC4308ED47}"/>
              </a:ext>
            </a:extLst>
          </p:cNvPr>
          <p:cNvCxnSpPr>
            <a:cxnSpLocks/>
          </p:cNvCxnSpPr>
          <p:nvPr/>
        </p:nvCxnSpPr>
        <p:spPr>
          <a:xfrm>
            <a:off x="1628251" y="6071272"/>
            <a:ext cx="809159" cy="669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F567FF-B5E2-8CB9-0D98-CE2ACEA97FB1}"/>
              </a:ext>
            </a:extLst>
          </p:cNvPr>
          <p:cNvCxnSpPr>
            <a:cxnSpLocks/>
          </p:cNvCxnSpPr>
          <p:nvPr/>
        </p:nvCxnSpPr>
        <p:spPr>
          <a:xfrm>
            <a:off x="1631253" y="6071272"/>
            <a:ext cx="797961" cy="205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9D9537-37BA-B73E-5697-697724B317A8}"/>
              </a:ext>
            </a:extLst>
          </p:cNvPr>
          <p:cNvCxnSpPr>
            <a:cxnSpLocks/>
          </p:cNvCxnSpPr>
          <p:nvPr/>
        </p:nvCxnSpPr>
        <p:spPr>
          <a:xfrm flipH="1" flipV="1">
            <a:off x="4903383" y="5449623"/>
            <a:ext cx="5116651" cy="4096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6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98D4EC-4483-DBD4-BB40-D8A68BBBA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26" y="2699522"/>
            <a:ext cx="1209844" cy="3419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BCD8D4-C958-E6C5-E9D2-12003CB0DA11}"/>
              </a:ext>
            </a:extLst>
          </p:cNvPr>
          <p:cNvSpPr txBox="1"/>
          <p:nvPr/>
        </p:nvSpPr>
        <p:spPr>
          <a:xfrm>
            <a:off x="0" y="58647"/>
            <a:ext cx="2147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Amounts previously requested must agree to cumulative amounts on previous request for payment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BB07D6-A4C3-809F-7920-0987D5D00BC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1071262" y="1486171"/>
            <a:ext cx="0" cy="5670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430DCF1-B570-F7D7-BE21-995BB88055EF}"/>
              </a:ext>
            </a:extLst>
          </p:cNvPr>
          <p:cNvSpPr txBox="1"/>
          <p:nvPr/>
        </p:nvSpPr>
        <p:spPr>
          <a:xfrm>
            <a:off x="105544" y="2053191"/>
            <a:ext cx="193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Request #1 from previous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BC2D9-1427-F1E0-8D18-A5A6387CD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220" y="0"/>
            <a:ext cx="7389560" cy="6858000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A7840732-EBAD-0212-C807-511E9E87D503}"/>
              </a:ext>
            </a:extLst>
          </p:cNvPr>
          <p:cNvCxnSpPr>
            <a:cxnSpLocks/>
          </p:cNvCxnSpPr>
          <p:nvPr/>
        </p:nvCxnSpPr>
        <p:spPr>
          <a:xfrm>
            <a:off x="1615870" y="537370"/>
            <a:ext cx="3395107" cy="1138457"/>
          </a:xfrm>
          <a:prstGeom prst="bentConnector3">
            <a:avLst>
              <a:gd name="adj1" fmla="val 64826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915BC-7DF5-85C4-8EA2-03F755FC76FA}"/>
              </a:ext>
            </a:extLst>
          </p:cNvPr>
          <p:cNvSpPr txBox="1"/>
          <p:nvPr/>
        </p:nvSpPr>
        <p:spPr>
          <a:xfrm>
            <a:off x="52883" y="5705988"/>
            <a:ext cx="193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 jobs created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386A6E-D7FC-4D96-EC4B-9F44E997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66" y="2079074"/>
            <a:ext cx="1457528" cy="29245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E14E83-7597-457D-B9C2-A246B0C87585}"/>
              </a:ext>
            </a:extLst>
          </p:cNvPr>
          <p:cNvSpPr txBox="1"/>
          <p:nvPr/>
        </p:nvSpPr>
        <p:spPr>
          <a:xfrm>
            <a:off x="52883" y="294612"/>
            <a:ext cx="217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Budgeted Amounts changed to agree to budget #3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B9D6C2-2E0D-E057-DF88-66AA8377E7A8}"/>
              </a:ext>
            </a:extLst>
          </p:cNvPr>
          <p:cNvSpPr txBox="1"/>
          <p:nvPr/>
        </p:nvSpPr>
        <p:spPr>
          <a:xfrm>
            <a:off x="305229" y="1427261"/>
            <a:ext cx="193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Budget #3 from previous slide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132E42-BD7B-79B4-5939-789A9A884691}"/>
              </a:ext>
            </a:extLst>
          </p:cNvPr>
          <p:cNvCxnSpPr>
            <a:cxnSpLocks/>
          </p:cNvCxnSpPr>
          <p:nvPr/>
        </p:nvCxnSpPr>
        <p:spPr>
          <a:xfrm>
            <a:off x="1178913" y="898306"/>
            <a:ext cx="0" cy="5944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E6CC7C3-DCFA-DA4A-1022-1B048BBB3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095" y="0"/>
            <a:ext cx="7407808" cy="688428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AF53A3-66B3-D7C5-1A87-0E04C7E14B1E}"/>
              </a:ext>
            </a:extLst>
          </p:cNvPr>
          <p:cNvCxnSpPr>
            <a:cxnSpLocks/>
          </p:cNvCxnSpPr>
          <p:nvPr/>
        </p:nvCxnSpPr>
        <p:spPr>
          <a:xfrm>
            <a:off x="2106353" y="597016"/>
            <a:ext cx="232303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5284D6-C1B2-2162-DAB7-0686066D5D8D}"/>
              </a:ext>
            </a:extLst>
          </p:cNvPr>
          <p:cNvCxnSpPr>
            <a:cxnSpLocks/>
          </p:cNvCxnSpPr>
          <p:nvPr/>
        </p:nvCxnSpPr>
        <p:spPr>
          <a:xfrm>
            <a:off x="4423828" y="597016"/>
            <a:ext cx="5559" cy="10388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EFB343-AC2C-9783-327E-B4709DC57D96}"/>
              </a:ext>
            </a:extLst>
          </p:cNvPr>
          <p:cNvCxnSpPr>
            <a:cxnSpLocks/>
          </p:cNvCxnSpPr>
          <p:nvPr/>
        </p:nvCxnSpPr>
        <p:spPr>
          <a:xfrm flipV="1">
            <a:off x="1881955" y="5872094"/>
            <a:ext cx="2071387" cy="199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29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8D711-09E3-E55D-E0B9-843D005FDE61}"/>
              </a:ext>
            </a:extLst>
          </p:cNvPr>
          <p:cNvSpPr txBox="1"/>
          <p:nvPr/>
        </p:nvSpPr>
        <p:spPr>
          <a:xfrm>
            <a:off x="194409" y="5368956"/>
            <a:ext cx="183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Jobs created</a:t>
            </a:r>
          </a:p>
          <a:p>
            <a:r>
              <a:rPr lang="en-US" dirty="0">
                <a:solidFill>
                  <a:schemeClr val="bg1"/>
                </a:solidFill>
              </a:rPr>
              <a:t>is cumulative; increased from 10 to 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C06B8-2723-C4B0-36AB-F4B37B23AFF5}"/>
              </a:ext>
            </a:extLst>
          </p:cNvPr>
          <p:cNvSpPr txBox="1"/>
          <p:nvPr/>
        </p:nvSpPr>
        <p:spPr>
          <a:xfrm>
            <a:off x="9969384" y="218114"/>
            <a:ext cx="2222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Cumulative amounts/contract will agree to final expenditure report (budget form)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C7802A-BA1A-4BBB-8C70-B1B3627C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786" y="3025126"/>
            <a:ext cx="1438476" cy="29245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34F657-0672-2572-9B4A-5DCF0B38F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6" y="1950648"/>
            <a:ext cx="1438476" cy="27245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8150BCE-3E31-08B5-0D8E-E7984ED9FEAA}"/>
              </a:ext>
            </a:extLst>
          </p:cNvPr>
          <p:cNvSpPr txBox="1"/>
          <p:nvPr/>
        </p:nvSpPr>
        <p:spPr>
          <a:xfrm>
            <a:off x="10271678" y="2101796"/>
            <a:ext cx="1931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Final expenditure report #4 from previous slide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85ACC3-A524-2549-CD78-DC7845B4DCA2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11080691" y="1695442"/>
            <a:ext cx="1" cy="5024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2FD288D-7241-3234-6ED7-EA4DF5E4387F}"/>
              </a:ext>
            </a:extLst>
          </p:cNvPr>
          <p:cNvSpPr txBox="1"/>
          <p:nvPr/>
        </p:nvSpPr>
        <p:spPr>
          <a:xfrm>
            <a:off x="438481" y="768502"/>
            <a:ext cx="1931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Match from final expenditure report #4 from previous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B6D8E-8F53-6E04-84E8-12AAAA133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98" y="0"/>
            <a:ext cx="7610604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3554FD-952A-0203-B317-607C1343C0E4}"/>
              </a:ext>
            </a:extLst>
          </p:cNvPr>
          <p:cNvCxnSpPr>
            <a:cxnSpLocks/>
          </p:cNvCxnSpPr>
          <p:nvPr/>
        </p:nvCxnSpPr>
        <p:spPr>
          <a:xfrm flipH="1">
            <a:off x="7673404" y="976253"/>
            <a:ext cx="2290119" cy="802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043FFF-2852-5D58-CCEF-9E3C46A335A9}"/>
              </a:ext>
            </a:extLst>
          </p:cNvPr>
          <p:cNvCxnSpPr>
            <a:cxnSpLocks/>
          </p:cNvCxnSpPr>
          <p:nvPr/>
        </p:nvCxnSpPr>
        <p:spPr>
          <a:xfrm flipV="1">
            <a:off x="1744559" y="6037490"/>
            <a:ext cx="2208783" cy="934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02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3C285-0518-9140-1040-A59A031FA4B3}"/>
              </a:ext>
            </a:extLst>
          </p:cNvPr>
          <p:cNvSpPr txBox="1"/>
          <p:nvPr/>
        </p:nvSpPr>
        <p:spPr>
          <a:xfrm>
            <a:off x="10110103" y="2975442"/>
            <a:ext cx="1831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Balance of Contract will be </a:t>
            </a:r>
            <a:r>
              <a:rPr lang="en-US" dirty="0" err="1">
                <a:solidFill>
                  <a:schemeClr val="bg1"/>
                </a:solidFill>
              </a:rPr>
              <a:t>deobligated</a:t>
            </a:r>
            <a:r>
              <a:rPr lang="en-US" dirty="0">
                <a:solidFill>
                  <a:schemeClr val="bg1"/>
                </a:solidFill>
              </a:rPr>
              <a:t> on final expenditure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EBCB6-0EE5-C360-912F-C5189BB9F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567" y="3072"/>
            <a:ext cx="7618865" cy="68680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4999A4-2A78-5189-C24D-DD41FBC22859}"/>
              </a:ext>
            </a:extLst>
          </p:cNvPr>
          <p:cNvCxnSpPr>
            <a:cxnSpLocks/>
          </p:cNvCxnSpPr>
          <p:nvPr/>
        </p:nvCxnSpPr>
        <p:spPr>
          <a:xfrm flipH="1">
            <a:off x="8584163" y="3514006"/>
            <a:ext cx="152594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908E19-E47A-517D-11FF-A68189DCC36D}"/>
              </a:ext>
            </a:extLst>
          </p:cNvPr>
          <p:cNvCxnSpPr/>
          <p:nvPr/>
        </p:nvCxnSpPr>
        <p:spPr>
          <a:xfrm>
            <a:off x="8584163" y="3514006"/>
            <a:ext cx="0" cy="396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24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BC7E8-9A46-3947-D447-D1EE87C79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2" y="0"/>
            <a:ext cx="11435195" cy="68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9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-1"/>
            <a:ext cx="4076699" cy="1590741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2" y="-1"/>
            <a:ext cx="1173264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E2664-269E-7F8C-FC49-8795FAC1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41"/>
            <a:ext cx="9895950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Budget Revisions that Require Amendments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83296B-7703-0ADE-5A5E-BA224CFD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6100"/>
            <a:ext cx="10515602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Local Amendments are done when a project’s budget change amounts to </a:t>
            </a:r>
            <a:r>
              <a:rPr lang="en-US" u="sng" dirty="0"/>
              <a:t>less</a:t>
            </a:r>
            <a:r>
              <a:rPr lang="en-US" dirty="0"/>
              <a:t> than 10% of the total project costs</a:t>
            </a:r>
          </a:p>
          <a:p>
            <a:pPr>
              <a:lnSpc>
                <a:spcPct val="100000"/>
              </a:lnSpc>
            </a:pPr>
            <a:r>
              <a:rPr lang="en-US" dirty="0"/>
              <a:t>Formal Amendments are done when a project’s budget change amounts to 10% or </a:t>
            </a:r>
            <a:r>
              <a:rPr lang="en-US" u="sng" dirty="0"/>
              <a:t>more</a:t>
            </a:r>
            <a:r>
              <a:rPr lang="en-US" dirty="0"/>
              <a:t> of the total project costs</a:t>
            </a:r>
          </a:p>
          <a:p>
            <a:pPr>
              <a:lnSpc>
                <a:spcPct val="100000"/>
              </a:lnSpc>
            </a:pPr>
            <a:r>
              <a:rPr lang="en-US" dirty="0"/>
              <a:t>The total project costs include both the CDBG and matching funds</a:t>
            </a:r>
          </a:p>
          <a:p>
            <a:pPr>
              <a:lnSpc>
                <a:spcPct val="100000"/>
              </a:lnSpc>
            </a:pPr>
            <a:r>
              <a:rPr lang="en-US" b="1" u="sng" dirty="0"/>
              <a:t>Always discuss with ADECA before adding new lines or additional scope changes and follow up with an email</a:t>
            </a:r>
          </a:p>
          <a:p>
            <a:pPr>
              <a:lnSpc>
                <a:spcPct val="100000"/>
              </a:lnSpc>
            </a:pPr>
            <a:r>
              <a:rPr lang="en-US" dirty="0"/>
              <a:t>ADECA may request to </a:t>
            </a:r>
            <a:r>
              <a:rPr lang="en-US" dirty="0" err="1"/>
              <a:t>deobligate</a:t>
            </a:r>
            <a:r>
              <a:rPr lang="en-US" dirty="0"/>
              <a:t> grant funds once construction is complete without an amendment</a:t>
            </a:r>
          </a:p>
        </p:txBody>
      </p:sp>
    </p:spTree>
    <p:extLst>
      <p:ext uri="{BB962C8B-B14F-4D97-AF65-F5344CB8AC3E}">
        <p14:creationId xmlns:p14="http://schemas.microsoft.com/office/powerpoint/2010/main" val="1913983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2C6D4-5635-9A83-A256-CE525A0D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Economic Development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BF75C-A5D6-800C-4D84-BBB36C926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109585"/>
          </a:xfrm>
        </p:spPr>
        <p:txBody>
          <a:bodyPr anchor="ctr">
            <a:normAutofit/>
          </a:bodyPr>
          <a:lstStyle/>
          <a:p>
            <a:r>
              <a:rPr lang="en-US" dirty="0"/>
              <a:t>Not competitive</a:t>
            </a:r>
          </a:p>
          <a:p>
            <a:r>
              <a:rPr lang="en-US" dirty="0"/>
              <a:t>Based on availability of funds</a:t>
            </a:r>
          </a:p>
          <a:p>
            <a:r>
              <a:rPr lang="en-US" dirty="0"/>
              <a:t>Must discuss with ADECA Director first</a:t>
            </a:r>
          </a:p>
          <a:p>
            <a:r>
              <a:rPr lang="en-US" dirty="0"/>
              <a:t>Soft commitment has 90-day limit to submit application</a:t>
            </a:r>
          </a:p>
          <a:p>
            <a:r>
              <a:rPr lang="en-US" dirty="0"/>
              <a:t>Jobs stated in the letter of commitment must be created</a:t>
            </a:r>
          </a:p>
          <a:p>
            <a:r>
              <a:rPr lang="en-US" dirty="0"/>
              <a:t>Pay funds back if jobs are not created</a:t>
            </a:r>
          </a:p>
        </p:txBody>
      </p:sp>
    </p:spTree>
    <p:extLst>
      <p:ext uri="{BB962C8B-B14F-4D97-AF65-F5344CB8AC3E}">
        <p14:creationId xmlns:p14="http://schemas.microsoft.com/office/powerpoint/2010/main" val="2108646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7F6EC-3E24-945D-1FE5-86540D80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Other Federal Programs (ARC &amp; DRA)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1795-DD13-B3CE-CC3A-A5A3893AB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24297"/>
            <a:ext cx="11138262" cy="4746172"/>
          </a:xfrm>
        </p:spPr>
        <p:txBody>
          <a:bodyPr anchor="ctr">
            <a:normAutofit/>
          </a:bodyPr>
          <a:lstStyle/>
          <a:p>
            <a:r>
              <a:rPr lang="en-US" dirty="0"/>
              <a:t>Appalachian Regional Commission (ARC)</a:t>
            </a:r>
          </a:p>
          <a:p>
            <a:pPr lvl="1"/>
            <a:r>
              <a:rPr lang="en-US" sz="2800" dirty="0"/>
              <a:t>Uses similar request for payment and budget forms</a:t>
            </a:r>
          </a:p>
          <a:p>
            <a:pPr lvl="1"/>
            <a:r>
              <a:rPr lang="en-US" sz="2800" dirty="0"/>
              <a:t>Processed through different federal system (</a:t>
            </a:r>
            <a:r>
              <a:rPr lang="en-US" sz="2800" dirty="0" err="1"/>
              <a:t>ARCnet</a:t>
            </a:r>
            <a:r>
              <a:rPr lang="en-US" sz="2800" dirty="0"/>
              <a:t> &amp; ASAP)</a:t>
            </a:r>
          </a:p>
          <a:p>
            <a:pPr lvl="1"/>
            <a:r>
              <a:rPr lang="en-US" sz="2800" dirty="0"/>
              <a:t>Funds will process separately and no longer be combined into one check with CDBG funds</a:t>
            </a:r>
          </a:p>
          <a:p>
            <a:r>
              <a:rPr lang="en-US" sz="3200" dirty="0"/>
              <a:t> Delta Regional Authority (</a:t>
            </a:r>
            <a:r>
              <a:rPr lang="en-US" dirty="0"/>
              <a:t>DRA)</a:t>
            </a:r>
          </a:p>
          <a:p>
            <a:pPr lvl="1"/>
            <a:r>
              <a:rPr lang="en-US" sz="2800" dirty="0"/>
              <a:t>Only reported as matching funds</a:t>
            </a:r>
          </a:p>
          <a:p>
            <a:pPr lvl="1"/>
            <a:r>
              <a:rPr lang="en-US" sz="2800" dirty="0"/>
              <a:t>ADECA doesn’t process DRA payments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954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1" name="Rectangle 3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-1"/>
            <a:ext cx="4076699" cy="1590741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2" y="-1"/>
            <a:ext cx="1173264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C8838-4AF3-2F5B-A064-7A26CB1B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4541"/>
            <a:ext cx="9895950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Budget Form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37CC9E-8A06-2CBB-4F92-10095248E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4" y="1622749"/>
            <a:ext cx="10798629" cy="474336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Changes to the budget form revised 12/23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Budget form is also used as a final expenditure report at closeout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Updated to reflect match sources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Cash or In-kind will now be listed per source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Select one: Local or Non-local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Non-local is any other federal or state funds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Shaded areas are fillable fields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Budget form </a:t>
            </a:r>
            <a:r>
              <a:rPr lang="en-US" u="sng" dirty="0"/>
              <a:t>must</a:t>
            </a:r>
            <a:r>
              <a:rPr lang="en-US" dirty="0"/>
              <a:t> agree to Fund Usage Table in the application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Multi-year project requires multiple budgets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56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2DBD3-91D9-A841-AC80-FE41F3C59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7" y="0"/>
            <a:ext cx="11418192" cy="68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99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5DC55-20CC-DD6B-B722-AC542F555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25" y="0"/>
            <a:ext cx="11450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65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F69B4-8ECE-8FFF-0FF1-B380D8C89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902" y="2140801"/>
            <a:ext cx="5571913" cy="259261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ARC request for payment form revised 12/23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Follows the same format as CDBG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Uses CDBG certification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CDBG Funds are reported as match on ARC request for payment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30759E6-9BAA-9984-3D48-3057BA152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80307"/>
              </p:ext>
            </p:extLst>
          </p:nvPr>
        </p:nvGraphicFramePr>
        <p:xfrm>
          <a:off x="6562549" y="12280"/>
          <a:ext cx="5396257" cy="686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362970" imgH="11906160" progId="Excel.Sheet.12">
                  <p:embed/>
                </p:oleObj>
              </mc:Choice>
              <mc:Fallback>
                <p:oleObj name="Worksheet" r:id="rId2" imgW="9362970" imgH="11906160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30759E6-9BAA-9984-3D48-3057BA152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62549" y="12280"/>
                        <a:ext cx="5396257" cy="68619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146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4AB70-44B6-0EA6-AD31-A5A17F04F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906" y="-2"/>
            <a:ext cx="7410493" cy="68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13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55F06-0469-2208-9C15-90FE6CB49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22" y="-1"/>
            <a:ext cx="7269279" cy="68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69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F0BF5-0AA1-5E9E-33F1-36413D8F4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912" y="0"/>
            <a:ext cx="7364175" cy="6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13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2C6D4-5635-9A83-A256-CE525A0D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BF75C-A5D6-800C-4D84-BBB36C926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16" y="1885279"/>
            <a:ext cx="10533568" cy="4827612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Requests for payment are processed within 10 days once received in Financial Services </a:t>
            </a:r>
          </a:p>
          <a:p>
            <a:r>
              <a:rPr lang="en-US" dirty="0"/>
              <a:t>First requests for payment may take longer to process if locality is not setup in STAARS or ADECA’s financial system</a:t>
            </a:r>
          </a:p>
          <a:p>
            <a:r>
              <a:rPr lang="en-US" dirty="0"/>
              <a:t>ADECA’s payment request cutoff deadline: Alabama Department of Finance shuts down in September for fiscal year-end</a:t>
            </a:r>
          </a:p>
          <a:p>
            <a:r>
              <a:rPr lang="en-US" dirty="0"/>
              <a:t>CED Division will send out an email notification of the annual August submission deadline for requests for payment to be submitted</a:t>
            </a:r>
          </a:p>
          <a:p>
            <a:r>
              <a:rPr lang="en-US" dirty="0"/>
              <a:t>Financial Services will process requests for payment up to the date Finance shuts down in September</a:t>
            </a:r>
          </a:p>
          <a:p>
            <a:r>
              <a:rPr lang="en-US" dirty="0"/>
              <a:t>Finance will start processing requests for payment after October 1</a:t>
            </a:r>
            <a:r>
              <a:rPr lang="en-US" baseline="30000" dirty="0"/>
              <a:t>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6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3CECA-D4F5-55AE-A524-564ACC5C9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13" y="0"/>
            <a:ext cx="11474478" cy="68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6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5A098-F2AC-99FD-BC34-B4F2D57F9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56" y="0"/>
            <a:ext cx="1150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0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F9B75-0B0B-A486-C003-5D39EDA8E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03" y="-10069"/>
            <a:ext cx="11544060" cy="68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A2D47-3D24-847D-9332-7850C0B17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4" y="0"/>
            <a:ext cx="11452301" cy="68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6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4218F-004E-8641-DAE3-9C98B0A88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72" y="0"/>
            <a:ext cx="11454444" cy="68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9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330CC-F911-D0B2-B7DA-62718F08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586" y="0"/>
            <a:ext cx="5334754" cy="687814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33CC5EF-6298-573A-C6DA-3489CEED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481" y="783153"/>
            <a:ext cx="5767226" cy="529169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Certification Form revised 12/23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DUNS number removed; replaced by UEI number (Unique Entity Identification Number)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Signatures on certification must match signatures on financial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Mailing address for checks must agree to STAARS; could be a PO Box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Update form anytime an official or address changes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Ensure information in STAARS is correct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STAARS hotline:  334-353-9000</a:t>
            </a:r>
          </a:p>
        </p:txBody>
      </p:sp>
    </p:spTree>
    <p:extLst>
      <p:ext uri="{BB962C8B-B14F-4D97-AF65-F5344CB8AC3E}">
        <p14:creationId xmlns:p14="http://schemas.microsoft.com/office/powerpoint/2010/main" val="123484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2" y="1"/>
            <a:ext cx="1222595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60" y="-1"/>
            <a:ext cx="11772268" cy="686807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3" y="-1"/>
            <a:ext cx="12233580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6" y="-861823"/>
            <a:ext cx="6861931" cy="8597860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4" y="1089051"/>
            <a:ext cx="4967532" cy="4988389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1"/>
            <a:ext cx="12217710" cy="23779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2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D4461029-A301-FDFA-A6E8-AA4D067DC35C}"/>
              </a:ext>
            </a:extLst>
          </p:cNvPr>
          <p:cNvSpPr txBox="1">
            <a:spLocks/>
          </p:cNvSpPr>
          <p:nvPr/>
        </p:nvSpPr>
        <p:spPr>
          <a:xfrm>
            <a:off x="696918" y="998707"/>
            <a:ext cx="54729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2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6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7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2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8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4" indent="0" algn="ctr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E6ECC-E166-9516-B5AD-ECD03207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928" y="0"/>
            <a:ext cx="8880664" cy="68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5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5F50E3F8B8C44D9EA5BD2549956CF2" ma:contentTypeVersion="13" ma:contentTypeDescription="Create a new document." ma:contentTypeScope="" ma:versionID="b2b9d73acf982db44a3f29558a232d2e">
  <xsd:schema xmlns:xsd="http://www.w3.org/2001/XMLSchema" xmlns:xs="http://www.w3.org/2001/XMLSchema" xmlns:p="http://schemas.microsoft.com/office/2006/metadata/properties" xmlns:ns2="ead14a2b-0901-4851-9135-e440dd1a60d2" xmlns:ns3="bc761791-33a0-47b7-8145-9d3c2515a3a0" targetNamespace="http://schemas.microsoft.com/office/2006/metadata/properties" ma:root="true" ma:fieldsID="49673addfb051296036e07133082c8ef" ns2:_="" ns3:_="">
    <xsd:import namespace="ead14a2b-0901-4851-9135-e440dd1a60d2"/>
    <xsd:import namespace="bc761791-33a0-47b7-8145-9d3c2515a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14a2b-0901-4851-9135-e440dd1a60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5dbdce9-60e9-41e5-8608-85a453d288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61791-33a0-47b7-8145-9d3c2515a3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8985699-f427-45a7-93a3-105b7de166ff}" ma:internalName="TaxCatchAll" ma:showField="CatchAllData" ma:web="bc761791-33a0-47b7-8145-9d3c2515a3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796742-DEBE-4CDA-A595-E91A52568C4D}"/>
</file>

<file path=customXml/itemProps2.xml><?xml version="1.0" encoding="utf-8"?>
<ds:datastoreItem xmlns:ds="http://schemas.openxmlformats.org/officeDocument/2006/customXml" ds:itemID="{67F28FB6-B4A1-4F97-9314-4E273077532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1290</TotalTime>
  <Words>634</Words>
  <Application>Microsoft Office PowerPoint</Application>
  <PresentationFormat>Widescreen</PresentationFormat>
  <Paragraphs>74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Worksheet</vt:lpstr>
      <vt:lpstr>CDBG Compliance Workshop</vt:lpstr>
      <vt:lpstr>Budget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Revisions that Require Amendments</vt:lpstr>
      <vt:lpstr>Economic Development Grants</vt:lpstr>
      <vt:lpstr>Other Federal Programs (ARC &amp; DRA)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CDBG Compliance Workshop</dc:title>
  <dc:creator>North, Lisa</dc:creator>
  <cp:lastModifiedBy>Prince, Tonika</cp:lastModifiedBy>
  <cp:revision>2</cp:revision>
  <dcterms:created xsi:type="dcterms:W3CDTF">2024-01-04T16:03:04Z</dcterms:created>
  <dcterms:modified xsi:type="dcterms:W3CDTF">2024-01-17T21:16:01Z</dcterms:modified>
</cp:coreProperties>
</file>