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47" r:id="rId5"/>
    <p:sldMasterId id="2147485034" r:id="rId6"/>
  </p:sldMasterIdLst>
  <p:notesMasterIdLst>
    <p:notesMasterId r:id="rId25"/>
  </p:notesMasterIdLst>
  <p:handoutMasterIdLst>
    <p:handoutMasterId r:id="rId26"/>
  </p:handoutMasterIdLst>
  <p:sldIdLst>
    <p:sldId id="381" r:id="rId7"/>
    <p:sldId id="382" r:id="rId8"/>
    <p:sldId id="356" r:id="rId9"/>
    <p:sldId id="357" r:id="rId10"/>
    <p:sldId id="385" r:id="rId11"/>
    <p:sldId id="359" r:id="rId12"/>
    <p:sldId id="375" r:id="rId13"/>
    <p:sldId id="362" r:id="rId14"/>
    <p:sldId id="373" r:id="rId15"/>
    <p:sldId id="363" r:id="rId16"/>
    <p:sldId id="374" r:id="rId17"/>
    <p:sldId id="364" r:id="rId18"/>
    <p:sldId id="378" r:id="rId19"/>
    <p:sldId id="384" r:id="rId20"/>
    <p:sldId id="366" r:id="rId21"/>
    <p:sldId id="379" r:id="rId22"/>
    <p:sldId id="371" r:id="rId23"/>
    <p:sldId id="380" r:id="rId24"/>
  </p:sldIdLst>
  <p:sldSz cx="9144000" cy="6858000" type="screen4x3"/>
  <p:notesSz cx="6950075" cy="923607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0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00"/>
    <a:srgbClr val="66CCFF"/>
    <a:srgbClr val="003366"/>
    <a:srgbClr val="7C1226"/>
    <a:srgbClr val="99CCFF"/>
    <a:srgbClr val="66FF66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81887" autoAdjust="0"/>
  </p:normalViewPr>
  <p:slideViewPr>
    <p:cSldViewPr>
      <p:cViewPr varScale="1">
        <p:scale>
          <a:sx n="54" d="100"/>
          <a:sy n="54" d="100"/>
        </p:scale>
        <p:origin x="128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85" d="100"/>
          <a:sy n="85" d="100"/>
        </p:scale>
        <p:origin x="-1176" y="252"/>
      </p:cViewPr>
      <p:guideLst>
        <p:guide orient="horz" pos="2910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24" Type="http://schemas.openxmlformats.org/officeDocument/2006/relationships/slide" Target="slides/slide18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026">
            <a:extLst>
              <a:ext uri="{FF2B5EF4-FFF2-40B4-BE49-F238E27FC236}">
                <a16:creationId xmlns:a16="http://schemas.microsoft.com/office/drawing/2014/main" id="{BDFF3EAE-9974-A40C-A053-E7AF946BE66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5" tIns="46311" rIns="92615" bIns="46311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7" name="Rectangle 1027">
            <a:extLst>
              <a:ext uri="{FF2B5EF4-FFF2-40B4-BE49-F238E27FC236}">
                <a16:creationId xmlns:a16="http://schemas.microsoft.com/office/drawing/2014/main" id="{880B4A5A-53FF-59EE-8D8A-4864B27B036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5" tIns="46311" rIns="92615" bIns="46311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8" name="Rectangle 1028">
            <a:extLst>
              <a:ext uri="{FF2B5EF4-FFF2-40B4-BE49-F238E27FC236}">
                <a16:creationId xmlns:a16="http://schemas.microsoft.com/office/drawing/2014/main" id="{2702EB39-6637-9B3A-F49A-771FF000A93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113"/>
            <a:ext cx="3013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5" tIns="46311" rIns="92615" bIns="46311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9" name="Rectangle 1029">
            <a:extLst>
              <a:ext uri="{FF2B5EF4-FFF2-40B4-BE49-F238E27FC236}">
                <a16:creationId xmlns:a16="http://schemas.microsoft.com/office/drawing/2014/main" id="{06EED180-9BC4-EC38-2B28-F04BBFB5A26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774113"/>
            <a:ext cx="3013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5" tIns="46311" rIns="92615" bIns="46311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1357C1B-2C7E-4A2B-B07E-2F7573BB17D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B07412CF-6C78-73A5-A117-A29533609B4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5" tIns="46311" rIns="92615" bIns="46311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3631EE0A-4380-FB74-E426-9F5118C883A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35413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5" tIns="46311" rIns="92615" bIns="46311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CF4E9550-80B5-9FF2-CE32-003EF06347A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92150"/>
            <a:ext cx="4616450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7" name="Rectangle 5">
            <a:extLst>
              <a:ext uri="{FF2B5EF4-FFF2-40B4-BE49-F238E27FC236}">
                <a16:creationId xmlns:a16="http://schemas.microsoft.com/office/drawing/2014/main" id="{367A6152-12CF-8367-01E7-1822F87BB9C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87850"/>
            <a:ext cx="555942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5" tIns="46311" rIns="92615" bIns="463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0358" name="Rectangle 6">
            <a:extLst>
              <a:ext uri="{FF2B5EF4-FFF2-40B4-BE49-F238E27FC236}">
                <a16:creationId xmlns:a16="http://schemas.microsoft.com/office/drawing/2014/main" id="{2427B11D-4BCC-D893-2564-7CB3C12F858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5" tIns="46311" rIns="92615" bIns="46311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>
            <a:extLst>
              <a:ext uri="{FF2B5EF4-FFF2-40B4-BE49-F238E27FC236}">
                <a16:creationId xmlns:a16="http://schemas.microsoft.com/office/drawing/2014/main" id="{55E27FAC-A43E-5AE9-B8D3-7CAA486469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413" y="8772525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5" tIns="46311" rIns="92615" bIns="46311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B395D27-250A-4005-8AF7-04D551B4A97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F220EDE1-A15D-39BA-590E-354948FD81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AD9BF995-24FC-D5EB-B5AF-24C9F9B1C8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D47DDD0F-C2DF-CFBC-BD9E-AC7158DC21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30250" indent="-27622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27125" indent="-21907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581150" indent="-21907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35175" indent="-21907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4923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495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067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639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4D4A3A-86E0-412A-8B44-1382739E778D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D580AB20-E57C-9EF1-1C8D-2FFC193FBF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4538" indent="-28098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9350" indent="-2222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12900" indent="-2222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76450" indent="-2222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33650" indent="-2222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90850" indent="-2222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48050" indent="-2222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905250" indent="-2222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420E11-92E2-4B23-A879-40B67831BC6D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D22C9BE2-5AC7-C31A-6831-6E964FC7DA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0774209E-8103-A111-D290-F96E950036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US" altLang="en-US">
              <a:solidFill>
                <a:srgbClr val="003399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D320B0A8-F82C-FD02-A9DD-7B812EEF12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4538" indent="-28098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9350" indent="-2222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12900" indent="-2222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76450" indent="-2222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33650" indent="-2222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90850" indent="-2222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48050" indent="-2222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905250" indent="-2222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65D866-298A-4400-BA24-ADB591A3452A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A73F4473-DD8A-DB83-4C75-63844E789D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A00212FC-7E20-15FC-9368-7B3AFBF2D2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US" altLang="en-US">
              <a:solidFill>
                <a:srgbClr val="003399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070A434C-C5A7-D7AB-B9ED-C09BBC16C3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4538" indent="-28098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9350" indent="-2222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12900" indent="-2222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76450" indent="-2222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33650" indent="-2222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90850" indent="-2222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48050" indent="-2222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905250" indent="-2222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602FCD-4CE1-44EC-A998-C6733A4026AF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4AF2E323-0431-FA05-AB05-4CC6B93111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F2FBABE0-3B0B-B15D-DC34-D42294422E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US" altLang="en-US">
              <a:solidFill>
                <a:srgbClr val="003399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BCD58BAB-E1AE-216C-BDF4-A0E09AA301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4538" indent="-28098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9350" indent="-2222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12900" indent="-2222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76450" indent="-2222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33650" indent="-2222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90850" indent="-2222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48050" indent="-2222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905250" indent="-2222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FE1718-E753-4A04-9372-016E12E28491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5BC7D858-263D-3CD0-5C1E-6B06A87A5B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1B0971D8-B533-EABE-7C38-C0E84EEEBF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US" altLang="en-US">
              <a:solidFill>
                <a:srgbClr val="003399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E43585A9-EBDF-33AB-ADF8-76E17FE0F9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4538" indent="-28098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9350" indent="-2222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12900" indent="-2222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76450" indent="-2222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33650" indent="-2222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90850" indent="-2222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48050" indent="-2222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905250" indent="-2222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236724-78EB-4E72-958E-D60326188BF2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1041FBD8-5D88-0172-2400-48F25BC7E1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1FDCD5CB-7E9F-0114-0B97-B969CDB25F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US" altLang="en-US">
              <a:solidFill>
                <a:srgbClr val="003399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C36E0C60-220B-17ED-644F-96FA605CDD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4538" indent="-28098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9350" indent="-2222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12900" indent="-2222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76450" indent="-2222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33650" indent="-2222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90850" indent="-2222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48050" indent="-2222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905250" indent="-2222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D4CB8A-F028-4EE9-A458-7BBB30CA4CB2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2A4CA453-79C9-95D7-0ED8-F3D683A6F4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BF647D65-FB43-8B93-75B3-DAFF774922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US" altLang="en-US" dirty="0">
              <a:solidFill>
                <a:srgbClr val="003399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95AFD96F-2B79-F821-F434-BA42EEB868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4538" indent="-28098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9350" indent="-2222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12900" indent="-2222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76450" indent="-2222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33650" indent="-2222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90850" indent="-2222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48050" indent="-2222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905250" indent="-2222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9B01A8-BEAC-48B8-A34B-6EBF96FF48A8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4793B218-A2D0-E100-FAB1-E518FBAEDD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E0B31238-28DF-845C-F4EA-C63AC059F3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US" altLang="en-US">
              <a:solidFill>
                <a:srgbClr val="003399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5E42AA97-658E-78FC-017D-4B83392CCF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4538" indent="-28098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9350" indent="-2222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12900" indent="-2222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76450" indent="-2222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33650" indent="-2222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90850" indent="-2222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48050" indent="-2222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905250" indent="-2222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2316733-D978-47C2-9DD9-E43058A923F5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337B3542-72EF-FB33-6485-059CA95C51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A6C5D2BC-C362-A683-6D3D-A7FC06BEA7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altLang="en-US">
              <a:solidFill>
                <a:srgbClr val="003399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D60430F0-1E8D-0BBD-2C64-CA76FE96F2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4538" indent="-28098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9350" indent="-2222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12900" indent="-2222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76450" indent="-2222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33650" indent="-2222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90850" indent="-2222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48050" indent="-2222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905250" indent="-2222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5A3556-3186-4777-9745-04A0C9570A7D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FD083DB5-9359-C1CA-DEE9-C408D9ACE0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83654CCF-9F1A-EBC3-0F75-00DD6E9434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altLang="en-US">
              <a:solidFill>
                <a:srgbClr val="003399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40D6CE51-23ED-23EC-3441-0FEA1FF9FC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4538" indent="-28098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9350" indent="-2222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12900" indent="-2222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76450" indent="-2222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33650" indent="-2222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90850" indent="-2222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48050" indent="-2222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905250" indent="-2222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77ACAB-8009-44CC-8B80-8C2CC48D8297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23C97DCD-0C3C-4653-3A72-BE9AB9BF2F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C853DC3B-0774-71F2-E919-3263A5F5C6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US" altLang="en-US">
              <a:solidFill>
                <a:srgbClr val="003399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8FF386E2-2475-A268-E1F4-798D05EF99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4538" indent="-28098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9350" indent="-2222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12900" indent="-2222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76450" indent="-2222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33650" indent="-2222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90850" indent="-2222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48050" indent="-2222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905250" indent="-2222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9B23EB-E823-4EE5-8663-171DB730F569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7063C8BB-F141-352F-23CF-B3224BFAF7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F974F5C1-A92E-85D3-FB34-EC231EAC8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US" altLang="en-US">
              <a:solidFill>
                <a:srgbClr val="003399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986A022C-F788-D16C-4956-4AEF94B180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4538" indent="-28098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9350" indent="-2222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12900" indent="-2222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76450" indent="-2222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33650" indent="-2222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90850" indent="-2222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48050" indent="-2222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905250" indent="-2222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2AD7D1-F2CB-4EBB-9200-09324917FAD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C5F3D9C9-B6B1-3881-9729-5E4A54D88C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89EB83B4-2332-AA8A-4921-BB65722AEC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US" altLang="en-US">
              <a:solidFill>
                <a:srgbClr val="003399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0A593096-521E-2089-78A8-B070831805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4538" indent="-28098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9350" indent="-2222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12900" indent="-2222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76450" indent="-2222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33650" indent="-2222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90850" indent="-2222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48050" indent="-2222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905250" indent="-2222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45096DB-4DA6-4182-B2BC-C35B51349C75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72058D67-48DE-3C3C-6700-B34FC75DDD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F7C2B528-9FD5-DEA9-A676-0839FA87BC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US" altLang="en-US">
              <a:solidFill>
                <a:srgbClr val="003399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5486C1CA-6F87-8D39-AF42-99C744BF64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4538" indent="-28098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9350" indent="-2222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12900" indent="-2222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76450" indent="-2222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33650" indent="-2222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90850" indent="-2222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48050" indent="-2222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905250" indent="-2222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8D2672C-2A20-48C1-A126-6C50DA1018FE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10385A21-E906-4DE0-405E-5A9A22913F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4C2234F7-6BB8-6079-6104-0A0CCA2004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altLang="en-US">
              <a:solidFill>
                <a:srgbClr val="003399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0CD22C75-AE29-8597-63F4-1A1C0A1A3B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4538" indent="-28098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9350" indent="-2222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12900" indent="-2222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76450" indent="-2222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33650" indent="-2222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90850" indent="-2222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48050" indent="-2222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905250" indent="-2222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DBF69E-25C3-4C33-A4CC-8EC0C1F7F757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BAAAE0D1-12E1-0164-EA64-E953808723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449F47F3-CFC2-53E5-4212-DFED0F8965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US" altLang="en-US" dirty="0">
              <a:solidFill>
                <a:srgbClr val="003399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1AF1B413-0F25-8873-C0D2-ADD7DFF57D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4538" indent="-28098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9350" indent="-2222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12900" indent="-2222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76450" indent="-2222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33650" indent="-2222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90850" indent="-2222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48050" indent="-2222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905250" indent="-22225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2264E6C-B32F-4360-8DA4-E64AF22B0388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A1E7F6F4-7517-774E-1AF1-8FCB201080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1343BE11-67C1-E7BC-9A45-33376F7F9A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US" altLang="en-US" dirty="0">
              <a:solidFill>
                <a:srgbClr val="003399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>
            <a:extLst>
              <a:ext uri="{FF2B5EF4-FFF2-40B4-BE49-F238E27FC236}">
                <a16:creationId xmlns:a16="http://schemas.microsoft.com/office/drawing/2014/main" id="{A0491E0D-5423-6363-783D-26E9B7601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F3B8223-E7CE-62E8-CBF7-13E940B249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32488" y="4324350"/>
            <a:ext cx="2297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B4DDD1A-1A0F-0107-7819-4367F7BE9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4324350"/>
            <a:ext cx="48799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412BE23-8CAD-2396-C564-88E001AAD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57900" y="1430338"/>
            <a:ext cx="2171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66D8C-CD19-4D6F-A037-4AB3F1A19AC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5346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311E43-7B9E-57A2-A34C-908DC9128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199461D-F746-3B02-2BC7-ADDB9D486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67702C7-5F82-D142-6CCA-BEB0E8B0B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190E6-1F2A-4AA3-B614-B53E214E956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1554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0-HD-BTM.png">
            <a:extLst>
              <a:ext uri="{FF2B5EF4-FFF2-40B4-BE49-F238E27FC236}">
                <a16:creationId xmlns:a16="http://schemas.microsoft.com/office/drawing/2014/main" id="{75884D0B-F91D-589A-A2CC-BED60B4D2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F09F54-6D32-C429-93BF-A26935C1E3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E837FC-E358-6A53-ACBE-4EB25B40E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5537AE-8109-AE11-9A4C-DFAB812B0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75C03-8EBA-44CE-8E0A-DBC45591BFE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4579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0-HD-BTM.png">
            <a:extLst>
              <a:ext uri="{FF2B5EF4-FFF2-40B4-BE49-F238E27FC236}">
                <a16:creationId xmlns:a16="http://schemas.microsoft.com/office/drawing/2014/main" id="{29E66978-040A-86FB-919E-82960E2A6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B5D15F-C04F-4DBC-E5A0-97CA11661ACE}"/>
              </a:ext>
            </a:extLst>
          </p:cNvPr>
          <p:cNvSpPr txBox="1"/>
          <p:nvPr/>
        </p:nvSpPr>
        <p:spPr>
          <a:xfrm>
            <a:off x="231775" y="808038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C5663C-55ED-0650-BF8E-03E531F356E9}"/>
              </a:ext>
            </a:extLst>
          </p:cNvPr>
          <p:cNvSpPr txBox="1"/>
          <p:nvPr/>
        </p:nvSpPr>
        <p:spPr>
          <a:xfrm>
            <a:off x="8147050" y="3021013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9E2C5267-2EAC-15E7-4301-45EBC69A3DE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7DDB0C36-D817-8DB9-F00A-8E7752BF434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93725" y="379413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4034C01C-13C6-0739-01A9-2FFBD91EE9B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F1BD0-1F4C-4177-9C62-07CF0DE62C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7434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0-HD-BTM.png">
            <a:extLst>
              <a:ext uri="{FF2B5EF4-FFF2-40B4-BE49-F238E27FC236}">
                <a16:creationId xmlns:a16="http://schemas.microsoft.com/office/drawing/2014/main" id="{52B50B0D-892B-64FB-BE77-F9387737B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82415-FA02-CBBE-839B-510BB85C31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379413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C102E7-94F8-93BA-9E18-AF91BE683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379413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C3EAAA-8C5B-6D05-5161-846A1F587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D2B1F-D566-443F-85D9-0E0448E74E2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7893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314C832-CF37-B4B7-DB04-1E4B66789FC7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F54E10A-5EF0-1DB4-0F0C-8E3AEEEA9C6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F0EB892-FDD9-2DED-AA99-A60AA4459FE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36014-E298-42BA-9675-C8975387BE2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3362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4212C8E-F8EA-5F67-9F5C-7A2290684CE8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9EA9F44-54DC-C853-C6A1-F8E8689FC57D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B9EFC94-B417-0754-AF9E-93C295064770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7DC11-3833-4BE4-AF44-7EF16A01375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7095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EC0A3-7E7B-1485-FB72-E207763A9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1F8EE-35D9-720F-B168-F5779AF9D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5F7E6-0ABB-44A3-7B5E-004E2024F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AD900-253F-4278-B604-03AC6ED4E72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6110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>
            <a:extLst>
              <a:ext uri="{FF2B5EF4-FFF2-40B4-BE49-F238E27FC236}">
                <a16:creationId xmlns:a16="http://schemas.microsoft.com/office/drawing/2014/main" id="{FCA35DA1-369D-98FD-3A59-673F00C88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81C61B0-0CB3-98B0-CA54-E24E5906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178B5C8-B188-B46B-08AF-B26A5501C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6457F9-D08E-152D-BC24-70009DC36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B5E26-72DD-4B47-B22D-449CB49E297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27593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>
            <a:extLst>
              <a:ext uri="{FF2B5EF4-FFF2-40B4-BE49-F238E27FC236}">
                <a16:creationId xmlns:a16="http://schemas.microsoft.com/office/drawing/2014/main" id="{CE19A4B9-70B9-0055-1ECB-218EA2F3A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22D55B3-28C8-82ED-09F7-2300123E63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32488" y="4324350"/>
            <a:ext cx="2297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B40D534-8341-E444-A4EC-8D5FBC56D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4324350"/>
            <a:ext cx="48799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94CB219-FA2A-0922-DF4E-24092D440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57900" y="1430338"/>
            <a:ext cx="2171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B515A-078A-471D-A14A-02A181E1FDF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3518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2C4D8-D2CD-18A7-8296-74C7FB21C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59A15-FAE7-269C-EE4C-160E9CA63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858CA-DB35-49AB-B88E-1FC4344D8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DD7BC-4BB8-414B-90D5-37930766C4C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83999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390B1-ED3E-91B6-B5EC-7A9215001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6072B-1680-15A7-3E61-7F6414EB9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B0DEA-3933-D6FD-B500-DC30A6753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F9B68-6322-45DB-8FFC-9761B593ABA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438384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>
            <a:extLst>
              <a:ext uri="{FF2B5EF4-FFF2-40B4-BE49-F238E27FC236}">
                <a16:creationId xmlns:a16="http://schemas.microsoft.com/office/drawing/2014/main" id="{8D9442E0-3671-EF4D-A747-D4727DD09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6"/>
            <a:ext cx="7955280" cy="2801935"/>
          </a:xfrm>
        </p:spPr>
        <p:txBody>
          <a:bodyPr anchor="b"/>
          <a:lstStyle>
            <a:lvl1pPr algn="r"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1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5B9FE1-B27D-FC94-79EC-EC5F9860F7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EC170DC-4E06-B544-652F-13EAFEFE2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4D406DD-A54F-C654-5470-E1905C357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C6F64-E8DD-49AD-93A3-D1A4E49402D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01510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1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100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CCC4F9A-3155-DAA9-646B-5419EEDCF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0CD2DF7-67B6-F3B0-C112-8D67AC5BA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CBABA7F-8019-7CA6-A1D0-BBFD60165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9D688-D89C-48E6-B31F-53CFD11F96B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89284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3132669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9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9" y="3132669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CE9880D-BC72-8929-A24B-12AEC72C4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6262966-2977-2AC2-1278-37672FD79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9D74BD6-1531-AE2A-A45E-EF3B4E35B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96F64-610D-413F-AB64-45BA29ED162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25000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4AA78A9-C9D3-D966-E3D9-6CAD8B4A2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AF63B91-E53E-41ED-030A-5C6729675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EC4695E-FDAC-BF87-0679-769B87BE0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9ABC2-9C36-4F30-8814-7CD491E70AA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87242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A41120B-5D12-476C-C910-5E0A514F0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2298C38-1640-910E-0BDA-2BE08B0FC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A158E89-1B5A-1F58-9182-014DD800C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7D5C-DC39-496F-B81A-8A41F848678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384516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71CA9B-B253-F05D-5955-16BBF72CC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922DCDD-7E61-57BB-18E2-7B11CB399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5F4AD46-2C64-5AB9-E4CE-C60169B35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0B476-667D-4A06-BF1F-B28E09B46ED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68229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1524000"/>
            <a:ext cx="4075730" cy="160020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3124200"/>
            <a:ext cx="4075730" cy="313944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226DE86-296A-690A-98F1-44976492A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59338CD-3BAE-5DA4-C451-3A4043582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3D38FE3-4D58-6AF1-E425-02833AD69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F88D1-0646-4135-B31C-95B68A33B3A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033008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3"/>
            <a:ext cx="7956482" cy="819355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E3B733F-DEB7-31A5-8A9F-3B4C3A495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49F3A51-770E-C7AF-7500-A61A8CFB5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9A2B2DC-977E-7D11-FE3B-816898D28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1F796-CDCD-44E2-A7B1-B2F70C4CC1B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070082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0-HD-BTM.png">
            <a:extLst>
              <a:ext uri="{FF2B5EF4-FFF2-40B4-BE49-F238E27FC236}">
                <a16:creationId xmlns:a16="http://schemas.microsoft.com/office/drawing/2014/main" id="{8065186A-0F74-D447-FF1D-405739755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5"/>
            <a:ext cx="7955280" cy="2802467"/>
          </a:xfrm>
        </p:spPr>
        <p:txBody>
          <a:bodyPr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740852-54F8-22D1-4C69-36C95118A4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E2A3B-23D8-3F11-631F-E9BD6AC32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7D6AEB-44DE-96C4-6BD2-18C36B5B4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ECDC3-5E73-4562-A99F-08EDE911A96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29095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0-HD-BTM.png">
            <a:extLst>
              <a:ext uri="{FF2B5EF4-FFF2-40B4-BE49-F238E27FC236}">
                <a16:creationId xmlns:a16="http://schemas.microsoft.com/office/drawing/2014/main" id="{B172F53F-D4AB-DA8A-3E8B-23EEBEF15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6DF8CA-934E-03E2-4356-5AACAEAA5E16}"/>
              </a:ext>
            </a:extLst>
          </p:cNvPr>
          <p:cNvSpPr txBox="1"/>
          <p:nvPr/>
        </p:nvSpPr>
        <p:spPr>
          <a:xfrm>
            <a:off x="231775" y="808038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>
                <a:effectLst/>
                <a:latin typeface="+mn-lt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DC071A-F6D0-44F4-9E06-F34F7BC04394}"/>
              </a:ext>
            </a:extLst>
          </p:cNvPr>
          <p:cNvSpPr txBox="1"/>
          <p:nvPr/>
        </p:nvSpPr>
        <p:spPr>
          <a:xfrm>
            <a:off x="8147050" y="3021013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6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9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9AAA6628-5415-F846-441D-E95626D9C68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6A2D4824-5663-16E9-18B2-6C5BF07BB49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93725" y="379413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4A42FD39-A991-880D-935C-B041F787D25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0CAFE-F930-4A63-8AB2-F157260E5D3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9573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>
            <a:extLst>
              <a:ext uri="{FF2B5EF4-FFF2-40B4-BE49-F238E27FC236}">
                <a16:creationId xmlns:a16="http://schemas.microsoft.com/office/drawing/2014/main" id="{22AA9834-C394-4A46-AA24-2A94A5819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10C11D2-CD78-FBE3-81C2-0672D66D76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191E3B7-8EE3-C75B-205B-37B64BD67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8638A4C-7EFC-FD8B-761B-521A6F6C6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ED999-1E46-4CA4-864F-E8C0892FA36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00168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0-HD-BTM.png">
            <a:extLst>
              <a:ext uri="{FF2B5EF4-FFF2-40B4-BE49-F238E27FC236}">
                <a16:creationId xmlns:a16="http://schemas.microsoft.com/office/drawing/2014/main" id="{A754CD22-932D-3FA8-C4EB-BC8573A52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4"/>
            <a:ext cx="7774782" cy="2511835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8"/>
            <a:ext cx="7773608" cy="99988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579C36-DAE0-ECAA-8BA0-15530FF77D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379413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9F92C8-6010-D830-2B7E-4D4AE0C48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379413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72A21D-4B60-33E4-50E8-C6541346C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E3D4B-0011-4F38-8437-4C05C0B33EB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91711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2" y="762002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6"/>
            <a:ext cx="2560320" cy="335907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6"/>
            <a:ext cx="2560320" cy="335907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EBF0538-20B2-B711-8AE0-FB5787A4F57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AAA0DB9-E278-9C47-CBC1-5C1410FCA04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A24FB4D-DA3B-15EF-1B92-7314FDBC963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55007-B854-496B-AA50-BAB8701EA50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76226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2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5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2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4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2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3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2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5AB5679-5F48-485F-0576-7EFB8A73E21E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2C4E96D-8FCE-FF54-A5D0-FABFF9F64F7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CC53789-D977-1677-6413-2B7D7E884540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0B43B-A9BD-4566-A992-E68F31BBC8B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80794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5B1FC-8947-FDC7-3D53-5D74287C6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AD70E-DAF7-7B32-2C98-FB8AC4306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C3671F-3087-ECCF-7A4D-6658C3BFC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41BFB-44DC-4925-A764-8B009820381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64800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>
            <a:extLst>
              <a:ext uri="{FF2B5EF4-FFF2-40B4-BE49-F238E27FC236}">
                <a16:creationId xmlns:a16="http://schemas.microsoft.com/office/drawing/2014/main" id="{2E589102-9477-2E71-FB43-8EF4E8408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5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1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13FE4C1-1467-D962-1D1A-665A436FA9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2CD2AAC-5A94-7629-F266-1D77AD217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EC35921-7458-DFF7-DFFB-E4AC5AD39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BE169-6ADE-4118-90CE-1BB4271A2F8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26573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643A0A-BC05-EB97-0B28-C7DFE264E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31B730C-E187-981E-A9D2-377731C05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F739C9A-A504-1FE6-EDE8-589FD6698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44E8C-7FD8-425A-BA57-0874F4A261B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2037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F5AC76F-8C3F-7106-5AD4-9524B4B07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8AECC4-9C09-B88A-0FBA-FE6E8752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90FE9D9-8C53-4D06-4AC3-21F3B7E6C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46591-A40F-48F5-94A1-3D691067879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23790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C70C387-023C-836B-363C-0816B93B2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86C2572-8FF4-ADE8-B079-F4D69AB1D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F26321E-3AF8-F897-9EEF-874A98367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1D549-57EC-43C7-81F2-05FF6E9B09D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86353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4CC8541-6773-ABE9-D0CD-AE18D23F5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DC3ED9F-648E-3CF4-BBE1-DF022C1BE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3C1E0A1-2D09-FA6E-29C7-A426C1354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AC181-60E4-48D5-924E-E86340B41FC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0942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22C80ED-C6D7-A967-FD18-B75C50529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BB0C31C-F8C5-F3A9-F8EE-79284959A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A794DA-7D9E-9275-A8D6-A4D10409C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3626B-838B-406F-B14B-EEB5E27F35C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48964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B146261-C056-3740-CC3B-267948BB6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A03101-8444-191A-8508-A8D174AB8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9F8009-B506-B1FD-F6B6-3B2FE79B6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F328-7209-44FE-BE23-B75DAEA3148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6270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C0-HD-TOP.png">
            <a:extLst>
              <a:ext uri="{FF2B5EF4-FFF2-40B4-BE49-F238E27FC236}">
                <a16:creationId xmlns:a16="http://schemas.microsoft.com/office/drawing/2014/main" id="{30C46B41-8434-C74A-318E-6F0ECCF0C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6A0E03-73F9-EC5E-D4BE-C550598DA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763588"/>
            <a:ext cx="6378575" cy="129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B5D8CC3A-16FF-57ED-F673-AD372B19C4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2193925"/>
            <a:ext cx="7956550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954D2-0CF8-4A7C-16DC-42EE0EEE24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1913" y="6356350"/>
            <a:ext cx="2138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8D42C-2CED-50A1-CBE5-71F4CFCD73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3725" y="6356350"/>
            <a:ext cx="5681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F051E-6819-BB6D-5CC5-C5E7DD355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72250" y="381000"/>
            <a:ext cx="1978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E1015C-7E4C-4424-8814-3650CB0B063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132" r:id="rId1"/>
    <p:sldLayoutId id="2147485110" r:id="rId2"/>
    <p:sldLayoutId id="2147485133" r:id="rId3"/>
    <p:sldLayoutId id="2147485111" r:id="rId4"/>
    <p:sldLayoutId id="2147485112" r:id="rId5"/>
    <p:sldLayoutId id="2147485113" r:id="rId6"/>
    <p:sldLayoutId id="2147485114" r:id="rId7"/>
    <p:sldLayoutId id="2147485115" r:id="rId8"/>
    <p:sldLayoutId id="2147485116" r:id="rId9"/>
    <p:sldLayoutId id="2147485117" r:id="rId10"/>
    <p:sldLayoutId id="2147485134" r:id="rId11"/>
    <p:sldLayoutId id="2147485135" r:id="rId12"/>
    <p:sldLayoutId id="2147485136" r:id="rId13"/>
    <p:sldLayoutId id="2147485118" r:id="rId14"/>
    <p:sldLayoutId id="2147485119" r:id="rId15"/>
    <p:sldLayoutId id="2147485120" r:id="rId16"/>
    <p:sldLayoutId id="2147485137" r:id="rId17"/>
  </p:sldLayoutIdLst>
  <p:hf sldNum="0" hdr="0" ft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0-HD-TOP.png">
            <a:extLst>
              <a:ext uri="{FF2B5EF4-FFF2-40B4-BE49-F238E27FC236}">
                <a16:creationId xmlns:a16="http://schemas.microsoft.com/office/drawing/2014/main" id="{53672449-55D1-CE53-7EEE-D7D7C24B1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31929E-AF7D-0E24-494B-906261548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763588"/>
            <a:ext cx="6378575" cy="129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2" name="Text Placeholder 2">
            <a:extLst>
              <a:ext uri="{FF2B5EF4-FFF2-40B4-BE49-F238E27FC236}">
                <a16:creationId xmlns:a16="http://schemas.microsoft.com/office/drawing/2014/main" id="{743519F4-2FDB-F495-E377-FC5DCA1AC8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2193925"/>
            <a:ext cx="7956550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852BC-ED73-3D02-2D2B-FB608BB24F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1913" y="6356350"/>
            <a:ext cx="2138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788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FF0ED-00FD-7DF5-201D-73EE398BA7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3725" y="6356350"/>
            <a:ext cx="5681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788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004B0-BFAF-ED29-A4AB-E4682D3D27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72250" y="381000"/>
            <a:ext cx="1978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788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6A50EC-886D-4792-84C1-1692D84C879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138" r:id="rId1"/>
    <p:sldLayoutId id="2147485121" r:id="rId2"/>
    <p:sldLayoutId id="2147485139" r:id="rId3"/>
    <p:sldLayoutId id="2147485122" r:id="rId4"/>
    <p:sldLayoutId id="2147485123" r:id="rId5"/>
    <p:sldLayoutId id="2147485124" r:id="rId6"/>
    <p:sldLayoutId id="2147485125" r:id="rId7"/>
    <p:sldLayoutId id="2147485126" r:id="rId8"/>
    <p:sldLayoutId id="2147485127" r:id="rId9"/>
    <p:sldLayoutId id="2147485128" r:id="rId10"/>
    <p:sldLayoutId id="2147485140" r:id="rId11"/>
    <p:sldLayoutId id="2147485141" r:id="rId12"/>
    <p:sldLayoutId id="2147485142" r:id="rId13"/>
    <p:sldLayoutId id="2147485129" r:id="rId14"/>
    <p:sldLayoutId id="2147485130" r:id="rId15"/>
    <p:sldLayoutId id="2147485131" r:id="rId16"/>
    <p:sldLayoutId id="2147485143" r:id="rId17"/>
  </p:sldLayoutIdLst>
  <p:hf sldNum="0" hdr="0" ft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entury Gothic" panose="020B0502020202020204" pitchFamily="34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entury Gothic" panose="020B0502020202020204" pitchFamily="34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entury Gothic" panose="020B0502020202020204" pitchFamily="34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entury Gothic" panose="020B0502020202020204" pitchFamily="34" charset="0"/>
        </a:defRPr>
      </a:lvl5pPr>
      <a:lvl6pPr marL="342900" algn="r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entury Gothic" panose="020B0502020202020204" pitchFamily="34" charset="0"/>
        </a:defRPr>
      </a:lvl6pPr>
      <a:lvl7pPr marL="685800" algn="r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entury Gothic" panose="020B0502020202020204" pitchFamily="34" charset="0"/>
        </a:defRPr>
      </a:lvl7pPr>
      <a:lvl8pPr marL="1028700" algn="r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entury Gothic" panose="020B0502020202020204" pitchFamily="34" charset="0"/>
        </a:defRPr>
      </a:lvl8pPr>
      <a:lvl9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1BF1B-3D1F-C3A9-1257-9AABADBBF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7403" y="1355725"/>
            <a:ext cx="6249194" cy="8731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5400" b="1" dirty="0"/>
              <a:t>CDBG Closeouts</a:t>
            </a:r>
            <a:endParaRPr lang="en-US" sz="54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91DDBC-E7F0-8239-70FF-DBCA570DE988}"/>
              </a:ext>
            </a:extLst>
          </p:cNvPr>
          <p:cNvSpPr txBox="1">
            <a:spLocks noChangeArrowheads="1"/>
          </p:cNvSpPr>
          <p:nvPr/>
        </p:nvSpPr>
        <p:spPr>
          <a:xfrm>
            <a:off x="1143000" y="1828800"/>
            <a:ext cx="6858000" cy="1485900"/>
          </a:xfrm>
          <a:prstGeom prst="rect">
            <a:avLst/>
          </a:prstGeom>
          <a:effectLst/>
        </p:spPr>
        <p:txBody>
          <a:bodyPr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342900" fontAlgn="auto">
              <a:spcAft>
                <a:spcPts val="0"/>
              </a:spcAft>
              <a:defRPr/>
            </a:pPr>
            <a:r>
              <a:rPr lang="en-US" altLang="en-US" sz="6600" dirty="0">
                <a:solidFill>
                  <a:prstClr val="white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A4D73D7-06BA-AC53-7B7C-42F0E5A5DDFB}"/>
              </a:ext>
            </a:extLst>
          </p:cNvPr>
          <p:cNvSpPr txBox="1">
            <a:spLocks noChangeArrowheads="1"/>
          </p:cNvSpPr>
          <p:nvPr/>
        </p:nvSpPr>
        <p:spPr>
          <a:xfrm>
            <a:off x="1143000" y="3278740"/>
            <a:ext cx="6861175" cy="1085850"/>
          </a:xfrm>
          <a:prstGeom prst="rect">
            <a:avLst/>
          </a:prstGeom>
          <a:ln>
            <a:noFill/>
          </a:ln>
          <a:effectLst/>
        </p:spPr>
        <p:txBody>
          <a:bodyPr anchor="b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342900" fontAlgn="auto">
              <a:spcAft>
                <a:spcPts val="0"/>
              </a:spcAft>
              <a:defRPr/>
            </a:pPr>
            <a:r>
              <a:rPr lang="en-US" altLang="en-US" sz="4100" dirty="0">
                <a:solidFill>
                  <a:prstClr val="white"/>
                </a:solidFill>
              </a:rPr>
              <a:t>Tonika Prince</a:t>
            </a:r>
          </a:p>
          <a:p>
            <a:pPr algn="ctr" defTabSz="342900" fontAlgn="auto">
              <a:spcAft>
                <a:spcPts val="0"/>
              </a:spcAft>
              <a:defRPr/>
            </a:pPr>
            <a:r>
              <a:rPr lang="en-US" altLang="en-US" sz="3200" dirty="0">
                <a:solidFill>
                  <a:prstClr val="white"/>
                </a:solidFill>
              </a:rPr>
              <a:t>334-353-5353</a:t>
            </a:r>
            <a:br>
              <a:rPr lang="en-US" altLang="en-US" sz="3200" dirty="0">
                <a:solidFill>
                  <a:prstClr val="white"/>
                </a:solidFill>
              </a:rPr>
            </a:br>
            <a:r>
              <a:rPr lang="en-US" altLang="en-US" sz="3200" dirty="0">
                <a:solidFill>
                  <a:prstClr val="white"/>
                </a:solidFill>
              </a:rPr>
              <a:t>tonika.prince@adeca.alabama.gov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0F8435E9-7BFD-4DBA-DB91-5B1A8ABB1B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85900" y="0"/>
            <a:ext cx="6172200" cy="1425575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200" b="1" dirty="0">
                <a:cs typeface="Trebuchet MS" panose="020B0603020202020204" pitchFamily="34" charset="0"/>
              </a:rPr>
              <a:t>Close Out Public Hearing Documentation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A5F648ED-8AE6-7591-994C-D6539CB541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371600"/>
            <a:ext cx="7620000" cy="54864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sz="2000" dirty="0"/>
              <a:t>Provide the “Affidavit of Publication” for the advertisement for the public hearing and a published copy of the advertisement.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endParaRPr lang="en-US" altLang="en-US" sz="800" dirty="0"/>
          </a:p>
          <a:p>
            <a:pPr eaLnBrk="1" fontAlgn="auto" hangingPunct="1"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sz="2000" b="1" i="1" dirty="0"/>
              <a:t>If a newspaper is not published in your area:</a:t>
            </a:r>
          </a:p>
          <a:p>
            <a:pPr marL="469106" lvl="1" eaLnBrk="1" fontAlgn="auto" hangingPunct="1"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/>
              <a:t>Notice may be posted in a minimum of three (3) public places.</a:t>
            </a:r>
          </a:p>
          <a:p>
            <a:pPr marL="469106" lvl="1" eaLnBrk="1" fontAlgn="auto" hangingPunct="1"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/>
              <a:t>It </a:t>
            </a:r>
            <a:r>
              <a:rPr lang="en-US" altLang="en-US" sz="2000" b="1" dirty="0"/>
              <a:t>MUST </a:t>
            </a:r>
            <a:r>
              <a:rPr lang="en-US" altLang="en-US" sz="2000" dirty="0"/>
              <a:t>be posted in the project area.</a:t>
            </a:r>
          </a:p>
          <a:p>
            <a:pPr marL="469106" lvl="1" eaLnBrk="1" fontAlgn="auto" hangingPunct="1"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/>
              <a:t>Same advertising rules apply – proof of posting must be provided.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altLang="en-US" sz="800" dirty="0"/>
          </a:p>
          <a:p>
            <a:pPr eaLnBrk="1" fontAlgn="auto" hangingPunct="1"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sz="2000" dirty="0"/>
              <a:t>Submit the minutes and a roster of attendees from the hearing.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1900" dirty="0"/>
              <a:t>The project must be discussed, even if there are no attendants from the public.	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US" altLang="en-US" sz="2000" b="1" i="1" dirty="0"/>
              <a:t>NOTE:  </a:t>
            </a:r>
            <a:r>
              <a:rPr lang="en-US" altLang="en-US" sz="2000" i="1" dirty="0"/>
              <a:t>Hearing should </a:t>
            </a:r>
            <a:r>
              <a:rPr lang="en-US" altLang="en-US" sz="2000" i="1" u="sng" dirty="0"/>
              <a:t>not</a:t>
            </a:r>
            <a:r>
              <a:rPr lang="en-US" altLang="en-US" sz="2000" i="1" dirty="0"/>
              <a:t> be held prior to the date on the “Final Inspection Certification”.</a:t>
            </a:r>
          </a:p>
        </p:txBody>
      </p:sp>
      <p:sp>
        <p:nvSpPr>
          <p:cNvPr id="28677" name="Text Box 5">
            <a:extLst>
              <a:ext uri="{FF2B5EF4-FFF2-40B4-BE49-F238E27FC236}">
                <a16:creationId xmlns:a16="http://schemas.microsoft.com/office/drawing/2014/main" id="{9B8C495F-EBDA-422A-A5F6-BB81B002A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5388" y="5570538"/>
            <a:ext cx="184150" cy="3000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3429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350" b="1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175E8E1D-ABFB-71FE-7FF6-35B63ADBE0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1637"/>
            <a:ext cx="8229600" cy="1427163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200" b="1" dirty="0">
                <a:cs typeface="Trebuchet MS" panose="020B0603020202020204" pitchFamily="34" charset="0"/>
              </a:rPr>
              <a:t>Assisted Forms and Certifications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51DD7F6A-7688-C8C0-9CAF-F5C45F7B9B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382000" cy="5181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Aft>
                <a:spcPts val="225"/>
              </a:spcAft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sz="2000" dirty="0"/>
              <a:t>List of Applicants Form (Housing 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Rehabilitation</a:t>
            </a:r>
            <a:r>
              <a:rPr lang="en-US" altLang="en-US" sz="2000"/>
              <a:t> </a:t>
            </a:r>
            <a:r>
              <a:rPr lang="en-US" altLang="en-US" sz="2000" dirty="0"/>
              <a:t>/ Economic Development Projects Only)</a:t>
            </a:r>
          </a:p>
          <a:p>
            <a:pPr marL="469106" lvl="1" eaLnBrk="1" hangingPunct="1">
              <a:lnSpc>
                <a:spcPct val="100000"/>
              </a:lnSpc>
              <a:spcAft>
                <a:spcPts val="225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/>
              <a:t>Include support documents (if necessary).</a:t>
            </a:r>
          </a:p>
          <a:p>
            <a:pPr marL="469106" lvl="1" eaLnBrk="1" hangingPunct="1">
              <a:lnSpc>
                <a:spcPct val="100000"/>
              </a:lnSpc>
              <a:spcAft>
                <a:spcPts val="225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/>
              <a:t>For Housing Rehab, also include the  Households Assisted Form.</a:t>
            </a:r>
          </a:p>
          <a:p>
            <a:pPr marL="469106" lvl="1" eaLnBrk="1" hangingPunct="1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/>
              <a:t>Is the beneficiary number consistent with the application or latest amendment?</a:t>
            </a:r>
          </a:p>
          <a:p>
            <a:pPr eaLnBrk="1" hangingPunct="1">
              <a:lnSpc>
                <a:spcPct val="100000"/>
              </a:lnSpc>
              <a:spcAft>
                <a:spcPts val="225"/>
              </a:spcAft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sz="2000" dirty="0"/>
              <a:t>Hook-up Certification (Water &amp; Sewer projects only)</a:t>
            </a:r>
          </a:p>
          <a:p>
            <a:pPr marL="469106" lvl="1" eaLnBrk="1" hangingPunct="1">
              <a:lnSpc>
                <a:spcPct val="100000"/>
              </a:lnSpc>
              <a:spcAft>
                <a:spcPts val="225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/>
              <a:t>Executed by the chief elected official (if hookups were included application)</a:t>
            </a:r>
          </a:p>
          <a:p>
            <a:pPr marL="469106" lvl="1" eaLnBrk="1" hangingPunct="1">
              <a:lnSpc>
                <a:spcPct val="100000"/>
              </a:lnSpc>
              <a:spcAft>
                <a:spcPts val="225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/>
              <a:t>Hookups must be performed by a licensed plumber.</a:t>
            </a:r>
          </a:p>
          <a:p>
            <a:pPr marL="469106" lvl="1" eaLnBrk="1" hangingPunct="1">
              <a:lnSpc>
                <a:spcPct val="100000"/>
              </a:lnSpc>
              <a:spcAft>
                <a:spcPts val="225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/>
              <a:t>Include Service Refusal Forms (if applicable).</a:t>
            </a:r>
          </a:p>
          <a:p>
            <a:pPr marL="469106" lvl="1" eaLnBrk="1" hangingPunct="1">
              <a:lnSpc>
                <a:spcPct val="100000"/>
              </a:lnSpc>
              <a:spcAft>
                <a:spcPts val="225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/>
              <a:t>Are hook-up refusals included in the beneficiary number and consistent with the application or latest amendment?</a:t>
            </a:r>
          </a:p>
        </p:txBody>
      </p:sp>
      <p:sp>
        <p:nvSpPr>
          <p:cNvPr id="30725" name="Text Box 5">
            <a:extLst>
              <a:ext uri="{FF2B5EF4-FFF2-40B4-BE49-F238E27FC236}">
                <a16:creationId xmlns:a16="http://schemas.microsoft.com/office/drawing/2014/main" id="{0AE56CD0-DA04-5F94-5CBE-0ACA6B722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5388" y="5570538"/>
            <a:ext cx="184150" cy="3000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3429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350" b="1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>
            <a:extLst>
              <a:ext uri="{FF2B5EF4-FFF2-40B4-BE49-F238E27FC236}">
                <a16:creationId xmlns:a16="http://schemas.microsoft.com/office/drawing/2014/main" id="{E49EF0FA-EB7A-4E0C-7A4A-2BFB6C3986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7700" y="1893888"/>
            <a:ext cx="7848600" cy="3976687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sz="8000" dirty="0"/>
              <a:t>Make sure all forms are complete and accurate:</a:t>
            </a:r>
          </a:p>
          <a:p>
            <a:pPr marL="469106" lvl="1" eaLnBrk="1" fontAlgn="auto" hangingPunct="1"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8000" dirty="0"/>
              <a:t>Cover Sheet – signed by chief elected official</a:t>
            </a:r>
          </a:p>
          <a:p>
            <a:pPr marL="469106" lvl="1" eaLnBrk="1" fontAlgn="auto" hangingPunct="1"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8000" dirty="0"/>
              <a:t>Direct Benefit Activity Sheet – has anything changed?</a:t>
            </a:r>
          </a:p>
          <a:p>
            <a:pPr marL="469106" lvl="1" eaLnBrk="1" fontAlgn="auto" hangingPunct="1"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8000" dirty="0"/>
              <a:t>Performance Measures Summary Sheet (pages 3-6)</a:t>
            </a:r>
          </a:p>
          <a:p>
            <a:pPr marL="469106" lvl="1" eaLnBrk="1" fontAlgn="auto" hangingPunct="1">
              <a:spcAft>
                <a:spcPts val="18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8000" dirty="0"/>
              <a:t>Pages 5 &amp; 6 only have to be included for Housing / Economic Development projects.</a:t>
            </a:r>
          </a:p>
          <a:p>
            <a:pPr eaLnBrk="1" fontAlgn="auto" hangingPunct="1"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sz="8000" dirty="0"/>
              <a:t>Check beneficiaries: </a:t>
            </a:r>
          </a:p>
          <a:p>
            <a:pPr marL="469106" lvl="1" eaLnBrk="1" fontAlgn="auto" hangingPunct="1"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8000" dirty="0"/>
              <a:t>Verify the final Beneficiary Table is correct.</a:t>
            </a:r>
          </a:p>
          <a:p>
            <a:pPr marL="469106" lvl="1" eaLnBrk="1" fontAlgn="auto" hangingPunct="1"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8000" dirty="0"/>
              <a:t>Is the beneficiary number consistent with the original application or latest amendment?</a:t>
            </a:r>
          </a:p>
          <a:p>
            <a:pPr marL="254794" lvl="1" indent="0"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US" altLang="en-US" sz="8000" dirty="0"/>
              <a:t>If the beneficiary number differs more than 10% from the original application then immediately contact your CDBG Program Manager, because this might trigger an amendment that must be done before Close Out</a:t>
            </a:r>
            <a:r>
              <a:rPr lang="en-US" altLang="en-US" sz="3200" dirty="0"/>
              <a:t>.</a:t>
            </a:r>
          </a:p>
          <a:p>
            <a:pPr marL="469106" lvl="1" eaLnBrk="1" fontAlgn="auto" hangingPunct="1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endParaRPr lang="en-US" altLang="en-US" i="1" dirty="0"/>
          </a:p>
        </p:txBody>
      </p:sp>
      <p:sp>
        <p:nvSpPr>
          <p:cNvPr id="32772" name="Text Box 5">
            <a:extLst>
              <a:ext uri="{FF2B5EF4-FFF2-40B4-BE49-F238E27FC236}">
                <a16:creationId xmlns:a16="http://schemas.microsoft.com/office/drawing/2014/main" id="{B4195699-6BA1-5821-8A67-B0D526CF8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5388" y="5570538"/>
            <a:ext cx="184150" cy="3000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3429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350" b="1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9941" name="Rectangle 2">
            <a:extLst>
              <a:ext uri="{FF2B5EF4-FFF2-40B4-BE49-F238E27FC236}">
                <a16:creationId xmlns:a16="http://schemas.microsoft.com/office/drawing/2014/main" id="{3B26C81D-53F1-5C63-783E-91C4B32FD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9675" y="502685"/>
            <a:ext cx="6724650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3429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3429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3429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3429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3429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3429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3429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3429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FEFEFE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Performance Assessment Report</a:t>
            </a: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FAF28483-5358-EBE2-9B1E-B27E3EB0A6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61987"/>
            <a:ext cx="7696200" cy="1425575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200" b="1" dirty="0">
                <a:cs typeface="Trebuchet MS" panose="020B0603020202020204" pitchFamily="34" charset="0"/>
              </a:rPr>
              <a:t>Project Narrative and Photographs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A8D46F33-6344-9C4D-8AD5-E6CEB63898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76400" y="2667000"/>
            <a:ext cx="6172200" cy="1828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sz="2000" dirty="0"/>
              <a:t>Include a brief narrative (1/2 to full page) description of project accomplishments.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endParaRPr lang="en-US" altLang="en-US" sz="2000" dirty="0"/>
          </a:p>
          <a:p>
            <a:pPr eaLnBrk="1" fontAlgn="auto" hangingPunct="1"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sz="2000" dirty="0"/>
              <a:t>Submit color printed photos of project area / beneficiaries during and after construction.</a:t>
            </a:r>
          </a:p>
        </p:txBody>
      </p:sp>
      <p:sp>
        <p:nvSpPr>
          <p:cNvPr id="34821" name="Text Box 5">
            <a:extLst>
              <a:ext uri="{FF2B5EF4-FFF2-40B4-BE49-F238E27FC236}">
                <a16:creationId xmlns:a16="http://schemas.microsoft.com/office/drawing/2014/main" id="{6CE72964-1423-3681-14A0-66C1E6F08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5388" y="5570538"/>
            <a:ext cx="184150" cy="3000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3429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350" b="1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A4EF1F5-1C11-F49E-CCE7-A3B8DB1A0968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9659400"/>
              </p:ext>
            </p:extLst>
          </p:nvPr>
        </p:nvGraphicFramePr>
        <p:xfrm>
          <a:off x="0" y="1371600"/>
          <a:ext cx="9144000" cy="5379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9601200" imgH="5829183" progId="AcroExch.Document.DC">
                  <p:embed/>
                </p:oleObj>
              </mc:Choice>
              <mc:Fallback>
                <p:oleObj name="Acrobat Document" r:id="rId2" imgW="9601200" imgH="5829183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1371600"/>
                        <a:ext cx="9144000" cy="53798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14">
            <a:extLst>
              <a:ext uri="{FF2B5EF4-FFF2-40B4-BE49-F238E27FC236}">
                <a16:creationId xmlns:a16="http://schemas.microsoft.com/office/drawing/2014/main" id="{EBEF1CF3-77D6-4E4C-7735-669B2B82C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628" y="731570"/>
            <a:ext cx="72207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en-US" altLang="en-US" sz="3200" b="1" dirty="0">
                <a:ea typeface="Trebuchet MS" panose="020B0603020202020204" pitchFamily="34" charset="0"/>
                <a:cs typeface="Trebuchet MS" panose="020B0603020202020204" pitchFamily="34" charset="0"/>
              </a:rPr>
              <a:t>CDBG Final Expenditure Form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79984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0AE2F229-2206-BC18-EDE5-C5E8D251E3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704851"/>
            <a:ext cx="8001000" cy="1427162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kumimoji="0" lang="en-US" altLang="en-US" sz="3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Trebuchet MS" panose="020B0603020202020204" pitchFamily="34" charset="0"/>
              </a:rPr>
              <a:t>CDBG Final Expenditure/ Payment Request</a:t>
            </a:r>
            <a:endParaRPr lang="en-US" altLang="en-US" sz="3200" b="1" dirty="0">
              <a:cs typeface="Trebuchet MS" panose="020B0603020202020204" pitchFamily="34" charset="0"/>
            </a:endParaRPr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4AC4F6DC-4A93-868E-C2BF-DE433998C0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1500" y="1981200"/>
            <a:ext cx="8001000" cy="4495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sz="2000" dirty="0"/>
              <a:t>Prepare the “Final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Expenditure</a:t>
            </a:r>
            <a:r>
              <a:rPr lang="en-US" altLang="en-US" sz="2000" dirty="0"/>
              <a:t>”. </a:t>
            </a:r>
          </a:p>
          <a:p>
            <a:pPr marL="625475" lvl="1" indent="-2286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DF2E28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solidFill>
                  <a:prstClr val="white"/>
                </a:solidFill>
              </a:rPr>
              <a:t>Indicate total incurred cost. – Column 1</a:t>
            </a:r>
          </a:p>
          <a:p>
            <a:pPr marL="625475" lvl="1" indent="-2286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DF2E28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solidFill>
                  <a:prstClr val="white"/>
                </a:solidFill>
              </a:rPr>
              <a:t>Uses figures from “Last Approved Budget”. – Column 2 &amp; 5</a:t>
            </a:r>
          </a:p>
          <a:p>
            <a:pPr marL="625475" lvl="1" indent="-2286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DF2E28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solidFill>
                  <a:prstClr val="white"/>
                </a:solidFill>
              </a:rPr>
              <a:t>Mark as “Final Expenditure” and indicate. – Column 3 &amp;6</a:t>
            </a:r>
          </a:p>
          <a:p>
            <a:pPr marL="625475" lvl="1" indent="-2286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DF2E28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solidFill>
                  <a:prstClr val="white"/>
                </a:solidFill>
              </a:rPr>
              <a:t>Note any de-obligated funds in parentheses or added funds. Column 3 &amp;6 (De-obligated funds are done by line item.)</a:t>
            </a:r>
          </a:p>
          <a:p>
            <a:pPr marL="254794" lvl="1" indent="0"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endParaRPr lang="en-US" altLang="en-US" sz="2000" dirty="0"/>
          </a:p>
          <a:p>
            <a:pPr eaLnBrk="1" fontAlgn="auto" hangingPunct="1"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sz="2000" dirty="0"/>
              <a:t>Send request for payment of 10% administrative retainage (if applicable) and any other remaining funds.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2000" i="1" dirty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000" b="1" i="1" dirty="0"/>
              <a:t>Note that Final Request for Payment might be held until project is successfully closed, so be sure closeout package is complete.</a:t>
            </a:r>
          </a:p>
        </p:txBody>
      </p:sp>
      <p:sp>
        <p:nvSpPr>
          <p:cNvPr id="36868" name="Text Box 5">
            <a:extLst>
              <a:ext uri="{FF2B5EF4-FFF2-40B4-BE49-F238E27FC236}">
                <a16:creationId xmlns:a16="http://schemas.microsoft.com/office/drawing/2014/main" id="{ED6B0599-1D0A-A6EF-FDEF-22EFD926A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5388" y="5570538"/>
            <a:ext cx="184150" cy="3000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3429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350" b="1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98ECE9D8-A0A8-09BD-B79F-D7D02451A9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85900" y="685800"/>
            <a:ext cx="6172200" cy="1427163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200" b="1" dirty="0">
                <a:cs typeface="Trebuchet MS" panose="020B0603020202020204" pitchFamily="34" charset="0"/>
              </a:rPr>
              <a:t>Audit Certification Form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F21F33E0-9FFC-9530-5A38-5ED7276F83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85900" y="2492375"/>
            <a:ext cx="6172200" cy="2460625"/>
          </a:xfrm>
        </p:spPr>
        <p:txBody>
          <a:bodyPr/>
          <a:lstStyle/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/>
              <a:t>This must be included with the proper block checked, and the form must be signed by the chief elected official.</a:t>
            </a:r>
          </a:p>
        </p:txBody>
      </p:sp>
      <p:sp>
        <p:nvSpPr>
          <p:cNvPr id="38917" name="Text Box 5">
            <a:extLst>
              <a:ext uri="{FF2B5EF4-FFF2-40B4-BE49-F238E27FC236}">
                <a16:creationId xmlns:a16="http://schemas.microsoft.com/office/drawing/2014/main" id="{A5AFE40E-1040-EC89-4279-786F5DAE2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5388" y="5570538"/>
            <a:ext cx="184150" cy="3000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3429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350" b="1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6D269B7C-1944-D0F3-50D8-3B1BB0788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543" y="457200"/>
            <a:ext cx="70453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3429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3429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3429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3429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3429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3429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3429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3429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FEFEFE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Common Problems or Deficiencies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500" b="1" i="1" dirty="0">
                <a:solidFill>
                  <a:srgbClr val="FFFFFF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Due to CDBG no later than MARCH 31, 2024 (not postmark date)</a:t>
            </a:r>
            <a:endParaRPr lang="en-US" altLang="en-US" sz="1500" b="1" dirty="0">
              <a:solidFill>
                <a:srgbClr val="FFFFFF"/>
              </a:solidFill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CA529E51-0E7E-CAA2-3EF5-55C10388A8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6405" y="1956050"/>
            <a:ext cx="8229600" cy="4368550"/>
          </a:xfrm>
        </p:spPr>
        <p:txBody>
          <a:bodyPr/>
          <a:lstStyle/>
          <a:p>
            <a:pPr eaLnBrk="1" hangingPunct="1">
              <a:spcAft>
                <a:spcPts val="375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altLang="en-US" sz="2000" dirty="0"/>
              <a:t>Required documents not received by </a:t>
            </a:r>
            <a:r>
              <a:rPr lang="en-US" altLang="en-US" sz="2000" i="1" dirty="0"/>
              <a:t>DEADLINE.</a:t>
            </a:r>
          </a:p>
          <a:p>
            <a:pPr eaLnBrk="1" hangingPunct="1">
              <a:spcAft>
                <a:spcPts val="375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altLang="en-US" sz="2000" dirty="0"/>
              <a:t>Final Inspection not signed by appropriate representative(s).</a:t>
            </a:r>
          </a:p>
          <a:p>
            <a:pPr eaLnBrk="1" hangingPunct="1">
              <a:spcAft>
                <a:spcPts val="375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altLang="en-US" sz="2000" dirty="0"/>
              <a:t>“Notice of Completion” is not published/posted as required.</a:t>
            </a:r>
          </a:p>
          <a:p>
            <a:pPr eaLnBrk="1" hangingPunct="1">
              <a:spcAft>
                <a:spcPts val="375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altLang="en-US" sz="2000" dirty="0"/>
              <a:t>Forms/documents are incomplete or incorrectly prepared.</a:t>
            </a:r>
          </a:p>
          <a:p>
            <a:pPr eaLnBrk="1" hangingPunct="1">
              <a:spcAft>
                <a:spcPts val="375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altLang="en-US" sz="2000" dirty="0"/>
              <a:t>“Performance Assessment Report” is incomplete, late, or not adequately prepared.</a:t>
            </a:r>
          </a:p>
          <a:p>
            <a:pPr eaLnBrk="1" hangingPunct="1">
              <a:spcAft>
                <a:spcPts val="375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altLang="en-US" sz="2000" dirty="0"/>
              <a:t>Monitoring findings have not been addressed or cleared prior to close out.</a:t>
            </a:r>
          </a:p>
          <a:p>
            <a:pPr eaLnBrk="1" hangingPunct="1">
              <a:spcAft>
                <a:spcPts val="375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altLang="en-US" sz="2000"/>
              <a:t>Final Expenditure </a:t>
            </a:r>
            <a:r>
              <a:rPr lang="en-US" altLang="en-US" sz="2000" dirty="0"/>
              <a:t>does not match final funds or Final Summary Change Order does not match construction cost.</a:t>
            </a:r>
          </a:p>
          <a:p>
            <a:pPr eaLnBrk="1" hangingPunct="1">
              <a:spcAft>
                <a:spcPts val="375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altLang="en-US" sz="2000" dirty="0"/>
              <a:t>Sam.gov registration is out of date.</a:t>
            </a:r>
          </a:p>
          <a:p>
            <a:pPr eaLnBrk="1" hangingPunct="1">
              <a:spcAft>
                <a:spcPts val="375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altLang="en-US" sz="1500" dirty="0"/>
          </a:p>
        </p:txBody>
      </p:sp>
      <p:sp>
        <p:nvSpPr>
          <p:cNvPr id="40965" name="Text Box 5">
            <a:extLst>
              <a:ext uri="{FF2B5EF4-FFF2-40B4-BE49-F238E27FC236}">
                <a16:creationId xmlns:a16="http://schemas.microsoft.com/office/drawing/2014/main" id="{D4B6F557-EE21-B3A6-D204-7DA3F7847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5388" y="5570538"/>
            <a:ext cx="184150" cy="3000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3429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350" b="1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5">
            <a:extLst>
              <a:ext uri="{FF2B5EF4-FFF2-40B4-BE49-F238E27FC236}">
                <a16:creationId xmlns:a16="http://schemas.microsoft.com/office/drawing/2014/main" id="{9B61055E-9063-901A-DC5C-E5BFF6A5B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5388" y="5570538"/>
            <a:ext cx="184150" cy="3000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3429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350" b="1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2E795D-DEFD-3598-9C85-D55F0F751417}"/>
              </a:ext>
            </a:extLst>
          </p:cNvPr>
          <p:cNvSpPr/>
          <p:nvPr/>
        </p:nvSpPr>
        <p:spPr>
          <a:xfrm>
            <a:off x="1143000" y="1600200"/>
            <a:ext cx="6858000" cy="923925"/>
          </a:xfrm>
          <a:prstGeom prst="rect">
            <a:avLst/>
          </a:prstGeom>
          <a:effectLst/>
        </p:spPr>
        <p:txBody>
          <a:bodyPr anchor="ctr">
            <a:spAutoFit/>
          </a:bodyPr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5400" b="1" dirty="0">
                <a:solidFill>
                  <a:srgbClr val="FEFEFE"/>
                </a:solidFill>
                <a:latin typeface="Century Gothic" panose="020B0502020202020204"/>
              </a:rPr>
              <a:t>Questions?</a:t>
            </a:r>
            <a:endParaRPr lang="en-US" sz="135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D05590-80C9-6EB9-BF7E-4F60BBD5759E}"/>
              </a:ext>
            </a:extLst>
          </p:cNvPr>
          <p:cNvSpPr txBox="1"/>
          <p:nvPr/>
        </p:nvSpPr>
        <p:spPr>
          <a:xfrm>
            <a:off x="914400" y="3631833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Contact your CDBG Program Manager if you have any question or need further clarification.</a:t>
            </a: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0535B0A0-C874-D409-457B-69CECD77FE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57200"/>
            <a:ext cx="7772400" cy="1427163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600" b="1" dirty="0">
                <a:cs typeface="Trebuchet MS" panose="020B0603020202020204" pitchFamily="34" charset="0"/>
              </a:rPr>
              <a:t>Closeout Introduction</a:t>
            </a: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0E31787F-ABC2-9790-58C6-6CB6435F0A8B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609600" y="1676400"/>
            <a:ext cx="7620000" cy="4572000"/>
          </a:xfrm>
          <a:effectLst>
            <a:outerShdw blurRad="50800" rotWithShape="0">
              <a:srgbClr val="000000">
                <a:alpha val="39999"/>
              </a:srgbClr>
            </a:outerShdw>
          </a:effectLst>
        </p:spPr>
        <p:txBody>
          <a:bodyPr rtlCol="0">
            <a:noAutofit/>
          </a:bodyPr>
          <a:lstStyle/>
          <a:p>
            <a:pPr marL="0" indent="3572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400" dirty="0"/>
              <a:t>Closeout verifies that CDBG funds have been properly spent and that the city/county complied with all requirements in completing its program.</a:t>
            </a:r>
          </a:p>
          <a:p>
            <a:pPr marL="0" indent="3572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2800" dirty="0"/>
          </a:p>
          <a:p>
            <a:pPr marL="0" indent="3572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1350" dirty="0"/>
          </a:p>
          <a:p>
            <a:pPr marL="0" indent="3572" eaLnBrk="1" fontAlgn="auto" hangingPunct="1">
              <a:spcAft>
                <a:spcPts val="900"/>
              </a:spcAft>
              <a:buFont typeface="Arial" panose="020B0604020202020204" pitchFamily="34" charset="0"/>
              <a:buNone/>
              <a:defRPr/>
            </a:pPr>
            <a:r>
              <a:rPr lang="en-US" altLang="en-US" sz="1800" dirty="0"/>
              <a:t>The timeliness of closeout and the content of the information presented may be a factor for the evaluation of future CDBG applications. </a:t>
            </a:r>
          </a:p>
          <a:p>
            <a:pPr marL="467916" indent="-214313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altLang="en-US" sz="1800" dirty="0"/>
              <a:t>There are thresholds every year that determine eligibility:</a:t>
            </a:r>
          </a:p>
          <a:p>
            <a:pPr marL="6858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altLang="en-US" sz="1800" dirty="0"/>
              <a:t>There can’t be more than one competitive grant open at a time.</a:t>
            </a:r>
          </a:p>
          <a:p>
            <a:pPr marL="685800" eaLnBrk="1" fontAlgn="auto" hangingPunct="1"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altLang="en-US" sz="1800" dirty="0"/>
              <a:t>Economic Development and Planning grants that are 3 years old can make a community ineligible.</a:t>
            </a:r>
          </a:p>
          <a:p>
            <a:pPr marL="514350" indent="0" eaLnBrk="1" fontAlgn="auto" hangingPunct="1"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/>
            </a:pPr>
            <a:endParaRPr lang="en-US" altLang="en-US" sz="1800" dirty="0"/>
          </a:p>
          <a:p>
            <a:pPr marL="0" indent="0" algn="ctr"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US" altLang="en-US" sz="1800" dirty="0"/>
              <a:t>Therefore, be sure to closeout in a timely manner.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endParaRPr lang="en-US" altLang="en-US" sz="1275" dirty="0"/>
          </a:p>
          <a:p>
            <a:pPr marL="0" indent="3572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1275" dirty="0"/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id="{1382895A-FA8A-BB58-C3FD-531C97E46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5388" y="5570538"/>
            <a:ext cx="184150" cy="3000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3429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350" b="1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9AC4A374-4857-5D63-DA45-E006177174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85900" y="762000"/>
            <a:ext cx="6172200" cy="1223962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600" b="1" dirty="0">
                <a:cs typeface="Trebuchet MS" panose="020B0603020202020204" pitchFamily="34" charset="0"/>
              </a:rPr>
              <a:t>Grantee Responsibilities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4D13EACD-D4FC-8E5B-8520-3B02F7822D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79051" y="2263775"/>
            <a:ext cx="6172200" cy="33718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000" dirty="0"/>
              <a:t>Your responsibility is to effectively and efficiently manage and close out your CDBG program.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20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000" dirty="0"/>
              <a:t>Closeout is initiated when: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/>
              <a:t>Final inspection of your last construction contract takes place (public works).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/>
              <a:t>Beneficiaries are in place (jobs). </a:t>
            </a:r>
          </a:p>
          <a:p>
            <a:pPr lvl="1" eaLnBrk="1" fontAlgn="auto" hangingPunct="1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endParaRPr lang="en-US" altLang="en-US" sz="2000" dirty="0"/>
          </a:p>
          <a:p>
            <a:pPr marL="260747" lvl="1" indent="-260747"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US" altLang="en-US" sz="2000" dirty="0"/>
              <a:t>When the project is ready for closeout, download the CDBG Closeout Checklist from the CDBG website to use as a guide.</a:t>
            </a:r>
          </a:p>
          <a:p>
            <a:pPr marL="342900" lvl="1" indent="0"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endParaRPr lang="en-US" altLang="en-US" dirty="0"/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030764C1-6D52-8CDF-3EC0-8B4B192AF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5388" y="5570538"/>
            <a:ext cx="184150" cy="3000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3429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350" b="1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093E7A02-E33E-E5E2-26D6-4F6A454C73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85900" y="773112"/>
            <a:ext cx="6172200" cy="1425575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600" b="1" dirty="0">
                <a:cs typeface="Trebuchet MS" panose="020B0603020202020204" pitchFamily="34" charset="0"/>
              </a:rPr>
              <a:t>Grantee Responsibilities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36AADF08-43B1-FE2C-5EA1-421A2861E5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38262" y="2188430"/>
            <a:ext cx="6467475" cy="3973512"/>
          </a:xfrm>
        </p:spPr>
        <p:txBody>
          <a:bodyPr/>
          <a:lstStyle/>
          <a:p>
            <a:pPr eaLnBrk="1" hangingPunct="1">
              <a:spcAft>
                <a:spcPts val="1350"/>
              </a:spcAft>
              <a:buFont typeface="Arial" panose="020B0604020202020204" pitchFamily="34" charset="0"/>
              <a:buNone/>
              <a:defRPr/>
            </a:pPr>
            <a:r>
              <a:rPr lang="en-US" altLang="en-US" sz="2000" dirty="0"/>
              <a:t>Closeout documents are due to the ADECA by the date indicated in your most recently approved “</a:t>
            </a:r>
            <a:r>
              <a:rPr lang="en-US" altLang="en-US" sz="2000" u="sng" dirty="0"/>
              <a:t>Implementation Schedule</a:t>
            </a:r>
            <a:r>
              <a:rPr lang="en-US" altLang="en-US" sz="2000" dirty="0"/>
              <a:t>”.  Please revise the closeout submittal date throughout the grant period to prevent possible loss of funds.</a:t>
            </a:r>
          </a:p>
          <a:p>
            <a:pPr eaLnBrk="1" hangingPunct="1">
              <a:spcAft>
                <a:spcPts val="1350"/>
              </a:spcAft>
              <a:buFont typeface="Arial" panose="020B0604020202020204" pitchFamily="34" charset="0"/>
              <a:buNone/>
              <a:defRPr/>
            </a:pPr>
            <a:r>
              <a:rPr lang="en-US" altLang="en-US" sz="2000" dirty="0"/>
              <a:t>If your program has any unresolved / un-cleared findings from the ADECA monitoring visit(s), clear them prior to closeout.</a:t>
            </a:r>
          </a:p>
          <a:p>
            <a:pPr eaLnBrk="1" hangingPunct="1">
              <a:spcAft>
                <a:spcPts val="1350"/>
              </a:spcAft>
              <a:buFont typeface="Arial" panose="020B0604020202020204" pitchFamily="34" charset="0"/>
              <a:buNone/>
              <a:defRPr/>
            </a:pPr>
            <a:r>
              <a:rPr lang="en-US" altLang="en-US" sz="2000" dirty="0"/>
              <a:t>The Closeout package should contain </a:t>
            </a:r>
            <a:r>
              <a:rPr lang="en-US" altLang="en-US" sz="2000" u="sng" dirty="0"/>
              <a:t>all required documents that </a:t>
            </a:r>
            <a:r>
              <a:rPr lang="en-US" altLang="en-US" sz="2000" dirty="0"/>
              <a:t>coincide with the CDBG Checklist, </a:t>
            </a:r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A0555B18-6463-0A66-4DA3-A4796B8DB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5388" y="5570538"/>
            <a:ext cx="184150" cy="3000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3429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350" b="1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E5EA394A-64F0-41F7-43D3-79E411B734A4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487487" y="530225"/>
            <a:ext cx="6169025" cy="91440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600" b="1" dirty="0">
                <a:cs typeface="Trebuchet MS" panose="020B0603020202020204" pitchFamily="34" charset="0"/>
              </a:rPr>
              <a:t>Closeout Documents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58549BB8-4993-7FE2-B560-DF386F4661EF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056756" y="1460036"/>
            <a:ext cx="7030485" cy="5105400"/>
          </a:xfrm>
        </p:spPr>
        <p:txBody>
          <a:bodyPr rtlCol="0">
            <a:noAutofit/>
          </a:bodyPr>
          <a:lstStyle/>
          <a:p>
            <a:pPr marL="642938" indent="-295275" eaLnBrk="1" fontAlgn="auto" hangingPunct="1">
              <a:spcBef>
                <a:spcPts val="0"/>
              </a:spcBef>
              <a:spcAft>
                <a:spcPts val="225"/>
              </a:spcAft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b="1" dirty="0"/>
              <a:t>Final Summary Change Order, Final Inspection(s), and As-Built Certification for projects with construction plans</a:t>
            </a:r>
          </a:p>
          <a:p>
            <a:pPr marL="642938" indent="-295275" eaLnBrk="1" fontAlgn="auto" hangingPunct="1">
              <a:spcBef>
                <a:spcPts val="0"/>
              </a:spcBef>
              <a:spcAft>
                <a:spcPts val="225"/>
              </a:spcAft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b="1" dirty="0"/>
              <a:t>Newspaper Advertisements for Notice of Completion</a:t>
            </a:r>
          </a:p>
          <a:p>
            <a:pPr marL="642938" indent="-295275" eaLnBrk="1" fontAlgn="auto" hangingPunct="1">
              <a:spcBef>
                <a:spcPts val="0"/>
              </a:spcBef>
              <a:spcAft>
                <a:spcPts val="225"/>
              </a:spcAft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b="1" dirty="0"/>
              <a:t>Final Wage Compliance Report</a:t>
            </a:r>
          </a:p>
          <a:p>
            <a:pPr marL="642938" indent="-295275" eaLnBrk="1" fontAlgn="auto" hangingPunct="1">
              <a:spcBef>
                <a:spcPts val="0"/>
              </a:spcBef>
              <a:spcAft>
                <a:spcPts val="225"/>
              </a:spcAft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b="1" dirty="0"/>
              <a:t>Final Disclosure Statement of all CDBG funds spent</a:t>
            </a:r>
          </a:p>
          <a:p>
            <a:pPr marL="642938" indent="-295275" eaLnBrk="1" fontAlgn="auto" hangingPunct="1">
              <a:spcBef>
                <a:spcPts val="0"/>
              </a:spcBef>
              <a:spcAft>
                <a:spcPts val="225"/>
              </a:spcAft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b="1" dirty="0"/>
              <a:t>FHEO report(s) </a:t>
            </a:r>
            <a:r>
              <a:rPr lang="en-US" altLang="en-US" b="1" i="1" dirty="0"/>
              <a:t>(Sec 3 and Minority Contracting) </a:t>
            </a:r>
          </a:p>
          <a:p>
            <a:pPr marL="642938" indent="-295275" eaLnBrk="1" fontAlgn="auto" hangingPunct="1">
              <a:spcBef>
                <a:spcPts val="0"/>
              </a:spcBef>
              <a:spcAft>
                <a:spcPts val="225"/>
              </a:spcAft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b="1" dirty="0"/>
              <a:t>Closeout Public Hearing documents</a:t>
            </a:r>
          </a:p>
          <a:p>
            <a:pPr marL="642938" indent="-295275" eaLnBrk="1" fontAlgn="auto" hangingPunct="1">
              <a:spcBef>
                <a:spcPts val="0"/>
              </a:spcBef>
              <a:spcAft>
                <a:spcPts val="225"/>
              </a:spcAft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b="1" dirty="0"/>
              <a:t>List of Applicants and/or Hook-Up Certifications </a:t>
            </a:r>
            <a:r>
              <a:rPr lang="en-US" altLang="en-US" b="1" i="1" dirty="0"/>
              <a:t>(If applicable) </a:t>
            </a:r>
          </a:p>
          <a:p>
            <a:pPr marL="642938" indent="-295275" eaLnBrk="1" fontAlgn="auto" hangingPunct="1">
              <a:spcBef>
                <a:spcPts val="0"/>
              </a:spcBef>
              <a:spcAft>
                <a:spcPts val="225"/>
              </a:spcAft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b="1" dirty="0"/>
              <a:t>Performance Assessment Report </a:t>
            </a:r>
            <a:r>
              <a:rPr lang="en-US" altLang="en-US" b="1" i="1" dirty="0"/>
              <a:t>(pgs 1-4, 5 &amp;6 if applicable)</a:t>
            </a:r>
          </a:p>
          <a:p>
            <a:pPr marL="642938" indent="-295275" eaLnBrk="1" fontAlgn="auto" hangingPunct="1">
              <a:spcBef>
                <a:spcPts val="0"/>
              </a:spcBef>
              <a:spcAft>
                <a:spcPts val="225"/>
              </a:spcAft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b="1" dirty="0"/>
              <a:t>Project Narrative and color images of Project Construction</a:t>
            </a:r>
          </a:p>
          <a:p>
            <a:pPr marL="642938" indent="-295275" eaLnBrk="1" fontAlgn="auto" hangingPunct="1">
              <a:spcBef>
                <a:spcPts val="0"/>
              </a:spcBef>
              <a:spcAft>
                <a:spcPts val="225"/>
              </a:spcAft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b="1" dirty="0"/>
              <a:t>Final CDBG Payment Request/Financial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Expenditure</a:t>
            </a:r>
            <a:endParaRPr lang="en-US" altLang="en-US" b="1" dirty="0"/>
          </a:p>
          <a:p>
            <a:pPr marL="642938" indent="-295275" eaLnBrk="1" fontAlgn="auto" hangingPunct="1">
              <a:spcBef>
                <a:spcPts val="0"/>
              </a:spcBef>
              <a:spcAft>
                <a:spcPts val="225"/>
              </a:spcAft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b="1" dirty="0"/>
              <a:t>Audit Certification Form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endParaRPr lang="en-US" altLang="en-US" sz="750" dirty="0"/>
          </a:p>
          <a:p>
            <a:pPr eaLnBrk="1" fontAlgn="auto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defRPr/>
            </a:pPr>
            <a:r>
              <a:rPr lang="en-US" altLang="en-US" sz="2000" dirty="0"/>
              <a:t>All of these documents </a:t>
            </a:r>
            <a:r>
              <a:rPr lang="en-US" altLang="en-US" sz="2000" u="sng" dirty="0"/>
              <a:t>MUST</a:t>
            </a:r>
            <a:r>
              <a:rPr lang="en-US" altLang="en-US" sz="2000" dirty="0"/>
              <a:t> be included in the Closeout package!  </a:t>
            </a:r>
          </a:p>
          <a:p>
            <a:pPr eaLnBrk="1" fontAlgn="auto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defRPr/>
            </a:pPr>
            <a:r>
              <a:rPr lang="en-US" altLang="en-US" sz="2000" dirty="0"/>
              <a:t>If one of these documents was previously submitted, note it on your cover letter and send a copy of the document in the Closeout package.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endParaRPr lang="en-US" altLang="en-US" sz="1200" dirty="0"/>
          </a:p>
        </p:txBody>
      </p:sp>
      <p:sp>
        <p:nvSpPr>
          <p:cNvPr id="18436" name="Text Box 5">
            <a:extLst>
              <a:ext uri="{FF2B5EF4-FFF2-40B4-BE49-F238E27FC236}">
                <a16:creationId xmlns:a16="http://schemas.microsoft.com/office/drawing/2014/main" id="{F1675102-37DD-62DE-D5D1-2123832C8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5388" y="5570538"/>
            <a:ext cx="184150" cy="3000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EDE402CA-5C05-AADA-F8FF-958469BB06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-171450" y="649198"/>
            <a:ext cx="9296400" cy="142875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200" b="1" dirty="0">
                <a:cs typeface="Trebuchet MS" panose="020B0603020202020204" pitchFamily="34" charset="0"/>
              </a:rPr>
              <a:t>Final Summary Change Order </a:t>
            </a:r>
            <a:br>
              <a:rPr lang="en-US" altLang="en-US" sz="3200" b="1" dirty="0">
                <a:cs typeface="Trebuchet MS" panose="020B0603020202020204" pitchFamily="34" charset="0"/>
              </a:rPr>
            </a:br>
            <a:r>
              <a:rPr lang="en-US" altLang="en-US" sz="3200" b="1" dirty="0">
                <a:cs typeface="Trebuchet MS" panose="020B0603020202020204" pitchFamily="34" charset="0"/>
              </a:rPr>
              <a:t>Final Inspection &amp; As-Built Certification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804FA5FD-17A9-D4FA-F190-B60FD3BD38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6250" y="1981200"/>
            <a:ext cx="8001000" cy="464820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10000"/>
              </a:lnSpc>
              <a:spcAft>
                <a:spcPts val="1350"/>
              </a:spcAft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sz="2000" dirty="0"/>
              <a:t>Final Summary Change Order is obtained from the Engineer for final contract costs.</a:t>
            </a:r>
          </a:p>
          <a:p>
            <a:pPr eaLnBrk="1" fontAlgn="auto" hangingPunct="1">
              <a:lnSpc>
                <a:spcPct val="110000"/>
              </a:lnSpc>
              <a:spcAft>
                <a:spcPts val="1350"/>
              </a:spcAft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sz="2000" dirty="0"/>
              <a:t>Final Inspection(s) ensures the work has been completed satisfactorily and in conformance with plans, specifications, and contract conditions.  </a:t>
            </a:r>
            <a:r>
              <a:rPr lang="en-US" altLang="en-US" sz="2000" i="1" dirty="0"/>
              <a:t>If your grant program involves more than one prime construction contract, complete and retain all “Final Inspection Certifications” and file all at closeout.</a:t>
            </a:r>
          </a:p>
          <a:p>
            <a:pPr eaLnBrk="1" fontAlgn="auto" hangingPunct="1">
              <a:lnSpc>
                <a:spcPct val="110000"/>
              </a:lnSpc>
              <a:spcAft>
                <a:spcPts val="1350"/>
              </a:spcAft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sz="2000" dirty="0"/>
              <a:t>As-Built Certification confirms that the project was constructed as to the Engineer’s specifications.</a:t>
            </a:r>
          </a:p>
          <a:p>
            <a:pPr marL="0" indent="0" eaLnBrk="1" fontAlgn="auto" hangingPunct="1">
              <a:lnSpc>
                <a:spcPct val="110000"/>
              </a:lnSpc>
              <a:spcAft>
                <a:spcPts val="1350"/>
              </a:spcAft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US" altLang="en-US" sz="2000" dirty="0"/>
              <a:t>Note:  These are not required </a:t>
            </a:r>
            <a:r>
              <a:rPr lang="en-US" altLang="en-US" sz="2000"/>
              <a:t>for Housing Rehabilitation </a:t>
            </a:r>
            <a:r>
              <a:rPr lang="en-US" altLang="en-US" sz="2000" dirty="0"/>
              <a:t>projects or Planning grants.</a:t>
            </a:r>
          </a:p>
          <a:p>
            <a:pPr marL="0" indent="0" eaLnBrk="1" fontAlgn="auto" hangingPunct="1">
              <a:lnSpc>
                <a:spcPct val="110000"/>
              </a:lnSpc>
              <a:spcAft>
                <a:spcPts val="1350"/>
              </a:spcAft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endParaRPr lang="en-US" altLang="en-US" sz="1650" dirty="0"/>
          </a:p>
        </p:txBody>
      </p:sp>
      <p:sp>
        <p:nvSpPr>
          <p:cNvPr id="20485" name="Text Box 5">
            <a:extLst>
              <a:ext uri="{FF2B5EF4-FFF2-40B4-BE49-F238E27FC236}">
                <a16:creationId xmlns:a16="http://schemas.microsoft.com/office/drawing/2014/main" id="{CE743C0F-E78E-B4F8-48EC-52A966E2A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5388" y="5570538"/>
            <a:ext cx="184150" cy="3000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3429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350" b="1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0D8D99D6-A0E4-DACC-D433-442B9D4DF6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43781" y="555625"/>
            <a:ext cx="7056437" cy="1425575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200" b="1" dirty="0">
                <a:cs typeface="Trebuchet MS" panose="020B0603020202020204" pitchFamily="34" charset="0"/>
              </a:rPr>
              <a:t>Newspaper Advertisement for</a:t>
            </a:r>
            <a:br>
              <a:rPr lang="en-US" altLang="en-US" sz="3200" b="1" dirty="0">
                <a:cs typeface="Trebuchet MS" panose="020B0603020202020204" pitchFamily="34" charset="0"/>
              </a:rPr>
            </a:br>
            <a:r>
              <a:rPr lang="en-US" altLang="en-US" sz="3200" b="1" dirty="0">
                <a:cs typeface="Trebuchet MS" panose="020B0603020202020204" pitchFamily="34" charset="0"/>
              </a:rPr>
              <a:t>Notice of Completion </a:t>
            </a:r>
            <a:endParaRPr lang="en-US" altLang="en-US" sz="2400" dirty="0">
              <a:cs typeface="Trebuchet MS" panose="020B0603020202020204" pitchFamily="34" charset="0"/>
            </a:endParaRP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3D8C9C99-3850-628D-2024-8627A9B846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0999" y="1969213"/>
            <a:ext cx="8382000" cy="4572000"/>
          </a:xfrm>
        </p:spPr>
        <p:txBody>
          <a:bodyPr/>
          <a:lstStyle/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sz="2000" dirty="0"/>
              <a:t>Include the “Affidavit of Publication” from the newspaper and a published copy of the “Notice of Completion”.</a:t>
            </a:r>
          </a:p>
          <a:p>
            <a:pPr marL="469106" lvl="1" eaLnBrk="1" hangingPunct="1"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/>
              <a:t>The ad must run once a week for three consecutive weeks.</a:t>
            </a:r>
          </a:p>
          <a:p>
            <a:pPr marL="469106" lvl="1" eaLnBrk="1" hangingPunct="1"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/>
              <a:t>Final payment to the contractor </a:t>
            </a:r>
            <a:r>
              <a:rPr lang="en-US" altLang="en-US" sz="2000" u="sng" dirty="0"/>
              <a:t>is not</a:t>
            </a:r>
            <a:r>
              <a:rPr lang="en-US" altLang="en-US" sz="2000" dirty="0"/>
              <a:t> made until </a:t>
            </a:r>
            <a:r>
              <a:rPr lang="en-US" altLang="en-US" sz="2000" u="sng" dirty="0"/>
              <a:t>30 days after</a:t>
            </a:r>
            <a:r>
              <a:rPr lang="en-US" altLang="en-US" sz="2000" dirty="0"/>
              <a:t> the date of the </a:t>
            </a:r>
            <a:r>
              <a:rPr lang="en-US" altLang="en-US" sz="2000" u="sng" dirty="0"/>
              <a:t>final ad</a:t>
            </a:r>
            <a:r>
              <a:rPr lang="en-US" altLang="en-US" sz="2000" dirty="0"/>
              <a:t>.</a:t>
            </a:r>
          </a:p>
          <a:p>
            <a:pPr marL="469106" lvl="1" eaLnBrk="1" hangingPunct="1"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/>
              <a:t>Contracts for less than $100,000 have different rules. </a:t>
            </a:r>
          </a:p>
          <a:p>
            <a:pPr marL="469106" lvl="1" eaLnBrk="1" hangingPunct="1"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/>
              <a:t>The date of the first ad </a:t>
            </a:r>
            <a:r>
              <a:rPr lang="en-US" altLang="en-US" sz="2000" u="sng" dirty="0"/>
              <a:t>must not</a:t>
            </a:r>
            <a:r>
              <a:rPr lang="en-US" altLang="en-US" sz="2000" dirty="0"/>
              <a:t> have been prior to the date of the “Final Inspection Certification”.</a:t>
            </a:r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sz="2000" dirty="0"/>
              <a:t>If a newspaper is not published in your area:</a:t>
            </a:r>
          </a:p>
          <a:p>
            <a:pPr marL="469106" lvl="1" eaLnBrk="1" hangingPunct="1"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/>
              <a:t>Notice may be posted in a minimum of three (3) public places.</a:t>
            </a:r>
          </a:p>
          <a:p>
            <a:pPr marL="469106" lvl="1" eaLnBrk="1" hangingPunct="1"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/>
              <a:t>It </a:t>
            </a:r>
            <a:r>
              <a:rPr lang="en-US" altLang="en-US" sz="2000" b="1" u="sng" dirty="0"/>
              <a:t>MUST</a:t>
            </a:r>
            <a:r>
              <a:rPr lang="en-US" altLang="en-US" sz="2000" b="1" dirty="0"/>
              <a:t> </a:t>
            </a:r>
            <a:r>
              <a:rPr lang="en-US" altLang="en-US" sz="2000" dirty="0"/>
              <a:t>be posted in the project area.</a:t>
            </a:r>
          </a:p>
          <a:p>
            <a:pPr marL="469106" lvl="1" eaLnBrk="1" hangingPunct="1"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/>
              <a:t>It must be posted 30 days at the county courthouse, and proof of same shall be made by the judge of probate / sheriff, and the contractor</a:t>
            </a:r>
            <a:r>
              <a:rPr lang="en-US" altLang="en-US" sz="1350" dirty="0"/>
              <a:t>.</a:t>
            </a:r>
          </a:p>
        </p:txBody>
      </p:sp>
      <p:sp>
        <p:nvSpPr>
          <p:cNvPr id="22532" name="Text Box 5">
            <a:extLst>
              <a:ext uri="{FF2B5EF4-FFF2-40B4-BE49-F238E27FC236}">
                <a16:creationId xmlns:a16="http://schemas.microsoft.com/office/drawing/2014/main" id="{D45CB812-E0ED-AAF7-0B3F-9DF4EA19B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5388" y="5570538"/>
            <a:ext cx="184150" cy="3000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3429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350" b="1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FDA9E2D3-9BDF-66C4-7982-DA645E81D2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678718"/>
            <a:ext cx="7200900" cy="1427163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200" b="1" dirty="0">
                <a:cs typeface="Trebuchet MS" panose="020B0603020202020204" pitchFamily="34" charset="0"/>
              </a:rPr>
              <a:t>Final Wage Compliance Report and Final Disclosure Report</a:t>
            </a: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48B1DFE2-27D3-1CD1-1896-34F3724C57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6300" y="2124717"/>
            <a:ext cx="7391400" cy="41989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sz="2000" dirty="0"/>
              <a:t>After approval of all final payrolls, complete the “Final Wage Compliance Report”.</a:t>
            </a:r>
          </a:p>
          <a:p>
            <a:pPr marL="469106" lvl="1" eaLnBrk="1" fontAlgn="auto" hangingPunct="1"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/>
              <a:t>Submit all reports to your ADECA Program Manager at closeout.</a:t>
            </a:r>
          </a:p>
          <a:p>
            <a:pPr marL="469106" lvl="1" eaLnBrk="1" fontAlgn="auto" hangingPunct="1"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i="1" dirty="0"/>
              <a:t>The Davis Bacon Act requires a “Final Wage Compliance Report” to be completed on </a:t>
            </a:r>
            <a:r>
              <a:rPr lang="en-US" altLang="en-US" sz="2000" i="1" u="sng" dirty="0"/>
              <a:t>each</a:t>
            </a:r>
            <a:r>
              <a:rPr lang="en-US" altLang="en-US" sz="2000" i="1" dirty="0"/>
              <a:t> construction contract.  Please be sure to include any and all restitution. 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en-US" sz="2000" i="1" dirty="0"/>
          </a:p>
          <a:p>
            <a:pPr eaLnBrk="1" fontAlgn="auto" hangingPunct="1"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sz="2000" dirty="0"/>
              <a:t>Final Disclosure Report to be completed once all CDBG funds are expended.</a:t>
            </a:r>
          </a:p>
          <a:p>
            <a:pPr marL="469106" lvl="1" eaLnBrk="1" fontAlgn="auto" hangingPunct="1"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/>
              <a:t>Report only CDBG monies.</a:t>
            </a:r>
          </a:p>
          <a:p>
            <a:pPr marL="469106" lvl="1" eaLnBrk="1" fontAlgn="auto" hangingPunct="1"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/>
              <a:t>Report final amounts and do not include any monies to be de-obligated.</a:t>
            </a:r>
          </a:p>
        </p:txBody>
      </p:sp>
      <p:sp>
        <p:nvSpPr>
          <p:cNvPr id="24581" name="Text Box 5">
            <a:extLst>
              <a:ext uri="{FF2B5EF4-FFF2-40B4-BE49-F238E27FC236}">
                <a16:creationId xmlns:a16="http://schemas.microsoft.com/office/drawing/2014/main" id="{3B8889EB-E8D2-109A-5534-A7C02CD30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5388" y="5570538"/>
            <a:ext cx="184150" cy="3000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3429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350" b="1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FB6B13C5-FBC8-F3FB-1092-E14A816B81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85850" y="685800"/>
            <a:ext cx="6972300" cy="1427163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200" b="1" dirty="0">
                <a:cs typeface="Trebuchet MS" panose="020B0603020202020204" pitchFamily="34" charset="0"/>
              </a:rPr>
              <a:t>Minority Contracting Reports and Section 3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14913A20-9878-95ED-96ED-09166AB1E2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0600" y="2286000"/>
            <a:ext cx="7162800" cy="3733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sz="2000" b="1" dirty="0"/>
              <a:t>FINAL Form 2516 (Contract and Subcontract Report):  </a:t>
            </a:r>
            <a:r>
              <a:rPr lang="en-US" altLang="en-US" sz="2000" dirty="0"/>
              <a:t>Required for ALL grants (please see FH&amp;EO specialist for questions). 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endParaRPr lang="en-US" altLang="en-US" sz="2000" dirty="0"/>
          </a:p>
          <a:p>
            <a:pPr eaLnBrk="1" fontAlgn="auto" hangingPunct="1"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sz="2000" b="1" dirty="0"/>
              <a:t>FINAL Form 60002 (Section 3 Summary Report):  </a:t>
            </a:r>
            <a:r>
              <a:rPr lang="en-US" altLang="en-US" sz="2000" dirty="0"/>
              <a:t>Required for ALL grants (please see Section 3 Specialist for questions).</a:t>
            </a:r>
            <a:endParaRPr lang="en-US" altLang="en-US" sz="2000" u="sng" dirty="0"/>
          </a:p>
          <a:p>
            <a:pPr marL="0" indent="0"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endParaRPr lang="en-US" altLang="en-US" sz="2000" i="1" dirty="0"/>
          </a:p>
          <a:p>
            <a:pPr marL="260747" indent="0"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US" altLang="en-US" sz="2000" i="1" dirty="0"/>
              <a:t>Final submittals of both forms are due at closeout with reporting of </a:t>
            </a:r>
            <a:r>
              <a:rPr lang="en-US" altLang="en-US" sz="2000" i="1" u="sng" dirty="0"/>
              <a:t>CDBG dollars only</a:t>
            </a:r>
            <a:r>
              <a:rPr lang="en-US" altLang="en-US" sz="2000" i="1" dirty="0"/>
              <a:t> during the reporting period, including Planning Grants.</a:t>
            </a:r>
          </a:p>
        </p:txBody>
      </p:sp>
      <p:sp>
        <p:nvSpPr>
          <p:cNvPr id="26628" name="Text Box 5">
            <a:extLst>
              <a:ext uri="{FF2B5EF4-FFF2-40B4-BE49-F238E27FC236}">
                <a16:creationId xmlns:a16="http://schemas.microsoft.com/office/drawing/2014/main" id="{B80214EB-4CD9-4391-5EBC-9B857BFCB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5388" y="5570538"/>
            <a:ext cx="184150" cy="3000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3429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350" b="1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1_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5F50E3F8B8C44D9EA5BD2549956CF2" ma:contentTypeVersion="13" ma:contentTypeDescription="Create a new document." ma:contentTypeScope="" ma:versionID="b2b9d73acf982db44a3f29558a232d2e">
  <xsd:schema xmlns:xsd="http://www.w3.org/2001/XMLSchema" xmlns:xs="http://www.w3.org/2001/XMLSchema" xmlns:p="http://schemas.microsoft.com/office/2006/metadata/properties" xmlns:ns2="ead14a2b-0901-4851-9135-e440dd1a60d2" xmlns:ns3="bc761791-33a0-47b7-8145-9d3c2515a3a0" targetNamespace="http://schemas.microsoft.com/office/2006/metadata/properties" ma:root="true" ma:fieldsID="49673addfb051296036e07133082c8ef" ns2:_="" ns3:_="">
    <xsd:import namespace="ead14a2b-0901-4851-9135-e440dd1a60d2"/>
    <xsd:import namespace="bc761791-33a0-47b7-8145-9d3c2515a3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14a2b-0901-4851-9135-e440dd1a60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75dbdce9-60e9-41e5-8608-85a453d288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761791-33a0-47b7-8145-9d3c2515a3a0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38985699-f427-45a7-93a3-105b7de166ff}" ma:internalName="TaxCatchAll" ma:showField="CatchAllData" ma:web="bc761791-33a0-47b7-8145-9d3c2515a3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ad14a2b-0901-4851-9135-e440dd1a60d2">
      <Terms xmlns="http://schemas.microsoft.com/office/infopath/2007/PartnerControls"/>
    </lcf76f155ced4ddcb4097134ff3c332f>
    <TaxCatchAll xmlns="bc761791-33a0-47b7-8145-9d3c2515a3a0" xsi:nil="true"/>
  </documentManagement>
</p:properties>
</file>

<file path=customXml/itemProps1.xml><?xml version="1.0" encoding="utf-8"?>
<ds:datastoreItem xmlns:ds="http://schemas.openxmlformats.org/officeDocument/2006/customXml" ds:itemID="{D1892E2A-1BCA-4363-B675-DEC53A6ADC10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44059A42-0484-4BA1-85E0-BF52014A8233}"/>
</file>

<file path=customXml/itemProps3.xml><?xml version="1.0" encoding="utf-8"?>
<ds:datastoreItem xmlns:ds="http://schemas.openxmlformats.org/officeDocument/2006/customXml" ds:itemID="{8DD050F8-EB1E-4129-BF99-19425627CEF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63B9A5B-54A0-4C07-AADC-D8B58C340D06}">
  <ds:schemaRefs>
    <ds:schemaRef ds:uri="http://purl.org/dc/elements/1.1/"/>
    <ds:schemaRef ds:uri="e3827cdd-6440-40be-8500-967997ea7e09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e6067449-8796-49e4-8d61-964a215ef526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6876</TotalTime>
  <Words>1475</Words>
  <Application>Microsoft Office PowerPoint</Application>
  <PresentationFormat>On-screen Show (4:3)</PresentationFormat>
  <Paragraphs>147</Paragraphs>
  <Slides>18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Century Gothic</vt:lpstr>
      <vt:lpstr>Times New Roman</vt:lpstr>
      <vt:lpstr>Wingdings</vt:lpstr>
      <vt:lpstr>Vapor Trail</vt:lpstr>
      <vt:lpstr>1_Vapor Trail</vt:lpstr>
      <vt:lpstr>Acrobat Document</vt:lpstr>
      <vt:lpstr>CDBG Closeouts</vt:lpstr>
      <vt:lpstr>Closeout Introduction</vt:lpstr>
      <vt:lpstr>Grantee Responsibilities</vt:lpstr>
      <vt:lpstr>Grantee Responsibilities</vt:lpstr>
      <vt:lpstr>Closeout Documents</vt:lpstr>
      <vt:lpstr>Final Summary Change Order  Final Inspection &amp; As-Built Certification</vt:lpstr>
      <vt:lpstr>Newspaper Advertisement for Notice of Completion </vt:lpstr>
      <vt:lpstr>Final Wage Compliance Report and Final Disclosure Report</vt:lpstr>
      <vt:lpstr>Minority Contracting Reports and Section 3</vt:lpstr>
      <vt:lpstr>Close Out Public Hearing Documentation</vt:lpstr>
      <vt:lpstr>Assisted Forms and Certifications</vt:lpstr>
      <vt:lpstr>PowerPoint Presentation</vt:lpstr>
      <vt:lpstr>Project Narrative and Photographs</vt:lpstr>
      <vt:lpstr>PowerPoint Presentation</vt:lpstr>
      <vt:lpstr>CDBG Final Expenditure/ Payment Request</vt:lpstr>
      <vt:lpstr>Audit Certification Form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Procurement Rules and Regulations</dc:title>
  <dc:creator>Darak</dc:creator>
  <cp:lastModifiedBy>Prince, Tonika</cp:lastModifiedBy>
  <cp:revision>367</cp:revision>
  <cp:lastPrinted>2022-11-30T13:33:41Z</cp:lastPrinted>
  <dcterms:created xsi:type="dcterms:W3CDTF">2000-08-29T15:49:20Z</dcterms:created>
  <dcterms:modified xsi:type="dcterms:W3CDTF">2024-01-11T15:37:35Z</dcterms:modified>
</cp:coreProperties>
</file>