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4"/>
  </p:sldMasterIdLst>
  <p:notesMasterIdLst>
    <p:notesMasterId r:id="rId35"/>
  </p:notesMasterIdLst>
  <p:handoutMasterIdLst>
    <p:handoutMasterId r:id="rId36"/>
  </p:handoutMasterIdLst>
  <p:sldIdLst>
    <p:sldId id="256" r:id="rId5"/>
    <p:sldId id="306" r:id="rId6"/>
    <p:sldId id="261" r:id="rId7"/>
    <p:sldId id="2934" r:id="rId8"/>
    <p:sldId id="264" r:id="rId9"/>
    <p:sldId id="265" r:id="rId10"/>
    <p:sldId id="266" r:id="rId11"/>
    <p:sldId id="2924" r:id="rId12"/>
    <p:sldId id="2559" r:id="rId13"/>
    <p:sldId id="270" r:id="rId14"/>
    <p:sldId id="269" r:id="rId15"/>
    <p:sldId id="273" r:id="rId16"/>
    <p:sldId id="304" r:id="rId17"/>
    <p:sldId id="327" r:id="rId18"/>
    <p:sldId id="297" r:id="rId19"/>
    <p:sldId id="329" r:id="rId20"/>
    <p:sldId id="2936" r:id="rId21"/>
    <p:sldId id="2942" r:id="rId22"/>
    <p:sldId id="328" r:id="rId23"/>
    <p:sldId id="335" r:id="rId24"/>
    <p:sldId id="326" r:id="rId25"/>
    <p:sldId id="309" r:id="rId26"/>
    <p:sldId id="2943" r:id="rId27"/>
    <p:sldId id="2944" r:id="rId28"/>
    <p:sldId id="2935" r:id="rId29"/>
    <p:sldId id="307" r:id="rId30"/>
    <p:sldId id="311" r:id="rId31"/>
    <p:sldId id="312" r:id="rId32"/>
    <p:sldId id="314" r:id="rId33"/>
    <p:sldId id="330"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Expressway Rg" panose="020B0604020202020204" charset="0"/>
      <p:regular r:id="rId43"/>
      <p:bold r:id="rId44"/>
    </p:embeddedFont>
    <p:embeddedFont>
      <p:font typeface="Open Sans" panose="020B0606030504020204" pitchFamily="34" charset="0"/>
      <p:regular r:id="rId45"/>
      <p:bold r:id="rId46"/>
      <p:italic r:id="rId47"/>
      <p:boldItalic r:id="rId48"/>
    </p:embeddedFont>
    <p:embeddedFont>
      <p:font typeface="Open Sans Light" panose="020B0306030504020204" pitchFamily="34" charset="0"/>
      <p:regular r:id="rId49"/>
      <p:italic r:id="rId50"/>
    </p:embeddedFont>
    <p:embeddedFont>
      <p:font typeface="Open Sans SemiBold" panose="020B0706030804020204" pitchFamily="34" charset="0"/>
      <p:regular r:id="rId51"/>
      <p:bold r:id="rId52"/>
      <p:italic r:id="rId53"/>
      <p:boldItalic r:id="rId54"/>
    </p:embeddedFont>
    <p:embeddedFont>
      <p:font typeface="Source Sans Pro" panose="020B050303040302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734D04A-FC32-2B40-9E40-1B6A686CCAAB}">
          <p14:sldIdLst>
            <p14:sldId id="256"/>
            <p14:sldId id="306"/>
          </p14:sldIdLst>
        </p14:section>
        <p14:section name="Broadband Technology 101" id="{D83994B9-B60A-3844-B5F2-6CF1B9B7543F}">
          <p14:sldIdLst>
            <p14:sldId id="261"/>
            <p14:sldId id="2934"/>
            <p14:sldId id="264"/>
            <p14:sldId id="265"/>
            <p14:sldId id="266"/>
            <p14:sldId id="2924"/>
            <p14:sldId id="2559"/>
            <p14:sldId id="270"/>
            <p14:sldId id="269"/>
          </p14:sldIdLst>
        </p14:section>
        <p14:section name="Program Overview" id="{BC94B386-82AE-FF4E-92EB-2CC4C97EE025}">
          <p14:sldIdLst>
            <p14:sldId id="273"/>
            <p14:sldId id="304"/>
            <p14:sldId id="327"/>
          </p14:sldIdLst>
        </p14:section>
        <p14:section name="Planning Overview" id="{B71CCF52-3555-AB48-8357-FFFE7EFB8A3C}">
          <p14:sldIdLst>
            <p14:sldId id="297"/>
            <p14:sldId id="329"/>
            <p14:sldId id="2936"/>
            <p14:sldId id="2942"/>
            <p14:sldId id="328"/>
            <p14:sldId id="335"/>
            <p14:sldId id="326"/>
            <p14:sldId id="309"/>
            <p14:sldId id="2943"/>
            <p14:sldId id="2944"/>
            <p14:sldId id="2935"/>
            <p14:sldId id="307"/>
            <p14:sldId id="311"/>
            <p14:sldId id="312"/>
            <p14:sldId id="314"/>
            <p14:sldId id="3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116D01-C112-0D21-F810-E025F8A22261}" name="Kaylon Kenyon" initials="KK" userId="S::kkenyon@ctcnet.us::6b688179-0854-4f25-ab9e-dd988c83084b" providerId="AD"/>
  <p188:author id="{217D5E0C-1547-3307-E129-A1A85E071139}" name="Sarah Procaccini" initials="SP" userId="S::sprocaccini@ctcnet.us::82b4872c-7b80-40bb-804c-166ac51fb11c" providerId="AD"/>
  <p188:author id="{A1793316-30F3-5FDA-A0A4-3602200F84B0}" name="Jordan Shapiro" initials="JS" userId="S::jshapiro@ctcnet.us::342f1420-7b89-49d0-90eb-5b076e31f700" providerId="AD"/>
  <p188:author id="{7B607979-331B-EB90-D285-ADB372115958}" name="Marc Schulhof" initials="MS" userId="S::mschulhof@ctcnet.us::426ee1ee-5203-43cd-8369-ee3a784b0aa9" providerId="AD"/>
  <p188:author id="{A4700F8C-DA66-F093-F8EA-3BD809CC6E4E}" name="Julie Park" initials="JP" userId="S::jpark@ctcnet.us::963637aa-3dfe-4dd4-8d82-5369c744e085" providerId="AD"/>
  <p188:author id="{FDB34A9D-15B9-8AEC-7B77-E24E01F4250B}" name="Jack Burbridge" initials="JB" userId="S::jburbridge@ctcnet.us::7774c95d-f050-4285-8a07-4b1287d06b29" providerId="AD"/>
  <p188:author id="{3325A7EF-5935-4968-E200-9334B0F3A5AF}" name="Cheryl Johnson" initials="CJ" userId="S::cjohnson@ctcnet.us::3a5d4d57-5835-4f5e-9376-eb19f542c3f1" providerId="AD"/>
  <p188:author id="{80CE1BF7-34A5-DD0E-5D04-671E8E6466E2}" name="Jenna Schmaljohn" initials="JS" userId="S::jschmaljohn@ctcnet.us::fe0cf5a3-0629-4457-a74e-0fd5961bb426" providerId="AD"/>
  <p188:author id="{378AFAF7-D84E-50C6-807C-7EECC762A403}" name="Ziggy Rivkin-Fish" initials="ZRF" userId="S::zrivkinfish@ctcnet.us::be2c664b-ef01-4462-bf07-a64d355209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E6"/>
    <a:srgbClr val="308CC8"/>
    <a:srgbClr val="EFF3F8"/>
    <a:srgbClr val="FFFFFF"/>
    <a:srgbClr val="CCDFF2"/>
    <a:srgbClr val="E6EFF6"/>
    <a:srgbClr val="549DDF"/>
    <a:srgbClr val="0D9BFB"/>
    <a:srgbClr val="0297FC"/>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20" autoAdjust="0"/>
  </p:normalViewPr>
  <p:slideViewPr>
    <p:cSldViewPr snapToGrid="0">
      <p:cViewPr varScale="1">
        <p:scale>
          <a:sx n="102" d="100"/>
          <a:sy n="102" d="100"/>
        </p:scale>
        <p:origin x="918" y="10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Dorothy" userId="S::dorothy.may@adeca.alabama.gov::5a3db42d-28ad-483f-8d2f-b08969fab6b3" providerId="AD" clId="Web-{E59A403C-D0DE-DC9A-4C5E-622810CB3BBB}"/>
    <pc:docChg chg="modSld">
      <pc:chgData name="May, Dorothy" userId="S::dorothy.may@adeca.alabama.gov::5a3db42d-28ad-483f-8d2f-b08969fab6b3" providerId="AD" clId="Web-{E59A403C-D0DE-DC9A-4C5E-622810CB3BBB}" dt="2023-02-24T17:07:06.426" v="1" actId="20577"/>
      <pc:docMkLst>
        <pc:docMk/>
      </pc:docMkLst>
      <pc:sldChg chg="modSp">
        <pc:chgData name="May, Dorothy" userId="S::dorothy.may@adeca.alabama.gov::5a3db42d-28ad-483f-8d2f-b08969fab6b3" providerId="AD" clId="Web-{E59A403C-D0DE-DC9A-4C5E-622810CB3BBB}" dt="2023-02-24T17:07:06.426" v="1" actId="20577"/>
        <pc:sldMkLst>
          <pc:docMk/>
          <pc:sldMk cId="3321827150" sldId="335"/>
        </pc:sldMkLst>
        <pc:spChg chg="mod">
          <ac:chgData name="May, Dorothy" userId="S::dorothy.may@adeca.alabama.gov::5a3db42d-28ad-483f-8d2f-b08969fab6b3" providerId="AD" clId="Web-{E59A403C-D0DE-DC9A-4C5E-622810CB3BBB}" dt="2023-02-24T17:07:06.426" v="1" actId="20577"/>
          <ac:spMkLst>
            <pc:docMk/>
            <pc:sldMk cId="3321827150" sldId="335"/>
            <ac:spMk id="5" creationId="{C500A9BA-6EF4-A260-8743-067A16385F9B}"/>
          </ac:spMkLst>
        </pc:spChg>
      </pc:sldChg>
    </pc:docChg>
  </pc:docChgLst>
  <pc:docChgLst>
    <pc:chgData name="Jack Burbridge" userId="7774c95d-f050-4285-8a07-4b1287d06b29" providerId="ADAL" clId="{E5E1AFB0-F6D2-42E2-B1A3-90F689B730A3}"/>
    <pc:docChg chg="undo redo custSel addSld delSld modSld modSection">
      <pc:chgData name="Jack Burbridge" userId="7774c95d-f050-4285-8a07-4b1287d06b29" providerId="ADAL" clId="{E5E1AFB0-F6D2-42E2-B1A3-90F689B730A3}" dt="2023-02-27T17:30:59.172" v="162" actId="14100"/>
      <pc:docMkLst>
        <pc:docMk/>
      </pc:docMkLst>
      <pc:sldChg chg="modSp mod">
        <pc:chgData name="Jack Burbridge" userId="7774c95d-f050-4285-8a07-4b1287d06b29" providerId="ADAL" clId="{E5E1AFB0-F6D2-42E2-B1A3-90F689B730A3}" dt="2023-02-27T16:45:23.862" v="58" actId="1076"/>
        <pc:sldMkLst>
          <pc:docMk/>
          <pc:sldMk cId="3048662955" sldId="307"/>
        </pc:sldMkLst>
        <pc:spChg chg="mod">
          <ac:chgData name="Jack Burbridge" userId="7774c95d-f050-4285-8a07-4b1287d06b29" providerId="ADAL" clId="{E5E1AFB0-F6D2-42E2-B1A3-90F689B730A3}" dt="2023-02-27T16:45:23.862" v="58" actId="1076"/>
          <ac:spMkLst>
            <pc:docMk/>
            <pc:sldMk cId="3048662955" sldId="307"/>
            <ac:spMk id="3" creationId="{B2882385-83AC-9C70-9CD1-D9C595BDD783}"/>
          </ac:spMkLst>
        </pc:spChg>
      </pc:sldChg>
      <pc:sldChg chg="add">
        <pc:chgData name="Jack Burbridge" userId="7774c95d-f050-4285-8a07-4b1287d06b29" providerId="ADAL" clId="{E5E1AFB0-F6D2-42E2-B1A3-90F689B730A3}" dt="2023-02-27T17:20:26.857" v="80"/>
        <pc:sldMkLst>
          <pc:docMk/>
          <pc:sldMk cId="3899271017" sldId="2559"/>
        </pc:sldMkLst>
      </pc:sldChg>
      <pc:sldChg chg="modSp mod">
        <pc:chgData name="Jack Burbridge" userId="7774c95d-f050-4285-8a07-4b1287d06b29" providerId="ADAL" clId="{E5E1AFB0-F6D2-42E2-B1A3-90F689B730A3}" dt="2023-02-27T16:44:56.366" v="57" actId="1037"/>
        <pc:sldMkLst>
          <pc:docMk/>
          <pc:sldMk cId="2101303394" sldId="2935"/>
        </pc:sldMkLst>
        <pc:spChg chg="mod">
          <ac:chgData name="Jack Burbridge" userId="7774c95d-f050-4285-8a07-4b1287d06b29" providerId="ADAL" clId="{E5E1AFB0-F6D2-42E2-B1A3-90F689B730A3}" dt="2023-02-27T16:42:42.383" v="8" actId="1076"/>
          <ac:spMkLst>
            <pc:docMk/>
            <pc:sldMk cId="2101303394" sldId="2935"/>
            <ac:spMk id="2" creationId="{AE1D983D-0E20-11B1-9373-6404A980CA7E}"/>
          </ac:spMkLst>
        </pc:spChg>
        <pc:spChg chg="mod">
          <ac:chgData name="Jack Burbridge" userId="7774c95d-f050-4285-8a07-4b1287d06b29" providerId="ADAL" clId="{E5E1AFB0-F6D2-42E2-B1A3-90F689B730A3}" dt="2023-02-27T16:44:56.366" v="57" actId="1037"/>
          <ac:spMkLst>
            <pc:docMk/>
            <pc:sldMk cId="2101303394" sldId="2935"/>
            <ac:spMk id="3" creationId="{632CBEE6-2DCF-7F0A-FC7B-FFCBE5BA9045}"/>
          </ac:spMkLst>
        </pc:spChg>
        <pc:spChg chg="mod">
          <ac:chgData name="Jack Burbridge" userId="7774c95d-f050-4285-8a07-4b1287d06b29" providerId="ADAL" clId="{E5E1AFB0-F6D2-42E2-B1A3-90F689B730A3}" dt="2023-02-27T16:44:44.144" v="48" actId="14100"/>
          <ac:spMkLst>
            <pc:docMk/>
            <pc:sldMk cId="2101303394" sldId="2935"/>
            <ac:spMk id="7" creationId="{72EE9D53-161C-B17D-34D9-64AD4FD73AB1}"/>
          </ac:spMkLst>
        </pc:spChg>
        <pc:spChg chg="mod">
          <ac:chgData name="Jack Burbridge" userId="7774c95d-f050-4285-8a07-4b1287d06b29" providerId="ADAL" clId="{E5E1AFB0-F6D2-42E2-B1A3-90F689B730A3}" dt="2023-02-27T16:44:56.366" v="57" actId="1037"/>
          <ac:spMkLst>
            <pc:docMk/>
            <pc:sldMk cId="2101303394" sldId="2935"/>
            <ac:spMk id="14" creationId="{610E0D5F-C9F2-8F23-D131-8EFBB82811AE}"/>
          </ac:spMkLst>
        </pc:spChg>
        <pc:spChg chg="mod">
          <ac:chgData name="Jack Burbridge" userId="7774c95d-f050-4285-8a07-4b1287d06b29" providerId="ADAL" clId="{E5E1AFB0-F6D2-42E2-B1A3-90F689B730A3}" dt="2023-02-27T16:44:28.707" v="35" actId="255"/>
          <ac:spMkLst>
            <pc:docMk/>
            <pc:sldMk cId="2101303394" sldId="2935"/>
            <ac:spMk id="16" creationId="{3EAC1CF9-3349-7CED-F1AD-C36CC609680C}"/>
          </ac:spMkLst>
        </pc:spChg>
        <pc:spChg chg="mod">
          <ac:chgData name="Jack Burbridge" userId="7774c95d-f050-4285-8a07-4b1287d06b29" providerId="ADAL" clId="{E5E1AFB0-F6D2-42E2-B1A3-90F689B730A3}" dt="2023-02-27T16:44:28.707" v="35" actId="255"/>
          <ac:spMkLst>
            <pc:docMk/>
            <pc:sldMk cId="2101303394" sldId="2935"/>
            <ac:spMk id="18" creationId="{ACD2D92D-17FB-C32A-2E64-6D87FC8CF072}"/>
          </ac:spMkLst>
        </pc:spChg>
        <pc:spChg chg="mod">
          <ac:chgData name="Jack Burbridge" userId="7774c95d-f050-4285-8a07-4b1287d06b29" providerId="ADAL" clId="{E5E1AFB0-F6D2-42E2-B1A3-90F689B730A3}" dt="2023-02-27T16:44:48.265" v="49" actId="14100"/>
          <ac:spMkLst>
            <pc:docMk/>
            <pc:sldMk cId="2101303394" sldId="2935"/>
            <ac:spMk id="21" creationId="{C14466DF-4D06-99A7-02B5-71BE20032B35}"/>
          </ac:spMkLst>
        </pc:spChg>
        <pc:spChg chg="mod">
          <ac:chgData name="Jack Burbridge" userId="7774c95d-f050-4285-8a07-4b1287d06b29" providerId="ADAL" clId="{E5E1AFB0-F6D2-42E2-B1A3-90F689B730A3}" dt="2023-02-27T16:42:42.383" v="8" actId="1076"/>
          <ac:spMkLst>
            <pc:docMk/>
            <pc:sldMk cId="2101303394" sldId="2935"/>
            <ac:spMk id="30" creationId="{118FDF3E-9808-63CD-3861-C2963B0B8A89}"/>
          </ac:spMkLst>
        </pc:spChg>
        <pc:spChg chg="mod">
          <ac:chgData name="Jack Burbridge" userId="7774c95d-f050-4285-8a07-4b1287d06b29" providerId="ADAL" clId="{E5E1AFB0-F6D2-42E2-B1A3-90F689B730A3}" dt="2023-02-27T16:42:27.371" v="7" actId="6549"/>
          <ac:spMkLst>
            <pc:docMk/>
            <pc:sldMk cId="2101303394" sldId="2935"/>
            <ac:spMk id="32" creationId="{E7D9D918-50C5-144D-1789-79BC5574612A}"/>
          </ac:spMkLst>
        </pc:spChg>
        <pc:picChg chg="mod">
          <ac:chgData name="Jack Burbridge" userId="7774c95d-f050-4285-8a07-4b1287d06b29" providerId="ADAL" clId="{E5E1AFB0-F6D2-42E2-B1A3-90F689B730A3}" dt="2023-02-27T16:44:56.366" v="57" actId="1037"/>
          <ac:picMkLst>
            <pc:docMk/>
            <pc:sldMk cId="2101303394" sldId="2935"/>
            <ac:picMk id="13" creationId="{E77DE5F0-C24F-3A01-EE4A-AF1D773BDA66}"/>
          </ac:picMkLst>
        </pc:picChg>
        <pc:picChg chg="mod">
          <ac:chgData name="Jack Burbridge" userId="7774c95d-f050-4285-8a07-4b1287d06b29" providerId="ADAL" clId="{E5E1AFB0-F6D2-42E2-B1A3-90F689B730A3}" dt="2023-02-27T16:43:40.443" v="18" actId="1076"/>
          <ac:picMkLst>
            <pc:docMk/>
            <pc:sldMk cId="2101303394" sldId="2935"/>
            <ac:picMk id="15" creationId="{2A351644-471D-AFD6-AFBD-83B5131A6AF5}"/>
          </ac:picMkLst>
        </pc:picChg>
        <pc:picChg chg="mod">
          <ac:chgData name="Jack Burbridge" userId="7774c95d-f050-4285-8a07-4b1287d06b29" providerId="ADAL" clId="{E5E1AFB0-F6D2-42E2-B1A3-90F689B730A3}" dt="2023-02-27T16:43:54.112" v="31" actId="1037"/>
          <ac:picMkLst>
            <pc:docMk/>
            <pc:sldMk cId="2101303394" sldId="2935"/>
            <ac:picMk id="28" creationId="{EB7C1768-9A35-AA48-B56B-BD14E29DD331}"/>
          </ac:picMkLst>
        </pc:picChg>
      </pc:sldChg>
      <pc:sldChg chg="modSp add del mod">
        <pc:chgData name="Jack Burbridge" userId="7774c95d-f050-4285-8a07-4b1287d06b29" providerId="ADAL" clId="{E5E1AFB0-F6D2-42E2-B1A3-90F689B730A3}" dt="2023-02-27T17:25:18.632" v="85" actId="2696"/>
        <pc:sldMkLst>
          <pc:docMk/>
          <pc:sldMk cId="912292555" sldId="2936"/>
        </pc:sldMkLst>
        <pc:spChg chg="mod">
          <ac:chgData name="Jack Burbridge" userId="7774c95d-f050-4285-8a07-4b1287d06b29" providerId="ADAL" clId="{E5E1AFB0-F6D2-42E2-B1A3-90F689B730A3}" dt="2023-02-27T17:25:14.297" v="84" actId="20577"/>
          <ac:spMkLst>
            <pc:docMk/>
            <pc:sldMk cId="912292555" sldId="2936"/>
            <ac:spMk id="5" creationId="{F3029E8F-6AEF-B0BC-BEE2-8EE69F0BE0B6}"/>
          </ac:spMkLst>
        </pc:spChg>
      </pc:sldChg>
      <pc:sldChg chg="add mod modShow">
        <pc:chgData name="Jack Burbridge" userId="7774c95d-f050-4285-8a07-4b1287d06b29" providerId="ADAL" clId="{E5E1AFB0-F6D2-42E2-B1A3-90F689B730A3}" dt="2023-02-27T17:26:18.433" v="95" actId="729"/>
        <pc:sldMkLst>
          <pc:docMk/>
          <pc:sldMk cId="3815122189" sldId="2936"/>
        </pc:sldMkLst>
      </pc:sldChg>
      <pc:sldChg chg="modSp new del mod">
        <pc:chgData name="Jack Burbridge" userId="7774c95d-f050-4285-8a07-4b1287d06b29" providerId="ADAL" clId="{E5E1AFB0-F6D2-42E2-B1A3-90F689B730A3}" dt="2023-02-27T17:20:31.462" v="81" actId="47"/>
        <pc:sldMkLst>
          <pc:docMk/>
          <pc:sldMk cId="4070811301" sldId="2936"/>
        </pc:sldMkLst>
        <pc:spChg chg="mod">
          <ac:chgData name="Jack Burbridge" userId="7774c95d-f050-4285-8a07-4b1287d06b29" providerId="ADAL" clId="{E5E1AFB0-F6D2-42E2-B1A3-90F689B730A3}" dt="2023-02-27T17:19:30.076" v="79" actId="20577"/>
          <ac:spMkLst>
            <pc:docMk/>
            <pc:sldMk cId="4070811301" sldId="2936"/>
            <ac:spMk id="2" creationId="{E596A22C-FC4B-EE93-9042-09D62F7C9166}"/>
          </ac:spMkLst>
        </pc:spChg>
      </pc:sldChg>
      <pc:sldChg chg="modSp add mod">
        <pc:chgData name="Jack Burbridge" userId="7774c95d-f050-4285-8a07-4b1287d06b29" providerId="ADAL" clId="{E5E1AFB0-F6D2-42E2-B1A3-90F689B730A3}" dt="2023-02-27T17:26:13.801" v="94" actId="20577"/>
        <pc:sldMkLst>
          <pc:docMk/>
          <pc:sldMk cId="2905400257" sldId="2942"/>
        </pc:sldMkLst>
        <pc:spChg chg="mod">
          <ac:chgData name="Jack Burbridge" userId="7774c95d-f050-4285-8a07-4b1287d06b29" providerId="ADAL" clId="{E5E1AFB0-F6D2-42E2-B1A3-90F689B730A3}" dt="2023-02-27T17:26:13.801" v="94" actId="20577"/>
          <ac:spMkLst>
            <pc:docMk/>
            <pc:sldMk cId="2905400257" sldId="2942"/>
            <ac:spMk id="5" creationId="{F3029E8F-6AEF-B0BC-BEE2-8EE69F0BE0B6}"/>
          </ac:spMkLst>
        </pc:spChg>
      </pc:sldChg>
      <pc:sldChg chg="modSp add del mod modCm">
        <pc:chgData name="Jack Burbridge" userId="7774c95d-f050-4285-8a07-4b1287d06b29" providerId="ADAL" clId="{E5E1AFB0-F6D2-42E2-B1A3-90F689B730A3}" dt="2023-02-27T17:30:59.172" v="162" actId="14100"/>
        <pc:sldMkLst>
          <pc:docMk/>
          <pc:sldMk cId="2491491933" sldId="2943"/>
        </pc:sldMkLst>
        <pc:spChg chg="mod">
          <ac:chgData name="Jack Burbridge" userId="7774c95d-f050-4285-8a07-4b1287d06b29" providerId="ADAL" clId="{E5E1AFB0-F6D2-42E2-B1A3-90F689B730A3}" dt="2023-02-27T17:30:59.172" v="162" actId="14100"/>
          <ac:spMkLst>
            <pc:docMk/>
            <pc:sldMk cId="2491491933" sldId="2943"/>
            <ac:spMk id="5" creationId="{C34ECB06-61D0-291B-F0FE-CE5F4F2D5C0F}"/>
          </ac:spMkLst>
        </pc:spChg>
      </pc:sldChg>
    </pc:docChg>
  </pc:docChgLst>
  <pc:docChgLst>
    <pc:chgData name="May, Dorothy" userId="5a3db42d-28ad-483f-8d2f-b08969fab6b3" providerId="ADAL" clId="{EEE6F25C-461D-4B42-9A46-F0D6FF06CB21}"/>
    <pc:docChg chg="custSel delSld modSld modSection">
      <pc:chgData name="May, Dorothy" userId="5a3db42d-28ad-483f-8d2f-b08969fab6b3" providerId="ADAL" clId="{EEE6F25C-461D-4B42-9A46-F0D6FF06CB21}" dt="2023-03-27T16:02:27.698" v="111" actId="6549"/>
      <pc:docMkLst>
        <pc:docMk/>
      </pc:docMkLst>
      <pc:sldChg chg="modSp del mod">
        <pc:chgData name="May, Dorothy" userId="5a3db42d-28ad-483f-8d2f-b08969fab6b3" providerId="ADAL" clId="{EEE6F25C-461D-4B42-9A46-F0D6FF06CB21}" dt="2023-03-17T20:29:06.826" v="16" actId="2696"/>
        <pc:sldMkLst>
          <pc:docMk/>
          <pc:sldMk cId="704993110" sldId="259"/>
        </pc:sldMkLst>
        <pc:spChg chg="mod">
          <ac:chgData name="May, Dorothy" userId="5a3db42d-28ad-483f-8d2f-b08969fab6b3" providerId="ADAL" clId="{EEE6F25C-461D-4B42-9A46-F0D6FF06CB21}" dt="2023-02-27T18:07:30.518" v="4" actId="2"/>
          <ac:spMkLst>
            <pc:docMk/>
            <pc:sldMk cId="704993110" sldId="259"/>
            <ac:spMk id="60" creationId="{14C5AF24-67B0-2102-C835-A5D983FCE80D}"/>
          </ac:spMkLst>
        </pc:spChg>
      </pc:sldChg>
      <pc:sldChg chg="del">
        <pc:chgData name="May, Dorothy" userId="5a3db42d-28ad-483f-8d2f-b08969fab6b3" providerId="ADAL" clId="{EEE6F25C-461D-4B42-9A46-F0D6FF06CB21}" dt="2023-02-28T14:45:40.026" v="12" actId="2696"/>
        <pc:sldMkLst>
          <pc:docMk/>
          <pc:sldMk cId="3802403166" sldId="260"/>
        </pc:sldMkLst>
      </pc:sldChg>
      <pc:sldChg chg="modSp mod">
        <pc:chgData name="May, Dorothy" userId="5a3db42d-28ad-483f-8d2f-b08969fab6b3" providerId="ADAL" clId="{EEE6F25C-461D-4B42-9A46-F0D6FF06CB21}" dt="2023-03-27T16:02:27.698" v="111" actId="6549"/>
        <pc:sldMkLst>
          <pc:docMk/>
          <pc:sldMk cId="3596369258" sldId="304"/>
        </pc:sldMkLst>
        <pc:spChg chg="mod">
          <ac:chgData name="May, Dorothy" userId="5a3db42d-28ad-483f-8d2f-b08969fab6b3" providerId="ADAL" clId="{EEE6F25C-461D-4B42-9A46-F0D6FF06CB21}" dt="2023-03-27T16:02:27.698" v="111" actId="6549"/>
          <ac:spMkLst>
            <pc:docMk/>
            <pc:sldMk cId="3596369258" sldId="304"/>
            <ac:spMk id="7" creationId="{6DAF6D63-551E-FF18-6675-D8529B6644EB}"/>
          </ac:spMkLst>
        </pc:spChg>
      </pc:sldChg>
      <pc:sldChg chg="modSp mod modNotesTx">
        <pc:chgData name="May, Dorothy" userId="5a3db42d-28ad-483f-8d2f-b08969fab6b3" providerId="ADAL" clId="{EEE6F25C-461D-4B42-9A46-F0D6FF06CB21}" dt="2023-02-27T18:07:37.661" v="9" actId="2"/>
        <pc:sldMkLst>
          <pc:docMk/>
          <pc:sldMk cId="1117758420" sldId="329"/>
        </pc:sldMkLst>
        <pc:graphicFrameChg chg="modGraphic">
          <ac:chgData name="May, Dorothy" userId="5a3db42d-28ad-483f-8d2f-b08969fab6b3" providerId="ADAL" clId="{EEE6F25C-461D-4B42-9A46-F0D6FF06CB21}" dt="2023-02-27T18:07:34.885" v="7" actId="2"/>
          <ac:graphicFrameMkLst>
            <pc:docMk/>
            <pc:sldMk cId="1117758420" sldId="329"/>
            <ac:graphicFrameMk id="7" creationId="{A040B3D7-F9E9-5C4D-162B-B9726453EA66}"/>
          </ac:graphicFrameMkLst>
        </pc:graphicFrameChg>
      </pc:sldChg>
      <pc:sldChg chg="modSp mod">
        <pc:chgData name="May, Dorothy" userId="5a3db42d-28ad-483f-8d2f-b08969fab6b3" providerId="ADAL" clId="{EEE6F25C-461D-4B42-9A46-F0D6FF06CB21}" dt="2023-02-27T18:07:32.068" v="5" actId="2"/>
        <pc:sldMkLst>
          <pc:docMk/>
          <pc:sldMk cId="3911731737" sldId="2924"/>
        </pc:sldMkLst>
        <pc:spChg chg="mod">
          <ac:chgData name="May, Dorothy" userId="5a3db42d-28ad-483f-8d2f-b08969fab6b3" providerId="ADAL" clId="{EEE6F25C-461D-4B42-9A46-F0D6FF06CB21}" dt="2023-02-27T18:07:32.068" v="5" actId="2"/>
          <ac:spMkLst>
            <pc:docMk/>
            <pc:sldMk cId="3911731737" sldId="2924"/>
            <ac:spMk id="66" creationId="{58F25D2F-BCC2-0435-7FED-134A8D56E3CB}"/>
          </ac:spMkLst>
        </pc:spChg>
      </pc:sldChg>
      <pc:sldChg chg="modNotes">
        <pc:chgData name="May, Dorothy" userId="5a3db42d-28ad-483f-8d2f-b08969fab6b3" providerId="ADAL" clId="{EEE6F25C-461D-4B42-9A46-F0D6FF06CB21}" dt="2023-02-27T18:07:26.488" v="3" actId="2"/>
        <pc:sldMkLst>
          <pc:docMk/>
          <pc:sldMk cId="2101303394" sldId="2935"/>
        </pc:sldMkLst>
      </pc:sldChg>
      <pc:sldChg chg="modSp mod">
        <pc:chgData name="May, Dorothy" userId="5a3db42d-28ad-483f-8d2f-b08969fab6b3" providerId="ADAL" clId="{EEE6F25C-461D-4B42-9A46-F0D6FF06CB21}" dt="2023-02-27T18:07:43.166" v="11" actId="2"/>
        <pc:sldMkLst>
          <pc:docMk/>
          <pc:sldMk cId="3815122189" sldId="2936"/>
        </pc:sldMkLst>
        <pc:spChg chg="mod">
          <ac:chgData name="May, Dorothy" userId="5a3db42d-28ad-483f-8d2f-b08969fab6b3" providerId="ADAL" clId="{EEE6F25C-461D-4B42-9A46-F0D6FF06CB21}" dt="2023-02-27T18:07:43.166" v="11" actId="2"/>
          <ac:spMkLst>
            <pc:docMk/>
            <pc:sldMk cId="3815122189" sldId="2936"/>
            <ac:spMk id="5" creationId="{C58B7534-CC6C-06C4-44E6-34495A9695DD}"/>
          </ac:spMkLst>
        </pc:spChg>
      </pc:sldChg>
      <pc:sldChg chg="modSp mod delCm modCm">
        <pc:chgData name="May, Dorothy" userId="5a3db42d-28ad-483f-8d2f-b08969fab6b3" providerId="ADAL" clId="{EEE6F25C-461D-4B42-9A46-F0D6FF06CB21}" dt="2023-03-02T19:20:27.507" v="15"/>
        <pc:sldMkLst>
          <pc:docMk/>
          <pc:sldMk cId="2491491933" sldId="2943"/>
        </pc:sldMkLst>
        <pc:spChg chg="mod">
          <ac:chgData name="May, Dorothy" userId="5a3db42d-28ad-483f-8d2f-b08969fab6b3" providerId="ADAL" clId="{EEE6F25C-461D-4B42-9A46-F0D6FF06CB21}" dt="2023-02-27T17:54:18.455" v="2" actId="20577"/>
          <ac:spMkLst>
            <pc:docMk/>
            <pc:sldMk cId="2491491933" sldId="2943"/>
            <ac:spMk id="5" creationId="{C34ECB06-61D0-291B-F0FE-CE5F4F2D5C0F}"/>
          </ac:spMkLst>
        </pc:spChg>
      </pc:sldChg>
    </pc:docChg>
  </pc:docChgLst>
  <pc:docChgLst>
    <pc:chgData name="Kaylon Kenyon" userId="S::kkenyon_ctcnet.us#ext#@alabamagov.onmicrosoft.com::1b32e051-efb6-495a-9c42-01fcc7bc7448" providerId="AD" clId="Web-{FCF19EE5-8BE9-1AE4-2E74-745CFD3C87B2}"/>
    <pc:docChg chg="addSld delSld modSld modSection">
      <pc:chgData name="Kaylon Kenyon" userId="S::kkenyon_ctcnet.us#ext#@alabamagov.onmicrosoft.com::1b32e051-efb6-495a-9c42-01fcc7bc7448" providerId="AD" clId="Web-{FCF19EE5-8BE9-1AE4-2E74-745CFD3C87B2}" dt="2023-03-20T13:25:44.828" v="123" actId="20577"/>
      <pc:docMkLst>
        <pc:docMk/>
      </pc:docMkLst>
      <pc:sldChg chg="addSp delSp modSp">
        <pc:chgData name="Kaylon Kenyon" userId="S::kkenyon_ctcnet.us#ext#@alabamagov.onmicrosoft.com::1b32e051-efb6-495a-9c42-01fcc7bc7448" providerId="AD" clId="Web-{FCF19EE5-8BE9-1AE4-2E74-745CFD3C87B2}" dt="2023-03-20T13:18:53.072" v="5" actId="1076"/>
        <pc:sldMkLst>
          <pc:docMk/>
          <pc:sldMk cId="3596369258" sldId="304"/>
        </pc:sldMkLst>
        <pc:picChg chg="del">
          <ac:chgData name="Kaylon Kenyon" userId="S::kkenyon_ctcnet.us#ext#@alabamagov.onmicrosoft.com::1b32e051-efb6-495a-9c42-01fcc7bc7448" providerId="AD" clId="Web-{FCF19EE5-8BE9-1AE4-2E74-745CFD3C87B2}" dt="2023-03-20T13:18:46.087" v="4"/>
          <ac:picMkLst>
            <pc:docMk/>
            <pc:sldMk cId="3596369258" sldId="304"/>
            <ac:picMk id="4" creationId="{961A3323-F102-1321-501B-C868B75613F8}"/>
          </ac:picMkLst>
        </pc:picChg>
        <pc:picChg chg="add mod">
          <ac:chgData name="Kaylon Kenyon" userId="S::kkenyon_ctcnet.us#ext#@alabamagov.onmicrosoft.com::1b32e051-efb6-495a-9c42-01fcc7bc7448" providerId="AD" clId="Web-{FCF19EE5-8BE9-1AE4-2E74-745CFD3C87B2}" dt="2023-03-20T13:18:53.072" v="5" actId="1076"/>
          <ac:picMkLst>
            <pc:docMk/>
            <pc:sldMk cId="3596369258" sldId="304"/>
            <ac:picMk id="8" creationId="{FE1CE98E-F26B-E50C-226A-04971BA5A4E6}"/>
          </ac:picMkLst>
        </pc:picChg>
      </pc:sldChg>
      <pc:sldChg chg="addSp delSp modSp new del">
        <pc:chgData name="Kaylon Kenyon" userId="S::kkenyon_ctcnet.us#ext#@alabamagov.onmicrosoft.com::1b32e051-efb6-495a-9c42-01fcc7bc7448" providerId="AD" clId="Web-{FCF19EE5-8BE9-1AE4-2E74-745CFD3C87B2}" dt="2023-03-20T13:23:57.858" v="54"/>
        <pc:sldMkLst>
          <pc:docMk/>
          <pc:sldMk cId="1478739549" sldId="2944"/>
        </pc:sldMkLst>
        <pc:spChg chg="mod">
          <ac:chgData name="Kaylon Kenyon" userId="S::kkenyon_ctcnet.us#ext#@alabamagov.onmicrosoft.com::1b32e051-efb6-495a-9c42-01fcc7bc7448" providerId="AD" clId="Web-{FCF19EE5-8BE9-1AE4-2E74-745CFD3C87B2}" dt="2023-03-20T13:21:18.027" v="40" actId="20577"/>
          <ac:spMkLst>
            <pc:docMk/>
            <pc:sldMk cId="1478739549" sldId="2944"/>
            <ac:spMk id="2" creationId="{53E959D6-1417-BA5B-49BB-3ABEA8F6015A}"/>
          </ac:spMkLst>
        </pc:spChg>
        <pc:spChg chg="add del mod">
          <ac:chgData name="Kaylon Kenyon" userId="S::kkenyon_ctcnet.us#ext#@alabamagov.onmicrosoft.com::1b32e051-efb6-495a-9c42-01fcc7bc7448" providerId="AD" clId="Web-{FCF19EE5-8BE9-1AE4-2E74-745CFD3C87B2}" dt="2023-03-20T13:22:09.450" v="52" actId="20577"/>
          <ac:spMkLst>
            <pc:docMk/>
            <pc:sldMk cId="1478739549" sldId="2944"/>
            <ac:spMk id="3" creationId="{66D0ABD5-CBF0-7750-1F70-05F465D4EA61}"/>
          </ac:spMkLst>
        </pc:spChg>
        <pc:spChg chg="del">
          <ac:chgData name="Kaylon Kenyon" userId="S::kkenyon_ctcnet.us#ext#@alabamagov.onmicrosoft.com::1b32e051-efb6-495a-9c42-01fcc7bc7448" providerId="AD" clId="Web-{FCF19EE5-8BE9-1AE4-2E74-745CFD3C87B2}" dt="2023-03-20T13:20:10.761" v="15"/>
          <ac:spMkLst>
            <pc:docMk/>
            <pc:sldMk cId="1478739549" sldId="2944"/>
            <ac:spMk id="4" creationId="{939FC1C1-25C4-91EC-CC20-E4E9A3193249}"/>
          </ac:spMkLst>
        </pc:spChg>
        <pc:spChg chg="mod">
          <ac:chgData name="Kaylon Kenyon" userId="S::kkenyon_ctcnet.us#ext#@alabamagov.onmicrosoft.com::1b32e051-efb6-495a-9c42-01fcc7bc7448" providerId="AD" clId="Web-{FCF19EE5-8BE9-1AE4-2E74-745CFD3C87B2}" dt="2023-03-20T13:21:35.668" v="44" actId="20577"/>
          <ac:spMkLst>
            <pc:docMk/>
            <pc:sldMk cId="1478739549" sldId="2944"/>
            <ac:spMk id="5" creationId="{F4552148-BA0C-500A-E72D-3F40C0220AC4}"/>
          </ac:spMkLst>
        </pc:spChg>
        <pc:picChg chg="add del mod ord">
          <ac:chgData name="Kaylon Kenyon" userId="S::kkenyon_ctcnet.us#ext#@alabamagov.onmicrosoft.com::1b32e051-efb6-495a-9c42-01fcc7bc7448" providerId="AD" clId="Web-{FCF19EE5-8BE9-1AE4-2E74-745CFD3C87B2}" dt="2023-03-20T13:19:48.948" v="10"/>
          <ac:picMkLst>
            <pc:docMk/>
            <pc:sldMk cId="1478739549" sldId="2944"/>
            <ac:picMk id="7" creationId="{251D3E39-F413-861A-1D60-03BEAD843074}"/>
          </ac:picMkLst>
        </pc:picChg>
        <pc:picChg chg="add del mod ord">
          <ac:chgData name="Kaylon Kenyon" userId="S::kkenyon_ctcnet.us#ext#@alabamagov.onmicrosoft.com::1b32e051-efb6-495a-9c42-01fcc7bc7448" providerId="AD" clId="Web-{FCF19EE5-8BE9-1AE4-2E74-745CFD3C87B2}" dt="2023-03-20T13:20:02.495" v="14"/>
          <ac:picMkLst>
            <pc:docMk/>
            <pc:sldMk cId="1478739549" sldId="2944"/>
            <ac:picMk id="8" creationId="{86A064FF-E3C3-B214-A638-4EFA845EA237}"/>
          </ac:picMkLst>
        </pc:picChg>
        <pc:picChg chg="add mod ord">
          <ac:chgData name="Kaylon Kenyon" userId="S::kkenyon_ctcnet.us#ext#@alabamagov.onmicrosoft.com::1b32e051-efb6-495a-9c42-01fcc7bc7448" providerId="AD" clId="Web-{FCF19EE5-8BE9-1AE4-2E74-745CFD3C87B2}" dt="2023-03-20T13:22:45.700" v="53" actId="1076"/>
          <ac:picMkLst>
            <pc:docMk/>
            <pc:sldMk cId="1478739549" sldId="2944"/>
            <ac:picMk id="9" creationId="{ACCE292A-25AA-3DEA-7021-82B50881D114}"/>
          </ac:picMkLst>
        </pc:picChg>
      </pc:sldChg>
      <pc:sldChg chg="modSp add">
        <pc:chgData name="Kaylon Kenyon" userId="S::kkenyon_ctcnet.us#ext#@alabamagov.onmicrosoft.com::1b32e051-efb6-495a-9c42-01fcc7bc7448" providerId="AD" clId="Web-{FCF19EE5-8BE9-1AE4-2E74-745CFD3C87B2}" dt="2023-03-20T13:25:44.828" v="123" actId="20577"/>
        <pc:sldMkLst>
          <pc:docMk/>
          <pc:sldMk cId="2822752399" sldId="2944"/>
        </pc:sldMkLst>
        <pc:spChg chg="mod">
          <ac:chgData name="Kaylon Kenyon" userId="S::kkenyon_ctcnet.us#ext#@alabamagov.onmicrosoft.com::1b32e051-efb6-495a-9c42-01fcc7bc7448" providerId="AD" clId="Web-{FCF19EE5-8BE9-1AE4-2E74-745CFD3C87B2}" dt="2023-03-20T13:25:36.437" v="110" actId="20577"/>
          <ac:spMkLst>
            <pc:docMk/>
            <pc:sldMk cId="2822752399" sldId="2944"/>
            <ac:spMk id="2" creationId="{53E959D6-1417-BA5B-49BB-3ABEA8F6015A}"/>
          </ac:spMkLst>
        </pc:spChg>
        <pc:spChg chg="mod">
          <ac:chgData name="Kaylon Kenyon" userId="S::kkenyon_ctcnet.us#ext#@alabamagov.onmicrosoft.com::1b32e051-efb6-495a-9c42-01fcc7bc7448" providerId="AD" clId="Web-{FCF19EE5-8BE9-1AE4-2E74-745CFD3C87B2}" dt="2023-03-20T13:25:44.828" v="123" actId="20577"/>
          <ac:spMkLst>
            <pc:docMk/>
            <pc:sldMk cId="2822752399" sldId="2944"/>
            <ac:spMk id="5" creationId="{F4552148-BA0C-500A-E72D-3F40C0220AC4}"/>
          </ac:spMkLst>
        </pc:spChg>
      </pc:sldChg>
    </pc:docChg>
  </pc:docChgLst>
  <pc:docChgLst>
    <pc:chgData name="May, Dorothy" userId="5a3db42d-28ad-483f-8d2f-b08969fab6b3" providerId="ADAL" clId="{DAD708A6-B06D-494A-B389-7BB00C1AA40D}"/>
    <pc:docChg chg="delSld delSection modSection">
      <pc:chgData name="May, Dorothy" userId="5a3db42d-28ad-483f-8d2f-b08969fab6b3" providerId="ADAL" clId="{DAD708A6-B06D-494A-B389-7BB00C1AA40D}" dt="2023-03-29T18:41:35.647" v="4" actId="17851"/>
      <pc:docMkLst>
        <pc:docMk/>
      </pc:docMkLst>
      <pc:sldChg chg="del">
        <pc:chgData name="May, Dorothy" userId="5a3db42d-28ad-483f-8d2f-b08969fab6b3" providerId="ADAL" clId="{DAD708A6-B06D-494A-B389-7BB00C1AA40D}" dt="2023-03-29T18:35:08.618" v="1" actId="2696"/>
        <pc:sldMkLst>
          <pc:docMk/>
          <pc:sldMk cId="3131259750" sldId="288"/>
        </pc:sldMkLst>
      </pc:sldChg>
      <pc:sldChg chg="del">
        <pc:chgData name="May, Dorothy" userId="5a3db42d-28ad-483f-8d2f-b08969fab6b3" providerId="ADAL" clId="{DAD708A6-B06D-494A-B389-7BB00C1AA40D}" dt="2023-03-29T18:35:08.618" v="1" actId="2696"/>
        <pc:sldMkLst>
          <pc:docMk/>
          <pc:sldMk cId="1004194025" sldId="289"/>
        </pc:sldMkLst>
      </pc:sldChg>
      <pc:sldChg chg="del">
        <pc:chgData name="May, Dorothy" userId="5a3db42d-28ad-483f-8d2f-b08969fab6b3" providerId="ADAL" clId="{DAD708A6-B06D-494A-B389-7BB00C1AA40D}" dt="2023-03-29T18:35:17.075" v="2" actId="2696"/>
        <pc:sldMkLst>
          <pc:docMk/>
          <pc:sldMk cId="2801311324" sldId="290"/>
        </pc:sldMkLst>
      </pc:sldChg>
      <pc:sldChg chg="del">
        <pc:chgData name="May, Dorothy" userId="5a3db42d-28ad-483f-8d2f-b08969fab6b3" providerId="ADAL" clId="{DAD708A6-B06D-494A-B389-7BB00C1AA40D}" dt="2023-03-29T18:35:17.075" v="2" actId="2696"/>
        <pc:sldMkLst>
          <pc:docMk/>
          <pc:sldMk cId="1625447860" sldId="291"/>
        </pc:sldMkLst>
      </pc:sldChg>
      <pc:sldChg chg="del">
        <pc:chgData name="May, Dorothy" userId="5a3db42d-28ad-483f-8d2f-b08969fab6b3" providerId="ADAL" clId="{DAD708A6-B06D-494A-B389-7BB00C1AA40D}" dt="2023-03-29T18:35:17.075" v="2" actId="2696"/>
        <pc:sldMkLst>
          <pc:docMk/>
          <pc:sldMk cId="2218781804" sldId="292"/>
        </pc:sldMkLst>
      </pc:sldChg>
      <pc:sldChg chg="del">
        <pc:chgData name="May, Dorothy" userId="5a3db42d-28ad-483f-8d2f-b08969fab6b3" providerId="ADAL" clId="{DAD708A6-B06D-494A-B389-7BB00C1AA40D}" dt="2023-03-29T18:35:17.075" v="2" actId="2696"/>
        <pc:sldMkLst>
          <pc:docMk/>
          <pc:sldMk cId="2953734406" sldId="293"/>
        </pc:sldMkLst>
      </pc:sldChg>
      <pc:sldChg chg="del">
        <pc:chgData name="May, Dorothy" userId="5a3db42d-28ad-483f-8d2f-b08969fab6b3" providerId="ADAL" clId="{DAD708A6-B06D-494A-B389-7BB00C1AA40D}" dt="2023-03-29T18:35:17.075" v="2" actId="2696"/>
        <pc:sldMkLst>
          <pc:docMk/>
          <pc:sldMk cId="3013757880" sldId="294"/>
        </pc:sldMkLst>
      </pc:sldChg>
      <pc:sldChg chg="del">
        <pc:chgData name="May, Dorothy" userId="5a3db42d-28ad-483f-8d2f-b08969fab6b3" providerId="ADAL" clId="{DAD708A6-B06D-494A-B389-7BB00C1AA40D}" dt="2023-03-29T18:35:17.075" v="2" actId="2696"/>
        <pc:sldMkLst>
          <pc:docMk/>
          <pc:sldMk cId="3224359204" sldId="295"/>
        </pc:sldMkLst>
      </pc:sldChg>
      <pc:sldChg chg="del">
        <pc:chgData name="May, Dorothy" userId="5a3db42d-28ad-483f-8d2f-b08969fab6b3" providerId="ADAL" clId="{DAD708A6-B06D-494A-B389-7BB00C1AA40D}" dt="2023-03-29T18:35:20.767" v="3" actId="2696"/>
        <pc:sldMkLst>
          <pc:docMk/>
          <pc:sldMk cId="1106356555" sldId="302"/>
        </pc:sldMkLst>
      </pc:sldChg>
      <pc:sldChg chg="del">
        <pc:chgData name="May, Dorothy" userId="5a3db42d-28ad-483f-8d2f-b08969fab6b3" providerId="ADAL" clId="{DAD708A6-B06D-494A-B389-7BB00C1AA40D}" dt="2023-03-29T18:35:03.661" v="0" actId="2696"/>
        <pc:sldMkLst>
          <pc:docMk/>
          <pc:sldMk cId="116735132" sldId="305"/>
        </pc:sldMkLst>
      </pc:sldChg>
      <pc:sldChg chg="del">
        <pc:chgData name="May, Dorothy" userId="5a3db42d-28ad-483f-8d2f-b08969fab6b3" providerId="ADAL" clId="{DAD708A6-B06D-494A-B389-7BB00C1AA40D}" dt="2023-03-29T18:35:20.767" v="3" actId="2696"/>
        <pc:sldMkLst>
          <pc:docMk/>
          <pc:sldMk cId="2749326296" sldId="2925"/>
        </pc:sldMkLst>
      </pc:sldChg>
    </pc:docChg>
  </pc:docChgLst>
  <pc:docChgLst>
    <pc:chgData name="Neighbors, Maureen" userId="6b4c143f-acf1-48df-9363-aa587d3acc05" providerId="ADAL" clId="{6FB863E1-E9E1-41BA-9469-CDFAFDCDF659}"/>
    <pc:docChg chg="custSel delSld modSld modSection">
      <pc:chgData name="Neighbors, Maureen" userId="6b4c143f-acf1-48df-9363-aa587d3acc05" providerId="ADAL" clId="{6FB863E1-E9E1-41BA-9469-CDFAFDCDF659}" dt="2023-02-24T18:36:19.442" v="287" actId="47"/>
      <pc:docMkLst>
        <pc:docMk/>
      </pc:docMkLst>
      <pc:sldChg chg="modSp">
        <pc:chgData name="Neighbors, Maureen" userId="6b4c143f-acf1-48df-9363-aa587d3acc05" providerId="ADAL" clId="{6FB863E1-E9E1-41BA-9469-CDFAFDCDF659}" dt="2023-02-24T14:23:09.531" v="43" actId="20577"/>
        <pc:sldMkLst>
          <pc:docMk/>
          <pc:sldMk cId="2970683450" sldId="264"/>
        </pc:sldMkLst>
        <pc:graphicFrameChg chg="mod">
          <ac:chgData name="Neighbors, Maureen" userId="6b4c143f-acf1-48df-9363-aa587d3acc05" providerId="ADAL" clId="{6FB863E1-E9E1-41BA-9469-CDFAFDCDF659}" dt="2023-02-24T14:23:09.531" v="43" actId="20577"/>
          <ac:graphicFrameMkLst>
            <pc:docMk/>
            <pc:sldMk cId="2970683450" sldId="264"/>
            <ac:graphicFrameMk id="6" creationId="{4001BF74-677E-1F1C-5BAF-AA86F18511BD}"/>
          </ac:graphicFrameMkLst>
        </pc:graphicFrameChg>
      </pc:sldChg>
      <pc:sldChg chg="modSp">
        <pc:chgData name="Neighbors, Maureen" userId="6b4c143f-acf1-48df-9363-aa587d3acc05" providerId="ADAL" clId="{6FB863E1-E9E1-41BA-9469-CDFAFDCDF659}" dt="2023-02-24T14:37:06.811" v="273" actId="20577"/>
        <pc:sldMkLst>
          <pc:docMk/>
          <pc:sldMk cId="3131259750" sldId="288"/>
        </pc:sldMkLst>
        <pc:graphicFrameChg chg="mod">
          <ac:chgData name="Neighbors, Maureen" userId="6b4c143f-acf1-48df-9363-aa587d3acc05" providerId="ADAL" clId="{6FB863E1-E9E1-41BA-9469-CDFAFDCDF659}" dt="2023-02-24T14:37:06.811" v="273" actId="20577"/>
          <ac:graphicFrameMkLst>
            <pc:docMk/>
            <pc:sldMk cId="3131259750" sldId="288"/>
            <ac:graphicFrameMk id="24" creationId="{A82F94F0-463F-9A37-9CC7-2B7403960111}"/>
          </ac:graphicFrameMkLst>
        </pc:graphicFrameChg>
      </pc:sldChg>
      <pc:sldChg chg="modSp">
        <pc:chgData name="Neighbors, Maureen" userId="6b4c143f-acf1-48df-9363-aa587d3acc05" providerId="ADAL" clId="{6FB863E1-E9E1-41BA-9469-CDFAFDCDF659}" dt="2023-02-24T14:35:25.996" v="159" actId="20577"/>
        <pc:sldMkLst>
          <pc:docMk/>
          <pc:sldMk cId="1004194025" sldId="289"/>
        </pc:sldMkLst>
        <pc:graphicFrameChg chg="mod">
          <ac:chgData name="Neighbors, Maureen" userId="6b4c143f-acf1-48df-9363-aa587d3acc05" providerId="ADAL" clId="{6FB863E1-E9E1-41BA-9469-CDFAFDCDF659}" dt="2023-02-24T14:35:25.996" v="159" actId="20577"/>
          <ac:graphicFrameMkLst>
            <pc:docMk/>
            <pc:sldMk cId="1004194025" sldId="289"/>
            <ac:graphicFrameMk id="24" creationId="{A82F94F0-463F-9A37-9CC7-2B7403960111}"/>
          </ac:graphicFrameMkLst>
        </pc:graphicFrameChg>
      </pc:sldChg>
      <pc:sldChg chg="modSp">
        <pc:chgData name="Neighbors, Maureen" userId="6b4c143f-acf1-48df-9363-aa587d3acc05" providerId="ADAL" clId="{6FB863E1-E9E1-41BA-9469-CDFAFDCDF659}" dt="2023-02-24T14:35:47.503" v="175" actId="20577"/>
        <pc:sldMkLst>
          <pc:docMk/>
          <pc:sldMk cId="2801311324" sldId="290"/>
        </pc:sldMkLst>
        <pc:graphicFrameChg chg="mod">
          <ac:chgData name="Neighbors, Maureen" userId="6b4c143f-acf1-48df-9363-aa587d3acc05" providerId="ADAL" clId="{6FB863E1-E9E1-41BA-9469-CDFAFDCDF659}" dt="2023-02-24T14:35:47.503" v="175" actId="20577"/>
          <ac:graphicFrameMkLst>
            <pc:docMk/>
            <pc:sldMk cId="2801311324" sldId="290"/>
            <ac:graphicFrameMk id="24" creationId="{A82F94F0-463F-9A37-9CC7-2B7403960111}"/>
          </ac:graphicFrameMkLst>
        </pc:graphicFrameChg>
      </pc:sldChg>
      <pc:sldChg chg="modSp">
        <pc:chgData name="Neighbors, Maureen" userId="6b4c143f-acf1-48df-9363-aa587d3acc05" providerId="ADAL" clId="{6FB863E1-E9E1-41BA-9469-CDFAFDCDF659}" dt="2023-02-24T14:35:59.181" v="191" actId="20577"/>
        <pc:sldMkLst>
          <pc:docMk/>
          <pc:sldMk cId="1625447860" sldId="291"/>
        </pc:sldMkLst>
        <pc:graphicFrameChg chg="mod">
          <ac:chgData name="Neighbors, Maureen" userId="6b4c143f-acf1-48df-9363-aa587d3acc05" providerId="ADAL" clId="{6FB863E1-E9E1-41BA-9469-CDFAFDCDF659}" dt="2023-02-24T14:35:59.181" v="191" actId="20577"/>
          <ac:graphicFrameMkLst>
            <pc:docMk/>
            <pc:sldMk cId="1625447860" sldId="291"/>
            <ac:graphicFrameMk id="24" creationId="{A82F94F0-463F-9A37-9CC7-2B7403960111}"/>
          </ac:graphicFrameMkLst>
        </pc:graphicFrameChg>
      </pc:sldChg>
      <pc:sldChg chg="modSp">
        <pc:chgData name="Neighbors, Maureen" userId="6b4c143f-acf1-48df-9363-aa587d3acc05" providerId="ADAL" clId="{6FB863E1-E9E1-41BA-9469-CDFAFDCDF659}" dt="2023-02-24T14:36:19.096" v="209" actId="20577"/>
        <pc:sldMkLst>
          <pc:docMk/>
          <pc:sldMk cId="2218781804" sldId="292"/>
        </pc:sldMkLst>
        <pc:graphicFrameChg chg="mod">
          <ac:chgData name="Neighbors, Maureen" userId="6b4c143f-acf1-48df-9363-aa587d3acc05" providerId="ADAL" clId="{6FB863E1-E9E1-41BA-9469-CDFAFDCDF659}" dt="2023-02-24T14:36:19.096" v="209" actId="20577"/>
          <ac:graphicFrameMkLst>
            <pc:docMk/>
            <pc:sldMk cId="2218781804" sldId="292"/>
            <ac:graphicFrameMk id="24" creationId="{A82F94F0-463F-9A37-9CC7-2B7403960111}"/>
          </ac:graphicFrameMkLst>
        </pc:graphicFrameChg>
      </pc:sldChg>
      <pc:sldChg chg="modSp">
        <pc:chgData name="Neighbors, Maureen" userId="6b4c143f-acf1-48df-9363-aa587d3acc05" providerId="ADAL" clId="{6FB863E1-E9E1-41BA-9469-CDFAFDCDF659}" dt="2023-02-24T14:36:33.123" v="225" actId="20577"/>
        <pc:sldMkLst>
          <pc:docMk/>
          <pc:sldMk cId="2953734406" sldId="293"/>
        </pc:sldMkLst>
        <pc:graphicFrameChg chg="mod">
          <ac:chgData name="Neighbors, Maureen" userId="6b4c143f-acf1-48df-9363-aa587d3acc05" providerId="ADAL" clId="{6FB863E1-E9E1-41BA-9469-CDFAFDCDF659}" dt="2023-02-24T14:36:33.123" v="225" actId="20577"/>
          <ac:graphicFrameMkLst>
            <pc:docMk/>
            <pc:sldMk cId="2953734406" sldId="293"/>
            <ac:graphicFrameMk id="24" creationId="{A82F94F0-463F-9A37-9CC7-2B7403960111}"/>
          </ac:graphicFrameMkLst>
        </pc:graphicFrameChg>
      </pc:sldChg>
      <pc:sldChg chg="modSp">
        <pc:chgData name="Neighbors, Maureen" userId="6b4c143f-acf1-48df-9363-aa587d3acc05" providerId="ADAL" clId="{6FB863E1-E9E1-41BA-9469-CDFAFDCDF659}" dt="2023-02-24T14:36:43.423" v="241" actId="20577"/>
        <pc:sldMkLst>
          <pc:docMk/>
          <pc:sldMk cId="3013757880" sldId="294"/>
        </pc:sldMkLst>
        <pc:graphicFrameChg chg="mod">
          <ac:chgData name="Neighbors, Maureen" userId="6b4c143f-acf1-48df-9363-aa587d3acc05" providerId="ADAL" clId="{6FB863E1-E9E1-41BA-9469-CDFAFDCDF659}" dt="2023-02-24T14:36:43.423" v="241" actId="20577"/>
          <ac:graphicFrameMkLst>
            <pc:docMk/>
            <pc:sldMk cId="3013757880" sldId="294"/>
            <ac:graphicFrameMk id="24" creationId="{A82F94F0-463F-9A37-9CC7-2B7403960111}"/>
          </ac:graphicFrameMkLst>
        </pc:graphicFrameChg>
      </pc:sldChg>
      <pc:sldChg chg="modSp">
        <pc:chgData name="Neighbors, Maureen" userId="6b4c143f-acf1-48df-9363-aa587d3acc05" providerId="ADAL" clId="{6FB863E1-E9E1-41BA-9469-CDFAFDCDF659}" dt="2023-02-24T14:36:54.918" v="257" actId="20577"/>
        <pc:sldMkLst>
          <pc:docMk/>
          <pc:sldMk cId="3224359204" sldId="295"/>
        </pc:sldMkLst>
        <pc:graphicFrameChg chg="mod">
          <ac:chgData name="Neighbors, Maureen" userId="6b4c143f-acf1-48df-9363-aa587d3acc05" providerId="ADAL" clId="{6FB863E1-E9E1-41BA-9469-CDFAFDCDF659}" dt="2023-02-24T14:36:54.918" v="257" actId="20577"/>
          <ac:graphicFrameMkLst>
            <pc:docMk/>
            <pc:sldMk cId="3224359204" sldId="295"/>
            <ac:graphicFrameMk id="24" creationId="{A82F94F0-463F-9A37-9CC7-2B7403960111}"/>
          </ac:graphicFrameMkLst>
        </pc:graphicFrameChg>
      </pc:sldChg>
      <pc:sldChg chg="modSp mod">
        <pc:chgData name="Neighbors, Maureen" userId="6b4c143f-acf1-48df-9363-aa587d3acc05" providerId="ADAL" clId="{6FB863E1-E9E1-41BA-9469-CDFAFDCDF659}" dt="2023-02-24T14:32:16.284" v="82" actId="20577"/>
        <pc:sldMkLst>
          <pc:docMk/>
          <pc:sldMk cId="1117758420" sldId="329"/>
        </pc:sldMkLst>
        <pc:graphicFrameChg chg="modGraphic">
          <ac:chgData name="Neighbors, Maureen" userId="6b4c143f-acf1-48df-9363-aa587d3acc05" providerId="ADAL" clId="{6FB863E1-E9E1-41BA-9469-CDFAFDCDF659}" dt="2023-02-24T14:32:16.284" v="82" actId="20577"/>
          <ac:graphicFrameMkLst>
            <pc:docMk/>
            <pc:sldMk cId="1117758420" sldId="329"/>
            <ac:graphicFrameMk id="7" creationId="{A040B3D7-F9E9-5C4D-162B-B9726453EA66}"/>
          </ac:graphicFrameMkLst>
        </pc:graphicFrameChg>
      </pc:sldChg>
      <pc:sldChg chg="modSp mod">
        <pc:chgData name="Neighbors, Maureen" userId="6b4c143f-acf1-48df-9363-aa587d3acc05" providerId="ADAL" clId="{6FB863E1-E9E1-41BA-9469-CDFAFDCDF659}" dt="2023-02-24T14:33:25.828" v="143" actId="20577"/>
        <pc:sldMkLst>
          <pc:docMk/>
          <pc:sldMk cId="3321827150" sldId="335"/>
        </pc:sldMkLst>
        <pc:spChg chg="mod">
          <ac:chgData name="Neighbors, Maureen" userId="6b4c143f-acf1-48df-9363-aa587d3acc05" providerId="ADAL" clId="{6FB863E1-E9E1-41BA-9469-CDFAFDCDF659}" dt="2023-02-24T14:33:25.828" v="143" actId="20577"/>
          <ac:spMkLst>
            <pc:docMk/>
            <pc:sldMk cId="3321827150" sldId="335"/>
            <ac:spMk id="5" creationId="{C500A9BA-6EF4-A260-8743-067A16385F9B}"/>
          </ac:spMkLst>
        </pc:spChg>
      </pc:sldChg>
      <pc:sldChg chg="del">
        <pc:chgData name="Neighbors, Maureen" userId="6b4c143f-acf1-48df-9363-aa587d3acc05" providerId="ADAL" clId="{6FB863E1-E9E1-41BA-9469-CDFAFDCDF659}" dt="2023-02-24T18:36:19.442" v="287" actId="47"/>
        <pc:sldMkLst>
          <pc:docMk/>
          <pc:sldMk cId="16363158" sldId="2901"/>
        </pc:sldMkLst>
      </pc:sldChg>
      <pc:sldChg chg="modSp mod">
        <pc:chgData name="Neighbors, Maureen" userId="6b4c143f-acf1-48df-9363-aa587d3acc05" providerId="ADAL" clId="{6FB863E1-E9E1-41BA-9469-CDFAFDCDF659}" dt="2023-02-24T18:36:13.820" v="286" actId="1076"/>
        <pc:sldMkLst>
          <pc:docMk/>
          <pc:sldMk cId="2101303394" sldId="2935"/>
        </pc:sldMkLst>
        <pc:spChg chg="mod">
          <ac:chgData name="Neighbors, Maureen" userId="6b4c143f-acf1-48df-9363-aa587d3acc05" providerId="ADAL" clId="{6FB863E1-E9E1-41BA-9469-CDFAFDCDF659}" dt="2023-02-24T18:34:57.588" v="274" actId="27636"/>
          <ac:spMkLst>
            <pc:docMk/>
            <pc:sldMk cId="2101303394" sldId="2935"/>
            <ac:spMk id="2" creationId="{AE1D983D-0E20-11B1-9373-6404A980CA7E}"/>
          </ac:spMkLst>
        </pc:spChg>
        <pc:spChg chg="mod">
          <ac:chgData name="Neighbors, Maureen" userId="6b4c143f-acf1-48df-9363-aa587d3acc05" providerId="ADAL" clId="{6FB863E1-E9E1-41BA-9469-CDFAFDCDF659}" dt="2023-02-24T18:35:35.034" v="278" actId="14100"/>
          <ac:spMkLst>
            <pc:docMk/>
            <pc:sldMk cId="2101303394" sldId="2935"/>
            <ac:spMk id="3" creationId="{632CBEE6-2DCF-7F0A-FC7B-FFCBE5BA9045}"/>
          </ac:spMkLst>
        </pc:spChg>
        <pc:spChg chg="mod">
          <ac:chgData name="Neighbors, Maureen" userId="6b4c143f-acf1-48df-9363-aa587d3acc05" providerId="ADAL" clId="{6FB863E1-E9E1-41BA-9469-CDFAFDCDF659}" dt="2023-02-24T18:36:08.703" v="285" actId="14100"/>
          <ac:spMkLst>
            <pc:docMk/>
            <pc:sldMk cId="2101303394" sldId="2935"/>
            <ac:spMk id="7" creationId="{72EE9D53-161C-B17D-34D9-64AD4FD73AB1}"/>
          </ac:spMkLst>
        </pc:spChg>
        <pc:spChg chg="mod">
          <ac:chgData name="Neighbors, Maureen" userId="6b4c143f-acf1-48df-9363-aa587d3acc05" providerId="ADAL" clId="{6FB863E1-E9E1-41BA-9469-CDFAFDCDF659}" dt="2023-02-24T18:35:38.767" v="279" actId="14100"/>
          <ac:spMkLst>
            <pc:docMk/>
            <pc:sldMk cId="2101303394" sldId="2935"/>
            <ac:spMk id="14" creationId="{610E0D5F-C9F2-8F23-D131-8EFBB82811AE}"/>
          </ac:spMkLst>
        </pc:spChg>
        <pc:spChg chg="mod">
          <ac:chgData name="Neighbors, Maureen" userId="6b4c143f-acf1-48df-9363-aa587d3acc05" providerId="ADAL" clId="{6FB863E1-E9E1-41BA-9469-CDFAFDCDF659}" dt="2023-02-24T18:35:28.430" v="276" actId="14100"/>
          <ac:spMkLst>
            <pc:docMk/>
            <pc:sldMk cId="2101303394" sldId="2935"/>
            <ac:spMk id="16" creationId="{3EAC1CF9-3349-7CED-F1AD-C36CC609680C}"/>
          </ac:spMkLst>
        </pc:spChg>
        <pc:spChg chg="mod">
          <ac:chgData name="Neighbors, Maureen" userId="6b4c143f-acf1-48df-9363-aa587d3acc05" providerId="ADAL" clId="{6FB863E1-E9E1-41BA-9469-CDFAFDCDF659}" dt="2023-02-24T18:36:02.759" v="284" actId="14100"/>
          <ac:spMkLst>
            <pc:docMk/>
            <pc:sldMk cId="2101303394" sldId="2935"/>
            <ac:spMk id="18" creationId="{ACD2D92D-17FB-C32A-2E64-6D87FC8CF072}"/>
          </ac:spMkLst>
        </pc:spChg>
        <pc:spChg chg="mod">
          <ac:chgData name="Neighbors, Maureen" userId="6b4c143f-acf1-48df-9363-aa587d3acc05" providerId="ADAL" clId="{6FB863E1-E9E1-41BA-9469-CDFAFDCDF659}" dt="2023-02-24T18:35:24.024" v="275" actId="14100"/>
          <ac:spMkLst>
            <pc:docMk/>
            <pc:sldMk cId="2101303394" sldId="2935"/>
            <ac:spMk id="21" creationId="{C14466DF-4D06-99A7-02B5-71BE20032B35}"/>
          </ac:spMkLst>
        </pc:spChg>
        <pc:picChg chg="mod">
          <ac:chgData name="Neighbors, Maureen" userId="6b4c143f-acf1-48df-9363-aa587d3acc05" providerId="ADAL" clId="{6FB863E1-E9E1-41BA-9469-CDFAFDCDF659}" dt="2023-02-24T18:35:46.824" v="280" actId="1076"/>
          <ac:picMkLst>
            <pc:docMk/>
            <pc:sldMk cId="2101303394" sldId="2935"/>
            <ac:picMk id="13" creationId="{E77DE5F0-C24F-3A01-EE4A-AF1D773BDA66}"/>
          </ac:picMkLst>
        </pc:picChg>
        <pc:picChg chg="mod">
          <ac:chgData name="Neighbors, Maureen" userId="6b4c143f-acf1-48df-9363-aa587d3acc05" providerId="ADAL" clId="{6FB863E1-E9E1-41BA-9469-CDFAFDCDF659}" dt="2023-02-24T18:35:57.003" v="283" actId="14100"/>
          <ac:picMkLst>
            <pc:docMk/>
            <pc:sldMk cId="2101303394" sldId="2935"/>
            <ac:picMk id="15" creationId="{2A351644-471D-AFD6-AFBD-83B5131A6AF5}"/>
          </ac:picMkLst>
        </pc:picChg>
        <pc:picChg chg="mod">
          <ac:chgData name="Neighbors, Maureen" userId="6b4c143f-acf1-48df-9363-aa587d3acc05" providerId="ADAL" clId="{6FB863E1-E9E1-41BA-9469-CDFAFDCDF659}" dt="2023-02-24T18:36:13.820" v="286" actId="1076"/>
          <ac:picMkLst>
            <pc:docMk/>
            <pc:sldMk cId="2101303394" sldId="2935"/>
            <ac:picMk id="28" creationId="{EB7C1768-9A35-AA48-B56B-BD14E29DD33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Sheet1!$B$1</c:f>
              <c:strCache>
                <c:ptCount val="1"/>
                <c:pt idx="0">
                  <c:v>Download in Mbps</c:v>
                </c:pt>
              </c:strCache>
            </c:strRef>
          </c:tx>
          <c:spPr>
            <a:solidFill>
              <a:srgbClr val="2D69B6"/>
            </a:solidFill>
            <a:ln>
              <a:noFill/>
            </a:ln>
            <a:effectLst/>
          </c:spPr>
          <c:invertIfNegative val="0"/>
          <c:cat>
            <c:strRef>
              <c:f>Sheet1!$A$2:$A$10</c:f>
              <c:strCache>
                <c:ptCount val="9"/>
                <c:pt idx="0">
                  <c:v>Telework/Telehealth video</c:v>
                </c:pt>
                <c:pt idx="1">
                  <c:v>Remote Learning</c:v>
                </c:pt>
                <c:pt idx="2">
                  <c:v>Netflix (daytime)</c:v>
                </c:pt>
                <c:pt idx="3">
                  <c:v>Netflix (evening)</c:v>
                </c:pt>
                <c:pt idx="4">
                  <c:v>Alexa and other smart devices</c:v>
                </c:pt>
                <c:pt idx="5">
                  <c:v>Online Video Gaming</c:v>
                </c:pt>
                <c:pt idx="6">
                  <c:v>Internet Surfing</c:v>
                </c:pt>
                <c:pt idx="7">
                  <c:v>TOTAL DAYTIME BANDWIDTH USE</c:v>
                </c:pt>
                <c:pt idx="8">
                  <c:v>TOTAL EVENING BANDWIDTH USE</c:v>
                </c:pt>
              </c:strCache>
            </c:strRef>
          </c:cat>
          <c:val>
            <c:numRef>
              <c:f>Sheet1!$B$2:$B$10</c:f>
              <c:numCache>
                <c:formatCode>General</c:formatCode>
                <c:ptCount val="9"/>
                <c:pt idx="0">
                  <c:v>8</c:v>
                </c:pt>
                <c:pt idx="1">
                  <c:v>8</c:v>
                </c:pt>
                <c:pt idx="2">
                  <c:v>5</c:v>
                </c:pt>
                <c:pt idx="3">
                  <c:v>30</c:v>
                </c:pt>
                <c:pt idx="4">
                  <c:v>2</c:v>
                </c:pt>
                <c:pt idx="5">
                  <c:v>3</c:v>
                </c:pt>
                <c:pt idx="6">
                  <c:v>4</c:v>
                </c:pt>
                <c:pt idx="7">
                  <c:v>23</c:v>
                </c:pt>
                <c:pt idx="8">
                  <c:v>39</c:v>
                </c:pt>
              </c:numCache>
            </c:numRef>
          </c:val>
          <c:extLst>
            <c:ext xmlns:c16="http://schemas.microsoft.com/office/drawing/2014/chart" uri="{C3380CC4-5D6E-409C-BE32-E72D297353CC}">
              <c16:uniqueId val="{00000000-80D3-430E-8963-6DB232934E4E}"/>
            </c:ext>
          </c:extLst>
        </c:ser>
        <c:ser>
          <c:idx val="1"/>
          <c:order val="1"/>
          <c:tx>
            <c:strRef>
              <c:f>Sheet1!$C$1</c:f>
              <c:strCache>
                <c:ptCount val="1"/>
                <c:pt idx="0">
                  <c:v>Upload in Mbps</c:v>
                </c:pt>
              </c:strCache>
            </c:strRef>
          </c:tx>
          <c:spPr>
            <a:solidFill>
              <a:srgbClr val="C6CDF0"/>
            </a:solidFill>
            <a:ln>
              <a:noFill/>
            </a:ln>
            <a:effectLst/>
          </c:spPr>
          <c:invertIfNegative val="0"/>
          <c:cat>
            <c:strRef>
              <c:f>Sheet1!$A$2:$A$10</c:f>
              <c:strCache>
                <c:ptCount val="9"/>
                <c:pt idx="0">
                  <c:v>Telework/Telehealth video</c:v>
                </c:pt>
                <c:pt idx="1">
                  <c:v>Remote Learning</c:v>
                </c:pt>
                <c:pt idx="2">
                  <c:v>Netflix (daytime)</c:v>
                </c:pt>
                <c:pt idx="3">
                  <c:v>Netflix (evening)</c:v>
                </c:pt>
                <c:pt idx="4">
                  <c:v>Alexa and other smart devices</c:v>
                </c:pt>
                <c:pt idx="5">
                  <c:v>Online Video Gaming</c:v>
                </c:pt>
                <c:pt idx="6">
                  <c:v>Internet Surfing</c:v>
                </c:pt>
                <c:pt idx="7">
                  <c:v>TOTAL DAYTIME BANDWIDTH USE</c:v>
                </c:pt>
                <c:pt idx="8">
                  <c:v>TOTAL EVENING BANDWIDTH USE</c:v>
                </c:pt>
              </c:strCache>
            </c:strRef>
          </c:cat>
          <c:val>
            <c:numRef>
              <c:f>Sheet1!$C$2:$C$10</c:f>
              <c:numCache>
                <c:formatCode>General</c:formatCode>
                <c:ptCount val="9"/>
                <c:pt idx="0">
                  <c:v>8</c:v>
                </c:pt>
                <c:pt idx="1">
                  <c:v>8</c:v>
                </c:pt>
                <c:pt idx="2">
                  <c:v>0.2</c:v>
                </c:pt>
                <c:pt idx="3">
                  <c:v>0.4</c:v>
                </c:pt>
                <c:pt idx="4">
                  <c:v>2</c:v>
                </c:pt>
                <c:pt idx="5">
                  <c:v>0.5</c:v>
                </c:pt>
                <c:pt idx="6">
                  <c:v>1</c:v>
                </c:pt>
                <c:pt idx="7">
                  <c:v>18</c:v>
                </c:pt>
                <c:pt idx="8">
                  <c:v>4</c:v>
                </c:pt>
              </c:numCache>
            </c:numRef>
          </c:val>
          <c:extLst>
            <c:ext xmlns:c16="http://schemas.microsoft.com/office/drawing/2014/chart" uri="{C3380CC4-5D6E-409C-BE32-E72D297353CC}">
              <c16:uniqueId val="{00000001-80D3-430E-8963-6DB232934E4E}"/>
            </c:ext>
          </c:extLst>
        </c:ser>
        <c:dLbls>
          <c:showLegendKey val="0"/>
          <c:showVal val="0"/>
          <c:showCatName val="0"/>
          <c:showSerName val="0"/>
          <c:showPercent val="0"/>
          <c:showBubbleSize val="0"/>
        </c:dLbls>
        <c:gapWidth val="182"/>
        <c:axId val="1528051791"/>
        <c:axId val="1528049295"/>
      </c:barChart>
      <c:catAx>
        <c:axId val="15280517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528049295"/>
        <c:crosses val="autoZero"/>
        <c:auto val="1"/>
        <c:lblAlgn val="ctr"/>
        <c:lblOffset val="100"/>
        <c:noMultiLvlLbl val="0"/>
      </c:catAx>
      <c:valAx>
        <c:axId val="1528049295"/>
        <c:scaling>
          <c:orientation val="minMax"/>
          <c:max val="4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8051791"/>
        <c:crosses val="autoZero"/>
        <c:crossBetween val="between"/>
      </c:valAx>
      <c:spPr>
        <a:noFill/>
        <a:ln>
          <a:noFill/>
        </a:ln>
        <a:effectLst/>
      </c:spPr>
    </c:plotArea>
    <c:legend>
      <c:legendPos val="r"/>
      <c:layout>
        <c:manualLayout>
          <c:xMode val="edge"/>
          <c:yMode val="edge"/>
          <c:x val="0.80272149787424374"/>
          <c:y val="0.45687846665796789"/>
          <c:w val="0.19330531513794999"/>
          <c:h val="0.263616930802501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Download in Mbps</c:v>
                </c:pt>
              </c:strCache>
            </c:strRef>
          </c:tx>
          <c:spPr>
            <a:solidFill>
              <a:srgbClr val="2D69B6"/>
            </a:solidFill>
            <a:ln>
              <a:noFill/>
            </a:ln>
            <a:effectLst/>
          </c:spPr>
          <c:invertIfNegative val="0"/>
          <c:cat>
            <c:strRef>
              <c:f>Sheet1!$A$2:$A$3</c:f>
              <c:strCache>
                <c:ptCount val="2"/>
                <c:pt idx="0">
                  <c:v>Current Bandwidth Needs</c:v>
                </c:pt>
                <c:pt idx="1">
                  <c:v>Future Bandwidth Needs</c:v>
                </c:pt>
              </c:strCache>
            </c:strRef>
          </c:cat>
          <c:val>
            <c:numRef>
              <c:f>Sheet1!$B$2:$B$3</c:f>
              <c:numCache>
                <c:formatCode>General</c:formatCode>
                <c:ptCount val="2"/>
                <c:pt idx="0">
                  <c:v>39</c:v>
                </c:pt>
                <c:pt idx="1">
                  <c:v>465</c:v>
                </c:pt>
              </c:numCache>
            </c:numRef>
          </c:val>
          <c:extLst>
            <c:ext xmlns:c16="http://schemas.microsoft.com/office/drawing/2014/chart" uri="{C3380CC4-5D6E-409C-BE32-E72D297353CC}">
              <c16:uniqueId val="{00000000-6973-44F6-975F-15399A9358DF}"/>
            </c:ext>
          </c:extLst>
        </c:ser>
        <c:ser>
          <c:idx val="1"/>
          <c:order val="1"/>
          <c:tx>
            <c:strRef>
              <c:f>Sheet1!$C$1</c:f>
              <c:strCache>
                <c:ptCount val="1"/>
                <c:pt idx="0">
                  <c:v>Upload in Mbps</c:v>
                </c:pt>
              </c:strCache>
            </c:strRef>
          </c:tx>
          <c:spPr>
            <a:solidFill>
              <a:srgbClr val="C6CDF0"/>
            </a:solidFill>
            <a:ln>
              <a:noFill/>
            </a:ln>
            <a:effectLst/>
          </c:spPr>
          <c:invertIfNegative val="0"/>
          <c:cat>
            <c:strRef>
              <c:f>Sheet1!$A$2:$A$3</c:f>
              <c:strCache>
                <c:ptCount val="2"/>
                <c:pt idx="0">
                  <c:v>Current Bandwidth Needs</c:v>
                </c:pt>
                <c:pt idx="1">
                  <c:v>Future Bandwidth Needs</c:v>
                </c:pt>
              </c:strCache>
            </c:strRef>
          </c:cat>
          <c:val>
            <c:numRef>
              <c:f>Sheet1!$C$2:$C$3</c:f>
              <c:numCache>
                <c:formatCode>0</c:formatCode>
                <c:ptCount val="2"/>
                <c:pt idx="0" formatCode="General">
                  <c:v>18</c:v>
                </c:pt>
                <c:pt idx="1">
                  <c:v>440</c:v>
                </c:pt>
              </c:numCache>
            </c:numRef>
          </c:val>
          <c:extLst>
            <c:ext xmlns:c16="http://schemas.microsoft.com/office/drawing/2014/chart" uri="{C3380CC4-5D6E-409C-BE32-E72D297353CC}">
              <c16:uniqueId val="{00000001-6973-44F6-975F-15399A9358DF}"/>
            </c:ext>
          </c:extLst>
        </c:ser>
        <c:dLbls>
          <c:showLegendKey val="0"/>
          <c:showVal val="0"/>
          <c:showCatName val="0"/>
          <c:showSerName val="0"/>
          <c:showPercent val="0"/>
          <c:showBubbleSize val="0"/>
        </c:dLbls>
        <c:gapWidth val="219"/>
        <c:axId val="1402641807"/>
        <c:axId val="1402647631"/>
      </c:barChart>
      <c:catAx>
        <c:axId val="1402641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402647631"/>
        <c:crosses val="autoZero"/>
        <c:auto val="1"/>
        <c:lblAlgn val="ctr"/>
        <c:lblOffset val="100"/>
        <c:noMultiLvlLbl val="0"/>
      </c:catAx>
      <c:valAx>
        <c:axId val="1402647631"/>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2641807"/>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B5581-2E43-6340-9E4F-9EB37EE1F81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E87DC51E-EF42-C44E-BD0F-76585F0F883E}">
      <dgm:prSet phldrT="[Text]" custT="1"/>
      <dgm:spPr>
        <a:solidFill>
          <a:schemeClr val="bg1">
            <a:alpha val="5000"/>
          </a:schemeClr>
        </a:solidFill>
      </dgm:spPr>
      <dgm:t>
        <a:bodyPr lIns="274320" tIns="91440" rIns="91440" bIns="91440"/>
        <a:lstStyle/>
        <a:p>
          <a:r>
            <a:rPr lang="en-US" sz="2800" b="0" i="0" dirty="0">
              <a:solidFill>
                <a:schemeClr val="tx2"/>
              </a:solidFill>
              <a:latin typeface="Expressway Rg" panose="020B0604020200020204" pitchFamily="34" charset="0"/>
            </a:rPr>
            <a:t>The FCC’s definition is 25 megabits per second</a:t>
          </a:r>
          <a:br>
            <a:rPr lang="en-US" sz="2800" b="0" i="0" dirty="0">
              <a:solidFill>
                <a:schemeClr val="tx2"/>
              </a:solidFill>
              <a:latin typeface="Expressway Rg" panose="020B0604020200020204" pitchFamily="34" charset="0"/>
            </a:rPr>
          </a:br>
          <a:r>
            <a:rPr lang="en-US" sz="2800" b="0" i="0" dirty="0">
              <a:solidFill>
                <a:schemeClr val="tx2"/>
              </a:solidFill>
              <a:latin typeface="Expressway Rg" panose="020B0604020200020204" pitchFamily="34" charset="0"/>
            </a:rPr>
            <a:t>down and 3 megabits per second up (25/3 Mbps)</a:t>
          </a:r>
        </a:p>
      </dgm:t>
    </dgm:pt>
    <dgm:pt modelId="{5A323C89-859B-4444-B175-48A01FEC7233}" type="parTrans" cxnId="{8D01A1C9-63F6-FA4F-9ED2-F55E49EECEA1}">
      <dgm:prSet/>
      <dgm:spPr/>
      <dgm:t>
        <a:bodyPr/>
        <a:lstStyle/>
        <a:p>
          <a:endParaRPr lang="en-US"/>
        </a:p>
      </dgm:t>
    </dgm:pt>
    <dgm:pt modelId="{96412783-8F5C-7B4B-A9B3-7F89F5BB83DC}" type="sibTrans" cxnId="{8D01A1C9-63F6-FA4F-9ED2-F55E49EECEA1}">
      <dgm:prSet/>
      <dgm:spPr/>
      <dgm:t>
        <a:bodyPr/>
        <a:lstStyle/>
        <a:p>
          <a:endParaRPr lang="en-US"/>
        </a:p>
      </dgm:t>
    </dgm:pt>
    <dgm:pt modelId="{441418DC-D7B9-6942-99C6-B86128A059C7}">
      <dgm:prSet phldrT="[Text]" custT="1"/>
      <dgm:spPr>
        <a:solidFill>
          <a:schemeClr val="bg1"/>
        </a:solidFill>
      </dgm:spPr>
      <dgm:t>
        <a:bodyPr lIns="274320" tIns="91440" rIns="91440" bIns="91440"/>
        <a:lstStyle/>
        <a:p>
          <a:r>
            <a:rPr lang="en-US" sz="2800" b="0" i="0" dirty="0">
              <a:solidFill>
                <a:srgbClr val="3A3A3C"/>
              </a:solidFill>
              <a:latin typeface="Expressway Rg" panose="020B0604020200020204" pitchFamily="34" charset="0"/>
            </a:rPr>
            <a:t>Congress set a new 100/20 Mbps standard in the American Rescue Plan Act and Infrastructure Investment &amp; Jobs Act</a:t>
          </a:r>
        </a:p>
      </dgm:t>
    </dgm:pt>
    <dgm:pt modelId="{5A97801B-13CC-1D4A-8F4E-8268A8E41CC2}" type="parTrans" cxnId="{49972BB1-D051-3741-8717-DDE5008CC243}">
      <dgm:prSet/>
      <dgm:spPr/>
      <dgm:t>
        <a:bodyPr/>
        <a:lstStyle/>
        <a:p>
          <a:endParaRPr lang="en-US"/>
        </a:p>
      </dgm:t>
    </dgm:pt>
    <dgm:pt modelId="{3FC07433-1C47-AC48-81FB-8B4AC8C911DB}" type="sibTrans" cxnId="{49972BB1-D051-3741-8717-DDE5008CC243}">
      <dgm:prSet/>
      <dgm:spPr/>
      <dgm:t>
        <a:bodyPr/>
        <a:lstStyle/>
        <a:p>
          <a:endParaRPr lang="en-US"/>
        </a:p>
      </dgm:t>
    </dgm:pt>
    <dgm:pt modelId="{DF5EE37A-D560-C34A-A66D-6AA27C85F8E8}">
      <dgm:prSet phldrT="[Text]" custT="1"/>
      <dgm:spPr>
        <a:solidFill>
          <a:schemeClr val="bg1">
            <a:alpha val="5000"/>
          </a:schemeClr>
        </a:solidFill>
      </dgm:spPr>
      <dgm:t>
        <a:bodyPr lIns="274320" tIns="91440" rIns="91440" bIns="91440"/>
        <a:lstStyle/>
        <a:p>
          <a:r>
            <a:rPr lang="en-US" sz="2800" b="0" i="0" dirty="0">
              <a:solidFill>
                <a:schemeClr val="tx2"/>
              </a:solidFill>
              <a:latin typeface="Expressway Rg" panose="020B0604020200020204" pitchFamily="34" charset="0"/>
            </a:rPr>
            <a:t>Alabama set 100/20 as its definition of broadband and a 100/100 Mbps standard for future infrastructure funded by the State</a:t>
          </a:r>
        </a:p>
      </dgm:t>
    </dgm:pt>
    <dgm:pt modelId="{49B18376-AC7A-3D44-BE6F-E8BBDE6E889C}" type="parTrans" cxnId="{94871C08-78B7-F449-A60D-5AEF0C9EBF01}">
      <dgm:prSet/>
      <dgm:spPr/>
      <dgm:t>
        <a:bodyPr/>
        <a:lstStyle/>
        <a:p>
          <a:endParaRPr lang="en-US"/>
        </a:p>
      </dgm:t>
    </dgm:pt>
    <dgm:pt modelId="{F161F335-8BC2-F046-A2E8-D4FFF20BD8C7}" type="sibTrans" cxnId="{94871C08-78B7-F449-A60D-5AEF0C9EBF01}">
      <dgm:prSet/>
      <dgm:spPr/>
      <dgm:t>
        <a:bodyPr/>
        <a:lstStyle/>
        <a:p>
          <a:endParaRPr lang="en-US"/>
        </a:p>
      </dgm:t>
    </dgm:pt>
    <dgm:pt modelId="{B57ADEF6-8CB7-6342-BC11-09FC2D570CC8}" type="pres">
      <dgm:prSet presAssocID="{0C2B5581-2E43-6340-9E4F-9EB37EE1F812}" presName="linear" presStyleCnt="0">
        <dgm:presLayoutVars>
          <dgm:animLvl val="lvl"/>
          <dgm:resizeHandles val="exact"/>
        </dgm:presLayoutVars>
      </dgm:prSet>
      <dgm:spPr/>
    </dgm:pt>
    <dgm:pt modelId="{D013D218-0B17-B440-B470-04C6414495A4}" type="pres">
      <dgm:prSet presAssocID="{E87DC51E-EF42-C44E-BD0F-76585F0F883E}" presName="parentText" presStyleLbl="node1" presStyleIdx="0" presStyleCnt="3" custScaleY="137756" custLinFactNeighborX="35">
        <dgm:presLayoutVars>
          <dgm:chMax val="0"/>
          <dgm:bulletEnabled val="1"/>
        </dgm:presLayoutVars>
      </dgm:prSet>
      <dgm:spPr>
        <a:prstGeom prst="rect">
          <a:avLst/>
        </a:prstGeom>
      </dgm:spPr>
    </dgm:pt>
    <dgm:pt modelId="{56442999-FE14-9F49-9D0D-CFE220939DC1}" type="pres">
      <dgm:prSet presAssocID="{96412783-8F5C-7B4B-A9B3-7F89F5BB83DC}" presName="spacer" presStyleCnt="0"/>
      <dgm:spPr/>
    </dgm:pt>
    <dgm:pt modelId="{C5044160-2F71-154C-8A9E-9FE0BB6103A0}" type="pres">
      <dgm:prSet presAssocID="{441418DC-D7B9-6942-99C6-B86128A059C7}" presName="parentText" presStyleLbl="node1" presStyleIdx="1" presStyleCnt="3" custScaleY="137756" custLinFactNeighborY="38288">
        <dgm:presLayoutVars>
          <dgm:chMax val="0"/>
          <dgm:bulletEnabled val="1"/>
        </dgm:presLayoutVars>
      </dgm:prSet>
      <dgm:spPr>
        <a:prstGeom prst="rect">
          <a:avLst/>
        </a:prstGeom>
      </dgm:spPr>
    </dgm:pt>
    <dgm:pt modelId="{E6719A7C-633A-FE40-B588-BEA6940B98A5}" type="pres">
      <dgm:prSet presAssocID="{3FC07433-1C47-AC48-81FB-8B4AC8C911DB}" presName="spacer" presStyleCnt="0"/>
      <dgm:spPr/>
    </dgm:pt>
    <dgm:pt modelId="{512AC384-B1C1-3144-AD34-858C6EE71BF6}" type="pres">
      <dgm:prSet presAssocID="{DF5EE37A-D560-C34A-A66D-6AA27C85F8E8}" presName="parentText" presStyleLbl="node1" presStyleIdx="2" presStyleCnt="3" custScaleY="139560" custLinFactNeighborX="35" custLinFactNeighborY="-7981">
        <dgm:presLayoutVars>
          <dgm:chMax val="0"/>
          <dgm:bulletEnabled val="1"/>
        </dgm:presLayoutVars>
      </dgm:prSet>
      <dgm:spPr>
        <a:prstGeom prst="rect">
          <a:avLst/>
        </a:prstGeom>
      </dgm:spPr>
    </dgm:pt>
  </dgm:ptLst>
  <dgm:cxnLst>
    <dgm:cxn modelId="{94871C08-78B7-F449-A60D-5AEF0C9EBF01}" srcId="{0C2B5581-2E43-6340-9E4F-9EB37EE1F812}" destId="{DF5EE37A-D560-C34A-A66D-6AA27C85F8E8}" srcOrd="2" destOrd="0" parTransId="{49B18376-AC7A-3D44-BE6F-E8BBDE6E889C}" sibTransId="{F161F335-8BC2-F046-A2E8-D4FFF20BD8C7}"/>
    <dgm:cxn modelId="{82341624-3439-D743-B245-3AB1FFB799B2}" type="presOf" srcId="{DF5EE37A-D560-C34A-A66D-6AA27C85F8E8}" destId="{512AC384-B1C1-3144-AD34-858C6EE71BF6}" srcOrd="0" destOrd="0" presId="urn:microsoft.com/office/officeart/2005/8/layout/vList2"/>
    <dgm:cxn modelId="{1ECC3556-0ACE-CD46-8F46-5778EAC8E3B0}" type="presOf" srcId="{E87DC51E-EF42-C44E-BD0F-76585F0F883E}" destId="{D013D218-0B17-B440-B470-04C6414495A4}" srcOrd="0" destOrd="0" presId="urn:microsoft.com/office/officeart/2005/8/layout/vList2"/>
    <dgm:cxn modelId="{AFB8BDA3-6ED1-2049-9D1D-9A6C23BEF937}" type="presOf" srcId="{0C2B5581-2E43-6340-9E4F-9EB37EE1F812}" destId="{B57ADEF6-8CB7-6342-BC11-09FC2D570CC8}" srcOrd="0" destOrd="0" presId="urn:microsoft.com/office/officeart/2005/8/layout/vList2"/>
    <dgm:cxn modelId="{BB08CBAC-CB45-F146-AF2C-5ACD4EAED6BA}" type="presOf" srcId="{441418DC-D7B9-6942-99C6-B86128A059C7}" destId="{C5044160-2F71-154C-8A9E-9FE0BB6103A0}" srcOrd="0" destOrd="0" presId="urn:microsoft.com/office/officeart/2005/8/layout/vList2"/>
    <dgm:cxn modelId="{49972BB1-D051-3741-8717-DDE5008CC243}" srcId="{0C2B5581-2E43-6340-9E4F-9EB37EE1F812}" destId="{441418DC-D7B9-6942-99C6-B86128A059C7}" srcOrd="1" destOrd="0" parTransId="{5A97801B-13CC-1D4A-8F4E-8268A8E41CC2}" sibTransId="{3FC07433-1C47-AC48-81FB-8B4AC8C911DB}"/>
    <dgm:cxn modelId="{8D01A1C9-63F6-FA4F-9ED2-F55E49EECEA1}" srcId="{0C2B5581-2E43-6340-9E4F-9EB37EE1F812}" destId="{E87DC51E-EF42-C44E-BD0F-76585F0F883E}" srcOrd="0" destOrd="0" parTransId="{5A323C89-859B-4444-B175-48A01FEC7233}" sibTransId="{96412783-8F5C-7B4B-A9B3-7F89F5BB83DC}"/>
    <dgm:cxn modelId="{B3A220F2-5C5E-B648-A175-625315EF1DFD}" type="presParOf" srcId="{B57ADEF6-8CB7-6342-BC11-09FC2D570CC8}" destId="{D013D218-0B17-B440-B470-04C6414495A4}" srcOrd="0" destOrd="0" presId="urn:microsoft.com/office/officeart/2005/8/layout/vList2"/>
    <dgm:cxn modelId="{929741D5-DA16-3E4C-8486-7028DB1F86C0}" type="presParOf" srcId="{B57ADEF6-8CB7-6342-BC11-09FC2D570CC8}" destId="{56442999-FE14-9F49-9D0D-CFE220939DC1}" srcOrd="1" destOrd="0" presId="urn:microsoft.com/office/officeart/2005/8/layout/vList2"/>
    <dgm:cxn modelId="{05CDE603-E84E-3D46-895C-4875E3C3046A}" type="presParOf" srcId="{B57ADEF6-8CB7-6342-BC11-09FC2D570CC8}" destId="{C5044160-2F71-154C-8A9E-9FE0BB6103A0}" srcOrd="2" destOrd="0" presId="urn:microsoft.com/office/officeart/2005/8/layout/vList2"/>
    <dgm:cxn modelId="{9EDD6997-4520-A349-B6BB-7CE142877699}" type="presParOf" srcId="{B57ADEF6-8CB7-6342-BC11-09FC2D570CC8}" destId="{E6719A7C-633A-FE40-B588-BEA6940B98A5}" srcOrd="3" destOrd="0" presId="urn:microsoft.com/office/officeart/2005/8/layout/vList2"/>
    <dgm:cxn modelId="{5554F92C-EA6C-A340-AB48-3049BF817D23}" type="presParOf" srcId="{B57ADEF6-8CB7-6342-BC11-09FC2D570CC8}" destId="{512AC384-B1C1-3144-AD34-858C6EE71B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6874E-291F-4202-AB07-A1A7DE49000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E59F125E-34BC-4ED0-8171-6A5D745A19AE}">
      <dgm:prSet custT="1"/>
      <dgm:spPr>
        <a:solidFill>
          <a:schemeClr val="accent2">
            <a:lumMod val="75000"/>
          </a:schemeClr>
        </a:solidFill>
      </dgm:spPr>
      <dgm:t>
        <a:bodyPr anchor="t"/>
        <a:lstStyle/>
        <a:p>
          <a:pPr algn="l">
            <a:spcBef>
              <a:spcPts val="1200"/>
            </a:spcBef>
          </a:pPr>
          <a:r>
            <a:rPr lang="en-US" sz="1600" b="0" dirty="0">
              <a:latin typeface="Open Sans SemiBold" pitchFamily="2" charset="0"/>
              <a:ea typeface="Open Sans SemiBold" pitchFamily="2" charset="0"/>
              <a:cs typeface="Open Sans SemiBold" pitchFamily="2" charset="0"/>
            </a:rPr>
            <a:t>~1995: Dial-up</a:t>
          </a:r>
        </a:p>
        <a:p>
          <a:pPr algn="l">
            <a:spcBef>
              <a:spcPts val="600"/>
            </a:spcBef>
          </a:pPr>
          <a:r>
            <a:rPr lang="en-US" sz="1400" dirty="0">
              <a:latin typeface="Open Sans" pitchFamily="2" charset="0"/>
              <a:ea typeface="Open Sans" pitchFamily="2" charset="0"/>
              <a:cs typeface="Open Sans" pitchFamily="2" charset="0"/>
            </a:rPr>
            <a:t>Telephone companies connect homes &amp; businesses to the internet over copper telephone lines, at “narrowband,” slow speeds</a:t>
          </a:r>
        </a:p>
      </dgm:t>
    </dgm:pt>
    <dgm:pt modelId="{FBC6294F-E131-49E4-9C92-CE1C20A3F7A0}" type="parTrans" cxnId="{2DB5E479-E2BB-4F19-9015-7B09B52F2CFB}">
      <dgm:prSet/>
      <dgm:spPr/>
      <dgm:t>
        <a:bodyPr/>
        <a:lstStyle/>
        <a:p>
          <a:endParaRPr lang="en-US"/>
        </a:p>
      </dgm:t>
    </dgm:pt>
    <dgm:pt modelId="{D6E963E7-EE22-4D96-8E3A-B3793DA1E955}" type="sibTrans" cxnId="{2DB5E479-E2BB-4F19-9015-7B09B52F2CFB}">
      <dgm:prSet/>
      <dgm:spPr/>
      <dgm:t>
        <a:bodyPr/>
        <a:lstStyle/>
        <a:p>
          <a:endParaRPr lang="en-US"/>
        </a:p>
      </dgm:t>
    </dgm:pt>
    <dgm:pt modelId="{4B9DC7B8-0DEF-44B1-8A2B-7BE71DA1C418}">
      <dgm:prSet custT="1"/>
      <dgm:spPr>
        <a:solidFill>
          <a:schemeClr val="accent2">
            <a:lumMod val="75000"/>
          </a:schemeClr>
        </a:solidFill>
      </dgm:spPr>
      <dgm:t>
        <a:bodyPr anchor="t"/>
        <a:lstStyle/>
        <a:p>
          <a:pPr algn="l"/>
          <a:r>
            <a:rPr lang="en-US" sz="1600" b="0" dirty="0">
              <a:latin typeface="Open Sans SemiBold" pitchFamily="2" charset="0"/>
              <a:ea typeface="Open Sans SemiBold" pitchFamily="2" charset="0"/>
              <a:cs typeface="Open Sans SemiBold" pitchFamily="2" charset="0"/>
            </a:rPr>
            <a:t>~1999: DSL</a:t>
          </a:r>
        </a:p>
        <a:p>
          <a:pPr algn="l"/>
          <a:r>
            <a:rPr lang="en-US" sz="1400" dirty="0">
              <a:latin typeface="Open Sans" pitchFamily="2" charset="0"/>
              <a:ea typeface="Open Sans" pitchFamily="2" charset="0"/>
              <a:cs typeface="Open Sans" pitchFamily="2" charset="0"/>
            </a:rPr>
            <a:t>Telephone companies use new technology to offer faster internet over copper wires -- but still with speed &amp; capacity limitations</a:t>
          </a:r>
        </a:p>
      </dgm:t>
    </dgm:pt>
    <dgm:pt modelId="{79DFFC2E-19B5-4AE7-838D-065D941329D2}" type="parTrans" cxnId="{66C46EFF-EA79-4B39-8DCB-53AF7D34379C}">
      <dgm:prSet/>
      <dgm:spPr/>
      <dgm:t>
        <a:bodyPr/>
        <a:lstStyle/>
        <a:p>
          <a:endParaRPr lang="en-US"/>
        </a:p>
      </dgm:t>
    </dgm:pt>
    <dgm:pt modelId="{CE0F9A1F-FA2A-438C-93C3-30C15DCDE5C1}" type="sibTrans" cxnId="{66C46EFF-EA79-4B39-8DCB-53AF7D34379C}">
      <dgm:prSet/>
      <dgm:spPr/>
      <dgm:t>
        <a:bodyPr/>
        <a:lstStyle/>
        <a:p>
          <a:endParaRPr lang="en-US"/>
        </a:p>
      </dgm:t>
    </dgm:pt>
    <dgm:pt modelId="{E6BE63E8-BFAC-4205-B96B-67AA0268960F}">
      <dgm:prSet custT="1"/>
      <dgm:spPr>
        <a:solidFill>
          <a:schemeClr val="accent2">
            <a:lumMod val="75000"/>
          </a:schemeClr>
        </a:solidFill>
      </dgm:spPr>
      <dgm:t>
        <a:bodyPr anchor="t"/>
        <a:lstStyle/>
        <a:p>
          <a:pPr algn="l"/>
          <a:r>
            <a:rPr lang="en-US" sz="1600" b="0" dirty="0">
              <a:latin typeface="Open Sans SemiBold" pitchFamily="2" charset="0"/>
              <a:ea typeface="Open Sans SemiBold" pitchFamily="2" charset="0"/>
              <a:cs typeface="Open Sans SemiBold" pitchFamily="2" charset="0"/>
            </a:rPr>
            <a:t>~2005: Fiber-to-the-premises</a:t>
          </a:r>
        </a:p>
        <a:p>
          <a:pPr algn="l"/>
          <a:r>
            <a:rPr lang="en-US" sz="1400" dirty="0">
              <a:latin typeface="Open Sans" pitchFamily="2" charset="0"/>
              <a:ea typeface="Open Sans" pitchFamily="2" charset="0"/>
              <a:cs typeface="Open Sans" pitchFamily="2" charset="0"/>
            </a:rPr>
            <a:t>Very high speeds to end users, but only in select areas where companies – or the public sector -- invest</a:t>
          </a:r>
        </a:p>
      </dgm:t>
    </dgm:pt>
    <dgm:pt modelId="{8C9AEBFC-B909-4266-BEDB-D46016512912}" type="parTrans" cxnId="{D48DEEFD-7018-422F-9194-A9CC0E75C0C6}">
      <dgm:prSet/>
      <dgm:spPr/>
      <dgm:t>
        <a:bodyPr/>
        <a:lstStyle/>
        <a:p>
          <a:endParaRPr lang="en-US"/>
        </a:p>
      </dgm:t>
    </dgm:pt>
    <dgm:pt modelId="{15741A56-A80E-49AB-9327-949E32D47EC8}" type="sibTrans" cxnId="{D48DEEFD-7018-422F-9194-A9CC0E75C0C6}">
      <dgm:prSet/>
      <dgm:spPr/>
      <dgm:t>
        <a:bodyPr/>
        <a:lstStyle/>
        <a:p>
          <a:endParaRPr lang="en-US"/>
        </a:p>
      </dgm:t>
    </dgm:pt>
    <dgm:pt modelId="{164EA7FC-1D56-466D-8705-3B2FE28519A8}">
      <dgm:prSet custT="1"/>
      <dgm:spPr>
        <a:solidFill>
          <a:schemeClr val="accent2">
            <a:lumMod val="75000"/>
          </a:schemeClr>
        </a:solidFill>
      </dgm:spPr>
      <dgm:t>
        <a:bodyPr anchor="t"/>
        <a:lstStyle/>
        <a:p>
          <a:pPr algn="l"/>
          <a:r>
            <a:rPr lang="en-US" sz="1600" b="0" dirty="0">
              <a:latin typeface="Open Sans SemiBold" pitchFamily="2" charset="0"/>
              <a:ea typeface="Open Sans SemiBold" pitchFamily="2" charset="0"/>
              <a:cs typeface="Open Sans SemiBold" pitchFamily="2" charset="0"/>
            </a:rPr>
            <a:t>~1999: Cable modem</a:t>
          </a:r>
        </a:p>
        <a:p>
          <a:pPr algn="l"/>
          <a:r>
            <a:rPr lang="en-US" sz="1400" dirty="0">
              <a:latin typeface="Open Sans" pitchFamily="2" charset="0"/>
              <a:ea typeface="Open Sans" pitchFamily="2" charset="0"/>
              <a:cs typeface="Open Sans" pitchFamily="2" charset="0"/>
            </a:rPr>
            <a:t>Cable companies use their last-mile video networks to connect customers to the internet, faster</a:t>
          </a:r>
        </a:p>
      </dgm:t>
    </dgm:pt>
    <dgm:pt modelId="{19BBCB37-8B93-4FF6-8898-D598173BA737}" type="parTrans" cxnId="{1B86F460-57B3-41EA-9E9B-8D5C50BB6488}">
      <dgm:prSet/>
      <dgm:spPr/>
      <dgm:t>
        <a:bodyPr/>
        <a:lstStyle/>
        <a:p>
          <a:endParaRPr lang="en-US"/>
        </a:p>
      </dgm:t>
    </dgm:pt>
    <dgm:pt modelId="{AC6AC68D-1D40-44BE-B826-FC392FB8DEDB}" type="sibTrans" cxnId="{1B86F460-57B3-41EA-9E9B-8D5C50BB6488}">
      <dgm:prSet/>
      <dgm:spPr/>
      <dgm:t>
        <a:bodyPr/>
        <a:lstStyle/>
        <a:p>
          <a:endParaRPr lang="en-US"/>
        </a:p>
      </dgm:t>
    </dgm:pt>
    <dgm:pt modelId="{175DE7CC-91D6-438B-B8AF-5517F557AC82}" type="pres">
      <dgm:prSet presAssocID="{62E6874E-291F-4202-AB07-A1A7DE49000C}" presName="CompostProcess" presStyleCnt="0">
        <dgm:presLayoutVars>
          <dgm:dir/>
          <dgm:resizeHandles val="exact"/>
        </dgm:presLayoutVars>
      </dgm:prSet>
      <dgm:spPr/>
    </dgm:pt>
    <dgm:pt modelId="{6D5A6149-68D8-4C9E-AA46-DD83E1845E8C}" type="pres">
      <dgm:prSet presAssocID="{62E6874E-291F-4202-AB07-A1A7DE49000C}" presName="arrow" presStyleLbl="bgShp" presStyleIdx="0" presStyleCnt="1"/>
      <dgm:spPr/>
    </dgm:pt>
    <dgm:pt modelId="{40A9D645-4305-4B37-B10C-EEEDA28B5976}" type="pres">
      <dgm:prSet presAssocID="{62E6874E-291F-4202-AB07-A1A7DE49000C}" presName="linearProcess" presStyleCnt="0"/>
      <dgm:spPr/>
    </dgm:pt>
    <dgm:pt modelId="{415C04E3-390C-4CED-9BF3-1BBED6B67247}" type="pres">
      <dgm:prSet presAssocID="{E59F125E-34BC-4ED0-8171-6A5D745A19AE}" presName="textNode" presStyleLbl="node1" presStyleIdx="0" presStyleCnt="4" custScaleX="105635">
        <dgm:presLayoutVars>
          <dgm:bulletEnabled val="1"/>
        </dgm:presLayoutVars>
      </dgm:prSet>
      <dgm:spPr>
        <a:prstGeom prst="rect">
          <a:avLst/>
        </a:prstGeom>
      </dgm:spPr>
    </dgm:pt>
    <dgm:pt modelId="{E86FB62C-BA82-4F70-AC28-DAD368F8DDB0}" type="pres">
      <dgm:prSet presAssocID="{D6E963E7-EE22-4D96-8E3A-B3793DA1E955}" presName="sibTrans" presStyleCnt="0"/>
      <dgm:spPr/>
    </dgm:pt>
    <dgm:pt modelId="{096F8530-A3E4-4A15-9376-42DA6510BA16}" type="pres">
      <dgm:prSet presAssocID="{4B9DC7B8-0DEF-44B1-8A2B-7BE71DA1C418}" presName="textNode" presStyleLbl="node1" presStyleIdx="1" presStyleCnt="4">
        <dgm:presLayoutVars>
          <dgm:bulletEnabled val="1"/>
        </dgm:presLayoutVars>
      </dgm:prSet>
      <dgm:spPr>
        <a:prstGeom prst="rect">
          <a:avLst/>
        </a:prstGeom>
      </dgm:spPr>
    </dgm:pt>
    <dgm:pt modelId="{EF887C2E-336C-438E-B3CB-919B1E776365}" type="pres">
      <dgm:prSet presAssocID="{CE0F9A1F-FA2A-438C-93C3-30C15DCDE5C1}" presName="sibTrans" presStyleCnt="0"/>
      <dgm:spPr/>
    </dgm:pt>
    <dgm:pt modelId="{DA9B8463-90D5-4571-B7E9-B96DB73E93C5}" type="pres">
      <dgm:prSet presAssocID="{164EA7FC-1D56-466D-8705-3B2FE28519A8}" presName="textNode" presStyleLbl="node1" presStyleIdx="2" presStyleCnt="4">
        <dgm:presLayoutVars>
          <dgm:bulletEnabled val="1"/>
        </dgm:presLayoutVars>
      </dgm:prSet>
      <dgm:spPr>
        <a:prstGeom prst="rect">
          <a:avLst/>
        </a:prstGeom>
      </dgm:spPr>
    </dgm:pt>
    <dgm:pt modelId="{1E727463-B621-4752-B49E-87E33CEEFCAA}" type="pres">
      <dgm:prSet presAssocID="{AC6AC68D-1D40-44BE-B826-FC392FB8DEDB}" presName="sibTrans" presStyleCnt="0"/>
      <dgm:spPr/>
    </dgm:pt>
    <dgm:pt modelId="{10272308-BCCD-413F-A64D-298E0253AF1A}" type="pres">
      <dgm:prSet presAssocID="{E6BE63E8-BFAC-4205-B96B-67AA0268960F}" presName="textNode" presStyleLbl="node1" presStyleIdx="3" presStyleCnt="4">
        <dgm:presLayoutVars>
          <dgm:bulletEnabled val="1"/>
        </dgm:presLayoutVars>
      </dgm:prSet>
      <dgm:spPr>
        <a:prstGeom prst="rect">
          <a:avLst/>
        </a:prstGeom>
      </dgm:spPr>
    </dgm:pt>
  </dgm:ptLst>
  <dgm:cxnLst>
    <dgm:cxn modelId="{40010506-D3F2-4CC8-B658-16573DA0FD87}" type="presOf" srcId="{4B9DC7B8-0DEF-44B1-8A2B-7BE71DA1C418}" destId="{096F8530-A3E4-4A15-9376-42DA6510BA16}" srcOrd="0" destOrd="0" presId="urn:microsoft.com/office/officeart/2005/8/layout/hProcess9"/>
    <dgm:cxn modelId="{22EEE114-F730-423C-A82A-9462A985F67A}" type="presOf" srcId="{E59F125E-34BC-4ED0-8171-6A5D745A19AE}" destId="{415C04E3-390C-4CED-9BF3-1BBED6B67247}" srcOrd="0" destOrd="0" presId="urn:microsoft.com/office/officeart/2005/8/layout/hProcess9"/>
    <dgm:cxn modelId="{1B86F460-57B3-41EA-9E9B-8D5C50BB6488}" srcId="{62E6874E-291F-4202-AB07-A1A7DE49000C}" destId="{164EA7FC-1D56-466D-8705-3B2FE28519A8}" srcOrd="2" destOrd="0" parTransId="{19BBCB37-8B93-4FF6-8898-D598173BA737}" sibTransId="{AC6AC68D-1D40-44BE-B826-FC392FB8DEDB}"/>
    <dgm:cxn modelId="{2DB5E479-E2BB-4F19-9015-7B09B52F2CFB}" srcId="{62E6874E-291F-4202-AB07-A1A7DE49000C}" destId="{E59F125E-34BC-4ED0-8171-6A5D745A19AE}" srcOrd="0" destOrd="0" parTransId="{FBC6294F-E131-49E4-9C92-CE1C20A3F7A0}" sibTransId="{D6E963E7-EE22-4D96-8E3A-B3793DA1E955}"/>
    <dgm:cxn modelId="{57F1B488-B869-4B83-971B-67A3B9343207}" type="presOf" srcId="{164EA7FC-1D56-466D-8705-3B2FE28519A8}" destId="{DA9B8463-90D5-4571-B7E9-B96DB73E93C5}" srcOrd="0" destOrd="0" presId="urn:microsoft.com/office/officeart/2005/8/layout/hProcess9"/>
    <dgm:cxn modelId="{E9D404C8-3714-485D-8B0F-4B9E367916E6}" type="presOf" srcId="{62E6874E-291F-4202-AB07-A1A7DE49000C}" destId="{175DE7CC-91D6-438B-B8AF-5517F557AC82}" srcOrd="0" destOrd="0" presId="urn:microsoft.com/office/officeart/2005/8/layout/hProcess9"/>
    <dgm:cxn modelId="{691B98D3-9B04-4F81-A975-17E63B497BFC}" type="presOf" srcId="{E6BE63E8-BFAC-4205-B96B-67AA0268960F}" destId="{10272308-BCCD-413F-A64D-298E0253AF1A}" srcOrd="0" destOrd="0" presId="urn:microsoft.com/office/officeart/2005/8/layout/hProcess9"/>
    <dgm:cxn modelId="{D48DEEFD-7018-422F-9194-A9CC0E75C0C6}" srcId="{62E6874E-291F-4202-AB07-A1A7DE49000C}" destId="{E6BE63E8-BFAC-4205-B96B-67AA0268960F}" srcOrd="3" destOrd="0" parTransId="{8C9AEBFC-B909-4266-BEDB-D46016512912}" sibTransId="{15741A56-A80E-49AB-9327-949E32D47EC8}"/>
    <dgm:cxn modelId="{66C46EFF-EA79-4B39-8DCB-53AF7D34379C}" srcId="{62E6874E-291F-4202-AB07-A1A7DE49000C}" destId="{4B9DC7B8-0DEF-44B1-8A2B-7BE71DA1C418}" srcOrd="1" destOrd="0" parTransId="{79DFFC2E-19B5-4AE7-838D-065D941329D2}" sibTransId="{CE0F9A1F-FA2A-438C-93C3-30C15DCDE5C1}"/>
    <dgm:cxn modelId="{DB3C864F-94F6-41BA-8A3A-FB07E9DD7D97}" type="presParOf" srcId="{175DE7CC-91D6-438B-B8AF-5517F557AC82}" destId="{6D5A6149-68D8-4C9E-AA46-DD83E1845E8C}" srcOrd="0" destOrd="0" presId="urn:microsoft.com/office/officeart/2005/8/layout/hProcess9"/>
    <dgm:cxn modelId="{94EEEAFC-134B-426B-BBE3-59EF3729EA7F}" type="presParOf" srcId="{175DE7CC-91D6-438B-B8AF-5517F557AC82}" destId="{40A9D645-4305-4B37-B10C-EEEDA28B5976}" srcOrd="1" destOrd="0" presId="urn:microsoft.com/office/officeart/2005/8/layout/hProcess9"/>
    <dgm:cxn modelId="{7207C89F-2BD6-48BD-8005-3C48D85161C3}" type="presParOf" srcId="{40A9D645-4305-4B37-B10C-EEEDA28B5976}" destId="{415C04E3-390C-4CED-9BF3-1BBED6B67247}" srcOrd="0" destOrd="0" presId="urn:microsoft.com/office/officeart/2005/8/layout/hProcess9"/>
    <dgm:cxn modelId="{610A494E-6B6B-48B7-AEA5-D45337848470}" type="presParOf" srcId="{40A9D645-4305-4B37-B10C-EEEDA28B5976}" destId="{E86FB62C-BA82-4F70-AC28-DAD368F8DDB0}" srcOrd="1" destOrd="0" presId="urn:microsoft.com/office/officeart/2005/8/layout/hProcess9"/>
    <dgm:cxn modelId="{FB13517C-FF0E-4159-81F1-D9C66B4A90C4}" type="presParOf" srcId="{40A9D645-4305-4B37-B10C-EEEDA28B5976}" destId="{096F8530-A3E4-4A15-9376-42DA6510BA16}" srcOrd="2" destOrd="0" presId="urn:microsoft.com/office/officeart/2005/8/layout/hProcess9"/>
    <dgm:cxn modelId="{9BA4FE63-6CF0-4303-9E99-662F25031185}" type="presParOf" srcId="{40A9D645-4305-4B37-B10C-EEEDA28B5976}" destId="{EF887C2E-336C-438E-B3CB-919B1E776365}" srcOrd="3" destOrd="0" presId="urn:microsoft.com/office/officeart/2005/8/layout/hProcess9"/>
    <dgm:cxn modelId="{D21085CF-E3A1-4041-B24B-631431153CBA}" type="presParOf" srcId="{40A9D645-4305-4B37-B10C-EEEDA28B5976}" destId="{DA9B8463-90D5-4571-B7E9-B96DB73E93C5}" srcOrd="4" destOrd="0" presId="urn:microsoft.com/office/officeart/2005/8/layout/hProcess9"/>
    <dgm:cxn modelId="{927A4DE4-5965-4B78-B16E-AF98F9CDBDFE}" type="presParOf" srcId="{40A9D645-4305-4B37-B10C-EEEDA28B5976}" destId="{1E727463-B621-4752-B49E-87E33CEEFCAA}" srcOrd="5" destOrd="0" presId="urn:microsoft.com/office/officeart/2005/8/layout/hProcess9"/>
    <dgm:cxn modelId="{10D53CD8-FDD7-4D61-AFF0-DA0C03267AD4}" type="presParOf" srcId="{40A9D645-4305-4B37-B10C-EEEDA28B5976}" destId="{10272308-BCCD-413F-A64D-298E0253AF1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0FED7A-21E0-4A58-952D-45FF23E4504C}" type="doc">
      <dgm:prSet loTypeId="urn:microsoft.com/office/officeart/2008/layout/PictureStrips" loCatId="list" qsTypeId="urn:microsoft.com/office/officeart/2005/8/quickstyle/simple5" qsCatId="simple" csTypeId="urn:microsoft.com/office/officeart/2005/8/colors/colorful2" csCatId="colorful" phldr="1"/>
      <dgm:spPr/>
      <dgm:t>
        <a:bodyPr/>
        <a:lstStyle/>
        <a:p>
          <a:endParaRPr lang="en-US"/>
        </a:p>
      </dgm:t>
    </dgm:pt>
    <dgm:pt modelId="{9DB293DA-9E8E-4D31-9551-4A9A75AD1C67}">
      <dgm:prSet phldrT="[Text]" custT="1"/>
      <dgm:spPr>
        <a:solidFill>
          <a:schemeClr val="tx1">
            <a:alpha val="2000"/>
          </a:schemeClr>
        </a:solidFill>
        <a:ln>
          <a:noFill/>
        </a:ln>
      </dgm:spPr>
      <dgm:t>
        <a:bodyPr anchor="ctr"/>
        <a:lstStyle/>
        <a:p>
          <a:pPr>
            <a:lnSpc>
              <a:spcPct val="114000"/>
            </a:lnSpc>
          </a:pPr>
          <a:r>
            <a:rPr lang="en-US" sz="1400" b="1" i="0" dirty="0">
              <a:solidFill>
                <a:srgbClr val="3A3A3C"/>
              </a:solidFill>
              <a:latin typeface="Open Sans" panose="020B0606030504020204" pitchFamily="34" charset="0"/>
              <a:ea typeface="Open Sans" panose="020B0606030504020204" pitchFamily="34" charset="0"/>
              <a:cs typeface="Open Sans" panose="020B0606030504020204" pitchFamily="34" charset="0"/>
            </a:rPr>
            <a:t>Broadband Access:</a:t>
          </a:r>
        </a:p>
      </dgm:t>
    </dgm:pt>
    <dgm:pt modelId="{0D9278EE-5D75-4FE8-BA27-621B5745641D}" type="parTrans" cxnId="{BC1F4A4D-4CEE-4331-97AF-795019B66718}">
      <dgm:prSet/>
      <dgm:spPr/>
      <dgm:t>
        <a:bodyPr/>
        <a:lstStyle/>
        <a:p>
          <a:endParaRPr lang="en-US"/>
        </a:p>
      </dgm:t>
    </dgm:pt>
    <dgm:pt modelId="{FB00B2DC-583D-41EF-944F-A6C550A1439E}" type="sibTrans" cxnId="{BC1F4A4D-4CEE-4331-97AF-795019B66718}">
      <dgm:prSet/>
      <dgm:spPr/>
      <dgm:t>
        <a:bodyPr/>
        <a:lstStyle/>
        <a:p>
          <a:endParaRPr lang="en-US"/>
        </a:p>
      </dgm:t>
    </dgm:pt>
    <dgm:pt modelId="{D56645AE-1823-491C-B051-3E2E38726C19}">
      <dgm:prSet phldrT="[Text]" custT="1"/>
      <dgm:spPr>
        <a:solidFill>
          <a:schemeClr val="tx1">
            <a:alpha val="2000"/>
          </a:schemeClr>
        </a:solidFill>
        <a:ln>
          <a:noFill/>
        </a:ln>
      </dgm:spPr>
      <dgm:t>
        <a:bodyPr anchor="ctr"/>
        <a:lstStyle/>
        <a:p>
          <a:pPr>
            <a:lnSpc>
              <a:spcPct val="114000"/>
            </a:lnSpc>
            <a:buFont typeface="Arial" panose="020B0604020202020204" pitchFamily="34" charset="0"/>
            <a:buNone/>
          </a:pPr>
          <a:r>
            <a:rPr lang="en-US" sz="1400" b="1" i="0" dirty="0">
              <a:solidFill>
                <a:srgbClr val="3A3A3C"/>
              </a:solidFill>
              <a:latin typeface="Open Sans" panose="020B0606030504020204" pitchFamily="34" charset="0"/>
              <a:ea typeface="Open Sans" panose="020B0606030504020204" pitchFamily="34" charset="0"/>
              <a:cs typeface="Open Sans" panose="020B0606030504020204" pitchFamily="34" charset="0"/>
            </a:rPr>
            <a:t>Accessible and Inclusive Content:</a:t>
          </a:r>
        </a:p>
      </dgm:t>
    </dgm:pt>
    <dgm:pt modelId="{B42D08EA-4FB2-4A4A-8612-0FCCB205CAF8}" type="parTrans" cxnId="{A2772B3A-EC5B-4AA4-B3A6-969A7EB76238}">
      <dgm:prSet/>
      <dgm:spPr/>
      <dgm:t>
        <a:bodyPr/>
        <a:lstStyle/>
        <a:p>
          <a:endParaRPr lang="en-US"/>
        </a:p>
      </dgm:t>
    </dgm:pt>
    <dgm:pt modelId="{9327C8CF-FD89-41D8-845A-D0F440FA995B}" type="sibTrans" cxnId="{A2772B3A-EC5B-4AA4-B3A6-969A7EB76238}">
      <dgm:prSet/>
      <dgm:spPr/>
      <dgm:t>
        <a:bodyPr/>
        <a:lstStyle/>
        <a:p>
          <a:endParaRPr lang="en-US"/>
        </a:p>
      </dgm:t>
    </dgm:pt>
    <dgm:pt modelId="{1F14C7D8-0689-4B4A-B4B9-BD1296029EE9}">
      <dgm:prSet phldrT="[Text]" custT="1"/>
      <dgm:spPr>
        <a:solidFill>
          <a:schemeClr val="tx1">
            <a:alpha val="2000"/>
          </a:schemeClr>
        </a:solidFill>
        <a:ln>
          <a:noFill/>
        </a:ln>
      </dgm:spPr>
      <dgm:t>
        <a:bodyPr anchor="ctr"/>
        <a:lstStyle/>
        <a:p>
          <a:pPr>
            <a:lnSpc>
              <a:spcPct val="114000"/>
            </a:lnSpc>
          </a:pPr>
          <a:r>
            <a:rPr lang="en-US" sz="1400" b="1" i="0" dirty="0">
              <a:solidFill>
                <a:srgbClr val="3A3A3C"/>
              </a:solidFill>
              <a:latin typeface="Open Sans" panose="020B0606030504020204" pitchFamily="34" charset="0"/>
              <a:ea typeface="Open Sans" panose="020B0606030504020204" pitchFamily="34" charset="0"/>
              <a:cs typeface="Open Sans" panose="020B0606030504020204" pitchFamily="34" charset="0"/>
            </a:rPr>
            <a:t>Devices and Tech Support:</a:t>
          </a:r>
        </a:p>
      </dgm:t>
    </dgm:pt>
    <dgm:pt modelId="{3A14CFE0-3815-4BBA-8EDC-7CB3BC85F79A}" type="parTrans" cxnId="{DECDBE44-A58A-4E1A-AE0A-B57D047FEACF}">
      <dgm:prSet/>
      <dgm:spPr/>
      <dgm:t>
        <a:bodyPr/>
        <a:lstStyle/>
        <a:p>
          <a:endParaRPr lang="en-US"/>
        </a:p>
      </dgm:t>
    </dgm:pt>
    <dgm:pt modelId="{350932FF-6F62-4940-9280-BEBE8D1758A2}" type="sibTrans" cxnId="{DECDBE44-A58A-4E1A-AE0A-B57D047FEACF}">
      <dgm:prSet/>
      <dgm:spPr/>
      <dgm:t>
        <a:bodyPr/>
        <a:lstStyle/>
        <a:p>
          <a:endParaRPr lang="en-US"/>
        </a:p>
      </dgm:t>
    </dgm:pt>
    <dgm:pt modelId="{793A27D0-7D33-42F2-8CCE-38CCAF9FA2E1}">
      <dgm:prSet phldrT="[Text]" custT="1"/>
      <dgm:spPr>
        <a:solidFill>
          <a:schemeClr val="tx1">
            <a:alpha val="2000"/>
          </a:schemeClr>
        </a:solidFill>
        <a:ln>
          <a:noFill/>
        </a:ln>
      </dgm:spPr>
      <dgm:t>
        <a:bodyPr anchor="ctr"/>
        <a:lstStyle/>
        <a:p>
          <a:pPr>
            <a:lnSpc>
              <a:spcPct val="114000"/>
            </a:lnSpc>
          </a:pPr>
          <a:r>
            <a:rPr lang="en-US" sz="1400" b="1" i="0" dirty="0">
              <a:solidFill>
                <a:srgbClr val="3A3A3C"/>
              </a:solidFill>
              <a:latin typeface="Open Sans" panose="020B0606030504020204" pitchFamily="34" charset="0"/>
              <a:ea typeface="Open Sans" panose="020B0606030504020204" pitchFamily="34" charset="0"/>
              <a:cs typeface="Open Sans" panose="020B0606030504020204" pitchFamily="34" charset="0"/>
            </a:rPr>
            <a:t>Privacy and Security:</a:t>
          </a:r>
        </a:p>
      </dgm:t>
    </dgm:pt>
    <dgm:pt modelId="{AFFECDAD-9A87-4EF4-812C-CB8A2CF50C5C}" type="parTrans" cxnId="{67BE6B96-9F8E-4010-B3C3-08A38C9D4815}">
      <dgm:prSet/>
      <dgm:spPr/>
      <dgm:t>
        <a:bodyPr/>
        <a:lstStyle/>
        <a:p>
          <a:endParaRPr lang="en-US"/>
        </a:p>
      </dgm:t>
    </dgm:pt>
    <dgm:pt modelId="{DDEBBC7E-324B-43AA-B401-AB9714B9B190}" type="sibTrans" cxnId="{67BE6B96-9F8E-4010-B3C3-08A38C9D4815}">
      <dgm:prSet/>
      <dgm:spPr/>
      <dgm:t>
        <a:bodyPr/>
        <a:lstStyle/>
        <a:p>
          <a:endParaRPr lang="en-US"/>
        </a:p>
      </dgm:t>
    </dgm:pt>
    <dgm:pt modelId="{9340AFAA-C9B5-4EFC-8C02-852CB0E1D382}">
      <dgm:prSet phldrT="[Text]" custT="1"/>
      <dgm:spPr>
        <a:solidFill>
          <a:schemeClr val="tx1">
            <a:alpha val="2000"/>
          </a:schemeClr>
        </a:solidFill>
        <a:ln>
          <a:noFill/>
        </a:ln>
      </dgm:spPr>
      <dgm:t>
        <a:bodyPr anchor="ctr"/>
        <a:lstStyle/>
        <a:p>
          <a:pPr>
            <a:lnSpc>
              <a:spcPct val="114000"/>
            </a:lnSpc>
          </a:pPr>
          <a:r>
            <a:rPr lang="en-US" sz="1400" b="0" i="0" dirty="0">
              <a:solidFill>
                <a:srgbClr val="3A3A3C"/>
              </a:solidFill>
              <a:latin typeface="Open Sans" panose="020B0606030504020204" pitchFamily="34" charset="0"/>
              <a:ea typeface="Open Sans" panose="020B0606030504020204" pitchFamily="34" charset="0"/>
              <a:cs typeface="Open Sans" panose="020B0606030504020204" pitchFamily="34" charset="0"/>
            </a:rPr>
            <a:t>Affordable, accessible, and reliable high-speed home internet service is available for all individuals</a:t>
          </a:r>
        </a:p>
      </dgm:t>
    </dgm:pt>
    <dgm:pt modelId="{D7E72CA1-93AE-4389-8AB8-20E445314643}" type="parTrans" cxnId="{24798B3B-4931-415B-ABF7-46EB4CF86144}">
      <dgm:prSet/>
      <dgm:spPr/>
      <dgm:t>
        <a:bodyPr/>
        <a:lstStyle/>
        <a:p>
          <a:endParaRPr lang="en-US"/>
        </a:p>
      </dgm:t>
    </dgm:pt>
    <dgm:pt modelId="{69D89D69-1A9A-45CD-B741-BCD4B0D4B8CB}" type="sibTrans" cxnId="{24798B3B-4931-415B-ABF7-46EB4CF86144}">
      <dgm:prSet/>
      <dgm:spPr/>
      <dgm:t>
        <a:bodyPr/>
        <a:lstStyle/>
        <a:p>
          <a:endParaRPr lang="en-US"/>
        </a:p>
      </dgm:t>
    </dgm:pt>
    <dgm:pt modelId="{8C9687C6-EDC0-4788-AC1C-5FE792702EA9}">
      <dgm:prSet custT="1"/>
      <dgm:spPr>
        <a:solidFill>
          <a:schemeClr val="tx1">
            <a:alpha val="2000"/>
          </a:schemeClr>
        </a:solidFill>
        <a:ln>
          <a:noFill/>
        </a:ln>
      </dgm:spPr>
      <dgm:t>
        <a:bodyPr anchor="ctr"/>
        <a:lstStyle/>
        <a:p>
          <a:pPr>
            <a:lnSpc>
              <a:spcPct val="114000"/>
            </a:lnSpc>
          </a:pPr>
          <a:r>
            <a:rPr lang="en-US" sz="1400" b="0" i="0" dirty="0">
              <a:solidFill>
                <a:srgbClr val="3A3A3C"/>
              </a:solidFill>
              <a:latin typeface="Open Sans" panose="020B0606030504020204" pitchFamily="34" charset="0"/>
              <a:ea typeface="Open Sans" panose="020B0606030504020204" pitchFamily="34" charset="0"/>
              <a:cs typeface="Open Sans" panose="020B0606030504020204" pitchFamily="34" charset="0"/>
            </a:rPr>
            <a:t>Public online content is inclusive and accessible by all individuals</a:t>
          </a:r>
        </a:p>
      </dgm:t>
    </dgm:pt>
    <dgm:pt modelId="{00E2A0CC-0D00-4BFB-9B52-7D24BE017E1D}" type="parTrans" cxnId="{76DC1B81-4164-492B-9ABD-A190E145D6F9}">
      <dgm:prSet/>
      <dgm:spPr/>
      <dgm:t>
        <a:bodyPr/>
        <a:lstStyle/>
        <a:p>
          <a:endParaRPr lang="en-US"/>
        </a:p>
      </dgm:t>
    </dgm:pt>
    <dgm:pt modelId="{46BC7DE4-2CE3-43A1-B261-B6C348A1F15C}" type="sibTrans" cxnId="{76DC1B81-4164-492B-9ABD-A190E145D6F9}">
      <dgm:prSet/>
      <dgm:spPr/>
      <dgm:t>
        <a:bodyPr/>
        <a:lstStyle/>
        <a:p>
          <a:endParaRPr lang="en-US"/>
        </a:p>
      </dgm:t>
    </dgm:pt>
    <dgm:pt modelId="{32D214F1-A320-4BE3-A758-7250084261CF}">
      <dgm:prSet phldrT="[Text]" custT="1"/>
      <dgm:spPr>
        <a:solidFill>
          <a:schemeClr val="tx1">
            <a:alpha val="2000"/>
          </a:schemeClr>
        </a:solidFill>
        <a:ln>
          <a:noFill/>
        </a:ln>
      </dgm:spPr>
      <dgm:t>
        <a:bodyPr anchor="ctr"/>
        <a:lstStyle/>
        <a:p>
          <a:pPr>
            <a:lnSpc>
              <a:spcPct val="114000"/>
            </a:lnSpc>
          </a:pPr>
          <a:r>
            <a:rPr lang="en-US" sz="1400" b="0" i="0" dirty="0">
              <a:solidFill>
                <a:srgbClr val="3A3A3C"/>
              </a:solidFill>
              <a:latin typeface="Open Sans" panose="020B0606030504020204" pitchFamily="34" charset="0"/>
              <a:ea typeface="Open Sans" panose="020B0606030504020204" pitchFamily="34" charset="0"/>
              <a:cs typeface="Open Sans" panose="020B0606030504020204" pitchFamily="34" charset="0"/>
            </a:rPr>
            <a:t>Individuals have access to a computer or tablet and technical support</a:t>
          </a:r>
        </a:p>
      </dgm:t>
    </dgm:pt>
    <dgm:pt modelId="{80866E75-5E2C-4D57-B99C-7B3EA96BB8AD}" type="parTrans" cxnId="{8AE626ED-765F-431E-90BF-52DA4BCEA9AF}">
      <dgm:prSet/>
      <dgm:spPr/>
      <dgm:t>
        <a:bodyPr/>
        <a:lstStyle/>
        <a:p>
          <a:endParaRPr lang="en-US"/>
        </a:p>
      </dgm:t>
    </dgm:pt>
    <dgm:pt modelId="{2DC9A03B-7386-43E7-BA93-F8A42956576D}" type="sibTrans" cxnId="{8AE626ED-765F-431E-90BF-52DA4BCEA9AF}">
      <dgm:prSet/>
      <dgm:spPr/>
      <dgm:t>
        <a:bodyPr/>
        <a:lstStyle/>
        <a:p>
          <a:endParaRPr lang="en-US"/>
        </a:p>
      </dgm:t>
    </dgm:pt>
    <dgm:pt modelId="{11C5E453-FD78-424D-9A0B-F91E2908BBA7}">
      <dgm:prSet phldrT="[Text]" custT="1"/>
      <dgm:spPr>
        <a:solidFill>
          <a:schemeClr val="tx1">
            <a:alpha val="2000"/>
          </a:schemeClr>
        </a:solidFill>
        <a:ln>
          <a:noFill/>
        </a:ln>
      </dgm:spPr>
      <dgm:t>
        <a:bodyPr anchor="ctr"/>
        <a:lstStyle/>
        <a:p>
          <a:pPr>
            <a:lnSpc>
              <a:spcPct val="114000"/>
            </a:lnSpc>
          </a:pPr>
          <a:r>
            <a:rPr lang="en-US" sz="1400" b="0" i="0" dirty="0">
              <a:solidFill>
                <a:srgbClr val="3A3A3C"/>
              </a:solidFill>
              <a:latin typeface="Open Sans" panose="020B0606030504020204" pitchFamily="34" charset="0"/>
              <a:ea typeface="Open Sans" panose="020B0606030504020204" pitchFamily="34" charset="0"/>
              <a:cs typeface="Open Sans" panose="020B0606030504020204" pitchFamily="34" charset="0"/>
            </a:rPr>
            <a:t>Individuals can protect their data privacy and online security</a:t>
          </a:r>
          <a:br>
            <a:rPr lang="en-US" sz="1400" b="0" i="0" dirty="0">
              <a:solidFill>
                <a:srgbClr val="3A3A3C"/>
              </a:solidFill>
              <a:latin typeface="Open Sans" panose="020B0606030504020204" pitchFamily="34" charset="0"/>
              <a:ea typeface="Open Sans" panose="020B0606030504020204" pitchFamily="34" charset="0"/>
              <a:cs typeface="Open Sans" panose="020B0606030504020204" pitchFamily="34" charset="0"/>
            </a:rPr>
          </a:br>
          <a:endParaRPr lang="en-US" sz="1400" b="0" i="0" dirty="0">
            <a:solidFill>
              <a:srgbClr val="3A3A3C"/>
            </a:solidFill>
            <a:latin typeface="Open Sans" panose="020B0606030504020204" pitchFamily="34" charset="0"/>
            <a:ea typeface="Open Sans" panose="020B0606030504020204" pitchFamily="34" charset="0"/>
            <a:cs typeface="Open Sans" panose="020B0606030504020204" pitchFamily="34" charset="0"/>
          </a:endParaRPr>
        </a:p>
      </dgm:t>
    </dgm:pt>
    <dgm:pt modelId="{C8099EB3-4F7F-4D8E-9EAE-FEB29676C280}" type="parTrans" cxnId="{8536D3A7-296D-43F2-A6A3-7D27B6DBC415}">
      <dgm:prSet/>
      <dgm:spPr/>
      <dgm:t>
        <a:bodyPr/>
        <a:lstStyle/>
        <a:p>
          <a:endParaRPr lang="en-US"/>
        </a:p>
      </dgm:t>
    </dgm:pt>
    <dgm:pt modelId="{9755D551-89C1-46B8-8A66-E770AC908F47}" type="sibTrans" cxnId="{8536D3A7-296D-43F2-A6A3-7D27B6DBC415}">
      <dgm:prSet/>
      <dgm:spPr/>
      <dgm:t>
        <a:bodyPr/>
        <a:lstStyle/>
        <a:p>
          <a:endParaRPr lang="en-US"/>
        </a:p>
      </dgm:t>
    </dgm:pt>
    <dgm:pt modelId="{ABA79679-F6E5-4092-B4EB-4D0460C44E7C}">
      <dgm:prSet phldrT="[Text]" custT="1"/>
      <dgm:spPr>
        <a:solidFill>
          <a:schemeClr val="tx1">
            <a:alpha val="2000"/>
          </a:schemeClr>
        </a:solidFill>
        <a:ln>
          <a:noFill/>
        </a:ln>
      </dgm:spPr>
      <dgm:t>
        <a:bodyPr anchor="ctr"/>
        <a:lstStyle/>
        <a:p>
          <a:pPr>
            <a:lnSpc>
              <a:spcPct val="114000"/>
            </a:lnSpc>
            <a:buFont typeface="Arial" panose="020B0604020202020204" pitchFamily="34" charset="0"/>
            <a:buNone/>
          </a:pPr>
          <a:r>
            <a:rPr lang="en-US" sz="1400" b="1"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Digital Literacy and Skills:</a:t>
          </a:r>
        </a:p>
      </dgm:t>
    </dgm:pt>
    <dgm:pt modelId="{A7905181-D977-45CC-ABF9-EFECEBAFDC72}" type="sibTrans" cxnId="{2B3B9F86-2626-44FE-9846-21740F7A3C9D}">
      <dgm:prSet/>
      <dgm:spPr/>
      <dgm:t>
        <a:bodyPr/>
        <a:lstStyle/>
        <a:p>
          <a:endParaRPr lang="en-US"/>
        </a:p>
      </dgm:t>
    </dgm:pt>
    <dgm:pt modelId="{10A8DFC5-1BD3-46CF-BBEE-865BBE447C90}" type="parTrans" cxnId="{2B3B9F86-2626-44FE-9846-21740F7A3C9D}">
      <dgm:prSet/>
      <dgm:spPr/>
      <dgm:t>
        <a:bodyPr/>
        <a:lstStyle/>
        <a:p>
          <a:endParaRPr lang="en-US"/>
        </a:p>
      </dgm:t>
    </dgm:pt>
    <dgm:pt modelId="{845BABAB-DAEF-4872-940D-B4DB26F851C2}">
      <dgm:prSet phldrT="[Text]" custT="1"/>
      <dgm:spPr>
        <a:solidFill>
          <a:schemeClr val="tx1">
            <a:alpha val="2000"/>
          </a:schemeClr>
        </a:solidFill>
        <a:ln>
          <a:noFill/>
        </a:ln>
      </dgm:spPr>
      <dgm:t>
        <a:bodyPr anchor="ctr"/>
        <a:lstStyle/>
        <a:p>
          <a:pPr>
            <a:lnSpc>
              <a:spcPct val="114000"/>
            </a:lnSpc>
            <a:buFont typeface="Arial" panose="020B0604020202020204" pitchFamily="34" charset="0"/>
            <a:buChar char="•"/>
          </a:pPr>
          <a: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Individuals have digital skills to support their ability to meaningfully use the internet in their daily lives</a:t>
          </a:r>
        </a:p>
      </dgm:t>
    </dgm:pt>
    <dgm:pt modelId="{341A1842-651D-4668-BCD2-E9EBFDA2EDE1}" type="parTrans" cxnId="{C605AA68-E990-4639-A658-373D421E6CFD}">
      <dgm:prSet/>
      <dgm:spPr/>
      <dgm:t>
        <a:bodyPr/>
        <a:lstStyle/>
        <a:p>
          <a:endParaRPr lang="en-US"/>
        </a:p>
      </dgm:t>
    </dgm:pt>
    <dgm:pt modelId="{27CD7D11-02AF-45D3-9717-F004984D4CCF}" type="sibTrans" cxnId="{C605AA68-E990-4639-A658-373D421E6CFD}">
      <dgm:prSet/>
      <dgm:spPr/>
      <dgm:t>
        <a:bodyPr/>
        <a:lstStyle/>
        <a:p>
          <a:endParaRPr lang="en-US"/>
        </a:p>
      </dgm:t>
    </dgm:pt>
    <dgm:pt modelId="{BFE1560D-D6ED-45BD-811A-C31AC07F03BC}" type="pres">
      <dgm:prSet presAssocID="{CD0FED7A-21E0-4A58-952D-45FF23E4504C}" presName="Name0" presStyleCnt="0">
        <dgm:presLayoutVars>
          <dgm:dir/>
          <dgm:resizeHandles val="exact"/>
        </dgm:presLayoutVars>
      </dgm:prSet>
      <dgm:spPr/>
    </dgm:pt>
    <dgm:pt modelId="{63F902B1-6843-425A-A14F-AC58CEE66157}" type="pres">
      <dgm:prSet presAssocID="{9DB293DA-9E8E-4D31-9551-4A9A75AD1C67}" presName="composite" presStyleCnt="0"/>
      <dgm:spPr/>
    </dgm:pt>
    <dgm:pt modelId="{34DB33A5-CF89-4E70-9EA8-A6C0B3CF6514}" type="pres">
      <dgm:prSet presAssocID="{9DB293DA-9E8E-4D31-9551-4A9A75AD1C67}" presName="rect1" presStyleLbl="trAlignAcc1" presStyleIdx="0" presStyleCnt="5" custScaleY="191337">
        <dgm:presLayoutVars>
          <dgm:bulletEnabled val="1"/>
        </dgm:presLayoutVars>
      </dgm:prSet>
      <dgm:spPr/>
    </dgm:pt>
    <dgm:pt modelId="{9FB9EFD9-4B0A-4E72-9E61-23E781CF4D4B}" type="pres">
      <dgm:prSet presAssocID="{9DB293DA-9E8E-4D31-9551-4A9A75AD1C67}" presName="rect2" presStyleLbl="fgImgPlace1" presStyleIdx="0" presStyleCnt="5" custScaleX="115384" custScaleY="115383" custLinFactNeighborX="-13444" custLinFactNeighborY="-5244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b="30000"/>
          </a:stretch>
        </a:blipFill>
        <a:effectLst/>
      </dgm:spPr>
    </dgm:pt>
    <dgm:pt modelId="{B19A3F37-6EC6-4F7F-B75E-F572740CE0CA}" type="pres">
      <dgm:prSet presAssocID="{FB00B2DC-583D-41EF-944F-A6C550A1439E}" presName="sibTrans" presStyleCnt="0"/>
      <dgm:spPr/>
    </dgm:pt>
    <dgm:pt modelId="{3B514988-9CAB-4E66-A9C9-2FD8D7D38490}" type="pres">
      <dgm:prSet presAssocID="{D56645AE-1823-491C-B051-3E2E38726C19}" presName="composite" presStyleCnt="0"/>
      <dgm:spPr/>
    </dgm:pt>
    <dgm:pt modelId="{9312B8F2-8003-4631-9165-1E6EE43C555D}" type="pres">
      <dgm:prSet presAssocID="{D56645AE-1823-491C-B051-3E2E38726C19}" presName="rect1" presStyleLbl="trAlignAcc1" presStyleIdx="1" presStyleCnt="5" custScaleY="188214">
        <dgm:presLayoutVars>
          <dgm:bulletEnabled val="1"/>
        </dgm:presLayoutVars>
      </dgm:prSet>
      <dgm:spPr/>
    </dgm:pt>
    <dgm:pt modelId="{4CE187A3-ECCD-485F-AFB7-F0F40E92DC66}" type="pres">
      <dgm:prSet presAssocID="{D56645AE-1823-491C-B051-3E2E38726C19}" presName="rect2" presStyleLbl="fgImgPlace1" presStyleIdx="1" presStyleCnt="5" custScaleX="125249" custScaleY="125249" custLinFactNeighborY="-70472"/>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b="30000"/>
          </a:stretch>
        </a:blipFill>
        <a:effectLst/>
      </dgm:spPr>
    </dgm:pt>
    <dgm:pt modelId="{BC2E5D04-DB90-40CB-ABFA-9913B5BE837F}" type="pres">
      <dgm:prSet presAssocID="{9327C8CF-FD89-41D8-845A-D0F440FA995B}" presName="sibTrans" presStyleCnt="0"/>
      <dgm:spPr/>
    </dgm:pt>
    <dgm:pt modelId="{D8B10601-EFB1-493D-957E-757A8A4FCD8B}" type="pres">
      <dgm:prSet presAssocID="{1F14C7D8-0689-4B4A-B4B9-BD1296029EE9}" presName="composite" presStyleCnt="0"/>
      <dgm:spPr/>
    </dgm:pt>
    <dgm:pt modelId="{0FA464AC-DA13-4CC5-B69A-9E5E351E8435}" type="pres">
      <dgm:prSet presAssocID="{1F14C7D8-0689-4B4A-B4B9-BD1296029EE9}" presName="rect1" presStyleLbl="trAlignAcc1" presStyleIdx="2" presStyleCnt="5" custScaleY="191337" custLinFactNeighborY="15230">
        <dgm:presLayoutVars>
          <dgm:bulletEnabled val="1"/>
        </dgm:presLayoutVars>
      </dgm:prSet>
      <dgm:spPr/>
    </dgm:pt>
    <dgm:pt modelId="{DB746E68-2594-4002-BEB0-DD6FD6E7A68D}" type="pres">
      <dgm:prSet presAssocID="{1F14C7D8-0689-4B4A-B4B9-BD1296029EE9}" presName="rect2" presStyleLbl="fgImgPlace1" presStyleIdx="2" presStyleCnt="5" custScaleX="114485" custScaleY="125932" custLinFactNeighborX="-13932" custLinFactNeighborY="-69089"/>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5000" b="15000"/>
          </a:stretch>
        </a:blipFill>
        <a:effectLst/>
      </dgm:spPr>
    </dgm:pt>
    <dgm:pt modelId="{0EC07DA9-15BB-4CD8-85AA-88B8067DC130}" type="pres">
      <dgm:prSet presAssocID="{350932FF-6F62-4940-9280-BEBE8D1758A2}" presName="sibTrans" presStyleCnt="0"/>
      <dgm:spPr/>
    </dgm:pt>
    <dgm:pt modelId="{7B0C4DF3-C09E-4AD3-9BDF-CB90EF691053}" type="pres">
      <dgm:prSet presAssocID="{793A27D0-7D33-42F2-8CCE-38CCAF9FA2E1}" presName="composite" presStyleCnt="0"/>
      <dgm:spPr/>
    </dgm:pt>
    <dgm:pt modelId="{F576C779-140F-4129-832E-23A2347A4FCE}" type="pres">
      <dgm:prSet presAssocID="{793A27D0-7D33-42F2-8CCE-38CCAF9FA2E1}" presName="rect1" presStyleLbl="trAlignAcc1" presStyleIdx="3" presStyleCnt="5" custScaleY="191337" custLinFactNeighborY="14899">
        <dgm:presLayoutVars>
          <dgm:bulletEnabled val="1"/>
        </dgm:presLayoutVars>
      </dgm:prSet>
      <dgm:spPr/>
    </dgm:pt>
    <dgm:pt modelId="{6580C8AF-1E7F-4338-8F1F-850314165281}" type="pres">
      <dgm:prSet presAssocID="{793A27D0-7D33-42F2-8CCE-38CCAF9FA2E1}" presName="rect2" presStyleLbl="fgImgPlace1" presStyleIdx="3" presStyleCnt="5" custScaleX="115384" custScaleY="115383" custLinFactNeighborX="-15684" custLinFactNeighborY="-57505"/>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a:effectLst/>
      </dgm:spPr>
    </dgm:pt>
    <dgm:pt modelId="{0018A2E1-B0CA-4FB2-BF75-E8F292AD6952}" type="pres">
      <dgm:prSet presAssocID="{DDEBBC7E-324B-43AA-B401-AB9714B9B190}" presName="sibTrans" presStyleCnt="0"/>
      <dgm:spPr/>
    </dgm:pt>
    <dgm:pt modelId="{1DF80223-A059-4124-93A7-49A994CA14DC}" type="pres">
      <dgm:prSet presAssocID="{ABA79679-F6E5-4092-B4EB-4D0460C44E7C}" presName="composite" presStyleCnt="0"/>
      <dgm:spPr/>
    </dgm:pt>
    <dgm:pt modelId="{F71C35CE-3FFA-4AE8-A081-FF18BB39B227}" type="pres">
      <dgm:prSet presAssocID="{ABA79679-F6E5-4092-B4EB-4D0460C44E7C}" presName="rect1" presStyleLbl="trAlignAcc1" presStyleIdx="4" presStyleCnt="5" custScaleY="191337" custLinFactNeighborY="14899">
        <dgm:presLayoutVars>
          <dgm:bulletEnabled val="1"/>
        </dgm:presLayoutVars>
      </dgm:prSet>
      <dgm:spPr/>
    </dgm:pt>
    <dgm:pt modelId="{B2288953-A48E-4521-9EC7-85F71BB8494A}" type="pres">
      <dgm:prSet presAssocID="{ABA79679-F6E5-4092-B4EB-4D0460C44E7C}" presName="rect2" presStyleLbl="fgImgPlace1" presStyleIdx="4" presStyleCnt="5" custScaleX="115384" custScaleY="115383" custLinFactNeighborX="-10579" custLinFactNeighborY="-57505"/>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5000" b="15000"/>
          </a:stretch>
        </a:blipFill>
        <a:effectLst/>
      </dgm:spPr>
    </dgm:pt>
  </dgm:ptLst>
  <dgm:cxnLst>
    <dgm:cxn modelId="{B58F6311-A95A-4152-80BA-5E1BF6552775}" type="presOf" srcId="{32D214F1-A320-4BE3-A758-7250084261CF}" destId="{0FA464AC-DA13-4CC5-B69A-9E5E351E8435}" srcOrd="0" destOrd="1" presId="urn:microsoft.com/office/officeart/2008/layout/PictureStrips"/>
    <dgm:cxn modelId="{DCE7B72F-E44E-42E5-8D05-0F50F6E0CBBE}" type="presOf" srcId="{845BABAB-DAEF-4872-940D-B4DB26F851C2}" destId="{F71C35CE-3FFA-4AE8-A081-FF18BB39B227}" srcOrd="0" destOrd="1" presId="urn:microsoft.com/office/officeart/2008/layout/PictureStrips"/>
    <dgm:cxn modelId="{287B6B30-AC38-42DE-9434-C0CCD46CE39F}" type="presOf" srcId="{D56645AE-1823-491C-B051-3E2E38726C19}" destId="{9312B8F2-8003-4631-9165-1E6EE43C555D}" srcOrd="0" destOrd="0" presId="urn:microsoft.com/office/officeart/2008/layout/PictureStrips"/>
    <dgm:cxn modelId="{DD02D037-EF85-44C5-991F-4B42E59A9082}" type="presOf" srcId="{11C5E453-FD78-424D-9A0B-F91E2908BBA7}" destId="{F576C779-140F-4129-832E-23A2347A4FCE}" srcOrd="0" destOrd="1" presId="urn:microsoft.com/office/officeart/2008/layout/PictureStrips"/>
    <dgm:cxn modelId="{A2772B3A-EC5B-4AA4-B3A6-969A7EB76238}" srcId="{CD0FED7A-21E0-4A58-952D-45FF23E4504C}" destId="{D56645AE-1823-491C-B051-3E2E38726C19}" srcOrd="1" destOrd="0" parTransId="{B42D08EA-4FB2-4A4A-8612-0FCCB205CAF8}" sibTransId="{9327C8CF-FD89-41D8-845A-D0F440FA995B}"/>
    <dgm:cxn modelId="{24798B3B-4931-415B-ABF7-46EB4CF86144}" srcId="{9DB293DA-9E8E-4D31-9551-4A9A75AD1C67}" destId="{9340AFAA-C9B5-4EFC-8C02-852CB0E1D382}" srcOrd="0" destOrd="0" parTransId="{D7E72CA1-93AE-4389-8AB8-20E445314643}" sibTransId="{69D89D69-1A9A-45CD-B741-BCD4B0D4B8CB}"/>
    <dgm:cxn modelId="{DECDBE44-A58A-4E1A-AE0A-B57D047FEACF}" srcId="{CD0FED7A-21E0-4A58-952D-45FF23E4504C}" destId="{1F14C7D8-0689-4B4A-B4B9-BD1296029EE9}" srcOrd="2" destOrd="0" parTransId="{3A14CFE0-3815-4BBA-8EDC-7CB3BC85F79A}" sibTransId="{350932FF-6F62-4940-9280-BEBE8D1758A2}"/>
    <dgm:cxn modelId="{C605AA68-E990-4639-A658-373D421E6CFD}" srcId="{ABA79679-F6E5-4092-B4EB-4D0460C44E7C}" destId="{845BABAB-DAEF-4872-940D-B4DB26F851C2}" srcOrd="0" destOrd="0" parTransId="{341A1842-651D-4668-BCD2-E9EBFDA2EDE1}" sibTransId="{27CD7D11-02AF-45D3-9717-F004984D4CCF}"/>
    <dgm:cxn modelId="{E78F196D-5385-43FC-9F3B-B1631D163207}" type="presOf" srcId="{ABA79679-F6E5-4092-B4EB-4D0460C44E7C}" destId="{F71C35CE-3FFA-4AE8-A081-FF18BB39B227}" srcOrd="0" destOrd="0" presId="urn:microsoft.com/office/officeart/2008/layout/PictureStrips"/>
    <dgm:cxn modelId="{BC1F4A4D-4CEE-4331-97AF-795019B66718}" srcId="{CD0FED7A-21E0-4A58-952D-45FF23E4504C}" destId="{9DB293DA-9E8E-4D31-9551-4A9A75AD1C67}" srcOrd="0" destOrd="0" parTransId="{0D9278EE-5D75-4FE8-BA27-621B5745641D}" sibTransId="{FB00B2DC-583D-41EF-944F-A6C550A1439E}"/>
    <dgm:cxn modelId="{2428EE5A-0AD8-4BC4-B395-BE191A484FFD}" type="presOf" srcId="{1F14C7D8-0689-4B4A-B4B9-BD1296029EE9}" destId="{0FA464AC-DA13-4CC5-B69A-9E5E351E8435}" srcOrd="0" destOrd="0" presId="urn:microsoft.com/office/officeart/2008/layout/PictureStrips"/>
    <dgm:cxn modelId="{1BF9187D-F004-4DC9-9F97-9BF207C7FF3A}" type="presOf" srcId="{8C9687C6-EDC0-4788-AC1C-5FE792702EA9}" destId="{9312B8F2-8003-4631-9165-1E6EE43C555D}" srcOrd="0" destOrd="1" presId="urn:microsoft.com/office/officeart/2008/layout/PictureStrips"/>
    <dgm:cxn modelId="{DAEA817F-1938-4F61-95E2-49EFFD81B582}" type="presOf" srcId="{793A27D0-7D33-42F2-8CCE-38CCAF9FA2E1}" destId="{F576C779-140F-4129-832E-23A2347A4FCE}" srcOrd="0" destOrd="0" presId="urn:microsoft.com/office/officeart/2008/layout/PictureStrips"/>
    <dgm:cxn modelId="{76DC1B81-4164-492B-9ABD-A190E145D6F9}" srcId="{D56645AE-1823-491C-B051-3E2E38726C19}" destId="{8C9687C6-EDC0-4788-AC1C-5FE792702EA9}" srcOrd="0" destOrd="0" parTransId="{00E2A0CC-0D00-4BFB-9B52-7D24BE017E1D}" sibTransId="{46BC7DE4-2CE3-43A1-B261-B6C348A1F15C}"/>
    <dgm:cxn modelId="{2B3B9F86-2626-44FE-9846-21740F7A3C9D}" srcId="{CD0FED7A-21E0-4A58-952D-45FF23E4504C}" destId="{ABA79679-F6E5-4092-B4EB-4D0460C44E7C}" srcOrd="4" destOrd="0" parTransId="{10A8DFC5-1BD3-46CF-BBEE-865BBE447C90}" sibTransId="{A7905181-D977-45CC-ABF9-EFECEBAFDC72}"/>
    <dgm:cxn modelId="{67BE6B96-9F8E-4010-B3C3-08A38C9D4815}" srcId="{CD0FED7A-21E0-4A58-952D-45FF23E4504C}" destId="{793A27D0-7D33-42F2-8CCE-38CCAF9FA2E1}" srcOrd="3" destOrd="0" parTransId="{AFFECDAD-9A87-4EF4-812C-CB8A2CF50C5C}" sibTransId="{DDEBBC7E-324B-43AA-B401-AB9714B9B190}"/>
    <dgm:cxn modelId="{8536D3A7-296D-43F2-A6A3-7D27B6DBC415}" srcId="{793A27D0-7D33-42F2-8CCE-38CCAF9FA2E1}" destId="{11C5E453-FD78-424D-9A0B-F91E2908BBA7}" srcOrd="0" destOrd="0" parTransId="{C8099EB3-4F7F-4D8E-9EAE-FEB29676C280}" sibTransId="{9755D551-89C1-46B8-8A66-E770AC908F47}"/>
    <dgm:cxn modelId="{CE5654AA-A22F-4775-A0BE-E0A5AB05529C}" type="presOf" srcId="{9340AFAA-C9B5-4EFC-8C02-852CB0E1D382}" destId="{34DB33A5-CF89-4E70-9EA8-A6C0B3CF6514}" srcOrd="0" destOrd="1" presId="urn:microsoft.com/office/officeart/2008/layout/PictureStrips"/>
    <dgm:cxn modelId="{D4931BCD-E80C-45AC-87A5-F4930E6B22EE}" type="presOf" srcId="{9DB293DA-9E8E-4D31-9551-4A9A75AD1C67}" destId="{34DB33A5-CF89-4E70-9EA8-A6C0B3CF6514}" srcOrd="0" destOrd="0" presId="urn:microsoft.com/office/officeart/2008/layout/PictureStrips"/>
    <dgm:cxn modelId="{3025AFE0-5DC7-4507-BF03-92F75E4D5DED}" type="presOf" srcId="{CD0FED7A-21E0-4A58-952D-45FF23E4504C}" destId="{BFE1560D-D6ED-45BD-811A-C31AC07F03BC}" srcOrd="0" destOrd="0" presId="urn:microsoft.com/office/officeart/2008/layout/PictureStrips"/>
    <dgm:cxn modelId="{8AE626ED-765F-431E-90BF-52DA4BCEA9AF}" srcId="{1F14C7D8-0689-4B4A-B4B9-BD1296029EE9}" destId="{32D214F1-A320-4BE3-A758-7250084261CF}" srcOrd="0" destOrd="0" parTransId="{80866E75-5E2C-4D57-B99C-7B3EA96BB8AD}" sibTransId="{2DC9A03B-7386-43E7-BA93-F8A42956576D}"/>
    <dgm:cxn modelId="{3B35BD9F-552F-423E-B2BE-C5631B1EEDC0}" type="presParOf" srcId="{BFE1560D-D6ED-45BD-811A-C31AC07F03BC}" destId="{63F902B1-6843-425A-A14F-AC58CEE66157}" srcOrd="0" destOrd="0" presId="urn:microsoft.com/office/officeart/2008/layout/PictureStrips"/>
    <dgm:cxn modelId="{F7D37DB6-04B9-43A6-A316-406AB9DA1B98}" type="presParOf" srcId="{63F902B1-6843-425A-A14F-AC58CEE66157}" destId="{34DB33A5-CF89-4E70-9EA8-A6C0B3CF6514}" srcOrd="0" destOrd="0" presId="urn:microsoft.com/office/officeart/2008/layout/PictureStrips"/>
    <dgm:cxn modelId="{6D85BE0B-F02D-45C7-A11B-CCC60047DB53}" type="presParOf" srcId="{63F902B1-6843-425A-A14F-AC58CEE66157}" destId="{9FB9EFD9-4B0A-4E72-9E61-23E781CF4D4B}" srcOrd="1" destOrd="0" presId="urn:microsoft.com/office/officeart/2008/layout/PictureStrips"/>
    <dgm:cxn modelId="{EBEA7043-A47B-4C38-9625-5F62BDA85DA0}" type="presParOf" srcId="{BFE1560D-D6ED-45BD-811A-C31AC07F03BC}" destId="{B19A3F37-6EC6-4F7F-B75E-F572740CE0CA}" srcOrd="1" destOrd="0" presId="urn:microsoft.com/office/officeart/2008/layout/PictureStrips"/>
    <dgm:cxn modelId="{BE5F562E-1996-4D45-A44B-1F7101CA7761}" type="presParOf" srcId="{BFE1560D-D6ED-45BD-811A-C31AC07F03BC}" destId="{3B514988-9CAB-4E66-A9C9-2FD8D7D38490}" srcOrd="2" destOrd="0" presId="urn:microsoft.com/office/officeart/2008/layout/PictureStrips"/>
    <dgm:cxn modelId="{7B1D1E9E-6C61-48B5-9964-8C0C3E455D4B}" type="presParOf" srcId="{3B514988-9CAB-4E66-A9C9-2FD8D7D38490}" destId="{9312B8F2-8003-4631-9165-1E6EE43C555D}" srcOrd="0" destOrd="0" presId="urn:microsoft.com/office/officeart/2008/layout/PictureStrips"/>
    <dgm:cxn modelId="{B7A937A4-4744-4624-BBEE-A6525E79987D}" type="presParOf" srcId="{3B514988-9CAB-4E66-A9C9-2FD8D7D38490}" destId="{4CE187A3-ECCD-485F-AFB7-F0F40E92DC66}" srcOrd="1" destOrd="0" presId="urn:microsoft.com/office/officeart/2008/layout/PictureStrips"/>
    <dgm:cxn modelId="{289A3DD9-D69A-46B6-A118-0162BA3A4B36}" type="presParOf" srcId="{BFE1560D-D6ED-45BD-811A-C31AC07F03BC}" destId="{BC2E5D04-DB90-40CB-ABFA-9913B5BE837F}" srcOrd="3" destOrd="0" presId="urn:microsoft.com/office/officeart/2008/layout/PictureStrips"/>
    <dgm:cxn modelId="{A8C09364-3CB5-4DDB-AF65-FFF26A7E83D2}" type="presParOf" srcId="{BFE1560D-D6ED-45BD-811A-C31AC07F03BC}" destId="{D8B10601-EFB1-493D-957E-757A8A4FCD8B}" srcOrd="4" destOrd="0" presId="urn:microsoft.com/office/officeart/2008/layout/PictureStrips"/>
    <dgm:cxn modelId="{EB425B69-55FB-4978-9E02-02201B93E074}" type="presParOf" srcId="{D8B10601-EFB1-493D-957E-757A8A4FCD8B}" destId="{0FA464AC-DA13-4CC5-B69A-9E5E351E8435}" srcOrd="0" destOrd="0" presId="urn:microsoft.com/office/officeart/2008/layout/PictureStrips"/>
    <dgm:cxn modelId="{0D110BC0-12D6-425E-9B2F-F7B696BC546D}" type="presParOf" srcId="{D8B10601-EFB1-493D-957E-757A8A4FCD8B}" destId="{DB746E68-2594-4002-BEB0-DD6FD6E7A68D}" srcOrd="1" destOrd="0" presId="urn:microsoft.com/office/officeart/2008/layout/PictureStrips"/>
    <dgm:cxn modelId="{E4F1A696-53D0-41D1-AB3C-6CA5BC00FA23}" type="presParOf" srcId="{BFE1560D-D6ED-45BD-811A-C31AC07F03BC}" destId="{0EC07DA9-15BB-4CD8-85AA-88B8067DC130}" srcOrd="5" destOrd="0" presId="urn:microsoft.com/office/officeart/2008/layout/PictureStrips"/>
    <dgm:cxn modelId="{60D39566-2AE2-4B17-8EE9-E204C5166B75}" type="presParOf" srcId="{BFE1560D-D6ED-45BD-811A-C31AC07F03BC}" destId="{7B0C4DF3-C09E-4AD3-9BDF-CB90EF691053}" srcOrd="6" destOrd="0" presId="urn:microsoft.com/office/officeart/2008/layout/PictureStrips"/>
    <dgm:cxn modelId="{BDADA25F-5886-4A02-B8D5-E5C4D8AD8923}" type="presParOf" srcId="{7B0C4DF3-C09E-4AD3-9BDF-CB90EF691053}" destId="{F576C779-140F-4129-832E-23A2347A4FCE}" srcOrd="0" destOrd="0" presId="urn:microsoft.com/office/officeart/2008/layout/PictureStrips"/>
    <dgm:cxn modelId="{9F5797CA-B0E7-491E-B9B3-2D10B83A5D2F}" type="presParOf" srcId="{7B0C4DF3-C09E-4AD3-9BDF-CB90EF691053}" destId="{6580C8AF-1E7F-4338-8F1F-850314165281}" srcOrd="1" destOrd="0" presId="urn:microsoft.com/office/officeart/2008/layout/PictureStrips"/>
    <dgm:cxn modelId="{37D13805-6C3C-4778-8C90-B8389DE053CD}" type="presParOf" srcId="{BFE1560D-D6ED-45BD-811A-C31AC07F03BC}" destId="{0018A2E1-B0CA-4FB2-BF75-E8F292AD6952}" srcOrd="7" destOrd="0" presId="urn:microsoft.com/office/officeart/2008/layout/PictureStrips"/>
    <dgm:cxn modelId="{9DF9EB86-8602-4F3D-BF98-4DD5FDB9CCB9}" type="presParOf" srcId="{BFE1560D-D6ED-45BD-811A-C31AC07F03BC}" destId="{1DF80223-A059-4124-93A7-49A994CA14DC}" srcOrd="8" destOrd="0" presId="urn:microsoft.com/office/officeart/2008/layout/PictureStrips"/>
    <dgm:cxn modelId="{DB89DAE4-4E2B-41AB-868A-FD1D972B4FD2}" type="presParOf" srcId="{1DF80223-A059-4124-93A7-49A994CA14DC}" destId="{F71C35CE-3FFA-4AE8-A081-FF18BB39B227}" srcOrd="0" destOrd="0" presId="urn:microsoft.com/office/officeart/2008/layout/PictureStrips"/>
    <dgm:cxn modelId="{1EEE449B-4A86-4CE2-881A-E333368A5CFF}" type="presParOf" srcId="{1DF80223-A059-4124-93A7-49A994CA14DC}" destId="{B2288953-A48E-4521-9EC7-85F71BB8494A}"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35278C-AA63-A842-998E-9D6717C1D77B}"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4EBA7A44-034B-ED47-BE88-EC03B956A2D9}">
      <dgm:prSet phldrT="[Text]" custT="1"/>
      <dgm:spPr>
        <a:solidFill>
          <a:schemeClr val="accent1">
            <a:lumMod val="75000"/>
          </a:schemeClr>
        </a:solidFill>
      </dgm:spPr>
      <dgm:t>
        <a:bodyPr/>
        <a:lstStyle/>
        <a:p>
          <a:r>
            <a:rPr lang="en-US" sz="1600" dirty="0"/>
            <a:t>Initial </a:t>
          </a:r>
          <a:br>
            <a:rPr lang="en-US" sz="1600" dirty="0"/>
          </a:br>
          <a:r>
            <a:rPr lang="en-US" sz="1600" dirty="0"/>
            <a:t>engagement</a:t>
          </a:r>
        </a:p>
      </dgm:t>
    </dgm:pt>
    <dgm:pt modelId="{24D3B0BA-9D53-D14F-8369-530667767FC7}" type="parTrans" cxnId="{714F7774-9421-C141-902E-970F006CCA74}">
      <dgm:prSet/>
      <dgm:spPr/>
      <dgm:t>
        <a:bodyPr/>
        <a:lstStyle/>
        <a:p>
          <a:endParaRPr lang="en-US"/>
        </a:p>
      </dgm:t>
    </dgm:pt>
    <dgm:pt modelId="{1ECB4417-F272-5041-A5F4-A03B218786E8}" type="sibTrans" cxnId="{714F7774-9421-C141-902E-970F006CCA74}">
      <dgm:prSet/>
      <dgm:spPr/>
      <dgm:t>
        <a:bodyPr/>
        <a:lstStyle/>
        <a:p>
          <a:endParaRPr lang="en-US"/>
        </a:p>
      </dgm:t>
    </dgm:pt>
    <dgm:pt modelId="{31A28AAB-FCA7-354F-A3C9-18239E52078F}">
      <dgm:prSet custT="1"/>
      <dgm:spPr>
        <a:solidFill>
          <a:schemeClr val="accent1">
            <a:lumMod val="75000"/>
          </a:schemeClr>
        </a:solidFill>
      </dgm:spPr>
      <dgm:t>
        <a:bodyPr/>
        <a:lstStyle/>
        <a:p>
          <a:r>
            <a:rPr lang="en-US" sz="1600" dirty="0"/>
            <a:t>Identify and engage key partners and identify assets</a:t>
          </a:r>
        </a:p>
      </dgm:t>
    </dgm:pt>
    <dgm:pt modelId="{6813F7CD-E054-474F-BC90-7955F61542EF}" type="parTrans" cxnId="{E2D40CE4-4214-5240-B915-68DBBA19375A}">
      <dgm:prSet/>
      <dgm:spPr/>
      <dgm:t>
        <a:bodyPr/>
        <a:lstStyle/>
        <a:p>
          <a:endParaRPr lang="en-US"/>
        </a:p>
      </dgm:t>
    </dgm:pt>
    <dgm:pt modelId="{5E6A5287-6E24-A745-B729-47F1B425D0C6}" type="sibTrans" cxnId="{E2D40CE4-4214-5240-B915-68DBBA19375A}">
      <dgm:prSet/>
      <dgm:spPr/>
      <dgm:t>
        <a:bodyPr/>
        <a:lstStyle/>
        <a:p>
          <a:endParaRPr lang="en-US"/>
        </a:p>
      </dgm:t>
    </dgm:pt>
    <dgm:pt modelId="{BED0AA75-76E5-B048-905A-528BBDACD8D0}" type="pres">
      <dgm:prSet presAssocID="{6A35278C-AA63-A842-998E-9D6717C1D77B}" presName="diagram" presStyleCnt="0">
        <dgm:presLayoutVars>
          <dgm:dir/>
          <dgm:resizeHandles val="exact"/>
        </dgm:presLayoutVars>
      </dgm:prSet>
      <dgm:spPr/>
    </dgm:pt>
    <dgm:pt modelId="{FB6185CA-8360-F941-AC4F-A21FCA7B77AE}" type="pres">
      <dgm:prSet presAssocID="{4EBA7A44-034B-ED47-BE88-EC03B956A2D9}" presName="node" presStyleLbl="node1" presStyleIdx="0" presStyleCnt="2">
        <dgm:presLayoutVars>
          <dgm:bulletEnabled val="1"/>
        </dgm:presLayoutVars>
      </dgm:prSet>
      <dgm:spPr/>
    </dgm:pt>
    <dgm:pt modelId="{B36555B9-57FB-634D-8B9C-CBB86BEF4704}" type="pres">
      <dgm:prSet presAssocID="{1ECB4417-F272-5041-A5F4-A03B218786E8}" presName="sibTrans" presStyleCnt="0"/>
      <dgm:spPr/>
    </dgm:pt>
    <dgm:pt modelId="{969599A5-9FFE-E844-ABBC-0F9F0167B83B}" type="pres">
      <dgm:prSet presAssocID="{31A28AAB-FCA7-354F-A3C9-18239E52078F}" presName="node" presStyleLbl="node1" presStyleIdx="1" presStyleCnt="2">
        <dgm:presLayoutVars>
          <dgm:bulletEnabled val="1"/>
        </dgm:presLayoutVars>
      </dgm:prSet>
      <dgm:spPr/>
    </dgm:pt>
  </dgm:ptLst>
  <dgm:cxnLst>
    <dgm:cxn modelId="{38E63218-5862-F141-BF6F-9DA568116B5F}" type="presOf" srcId="{4EBA7A44-034B-ED47-BE88-EC03B956A2D9}" destId="{FB6185CA-8360-F941-AC4F-A21FCA7B77AE}" srcOrd="0" destOrd="0" presId="urn:microsoft.com/office/officeart/2005/8/layout/default"/>
    <dgm:cxn modelId="{714F7774-9421-C141-902E-970F006CCA74}" srcId="{6A35278C-AA63-A842-998E-9D6717C1D77B}" destId="{4EBA7A44-034B-ED47-BE88-EC03B956A2D9}" srcOrd="0" destOrd="0" parTransId="{24D3B0BA-9D53-D14F-8369-530667767FC7}" sibTransId="{1ECB4417-F272-5041-A5F4-A03B218786E8}"/>
    <dgm:cxn modelId="{6C4335CD-D24A-B040-8F04-3F0EBE9B1DD4}" type="presOf" srcId="{6A35278C-AA63-A842-998E-9D6717C1D77B}" destId="{BED0AA75-76E5-B048-905A-528BBDACD8D0}" srcOrd="0" destOrd="0" presId="urn:microsoft.com/office/officeart/2005/8/layout/default"/>
    <dgm:cxn modelId="{E2D40CE4-4214-5240-B915-68DBBA19375A}" srcId="{6A35278C-AA63-A842-998E-9D6717C1D77B}" destId="{31A28AAB-FCA7-354F-A3C9-18239E52078F}" srcOrd="1" destOrd="0" parTransId="{6813F7CD-E054-474F-BC90-7955F61542EF}" sibTransId="{5E6A5287-6E24-A745-B729-47F1B425D0C6}"/>
    <dgm:cxn modelId="{73B9B8F7-5E62-C945-A77D-346A26B2D4FD}" type="presOf" srcId="{31A28AAB-FCA7-354F-A3C9-18239E52078F}" destId="{969599A5-9FFE-E844-ABBC-0F9F0167B83B}" srcOrd="0" destOrd="0" presId="urn:microsoft.com/office/officeart/2005/8/layout/default"/>
    <dgm:cxn modelId="{1D6D3908-B29A-C34F-A176-2DCBD3CADF63}" type="presParOf" srcId="{BED0AA75-76E5-B048-905A-528BBDACD8D0}" destId="{FB6185CA-8360-F941-AC4F-A21FCA7B77AE}" srcOrd="0" destOrd="0" presId="urn:microsoft.com/office/officeart/2005/8/layout/default"/>
    <dgm:cxn modelId="{FF9B2FB8-0816-9944-A6D3-96CC83A2A881}" type="presParOf" srcId="{BED0AA75-76E5-B048-905A-528BBDACD8D0}" destId="{B36555B9-57FB-634D-8B9C-CBB86BEF4704}" srcOrd="1" destOrd="0" presId="urn:microsoft.com/office/officeart/2005/8/layout/default"/>
    <dgm:cxn modelId="{7CB33F22-2C0A-A44A-B34C-0704D9FFFA2D}" type="presParOf" srcId="{BED0AA75-76E5-B048-905A-528BBDACD8D0}" destId="{969599A5-9FFE-E844-ABBC-0F9F0167B83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35278C-AA63-A842-998E-9D6717C1D77B}"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4EBA7A44-034B-ED47-BE88-EC03B956A2D9}">
      <dgm:prSet phldrT="[Text]" custT="1"/>
      <dgm:spPr/>
      <dgm:t>
        <a:bodyPr/>
        <a:lstStyle/>
        <a:p>
          <a:r>
            <a:rPr lang="en-US" sz="1600" dirty="0"/>
            <a:t>Strategize with community leaders</a:t>
          </a:r>
        </a:p>
      </dgm:t>
    </dgm:pt>
    <dgm:pt modelId="{24D3B0BA-9D53-D14F-8369-530667767FC7}" type="parTrans" cxnId="{714F7774-9421-C141-902E-970F006CCA74}">
      <dgm:prSet/>
      <dgm:spPr/>
      <dgm:t>
        <a:bodyPr/>
        <a:lstStyle/>
        <a:p>
          <a:endParaRPr lang="en-US"/>
        </a:p>
      </dgm:t>
    </dgm:pt>
    <dgm:pt modelId="{1ECB4417-F272-5041-A5F4-A03B218786E8}" type="sibTrans" cxnId="{714F7774-9421-C141-902E-970F006CCA74}">
      <dgm:prSet/>
      <dgm:spPr/>
      <dgm:t>
        <a:bodyPr/>
        <a:lstStyle/>
        <a:p>
          <a:endParaRPr lang="en-US"/>
        </a:p>
      </dgm:t>
    </dgm:pt>
    <dgm:pt modelId="{31A28AAB-FCA7-354F-A3C9-18239E52078F}">
      <dgm:prSet custT="1"/>
      <dgm:spPr/>
      <dgm:t>
        <a:bodyPr/>
        <a:lstStyle/>
        <a:p>
          <a:r>
            <a:rPr lang="en-US" sz="1600" dirty="0"/>
            <a:t>Assess the county's current broadband infrastructure and market</a:t>
          </a:r>
        </a:p>
      </dgm:t>
    </dgm:pt>
    <dgm:pt modelId="{6813F7CD-E054-474F-BC90-7955F61542EF}" type="parTrans" cxnId="{E2D40CE4-4214-5240-B915-68DBBA19375A}">
      <dgm:prSet/>
      <dgm:spPr/>
      <dgm:t>
        <a:bodyPr/>
        <a:lstStyle/>
        <a:p>
          <a:endParaRPr lang="en-US"/>
        </a:p>
      </dgm:t>
    </dgm:pt>
    <dgm:pt modelId="{5E6A5287-6E24-A745-B729-47F1B425D0C6}" type="sibTrans" cxnId="{E2D40CE4-4214-5240-B915-68DBBA19375A}">
      <dgm:prSet/>
      <dgm:spPr/>
      <dgm:t>
        <a:bodyPr/>
        <a:lstStyle/>
        <a:p>
          <a:endParaRPr lang="en-US"/>
        </a:p>
      </dgm:t>
    </dgm:pt>
    <dgm:pt modelId="{87C86D09-F60F-2548-9470-FE8167CCD689}">
      <dgm:prSet custT="1"/>
      <dgm:spPr/>
      <dgm:t>
        <a:bodyPr/>
        <a:lstStyle/>
        <a:p>
          <a:r>
            <a:rPr lang="en-US" sz="1600" dirty="0"/>
            <a:t>Evaluate current and future demand for broadband</a:t>
          </a:r>
        </a:p>
      </dgm:t>
    </dgm:pt>
    <dgm:pt modelId="{A58F53B8-5EB9-384E-806D-E734E80563B9}" type="parTrans" cxnId="{B3FCA1C6-09EB-614B-A31D-E7038B60443A}">
      <dgm:prSet/>
      <dgm:spPr/>
      <dgm:t>
        <a:bodyPr/>
        <a:lstStyle/>
        <a:p>
          <a:endParaRPr lang="en-US"/>
        </a:p>
      </dgm:t>
    </dgm:pt>
    <dgm:pt modelId="{0B21CB7F-1665-5B49-B2D0-CBB6084660CC}" type="sibTrans" cxnId="{B3FCA1C6-09EB-614B-A31D-E7038B60443A}">
      <dgm:prSet/>
      <dgm:spPr/>
      <dgm:t>
        <a:bodyPr/>
        <a:lstStyle/>
        <a:p>
          <a:endParaRPr lang="en-US"/>
        </a:p>
      </dgm:t>
    </dgm:pt>
    <dgm:pt modelId="{6B565C37-20BB-BD4B-9067-A9A397A7026D}">
      <dgm:prSet custT="1"/>
      <dgm:spPr/>
      <dgm:t>
        <a:bodyPr/>
        <a:lstStyle/>
        <a:p>
          <a:r>
            <a:rPr lang="en-US" sz="1600" dirty="0"/>
            <a:t>Prepare a high-level design &amp; cost estimate for deployment</a:t>
          </a:r>
        </a:p>
      </dgm:t>
    </dgm:pt>
    <dgm:pt modelId="{0723203F-6B36-FF40-B269-56EE9CF461B0}" type="parTrans" cxnId="{F00AA17C-A8AC-364A-B49E-FB964288AA8B}">
      <dgm:prSet/>
      <dgm:spPr/>
      <dgm:t>
        <a:bodyPr/>
        <a:lstStyle/>
        <a:p>
          <a:endParaRPr lang="en-US"/>
        </a:p>
      </dgm:t>
    </dgm:pt>
    <dgm:pt modelId="{A505166C-FA3A-6645-AFD7-7BE6F2598C30}" type="sibTrans" cxnId="{F00AA17C-A8AC-364A-B49E-FB964288AA8B}">
      <dgm:prSet/>
      <dgm:spPr/>
      <dgm:t>
        <a:bodyPr/>
        <a:lstStyle/>
        <a:p>
          <a:endParaRPr lang="en-US"/>
        </a:p>
      </dgm:t>
    </dgm:pt>
    <dgm:pt modelId="{BED0AA75-76E5-B048-905A-528BBDACD8D0}" type="pres">
      <dgm:prSet presAssocID="{6A35278C-AA63-A842-998E-9D6717C1D77B}" presName="diagram" presStyleCnt="0">
        <dgm:presLayoutVars>
          <dgm:dir/>
          <dgm:resizeHandles val="exact"/>
        </dgm:presLayoutVars>
      </dgm:prSet>
      <dgm:spPr/>
    </dgm:pt>
    <dgm:pt modelId="{FB6185CA-8360-F941-AC4F-A21FCA7B77AE}" type="pres">
      <dgm:prSet presAssocID="{4EBA7A44-034B-ED47-BE88-EC03B956A2D9}" presName="node" presStyleLbl="node1" presStyleIdx="0" presStyleCnt="4">
        <dgm:presLayoutVars>
          <dgm:bulletEnabled val="1"/>
        </dgm:presLayoutVars>
      </dgm:prSet>
      <dgm:spPr/>
    </dgm:pt>
    <dgm:pt modelId="{B36555B9-57FB-634D-8B9C-CBB86BEF4704}" type="pres">
      <dgm:prSet presAssocID="{1ECB4417-F272-5041-A5F4-A03B218786E8}" presName="sibTrans" presStyleCnt="0"/>
      <dgm:spPr/>
    </dgm:pt>
    <dgm:pt modelId="{969599A5-9FFE-E844-ABBC-0F9F0167B83B}" type="pres">
      <dgm:prSet presAssocID="{31A28AAB-FCA7-354F-A3C9-18239E52078F}" presName="node" presStyleLbl="node1" presStyleIdx="1" presStyleCnt="4">
        <dgm:presLayoutVars>
          <dgm:bulletEnabled val="1"/>
        </dgm:presLayoutVars>
      </dgm:prSet>
      <dgm:spPr/>
    </dgm:pt>
    <dgm:pt modelId="{6F4B59A8-DEB2-F341-86E2-784B2746BF7B}" type="pres">
      <dgm:prSet presAssocID="{5E6A5287-6E24-A745-B729-47F1B425D0C6}" presName="sibTrans" presStyleCnt="0"/>
      <dgm:spPr/>
    </dgm:pt>
    <dgm:pt modelId="{A4ECA003-778B-5847-8F70-B313E70A6B77}" type="pres">
      <dgm:prSet presAssocID="{87C86D09-F60F-2548-9470-FE8167CCD689}" presName="node" presStyleLbl="node1" presStyleIdx="2" presStyleCnt="4">
        <dgm:presLayoutVars>
          <dgm:bulletEnabled val="1"/>
        </dgm:presLayoutVars>
      </dgm:prSet>
      <dgm:spPr/>
    </dgm:pt>
    <dgm:pt modelId="{BD3B9709-1D42-D642-B34A-7717429D898B}" type="pres">
      <dgm:prSet presAssocID="{0B21CB7F-1665-5B49-B2D0-CBB6084660CC}" presName="sibTrans" presStyleCnt="0"/>
      <dgm:spPr/>
    </dgm:pt>
    <dgm:pt modelId="{67A2182F-A271-2943-BC68-0E8AE2B55C39}" type="pres">
      <dgm:prSet presAssocID="{6B565C37-20BB-BD4B-9067-A9A397A7026D}" presName="node" presStyleLbl="node1" presStyleIdx="3" presStyleCnt="4">
        <dgm:presLayoutVars>
          <dgm:bulletEnabled val="1"/>
        </dgm:presLayoutVars>
      </dgm:prSet>
      <dgm:spPr/>
    </dgm:pt>
  </dgm:ptLst>
  <dgm:cxnLst>
    <dgm:cxn modelId="{93456200-9CD3-704A-ACB0-8381ACA41948}" type="presOf" srcId="{87C86D09-F60F-2548-9470-FE8167CCD689}" destId="{A4ECA003-778B-5847-8F70-B313E70A6B77}" srcOrd="0" destOrd="0" presId="urn:microsoft.com/office/officeart/2005/8/layout/default"/>
    <dgm:cxn modelId="{38E63218-5862-F141-BF6F-9DA568116B5F}" type="presOf" srcId="{4EBA7A44-034B-ED47-BE88-EC03B956A2D9}" destId="{FB6185CA-8360-F941-AC4F-A21FCA7B77AE}" srcOrd="0" destOrd="0" presId="urn:microsoft.com/office/officeart/2005/8/layout/default"/>
    <dgm:cxn modelId="{714F7774-9421-C141-902E-970F006CCA74}" srcId="{6A35278C-AA63-A842-998E-9D6717C1D77B}" destId="{4EBA7A44-034B-ED47-BE88-EC03B956A2D9}" srcOrd="0" destOrd="0" parTransId="{24D3B0BA-9D53-D14F-8369-530667767FC7}" sibTransId="{1ECB4417-F272-5041-A5F4-A03B218786E8}"/>
    <dgm:cxn modelId="{F00AA17C-A8AC-364A-B49E-FB964288AA8B}" srcId="{6A35278C-AA63-A842-998E-9D6717C1D77B}" destId="{6B565C37-20BB-BD4B-9067-A9A397A7026D}" srcOrd="3" destOrd="0" parTransId="{0723203F-6B36-FF40-B269-56EE9CF461B0}" sibTransId="{A505166C-FA3A-6645-AFD7-7BE6F2598C30}"/>
    <dgm:cxn modelId="{B3FCA1C6-09EB-614B-A31D-E7038B60443A}" srcId="{6A35278C-AA63-A842-998E-9D6717C1D77B}" destId="{87C86D09-F60F-2548-9470-FE8167CCD689}" srcOrd="2" destOrd="0" parTransId="{A58F53B8-5EB9-384E-806D-E734E80563B9}" sibTransId="{0B21CB7F-1665-5B49-B2D0-CBB6084660CC}"/>
    <dgm:cxn modelId="{6C4335CD-D24A-B040-8F04-3F0EBE9B1DD4}" type="presOf" srcId="{6A35278C-AA63-A842-998E-9D6717C1D77B}" destId="{BED0AA75-76E5-B048-905A-528BBDACD8D0}" srcOrd="0" destOrd="0" presId="urn:microsoft.com/office/officeart/2005/8/layout/default"/>
    <dgm:cxn modelId="{5C7555D7-562A-B54B-A187-F523CF8FAAA7}" type="presOf" srcId="{6B565C37-20BB-BD4B-9067-A9A397A7026D}" destId="{67A2182F-A271-2943-BC68-0E8AE2B55C39}" srcOrd="0" destOrd="0" presId="urn:microsoft.com/office/officeart/2005/8/layout/default"/>
    <dgm:cxn modelId="{E2D40CE4-4214-5240-B915-68DBBA19375A}" srcId="{6A35278C-AA63-A842-998E-9D6717C1D77B}" destId="{31A28AAB-FCA7-354F-A3C9-18239E52078F}" srcOrd="1" destOrd="0" parTransId="{6813F7CD-E054-474F-BC90-7955F61542EF}" sibTransId="{5E6A5287-6E24-A745-B729-47F1B425D0C6}"/>
    <dgm:cxn modelId="{73B9B8F7-5E62-C945-A77D-346A26B2D4FD}" type="presOf" srcId="{31A28AAB-FCA7-354F-A3C9-18239E52078F}" destId="{969599A5-9FFE-E844-ABBC-0F9F0167B83B}" srcOrd="0" destOrd="0" presId="urn:microsoft.com/office/officeart/2005/8/layout/default"/>
    <dgm:cxn modelId="{1D6D3908-B29A-C34F-A176-2DCBD3CADF63}" type="presParOf" srcId="{BED0AA75-76E5-B048-905A-528BBDACD8D0}" destId="{FB6185CA-8360-F941-AC4F-A21FCA7B77AE}" srcOrd="0" destOrd="0" presId="urn:microsoft.com/office/officeart/2005/8/layout/default"/>
    <dgm:cxn modelId="{FF9B2FB8-0816-9944-A6D3-96CC83A2A881}" type="presParOf" srcId="{BED0AA75-76E5-B048-905A-528BBDACD8D0}" destId="{B36555B9-57FB-634D-8B9C-CBB86BEF4704}" srcOrd="1" destOrd="0" presId="urn:microsoft.com/office/officeart/2005/8/layout/default"/>
    <dgm:cxn modelId="{7CB33F22-2C0A-A44A-B34C-0704D9FFFA2D}" type="presParOf" srcId="{BED0AA75-76E5-B048-905A-528BBDACD8D0}" destId="{969599A5-9FFE-E844-ABBC-0F9F0167B83B}" srcOrd="2" destOrd="0" presId="urn:microsoft.com/office/officeart/2005/8/layout/default"/>
    <dgm:cxn modelId="{E2184A9A-9FBA-7543-A4F9-720B0F3AC6B7}" type="presParOf" srcId="{BED0AA75-76E5-B048-905A-528BBDACD8D0}" destId="{6F4B59A8-DEB2-F341-86E2-784B2746BF7B}" srcOrd="3" destOrd="0" presId="urn:microsoft.com/office/officeart/2005/8/layout/default"/>
    <dgm:cxn modelId="{DD197E12-4CB6-0849-B67A-3AA04FD02707}" type="presParOf" srcId="{BED0AA75-76E5-B048-905A-528BBDACD8D0}" destId="{A4ECA003-778B-5847-8F70-B313E70A6B77}" srcOrd="4" destOrd="0" presId="urn:microsoft.com/office/officeart/2005/8/layout/default"/>
    <dgm:cxn modelId="{6462F8BA-A6F0-2446-9661-1E032941DDB1}" type="presParOf" srcId="{BED0AA75-76E5-B048-905A-528BBDACD8D0}" destId="{BD3B9709-1D42-D642-B34A-7717429D898B}" srcOrd="5" destOrd="0" presId="urn:microsoft.com/office/officeart/2005/8/layout/default"/>
    <dgm:cxn modelId="{46C9668F-DCFB-3040-A57A-DF1B39DC959E}" type="presParOf" srcId="{BED0AA75-76E5-B048-905A-528BBDACD8D0}" destId="{67A2182F-A271-2943-BC68-0E8AE2B55C39}"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A35278C-AA63-A842-998E-9D6717C1D77B}"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4EBA7A44-034B-ED47-BE88-EC03B956A2D9}">
      <dgm:prSet phldrT="[Text]" custT="1"/>
      <dgm:spPr>
        <a:solidFill>
          <a:schemeClr val="accent2">
            <a:lumMod val="50000"/>
          </a:schemeClr>
        </a:solidFill>
      </dgm:spPr>
      <dgm:t>
        <a:bodyPr lIns="182880" tIns="182880" rIns="182880" bIns="182880"/>
        <a:lstStyle/>
        <a:p>
          <a:r>
            <a:rPr lang="en-US" sz="1600" b="0" i="0" dirty="0">
              <a:solidFill>
                <a:schemeClr val="bg1"/>
              </a:solidFill>
              <a:effectLst/>
              <a:latin typeface="+mn-lt"/>
              <a:ea typeface="Open Sans" panose="020B0606030504020204" pitchFamily="34" charset="0"/>
              <a:cs typeface="Open Sans" panose="020B0606030504020204" pitchFamily="34" charset="0"/>
            </a:rPr>
            <a:t>Advise on grant applications and public-private partnerships</a:t>
          </a:r>
          <a:endParaRPr lang="en-US" sz="1600" b="0" i="0" dirty="0">
            <a:latin typeface="+mn-lt"/>
            <a:ea typeface="Open Sans" panose="020B0606030504020204" pitchFamily="34" charset="0"/>
            <a:cs typeface="Open Sans" panose="020B0606030504020204" pitchFamily="34" charset="0"/>
          </a:endParaRPr>
        </a:p>
      </dgm:t>
    </dgm:pt>
    <dgm:pt modelId="{24D3B0BA-9D53-D14F-8369-530667767FC7}" type="parTrans" cxnId="{714F7774-9421-C141-902E-970F006CCA74}">
      <dgm:prSet/>
      <dgm:spPr/>
      <dgm:t>
        <a:bodyPr/>
        <a:lstStyle/>
        <a:p>
          <a:endParaRPr lang="en-US" sz="1050" b="0" i="0">
            <a:latin typeface="Open Sans" panose="020B0606030504020204" pitchFamily="34" charset="0"/>
            <a:ea typeface="Open Sans" panose="020B0606030504020204" pitchFamily="34" charset="0"/>
            <a:cs typeface="Open Sans" panose="020B0606030504020204" pitchFamily="34" charset="0"/>
          </a:endParaRPr>
        </a:p>
      </dgm:t>
    </dgm:pt>
    <dgm:pt modelId="{1ECB4417-F272-5041-A5F4-A03B218786E8}" type="sibTrans" cxnId="{714F7774-9421-C141-902E-970F006CCA74}">
      <dgm:prSet/>
      <dgm:spPr/>
      <dgm:t>
        <a:bodyPr/>
        <a:lstStyle/>
        <a:p>
          <a:endParaRPr lang="en-US" sz="1050" b="0" i="0">
            <a:latin typeface="Open Sans" panose="020B0606030504020204" pitchFamily="34" charset="0"/>
            <a:ea typeface="Open Sans" panose="020B0606030504020204" pitchFamily="34" charset="0"/>
            <a:cs typeface="Open Sans" panose="020B0606030504020204" pitchFamily="34" charset="0"/>
          </a:endParaRPr>
        </a:p>
      </dgm:t>
    </dgm:pt>
    <dgm:pt modelId="{D3DD4AC9-91DD-AD4F-84F0-2276E96C4F7B}">
      <dgm:prSet phldrT="[Text]" custT="1"/>
      <dgm:spPr>
        <a:solidFill>
          <a:schemeClr val="accent2">
            <a:lumMod val="50000"/>
          </a:schemeClr>
        </a:solidFill>
      </dgm:spPr>
      <dgm:t>
        <a:bodyPr lIns="182880" tIns="182880" rIns="182880" bIns="182880"/>
        <a:lstStyle/>
        <a:p>
          <a:pPr>
            <a:buNone/>
          </a:pPr>
          <a:r>
            <a:rPr lang="en-US" sz="1600" b="0" i="0" dirty="0">
              <a:solidFill>
                <a:schemeClr val="bg1"/>
              </a:solidFill>
              <a:effectLst/>
              <a:latin typeface="+mn-lt"/>
              <a:ea typeface="Open Sans" panose="020B0606030504020204" pitchFamily="34" charset="0"/>
              <a:cs typeface="Open Sans" panose="020B0606030504020204" pitchFamily="34" charset="0"/>
            </a:rPr>
            <a:t>Advise on digital opportunity and equity</a:t>
          </a:r>
          <a:endParaRPr lang="en-US" sz="1600" b="0" i="0" dirty="0">
            <a:latin typeface="+mn-lt"/>
            <a:ea typeface="Open Sans" panose="020B0606030504020204" pitchFamily="34" charset="0"/>
            <a:cs typeface="Open Sans" panose="020B0606030504020204" pitchFamily="34" charset="0"/>
          </a:endParaRPr>
        </a:p>
      </dgm:t>
    </dgm:pt>
    <dgm:pt modelId="{52EB1B3E-1D99-8342-A8C2-988AF29E4170}" type="parTrans" cxnId="{B92FE4F6-93A6-C84F-AB09-20C5440813BB}">
      <dgm:prSet/>
      <dgm:spPr/>
      <dgm:t>
        <a:bodyPr/>
        <a:lstStyle/>
        <a:p>
          <a:endParaRPr lang="en-US" sz="1050" b="0" i="0">
            <a:latin typeface="Open Sans" panose="020B0606030504020204" pitchFamily="34" charset="0"/>
            <a:ea typeface="Open Sans" panose="020B0606030504020204" pitchFamily="34" charset="0"/>
            <a:cs typeface="Open Sans" panose="020B0606030504020204" pitchFamily="34" charset="0"/>
          </a:endParaRPr>
        </a:p>
      </dgm:t>
    </dgm:pt>
    <dgm:pt modelId="{5E995239-77B5-1B43-80EC-2EA4ED309C8F}" type="sibTrans" cxnId="{B92FE4F6-93A6-C84F-AB09-20C5440813BB}">
      <dgm:prSet/>
      <dgm:spPr/>
      <dgm:t>
        <a:bodyPr/>
        <a:lstStyle/>
        <a:p>
          <a:endParaRPr lang="en-US" sz="1050" b="0" i="0">
            <a:latin typeface="Open Sans" panose="020B0606030504020204" pitchFamily="34" charset="0"/>
            <a:ea typeface="Open Sans" panose="020B0606030504020204" pitchFamily="34" charset="0"/>
            <a:cs typeface="Open Sans" panose="020B0606030504020204" pitchFamily="34" charset="0"/>
          </a:endParaRPr>
        </a:p>
      </dgm:t>
    </dgm:pt>
    <dgm:pt modelId="{D11C0047-F6F9-F249-AFDA-5E4CF7FC82C8}">
      <dgm:prSet phldrT="[Text]" custT="1"/>
      <dgm:spPr>
        <a:solidFill>
          <a:schemeClr val="accent2">
            <a:lumMod val="50000"/>
          </a:schemeClr>
        </a:solidFill>
      </dgm:spPr>
      <dgm:t>
        <a:bodyPr lIns="182880" tIns="182880" rIns="182880" bIns="182880"/>
        <a:lstStyle/>
        <a:p>
          <a:r>
            <a:rPr lang="en-US" sz="1600" b="0" i="0" dirty="0">
              <a:solidFill>
                <a:schemeClr val="bg1"/>
              </a:solidFill>
              <a:effectLst/>
              <a:latin typeface="+mn-lt"/>
              <a:ea typeface="Open Sans" panose="020B0606030504020204" pitchFamily="34" charset="0"/>
              <a:cs typeface="Open Sans" panose="020B0606030504020204" pitchFamily="34" charset="0"/>
            </a:rPr>
            <a:t>Prepare</a:t>
          </a:r>
          <a:r>
            <a:rPr lang="en-US" sz="1600" b="0" i="0" dirty="0">
              <a:solidFill>
                <a:schemeClr val="bg1"/>
              </a:solidFill>
              <a:latin typeface="+mn-lt"/>
              <a:ea typeface="Open Sans" panose="020B0606030504020204" pitchFamily="34" charset="0"/>
              <a:cs typeface="Open Sans" panose="020B0606030504020204" pitchFamily="34" charset="0"/>
            </a:rPr>
            <a:t> County</a:t>
          </a:r>
          <a:r>
            <a:rPr lang="en-US" sz="1600" b="0" i="0" dirty="0">
              <a:solidFill>
                <a:schemeClr val="bg1"/>
              </a:solidFill>
              <a:effectLst/>
              <a:latin typeface="+mn-lt"/>
              <a:ea typeface="Open Sans" panose="020B0606030504020204" pitchFamily="34" charset="0"/>
              <a:cs typeface="Open Sans" panose="020B0606030504020204" pitchFamily="34" charset="0"/>
            </a:rPr>
            <a:t> Broadband</a:t>
          </a:r>
          <a:r>
            <a:rPr lang="en-US" sz="1600" b="0" i="0" dirty="0">
              <a:solidFill>
                <a:schemeClr val="bg1"/>
              </a:solidFill>
              <a:latin typeface="+mn-lt"/>
              <a:ea typeface="Open Sans" panose="020B0606030504020204" pitchFamily="34" charset="0"/>
              <a:cs typeface="Open Sans" panose="020B0606030504020204" pitchFamily="34" charset="0"/>
            </a:rPr>
            <a:t> Profile</a:t>
          </a:r>
          <a:endParaRPr lang="en-US" sz="1600" b="0" i="0" dirty="0">
            <a:latin typeface="+mn-lt"/>
            <a:ea typeface="Open Sans" panose="020B0606030504020204" pitchFamily="34" charset="0"/>
            <a:cs typeface="Open Sans" panose="020B0606030504020204" pitchFamily="34" charset="0"/>
          </a:endParaRPr>
        </a:p>
      </dgm:t>
    </dgm:pt>
    <dgm:pt modelId="{E1A8BB54-1AC6-D54C-8A5F-28E8068725EF}" type="parTrans" cxnId="{6FE655D3-CE3F-E24A-9BE7-7DFDD4A8E6F7}">
      <dgm:prSet/>
      <dgm:spPr/>
      <dgm:t>
        <a:bodyPr/>
        <a:lstStyle/>
        <a:p>
          <a:endParaRPr lang="en-US" sz="1050" b="0" i="0">
            <a:latin typeface="Open Sans" panose="020B0606030504020204" pitchFamily="34" charset="0"/>
            <a:ea typeface="Open Sans" panose="020B0606030504020204" pitchFamily="34" charset="0"/>
            <a:cs typeface="Open Sans" panose="020B0606030504020204" pitchFamily="34" charset="0"/>
          </a:endParaRPr>
        </a:p>
      </dgm:t>
    </dgm:pt>
    <dgm:pt modelId="{499523A4-E62B-124F-971D-15B030151335}" type="sibTrans" cxnId="{6FE655D3-CE3F-E24A-9BE7-7DFDD4A8E6F7}">
      <dgm:prSet/>
      <dgm:spPr/>
      <dgm:t>
        <a:bodyPr/>
        <a:lstStyle/>
        <a:p>
          <a:endParaRPr lang="en-US" sz="1050" b="0" i="0">
            <a:latin typeface="Open Sans" panose="020B0606030504020204" pitchFamily="34" charset="0"/>
            <a:ea typeface="Open Sans" panose="020B0606030504020204" pitchFamily="34" charset="0"/>
            <a:cs typeface="Open Sans" panose="020B0606030504020204" pitchFamily="34" charset="0"/>
          </a:endParaRPr>
        </a:p>
      </dgm:t>
    </dgm:pt>
    <dgm:pt modelId="{BED0AA75-76E5-B048-905A-528BBDACD8D0}" type="pres">
      <dgm:prSet presAssocID="{6A35278C-AA63-A842-998E-9D6717C1D77B}" presName="diagram" presStyleCnt="0">
        <dgm:presLayoutVars>
          <dgm:dir/>
          <dgm:resizeHandles val="exact"/>
        </dgm:presLayoutVars>
      </dgm:prSet>
      <dgm:spPr/>
    </dgm:pt>
    <dgm:pt modelId="{FB6185CA-8360-F941-AC4F-A21FCA7B77AE}" type="pres">
      <dgm:prSet presAssocID="{4EBA7A44-034B-ED47-BE88-EC03B956A2D9}" presName="node" presStyleLbl="node1" presStyleIdx="0" presStyleCnt="3">
        <dgm:presLayoutVars>
          <dgm:bulletEnabled val="1"/>
        </dgm:presLayoutVars>
      </dgm:prSet>
      <dgm:spPr/>
    </dgm:pt>
    <dgm:pt modelId="{61CB4C3A-06AA-464D-859E-71D1EFC858F8}" type="pres">
      <dgm:prSet presAssocID="{1ECB4417-F272-5041-A5F4-A03B218786E8}" presName="sibTrans" presStyleCnt="0"/>
      <dgm:spPr/>
    </dgm:pt>
    <dgm:pt modelId="{6ECCDC9B-18A9-CC4C-8F2B-80B350DC7684}" type="pres">
      <dgm:prSet presAssocID="{D3DD4AC9-91DD-AD4F-84F0-2276E96C4F7B}" presName="node" presStyleLbl="node1" presStyleIdx="1" presStyleCnt="3">
        <dgm:presLayoutVars>
          <dgm:bulletEnabled val="1"/>
        </dgm:presLayoutVars>
      </dgm:prSet>
      <dgm:spPr/>
    </dgm:pt>
    <dgm:pt modelId="{B4B623BD-C01A-9F44-AA62-6C8110181390}" type="pres">
      <dgm:prSet presAssocID="{5E995239-77B5-1B43-80EC-2EA4ED309C8F}" presName="sibTrans" presStyleCnt="0"/>
      <dgm:spPr/>
    </dgm:pt>
    <dgm:pt modelId="{33EB7873-0109-7C49-8CCA-8B0911E39360}" type="pres">
      <dgm:prSet presAssocID="{D11C0047-F6F9-F249-AFDA-5E4CF7FC82C8}" presName="node" presStyleLbl="node1" presStyleIdx="2" presStyleCnt="3">
        <dgm:presLayoutVars>
          <dgm:bulletEnabled val="1"/>
        </dgm:presLayoutVars>
      </dgm:prSet>
      <dgm:spPr/>
    </dgm:pt>
  </dgm:ptLst>
  <dgm:cxnLst>
    <dgm:cxn modelId="{38E63218-5862-F141-BF6F-9DA568116B5F}" type="presOf" srcId="{4EBA7A44-034B-ED47-BE88-EC03B956A2D9}" destId="{FB6185CA-8360-F941-AC4F-A21FCA7B77AE}" srcOrd="0" destOrd="0" presId="urn:microsoft.com/office/officeart/2005/8/layout/default"/>
    <dgm:cxn modelId="{714F7774-9421-C141-902E-970F006CCA74}" srcId="{6A35278C-AA63-A842-998E-9D6717C1D77B}" destId="{4EBA7A44-034B-ED47-BE88-EC03B956A2D9}" srcOrd="0" destOrd="0" parTransId="{24D3B0BA-9D53-D14F-8369-530667767FC7}" sibTransId="{1ECB4417-F272-5041-A5F4-A03B218786E8}"/>
    <dgm:cxn modelId="{5B94407F-8417-244D-A4DA-F0AF6C7E53BE}" type="presOf" srcId="{D3DD4AC9-91DD-AD4F-84F0-2276E96C4F7B}" destId="{6ECCDC9B-18A9-CC4C-8F2B-80B350DC7684}" srcOrd="0" destOrd="0" presId="urn:microsoft.com/office/officeart/2005/8/layout/default"/>
    <dgm:cxn modelId="{0038908D-146D-BC46-9DBE-29309D46905C}" type="presOf" srcId="{D11C0047-F6F9-F249-AFDA-5E4CF7FC82C8}" destId="{33EB7873-0109-7C49-8CCA-8B0911E39360}" srcOrd="0" destOrd="0" presId="urn:microsoft.com/office/officeart/2005/8/layout/default"/>
    <dgm:cxn modelId="{6C4335CD-D24A-B040-8F04-3F0EBE9B1DD4}" type="presOf" srcId="{6A35278C-AA63-A842-998E-9D6717C1D77B}" destId="{BED0AA75-76E5-B048-905A-528BBDACD8D0}" srcOrd="0" destOrd="0" presId="urn:microsoft.com/office/officeart/2005/8/layout/default"/>
    <dgm:cxn modelId="{6FE655D3-CE3F-E24A-9BE7-7DFDD4A8E6F7}" srcId="{6A35278C-AA63-A842-998E-9D6717C1D77B}" destId="{D11C0047-F6F9-F249-AFDA-5E4CF7FC82C8}" srcOrd="2" destOrd="0" parTransId="{E1A8BB54-1AC6-D54C-8A5F-28E8068725EF}" sibTransId="{499523A4-E62B-124F-971D-15B030151335}"/>
    <dgm:cxn modelId="{B92FE4F6-93A6-C84F-AB09-20C5440813BB}" srcId="{6A35278C-AA63-A842-998E-9D6717C1D77B}" destId="{D3DD4AC9-91DD-AD4F-84F0-2276E96C4F7B}" srcOrd="1" destOrd="0" parTransId="{52EB1B3E-1D99-8342-A8C2-988AF29E4170}" sibTransId="{5E995239-77B5-1B43-80EC-2EA4ED309C8F}"/>
    <dgm:cxn modelId="{1D6D3908-B29A-C34F-A176-2DCBD3CADF63}" type="presParOf" srcId="{BED0AA75-76E5-B048-905A-528BBDACD8D0}" destId="{FB6185CA-8360-F941-AC4F-A21FCA7B77AE}" srcOrd="0" destOrd="0" presId="urn:microsoft.com/office/officeart/2005/8/layout/default"/>
    <dgm:cxn modelId="{A1FB67F5-EEA5-1849-960B-7B876377CDEA}" type="presParOf" srcId="{BED0AA75-76E5-B048-905A-528BBDACD8D0}" destId="{61CB4C3A-06AA-464D-859E-71D1EFC858F8}" srcOrd="1" destOrd="0" presId="urn:microsoft.com/office/officeart/2005/8/layout/default"/>
    <dgm:cxn modelId="{395425BC-1012-5847-9B5B-F292DCB4FECF}" type="presParOf" srcId="{BED0AA75-76E5-B048-905A-528BBDACD8D0}" destId="{6ECCDC9B-18A9-CC4C-8F2B-80B350DC7684}" srcOrd="2" destOrd="0" presId="urn:microsoft.com/office/officeart/2005/8/layout/default"/>
    <dgm:cxn modelId="{7B20DE07-328F-F741-A39C-140F597E5849}" type="presParOf" srcId="{BED0AA75-76E5-B048-905A-528BBDACD8D0}" destId="{B4B623BD-C01A-9F44-AA62-6C8110181390}" srcOrd="3" destOrd="0" presId="urn:microsoft.com/office/officeart/2005/8/layout/default"/>
    <dgm:cxn modelId="{6A28C7E5-9E94-2E40-A896-71EE269592A0}" type="presParOf" srcId="{BED0AA75-76E5-B048-905A-528BBDACD8D0}" destId="{33EB7873-0109-7C49-8CCA-8B0911E39360}" srcOrd="4"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3D218-0B17-B440-B470-04C6414495A4}">
      <dsp:nvSpPr>
        <dsp:cNvPr id="0" name=""/>
        <dsp:cNvSpPr/>
      </dsp:nvSpPr>
      <dsp:spPr>
        <a:xfrm>
          <a:off x="0" y="3787"/>
          <a:ext cx="9841548" cy="1315184"/>
        </a:xfrm>
        <a:prstGeom prst="rect">
          <a:avLst/>
        </a:prstGeom>
        <a:solidFill>
          <a:schemeClr val="bg1">
            <a:alpha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tx2"/>
              </a:solidFill>
              <a:latin typeface="Expressway Rg" panose="020B0604020200020204" pitchFamily="34" charset="0"/>
            </a:rPr>
            <a:t>The FCC’s definition is 25 megabits per second</a:t>
          </a:r>
          <a:br>
            <a:rPr lang="en-US" sz="2800" b="0" i="0" kern="1200" dirty="0">
              <a:solidFill>
                <a:schemeClr val="tx2"/>
              </a:solidFill>
              <a:latin typeface="Expressway Rg" panose="020B0604020200020204" pitchFamily="34" charset="0"/>
            </a:rPr>
          </a:br>
          <a:r>
            <a:rPr lang="en-US" sz="2800" b="0" i="0" kern="1200" dirty="0">
              <a:solidFill>
                <a:schemeClr val="tx2"/>
              </a:solidFill>
              <a:latin typeface="Expressway Rg" panose="020B0604020200020204" pitchFamily="34" charset="0"/>
            </a:rPr>
            <a:t>down and 3 megabits per second up (25/3 Mbps)</a:t>
          </a:r>
        </a:p>
      </dsp:txBody>
      <dsp:txXfrm>
        <a:off x="0" y="3787"/>
        <a:ext cx="9841548" cy="1315184"/>
      </dsp:txXfrm>
    </dsp:sp>
    <dsp:sp modelId="{C5044160-2F71-154C-8A9E-9FE0BB6103A0}">
      <dsp:nvSpPr>
        <dsp:cNvPr id="0" name=""/>
        <dsp:cNvSpPr/>
      </dsp:nvSpPr>
      <dsp:spPr>
        <a:xfrm>
          <a:off x="0" y="1522089"/>
          <a:ext cx="9841548" cy="131518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rgbClr val="3A3A3C"/>
              </a:solidFill>
              <a:latin typeface="Expressway Rg" panose="020B0604020200020204" pitchFamily="34" charset="0"/>
            </a:rPr>
            <a:t>Congress set a new 100/20 Mbps standard in the American Rescue Plan Act and Infrastructure Investment &amp; Jobs Act</a:t>
          </a:r>
        </a:p>
      </dsp:txBody>
      <dsp:txXfrm>
        <a:off x="0" y="1522089"/>
        <a:ext cx="9841548" cy="1315184"/>
      </dsp:txXfrm>
    </dsp:sp>
    <dsp:sp modelId="{512AC384-B1C1-3144-AD34-858C6EE71BF6}">
      <dsp:nvSpPr>
        <dsp:cNvPr id="0" name=""/>
        <dsp:cNvSpPr/>
      </dsp:nvSpPr>
      <dsp:spPr>
        <a:xfrm>
          <a:off x="0" y="2916193"/>
          <a:ext cx="9841548" cy="1332407"/>
        </a:xfrm>
        <a:prstGeom prst="rect">
          <a:avLst/>
        </a:prstGeom>
        <a:solidFill>
          <a:schemeClr val="bg1">
            <a:alpha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tx2"/>
              </a:solidFill>
              <a:latin typeface="Expressway Rg" panose="020B0604020200020204" pitchFamily="34" charset="0"/>
            </a:rPr>
            <a:t>Alabama set 100/20 as its definition of broadband and a 100/100 Mbps standard for future infrastructure funded by the State</a:t>
          </a:r>
        </a:p>
      </dsp:txBody>
      <dsp:txXfrm>
        <a:off x="0" y="2916193"/>
        <a:ext cx="9841548" cy="1332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A6149-68D8-4C9E-AA46-DD83E1845E8C}">
      <dsp:nvSpPr>
        <dsp:cNvPr id="0" name=""/>
        <dsp:cNvSpPr/>
      </dsp:nvSpPr>
      <dsp:spPr>
        <a:xfrm>
          <a:off x="755167" y="0"/>
          <a:ext cx="8558566" cy="46670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5C04E3-390C-4CED-9BF3-1BBED6B67247}">
      <dsp:nvSpPr>
        <dsp:cNvPr id="0" name=""/>
        <dsp:cNvSpPr/>
      </dsp:nvSpPr>
      <dsp:spPr>
        <a:xfrm>
          <a:off x="925" y="1400118"/>
          <a:ext cx="2333958" cy="186682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a:latin typeface="Open Sans SemiBold" pitchFamily="2" charset="0"/>
              <a:ea typeface="Open Sans SemiBold" pitchFamily="2" charset="0"/>
              <a:cs typeface="Open Sans SemiBold" pitchFamily="2" charset="0"/>
            </a:rPr>
            <a:t>~1995: Dial-up</a:t>
          </a:r>
        </a:p>
        <a:p>
          <a:pPr marL="0" lvl="0" indent="0" algn="l" defTabSz="711200">
            <a:lnSpc>
              <a:spcPct val="90000"/>
            </a:lnSpc>
            <a:spcBef>
              <a:spcPct val="0"/>
            </a:spcBef>
            <a:spcAft>
              <a:spcPct val="35000"/>
            </a:spcAft>
            <a:buNone/>
          </a:pPr>
          <a:r>
            <a:rPr lang="en-US" sz="1400" kern="1200" dirty="0">
              <a:latin typeface="Open Sans" pitchFamily="2" charset="0"/>
              <a:ea typeface="Open Sans" pitchFamily="2" charset="0"/>
              <a:cs typeface="Open Sans" pitchFamily="2" charset="0"/>
            </a:rPr>
            <a:t>Telephone companies connect homes &amp; businesses to the internet over copper telephone lines, at “narrowband,” slow speeds</a:t>
          </a:r>
        </a:p>
      </dsp:txBody>
      <dsp:txXfrm>
        <a:off x="925" y="1400118"/>
        <a:ext cx="2333958" cy="1866825"/>
      </dsp:txXfrm>
    </dsp:sp>
    <dsp:sp modelId="{096F8530-A3E4-4A15-9376-42DA6510BA16}">
      <dsp:nvSpPr>
        <dsp:cNvPr id="0" name=""/>
        <dsp:cNvSpPr/>
      </dsp:nvSpPr>
      <dsp:spPr>
        <a:xfrm>
          <a:off x="2703125" y="1400118"/>
          <a:ext cx="2209455" cy="186682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a:latin typeface="Open Sans SemiBold" pitchFamily="2" charset="0"/>
              <a:ea typeface="Open Sans SemiBold" pitchFamily="2" charset="0"/>
              <a:cs typeface="Open Sans SemiBold" pitchFamily="2" charset="0"/>
            </a:rPr>
            <a:t>~1999: DSL</a:t>
          </a:r>
        </a:p>
        <a:p>
          <a:pPr marL="0" lvl="0" indent="0" algn="l" defTabSz="711200">
            <a:lnSpc>
              <a:spcPct val="90000"/>
            </a:lnSpc>
            <a:spcBef>
              <a:spcPct val="0"/>
            </a:spcBef>
            <a:spcAft>
              <a:spcPct val="35000"/>
            </a:spcAft>
            <a:buNone/>
          </a:pPr>
          <a:r>
            <a:rPr lang="en-US" sz="1400" kern="1200" dirty="0">
              <a:latin typeface="Open Sans" pitchFamily="2" charset="0"/>
              <a:ea typeface="Open Sans" pitchFamily="2" charset="0"/>
              <a:cs typeface="Open Sans" pitchFamily="2" charset="0"/>
            </a:rPr>
            <a:t>Telephone companies use new technology to offer faster internet over copper wires -- but still with speed &amp; capacity limitations</a:t>
          </a:r>
        </a:p>
      </dsp:txBody>
      <dsp:txXfrm>
        <a:off x="2703125" y="1400118"/>
        <a:ext cx="2209455" cy="1866825"/>
      </dsp:txXfrm>
    </dsp:sp>
    <dsp:sp modelId="{DA9B8463-90D5-4571-B7E9-B96DB73E93C5}">
      <dsp:nvSpPr>
        <dsp:cNvPr id="0" name=""/>
        <dsp:cNvSpPr/>
      </dsp:nvSpPr>
      <dsp:spPr>
        <a:xfrm>
          <a:off x="5280823" y="1400118"/>
          <a:ext cx="2209455" cy="186682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a:latin typeface="Open Sans SemiBold" pitchFamily="2" charset="0"/>
              <a:ea typeface="Open Sans SemiBold" pitchFamily="2" charset="0"/>
              <a:cs typeface="Open Sans SemiBold" pitchFamily="2" charset="0"/>
            </a:rPr>
            <a:t>~1999: Cable modem</a:t>
          </a:r>
        </a:p>
        <a:p>
          <a:pPr marL="0" lvl="0" indent="0" algn="l" defTabSz="711200">
            <a:lnSpc>
              <a:spcPct val="90000"/>
            </a:lnSpc>
            <a:spcBef>
              <a:spcPct val="0"/>
            </a:spcBef>
            <a:spcAft>
              <a:spcPct val="35000"/>
            </a:spcAft>
            <a:buNone/>
          </a:pPr>
          <a:r>
            <a:rPr lang="en-US" sz="1400" kern="1200" dirty="0">
              <a:latin typeface="Open Sans" pitchFamily="2" charset="0"/>
              <a:ea typeface="Open Sans" pitchFamily="2" charset="0"/>
              <a:cs typeface="Open Sans" pitchFamily="2" charset="0"/>
            </a:rPr>
            <a:t>Cable companies use their last-mile video networks to connect customers to the internet, faster</a:t>
          </a:r>
        </a:p>
      </dsp:txBody>
      <dsp:txXfrm>
        <a:off x="5280823" y="1400118"/>
        <a:ext cx="2209455" cy="1866825"/>
      </dsp:txXfrm>
    </dsp:sp>
    <dsp:sp modelId="{10272308-BCCD-413F-A64D-298E0253AF1A}">
      <dsp:nvSpPr>
        <dsp:cNvPr id="0" name=""/>
        <dsp:cNvSpPr/>
      </dsp:nvSpPr>
      <dsp:spPr>
        <a:xfrm>
          <a:off x="7858521" y="1400118"/>
          <a:ext cx="2209455" cy="186682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a:latin typeface="Open Sans SemiBold" pitchFamily="2" charset="0"/>
              <a:ea typeface="Open Sans SemiBold" pitchFamily="2" charset="0"/>
              <a:cs typeface="Open Sans SemiBold" pitchFamily="2" charset="0"/>
            </a:rPr>
            <a:t>~2005: Fiber-to-the-premises</a:t>
          </a:r>
        </a:p>
        <a:p>
          <a:pPr marL="0" lvl="0" indent="0" algn="l" defTabSz="711200">
            <a:lnSpc>
              <a:spcPct val="90000"/>
            </a:lnSpc>
            <a:spcBef>
              <a:spcPct val="0"/>
            </a:spcBef>
            <a:spcAft>
              <a:spcPct val="35000"/>
            </a:spcAft>
            <a:buNone/>
          </a:pPr>
          <a:r>
            <a:rPr lang="en-US" sz="1400" kern="1200" dirty="0">
              <a:latin typeface="Open Sans" pitchFamily="2" charset="0"/>
              <a:ea typeface="Open Sans" pitchFamily="2" charset="0"/>
              <a:cs typeface="Open Sans" pitchFamily="2" charset="0"/>
            </a:rPr>
            <a:t>Very high speeds to end users, but only in select areas where companies – or the public sector -- invest</a:t>
          </a:r>
        </a:p>
      </dsp:txBody>
      <dsp:txXfrm>
        <a:off x="7858521" y="1400118"/>
        <a:ext cx="2209455" cy="1866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B33A5-CF89-4E70-9EA8-A6C0B3CF6514}">
      <dsp:nvSpPr>
        <dsp:cNvPr id="0" name=""/>
        <dsp:cNvSpPr/>
      </dsp:nvSpPr>
      <dsp:spPr>
        <a:xfrm>
          <a:off x="1825229" y="393456"/>
          <a:ext cx="3007822" cy="1798461"/>
        </a:xfrm>
        <a:prstGeom prst="rect">
          <a:avLst/>
        </a:prstGeom>
        <a:solidFill>
          <a:schemeClr val="tx1">
            <a:alpha val="2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6656" tIns="53340" rIns="53340" bIns="53340" numCol="1" spcCol="1270" anchor="ctr" anchorCtr="0">
          <a:noAutofit/>
        </a:bodyPr>
        <a:lstStyle/>
        <a:p>
          <a:pPr marL="0" lvl="0" indent="0" algn="l" defTabSz="622300">
            <a:lnSpc>
              <a:spcPct val="114000"/>
            </a:lnSpc>
            <a:spcBef>
              <a:spcPct val="0"/>
            </a:spcBef>
            <a:spcAft>
              <a:spcPct val="35000"/>
            </a:spcAft>
            <a:buNone/>
          </a:pPr>
          <a:r>
            <a:rPr lang="en-US" sz="1400" b="1"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Broadband Access:</a:t>
          </a:r>
        </a:p>
        <a:p>
          <a:pPr marL="114300" lvl="1" indent="-114300" algn="l" defTabSz="622300">
            <a:lnSpc>
              <a:spcPct val="114000"/>
            </a:lnSpc>
            <a:spcBef>
              <a:spcPct val="0"/>
            </a:spcBef>
            <a:spcAft>
              <a:spcPct val="15000"/>
            </a:spcAft>
            <a:buChar char="•"/>
          </a:pPr>
          <a: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Affordable, accessible, and reliable high-speed home internet service is available for all individuals</a:t>
          </a:r>
        </a:p>
      </dsp:txBody>
      <dsp:txXfrm>
        <a:off x="1825229" y="393456"/>
        <a:ext cx="3007822" cy="1798461"/>
      </dsp:txXfrm>
    </dsp:sp>
    <dsp:sp modelId="{9FB9EFD9-4B0A-4E72-9E61-23E781CF4D4B}">
      <dsp:nvSpPr>
        <dsp:cNvPr id="0" name=""/>
        <dsp:cNvSpPr/>
      </dsp:nvSpPr>
      <dsp:spPr>
        <a:xfrm>
          <a:off x="1560836" y="93443"/>
          <a:ext cx="759181" cy="113876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b="30000"/>
          </a:stretch>
        </a:blipFill>
        <a:ln>
          <a:noFill/>
        </a:ln>
        <a:effectLst/>
      </dsp:spPr>
      <dsp:style>
        <a:lnRef idx="0">
          <a:scrgbClr r="0" g="0" b="0"/>
        </a:lnRef>
        <a:fillRef idx="1">
          <a:scrgbClr r="0" g="0" b="0"/>
        </a:fillRef>
        <a:effectRef idx="3">
          <a:scrgbClr r="0" g="0" b="0"/>
        </a:effectRef>
        <a:fontRef idx="minor"/>
      </dsp:style>
    </dsp:sp>
    <dsp:sp modelId="{9312B8F2-8003-4631-9165-1E6EE43C555D}">
      <dsp:nvSpPr>
        <dsp:cNvPr id="0" name=""/>
        <dsp:cNvSpPr/>
      </dsp:nvSpPr>
      <dsp:spPr>
        <a:xfrm>
          <a:off x="5184430" y="408134"/>
          <a:ext cx="3007822" cy="1769107"/>
        </a:xfrm>
        <a:prstGeom prst="rect">
          <a:avLst/>
        </a:prstGeom>
        <a:solidFill>
          <a:schemeClr val="tx1">
            <a:alpha val="2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6656" tIns="53340" rIns="53340" bIns="53340" numCol="1" spcCol="1270" anchor="ctr" anchorCtr="0">
          <a:noAutofit/>
        </a:bodyPr>
        <a:lstStyle/>
        <a:p>
          <a:pPr marL="0" lvl="0" indent="0" algn="l" defTabSz="622300">
            <a:lnSpc>
              <a:spcPct val="114000"/>
            </a:lnSpc>
            <a:spcBef>
              <a:spcPct val="0"/>
            </a:spcBef>
            <a:spcAft>
              <a:spcPct val="35000"/>
            </a:spcAft>
            <a:buFont typeface="Arial" panose="020B0604020202020204" pitchFamily="34" charset="0"/>
            <a:buNone/>
          </a:pPr>
          <a:r>
            <a:rPr lang="en-US" sz="1400" b="1"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Accessible and Inclusive Content:</a:t>
          </a:r>
        </a:p>
        <a:p>
          <a:pPr marL="114300" lvl="1" indent="-114300" algn="l" defTabSz="622300">
            <a:lnSpc>
              <a:spcPct val="114000"/>
            </a:lnSpc>
            <a:spcBef>
              <a:spcPct val="0"/>
            </a:spcBef>
            <a:spcAft>
              <a:spcPct val="15000"/>
            </a:spcAft>
            <a:buChar char="•"/>
          </a:pPr>
          <a: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Public online content is inclusive and accessible by all individuals</a:t>
          </a:r>
        </a:p>
      </dsp:txBody>
      <dsp:txXfrm>
        <a:off x="5184430" y="408134"/>
        <a:ext cx="3007822" cy="1769107"/>
      </dsp:txXfrm>
    </dsp:sp>
    <dsp:sp modelId="{4CE187A3-ECCD-485F-AFB7-F0F40E92DC66}">
      <dsp:nvSpPr>
        <dsp:cNvPr id="0" name=""/>
        <dsp:cNvSpPr/>
      </dsp:nvSpPr>
      <dsp:spPr>
        <a:xfrm>
          <a:off x="4976040" y="0"/>
          <a:ext cx="824089" cy="123613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b="30000"/>
          </a:stretch>
        </a:blipFill>
        <a:ln>
          <a:noFill/>
        </a:ln>
        <a:effectLst/>
      </dsp:spPr>
      <dsp:style>
        <a:lnRef idx="0">
          <a:scrgbClr r="0" g="0" b="0"/>
        </a:lnRef>
        <a:fillRef idx="1">
          <a:scrgbClr r="0" g="0" b="0"/>
        </a:fillRef>
        <a:effectRef idx="3">
          <a:scrgbClr r="0" g="0" b="0"/>
        </a:effectRef>
        <a:fontRef idx="minor"/>
      </dsp:style>
    </dsp:sp>
    <dsp:sp modelId="{0FA464AC-DA13-4CC5-B69A-9E5E351E8435}">
      <dsp:nvSpPr>
        <dsp:cNvPr id="0" name=""/>
        <dsp:cNvSpPr/>
      </dsp:nvSpPr>
      <dsp:spPr>
        <a:xfrm>
          <a:off x="176604" y="2442643"/>
          <a:ext cx="3007822" cy="1798461"/>
        </a:xfrm>
        <a:prstGeom prst="rect">
          <a:avLst/>
        </a:prstGeom>
        <a:solidFill>
          <a:schemeClr val="tx1">
            <a:alpha val="2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6656" tIns="53340" rIns="53340" bIns="53340" numCol="1" spcCol="1270" anchor="ctr" anchorCtr="0">
          <a:noAutofit/>
        </a:bodyPr>
        <a:lstStyle/>
        <a:p>
          <a:pPr marL="0" lvl="0" indent="0" algn="l" defTabSz="622300">
            <a:lnSpc>
              <a:spcPct val="114000"/>
            </a:lnSpc>
            <a:spcBef>
              <a:spcPct val="0"/>
            </a:spcBef>
            <a:spcAft>
              <a:spcPct val="35000"/>
            </a:spcAft>
            <a:buNone/>
          </a:pPr>
          <a:r>
            <a:rPr lang="en-US" sz="1400" b="1"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Devices and Tech Support:</a:t>
          </a:r>
        </a:p>
        <a:p>
          <a:pPr marL="114300" lvl="1" indent="-114300" algn="l" defTabSz="622300">
            <a:lnSpc>
              <a:spcPct val="114000"/>
            </a:lnSpc>
            <a:spcBef>
              <a:spcPct val="0"/>
            </a:spcBef>
            <a:spcAft>
              <a:spcPct val="15000"/>
            </a:spcAft>
            <a:buChar char="•"/>
          </a:pPr>
          <a: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Individuals have access to a computer or tablet and technical support</a:t>
          </a:r>
        </a:p>
      </dsp:txBody>
      <dsp:txXfrm>
        <a:off x="176604" y="2442643"/>
        <a:ext cx="3007822" cy="1798461"/>
      </dsp:txXfrm>
    </dsp:sp>
    <dsp:sp modelId="{DB746E68-2594-4002-BEB0-DD6FD6E7A68D}">
      <dsp:nvSpPr>
        <dsp:cNvPr id="0" name=""/>
        <dsp:cNvSpPr/>
      </dsp:nvSpPr>
      <dsp:spPr>
        <a:xfrm>
          <a:off x="0" y="1783143"/>
          <a:ext cx="753266" cy="1242875"/>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5000" b="15000"/>
          </a:stretch>
        </a:blipFill>
        <a:ln>
          <a:noFill/>
        </a:ln>
        <a:effectLst/>
      </dsp:spPr>
      <dsp:style>
        <a:lnRef idx="0">
          <a:scrgbClr r="0" g="0" b="0"/>
        </a:lnRef>
        <a:fillRef idx="1">
          <a:scrgbClr r="0" g="0" b="0"/>
        </a:fillRef>
        <a:effectRef idx="3">
          <a:scrgbClr r="0" g="0" b="0"/>
        </a:effectRef>
        <a:fontRef idx="minor"/>
      </dsp:style>
    </dsp:sp>
    <dsp:sp modelId="{F576C779-140F-4129-832E-23A2347A4FCE}">
      <dsp:nvSpPr>
        <dsp:cNvPr id="0" name=""/>
        <dsp:cNvSpPr/>
      </dsp:nvSpPr>
      <dsp:spPr>
        <a:xfrm>
          <a:off x="3503351" y="2439532"/>
          <a:ext cx="3007822" cy="1798461"/>
        </a:xfrm>
        <a:prstGeom prst="rect">
          <a:avLst/>
        </a:prstGeom>
        <a:solidFill>
          <a:schemeClr val="tx1">
            <a:alpha val="2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6656" tIns="53340" rIns="53340" bIns="53340" numCol="1" spcCol="1270" anchor="ctr" anchorCtr="0">
          <a:noAutofit/>
        </a:bodyPr>
        <a:lstStyle/>
        <a:p>
          <a:pPr marL="0" lvl="0" indent="0" algn="l" defTabSz="622300">
            <a:lnSpc>
              <a:spcPct val="114000"/>
            </a:lnSpc>
            <a:spcBef>
              <a:spcPct val="0"/>
            </a:spcBef>
            <a:spcAft>
              <a:spcPct val="35000"/>
            </a:spcAft>
            <a:buNone/>
          </a:pPr>
          <a:r>
            <a:rPr lang="en-US" sz="1400" b="1"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Privacy and Security:</a:t>
          </a:r>
        </a:p>
        <a:p>
          <a:pPr marL="114300" lvl="1" indent="-114300" algn="l" defTabSz="622300">
            <a:lnSpc>
              <a:spcPct val="114000"/>
            </a:lnSpc>
            <a:spcBef>
              <a:spcPct val="0"/>
            </a:spcBef>
            <a:spcAft>
              <a:spcPct val="15000"/>
            </a:spcAft>
            <a:buChar char="•"/>
          </a:pPr>
          <a: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Individuals can protect their data privacy and online security</a:t>
          </a:r>
          <a:b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br>
          <a:endPar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endParaRPr>
        </a:p>
      </dsp:txBody>
      <dsp:txXfrm>
        <a:off x="3503351" y="2439532"/>
        <a:ext cx="3007822" cy="1798461"/>
      </dsp:txXfrm>
    </dsp:sp>
    <dsp:sp modelId="{6580C8AF-1E7F-4338-8F1F-850314165281}">
      <dsp:nvSpPr>
        <dsp:cNvPr id="0" name=""/>
        <dsp:cNvSpPr/>
      </dsp:nvSpPr>
      <dsp:spPr>
        <a:xfrm>
          <a:off x="3224220" y="1949527"/>
          <a:ext cx="759181" cy="1138763"/>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a:ln>
          <a:noFill/>
        </a:ln>
        <a:effectLst/>
      </dsp:spPr>
      <dsp:style>
        <a:lnRef idx="0">
          <a:scrgbClr r="0" g="0" b="0"/>
        </a:lnRef>
        <a:fillRef idx="1">
          <a:scrgbClr r="0" g="0" b="0"/>
        </a:fillRef>
        <a:effectRef idx="3">
          <a:scrgbClr r="0" g="0" b="0"/>
        </a:effectRef>
        <a:fontRef idx="minor"/>
      </dsp:style>
    </dsp:sp>
    <dsp:sp modelId="{F71C35CE-3FFA-4AE8-A081-FF18BB39B227}">
      <dsp:nvSpPr>
        <dsp:cNvPr id="0" name=""/>
        <dsp:cNvSpPr/>
      </dsp:nvSpPr>
      <dsp:spPr>
        <a:xfrm>
          <a:off x="6830098" y="2439532"/>
          <a:ext cx="3007822" cy="1798461"/>
        </a:xfrm>
        <a:prstGeom prst="rect">
          <a:avLst/>
        </a:prstGeom>
        <a:solidFill>
          <a:schemeClr val="tx1">
            <a:alpha val="2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6656" tIns="53340" rIns="53340" bIns="53340" numCol="1" spcCol="1270" anchor="ctr" anchorCtr="0">
          <a:noAutofit/>
        </a:bodyPr>
        <a:lstStyle/>
        <a:p>
          <a:pPr marL="0" lvl="0" indent="0" algn="l" defTabSz="622300">
            <a:lnSpc>
              <a:spcPct val="114000"/>
            </a:lnSpc>
            <a:spcBef>
              <a:spcPct val="0"/>
            </a:spcBef>
            <a:spcAft>
              <a:spcPct val="35000"/>
            </a:spcAft>
            <a:buFont typeface="Arial" panose="020B0604020202020204" pitchFamily="34" charset="0"/>
            <a:buNone/>
          </a:pPr>
          <a:r>
            <a:rPr lang="en-US" sz="1400" b="1"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Digital Literacy and Skills:</a:t>
          </a:r>
        </a:p>
        <a:p>
          <a:pPr marL="114300" lvl="1" indent="-114300" algn="l" defTabSz="622300">
            <a:lnSpc>
              <a:spcPct val="114000"/>
            </a:lnSpc>
            <a:spcBef>
              <a:spcPct val="0"/>
            </a:spcBef>
            <a:spcAft>
              <a:spcPct val="15000"/>
            </a:spcAft>
            <a:buFont typeface="Arial" panose="020B0604020202020204" pitchFamily="34" charset="0"/>
            <a:buChar char="•"/>
          </a:pPr>
          <a:r>
            <a:rPr lang="en-US" sz="1400" b="0" i="0" kern="1200" dirty="0">
              <a:solidFill>
                <a:srgbClr val="3A3A3C"/>
              </a:solidFill>
              <a:latin typeface="Open Sans" panose="020B0606030504020204" pitchFamily="34" charset="0"/>
              <a:ea typeface="Open Sans" panose="020B0606030504020204" pitchFamily="34" charset="0"/>
              <a:cs typeface="Open Sans" panose="020B0606030504020204" pitchFamily="34" charset="0"/>
            </a:rPr>
            <a:t>Individuals have digital skills to support their ability to meaningfully use the internet in their daily lives</a:t>
          </a:r>
        </a:p>
      </dsp:txBody>
      <dsp:txXfrm>
        <a:off x="6830098" y="2439532"/>
        <a:ext cx="3007822" cy="1798461"/>
      </dsp:txXfrm>
    </dsp:sp>
    <dsp:sp modelId="{B2288953-A48E-4521-9EC7-85F71BB8494A}">
      <dsp:nvSpPr>
        <dsp:cNvPr id="0" name=""/>
        <dsp:cNvSpPr/>
      </dsp:nvSpPr>
      <dsp:spPr>
        <a:xfrm>
          <a:off x="6584556" y="1949527"/>
          <a:ext cx="759181" cy="1138763"/>
        </a:xfrm>
        <a:prstGeom prst="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5000" b="15000"/>
          </a:stretch>
        </a:blipFill>
        <a:ln>
          <a:noFill/>
        </a:ln>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185CA-8360-F941-AC4F-A21FCA7B77AE}">
      <dsp:nvSpPr>
        <dsp:cNvPr id="0" name=""/>
        <dsp:cNvSpPr/>
      </dsp:nvSpPr>
      <dsp:spPr>
        <a:xfrm>
          <a:off x="0" y="74768"/>
          <a:ext cx="1847772" cy="1108663"/>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Initial </a:t>
          </a:r>
          <a:br>
            <a:rPr lang="en-US" sz="1600" kern="1200" dirty="0"/>
          </a:br>
          <a:r>
            <a:rPr lang="en-US" sz="1600" kern="1200" dirty="0"/>
            <a:t>engagement</a:t>
          </a:r>
        </a:p>
      </dsp:txBody>
      <dsp:txXfrm>
        <a:off x="0" y="74768"/>
        <a:ext cx="1847772" cy="1108663"/>
      </dsp:txXfrm>
    </dsp:sp>
    <dsp:sp modelId="{969599A5-9FFE-E844-ABBC-0F9F0167B83B}">
      <dsp:nvSpPr>
        <dsp:cNvPr id="0" name=""/>
        <dsp:cNvSpPr/>
      </dsp:nvSpPr>
      <dsp:spPr>
        <a:xfrm>
          <a:off x="0" y="1368209"/>
          <a:ext cx="1847772" cy="1108663"/>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Identify and engage key partners and identify assets</a:t>
          </a:r>
        </a:p>
      </dsp:txBody>
      <dsp:txXfrm>
        <a:off x="0" y="1368209"/>
        <a:ext cx="1847772" cy="11086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185CA-8360-F941-AC4F-A21FCA7B77AE}">
      <dsp:nvSpPr>
        <dsp:cNvPr id="0" name=""/>
        <dsp:cNvSpPr/>
      </dsp:nvSpPr>
      <dsp:spPr>
        <a:xfrm>
          <a:off x="474" y="278556"/>
          <a:ext cx="1850119" cy="11100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Strategize with community leaders</a:t>
          </a:r>
        </a:p>
      </dsp:txBody>
      <dsp:txXfrm>
        <a:off x="474" y="278556"/>
        <a:ext cx="1850119" cy="1110071"/>
      </dsp:txXfrm>
    </dsp:sp>
    <dsp:sp modelId="{969599A5-9FFE-E844-ABBC-0F9F0167B83B}">
      <dsp:nvSpPr>
        <dsp:cNvPr id="0" name=""/>
        <dsp:cNvSpPr/>
      </dsp:nvSpPr>
      <dsp:spPr>
        <a:xfrm>
          <a:off x="2035605" y="278556"/>
          <a:ext cx="1850119" cy="11100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Assess the county's current broadband infrastructure and market</a:t>
          </a:r>
        </a:p>
      </dsp:txBody>
      <dsp:txXfrm>
        <a:off x="2035605" y="278556"/>
        <a:ext cx="1850119" cy="1110071"/>
      </dsp:txXfrm>
    </dsp:sp>
    <dsp:sp modelId="{A4ECA003-778B-5847-8F70-B313E70A6B77}">
      <dsp:nvSpPr>
        <dsp:cNvPr id="0" name=""/>
        <dsp:cNvSpPr/>
      </dsp:nvSpPr>
      <dsp:spPr>
        <a:xfrm>
          <a:off x="474" y="1573639"/>
          <a:ext cx="1850119" cy="11100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Evaluate current and future demand for broadband</a:t>
          </a:r>
        </a:p>
      </dsp:txBody>
      <dsp:txXfrm>
        <a:off x="474" y="1573639"/>
        <a:ext cx="1850119" cy="1110071"/>
      </dsp:txXfrm>
    </dsp:sp>
    <dsp:sp modelId="{67A2182F-A271-2943-BC68-0E8AE2B55C39}">
      <dsp:nvSpPr>
        <dsp:cNvPr id="0" name=""/>
        <dsp:cNvSpPr/>
      </dsp:nvSpPr>
      <dsp:spPr>
        <a:xfrm>
          <a:off x="2035605" y="1573639"/>
          <a:ext cx="1850119" cy="11100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Prepare a high-level design &amp; cost estimate for deployment</a:t>
          </a:r>
        </a:p>
      </dsp:txBody>
      <dsp:txXfrm>
        <a:off x="2035605" y="1573639"/>
        <a:ext cx="1850119" cy="11100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185CA-8360-F941-AC4F-A21FCA7B77AE}">
      <dsp:nvSpPr>
        <dsp:cNvPr id="0" name=""/>
        <dsp:cNvSpPr/>
      </dsp:nvSpPr>
      <dsp:spPr>
        <a:xfrm>
          <a:off x="420122" y="93"/>
          <a:ext cx="1873984" cy="112439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effectLst/>
              <a:latin typeface="+mn-lt"/>
              <a:ea typeface="Open Sans" panose="020B0606030504020204" pitchFamily="34" charset="0"/>
              <a:cs typeface="Open Sans" panose="020B0606030504020204" pitchFamily="34" charset="0"/>
            </a:rPr>
            <a:t>Advise on grant applications and public-private partnerships</a:t>
          </a:r>
          <a:endParaRPr lang="en-US" sz="1600" b="0" i="0" kern="1200" dirty="0">
            <a:latin typeface="+mn-lt"/>
            <a:ea typeface="Open Sans" panose="020B0606030504020204" pitchFamily="34" charset="0"/>
            <a:cs typeface="Open Sans" panose="020B0606030504020204" pitchFamily="34" charset="0"/>
          </a:endParaRPr>
        </a:p>
      </dsp:txBody>
      <dsp:txXfrm>
        <a:off x="420122" y="93"/>
        <a:ext cx="1873984" cy="1124390"/>
      </dsp:txXfrm>
    </dsp:sp>
    <dsp:sp modelId="{6ECCDC9B-18A9-CC4C-8F2B-80B350DC7684}">
      <dsp:nvSpPr>
        <dsp:cNvPr id="0" name=""/>
        <dsp:cNvSpPr/>
      </dsp:nvSpPr>
      <dsp:spPr>
        <a:xfrm>
          <a:off x="420122" y="1311883"/>
          <a:ext cx="1873984" cy="112439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effectLst/>
              <a:latin typeface="+mn-lt"/>
              <a:ea typeface="Open Sans" panose="020B0606030504020204" pitchFamily="34" charset="0"/>
              <a:cs typeface="Open Sans" panose="020B0606030504020204" pitchFamily="34" charset="0"/>
            </a:rPr>
            <a:t>Advise on digital opportunity and equity</a:t>
          </a:r>
          <a:endParaRPr lang="en-US" sz="1600" b="0" i="0" kern="1200" dirty="0">
            <a:latin typeface="+mn-lt"/>
            <a:ea typeface="Open Sans" panose="020B0606030504020204" pitchFamily="34" charset="0"/>
            <a:cs typeface="Open Sans" panose="020B0606030504020204" pitchFamily="34" charset="0"/>
          </a:endParaRPr>
        </a:p>
      </dsp:txBody>
      <dsp:txXfrm>
        <a:off x="420122" y="1311883"/>
        <a:ext cx="1873984" cy="1124390"/>
      </dsp:txXfrm>
    </dsp:sp>
    <dsp:sp modelId="{33EB7873-0109-7C49-8CCA-8B0911E39360}">
      <dsp:nvSpPr>
        <dsp:cNvPr id="0" name=""/>
        <dsp:cNvSpPr/>
      </dsp:nvSpPr>
      <dsp:spPr>
        <a:xfrm>
          <a:off x="420122" y="2623672"/>
          <a:ext cx="1873984" cy="112439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effectLst/>
              <a:latin typeface="+mn-lt"/>
              <a:ea typeface="Open Sans" panose="020B0606030504020204" pitchFamily="34" charset="0"/>
              <a:cs typeface="Open Sans" panose="020B0606030504020204" pitchFamily="34" charset="0"/>
            </a:rPr>
            <a:t>Prepare</a:t>
          </a:r>
          <a:r>
            <a:rPr lang="en-US" sz="1600" b="0" i="0" kern="1200" dirty="0">
              <a:solidFill>
                <a:schemeClr val="bg1"/>
              </a:solidFill>
              <a:latin typeface="+mn-lt"/>
              <a:ea typeface="Open Sans" panose="020B0606030504020204" pitchFamily="34" charset="0"/>
              <a:cs typeface="Open Sans" panose="020B0606030504020204" pitchFamily="34" charset="0"/>
            </a:rPr>
            <a:t> County</a:t>
          </a:r>
          <a:r>
            <a:rPr lang="en-US" sz="1600" b="0" i="0" kern="1200" dirty="0">
              <a:solidFill>
                <a:schemeClr val="bg1"/>
              </a:solidFill>
              <a:effectLst/>
              <a:latin typeface="+mn-lt"/>
              <a:ea typeface="Open Sans" panose="020B0606030504020204" pitchFamily="34" charset="0"/>
              <a:cs typeface="Open Sans" panose="020B0606030504020204" pitchFamily="34" charset="0"/>
            </a:rPr>
            <a:t> Broadband</a:t>
          </a:r>
          <a:r>
            <a:rPr lang="en-US" sz="1600" b="0" i="0" kern="1200" dirty="0">
              <a:solidFill>
                <a:schemeClr val="bg1"/>
              </a:solidFill>
              <a:latin typeface="+mn-lt"/>
              <a:ea typeface="Open Sans" panose="020B0606030504020204" pitchFamily="34" charset="0"/>
              <a:cs typeface="Open Sans" panose="020B0606030504020204" pitchFamily="34" charset="0"/>
            </a:rPr>
            <a:t> Profile</a:t>
          </a:r>
          <a:endParaRPr lang="en-US" sz="1600" b="0" i="0" kern="1200" dirty="0">
            <a:latin typeface="+mn-lt"/>
            <a:ea typeface="Open Sans" panose="020B0606030504020204" pitchFamily="34" charset="0"/>
            <a:cs typeface="Open Sans" panose="020B0606030504020204" pitchFamily="34" charset="0"/>
          </a:endParaRPr>
        </a:p>
      </dsp:txBody>
      <dsp:txXfrm>
        <a:off x="420122" y="2623672"/>
        <a:ext cx="1873984" cy="11243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5FB1D7-92AD-6BCA-AB29-F1146C0B86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C35442-A175-DF5E-01B9-B820437130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26D3F3-2164-48FE-82A3-A55358692B84}" type="datetimeFigureOut">
              <a:rPr lang="en-US" smtClean="0"/>
              <a:t>3/29/2023</a:t>
            </a:fld>
            <a:endParaRPr lang="en-US"/>
          </a:p>
        </p:txBody>
      </p:sp>
      <p:sp>
        <p:nvSpPr>
          <p:cNvPr id="4" name="Footer Placeholder 3">
            <a:extLst>
              <a:ext uri="{FF2B5EF4-FFF2-40B4-BE49-F238E27FC236}">
                <a16:creationId xmlns:a16="http://schemas.microsoft.com/office/drawing/2014/main" id="{61F3DB56-22C6-A024-648C-089FA956BC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788449-017D-8AFF-57B6-D6BCC4D500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528E3-6166-47E5-8FEF-864B2C6188DB}" type="slidenum">
              <a:rPr lang="en-US" smtClean="0"/>
              <a:t>‹#›</a:t>
            </a:fld>
            <a:endParaRPr lang="en-US"/>
          </a:p>
        </p:txBody>
      </p:sp>
    </p:spTree>
    <p:extLst>
      <p:ext uri="{BB962C8B-B14F-4D97-AF65-F5344CB8AC3E}">
        <p14:creationId xmlns:p14="http://schemas.microsoft.com/office/powerpoint/2010/main" val="2803094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194B7-0B86-4349-8681-70B02903DFEA}" type="datetimeFigureOut">
              <a:rPr lang="en-US" smtClean="0"/>
              <a:t>3/29/2023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F8E85-4BC0-884F-BDA3-F0859C227A27}" type="slidenum">
              <a:rPr lang="en-US" smtClean="0"/>
              <a:t>‹#›</a:t>
            </a:fld>
            <a:endParaRPr lang="en-US" dirty="0"/>
          </a:p>
        </p:txBody>
      </p:sp>
    </p:spTree>
    <p:extLst>
      <p:ext uri="{BB962C8B-B14F-4D97-AF65-F5344CB8AC3E}">
        <p14:creationId xmlns:p14="http://schemas.microsoft.com/office/powerpoint/2010/main" val="24625050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ffordableconnectivity.gov/help/tools/#instruc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0</a:t>
            </a:fld>
            <a:endParaRPr lang="en-US" dirty="0"/>
          </a:p>
        </p:txBody>
      </p:sp>
    </p:spTree>
    <p:extLst>
      <p:ext uri="{BB962C8B-B14F-4D97-AF65-F5344CB8AC3E}">
        <p14:creationId xmlns:p14="http://schemas.microsoft.com/office/powerpoint/2010/main" val="90034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noProof="0" dirty="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latin typeface="Open Sans"/>
                <a:ea typeface="Open Sans"/>
                <a:cs typeface="Open Sans"/>
              </a:rPr>
              <a:t>ABAF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latin typeface="Open Sans"/>
                <a:ea typeface="Open Sans"/>
                <a:cs typeface="Open Sans"/>
              </a:rPr>
              <a:t>https://adeca.alabama.gov/wp-content/uploads/2023-ABAF-Program-Guide.docx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Open Sans"/>
                <a:ea typeface="Open Sans"/>
                <a:cs typeface="Open Sans"/>
              </a:rPr>
              <a:t>https://adeca.alabama.gov/wp-content/uploads/2022-Alabama-Broadband-Accessibility-Fund-FAQ.docx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Open Sans"/>
                <a:ea typeface="Open Sans"/>
                <a:cs typeface="Open Sans"/>
              </a:rPr>
              <a:t>– grant awards may not exceed the lesser of 80 percent of the project cost or $5 million </a:t>
            </a:r>
          </a:p>
          <a:p>
            <a:endParaRPr lang="en-US" dirty="0"/>
          </a:p>
          <a:p>
            <a:r>
              <a:rPr lang="en-US" dirty="0"/>
              <a:t>RDOF</a:t>
            </a:r>
          </a:p>
          <a:p>
            <a:r>
              <a:rPr lang="en-US" dirty="0"/>
              <a:t>https://www.fcc.gov/auction/904</a:t>
            </a:r>
          </a:p>
          <a:p>
            <a:endParaRPr lang="en-US" dirty="0"/>
          </a:p>
          <a:p>
            <a:r>
              <a:rPr lang="en-US" dirty="0"/>
              <a:t>ReConnect</a:t>
            </a:r>
          </a:p>
          <a:p>
            <a:r>
              <a:rPr lang="en-US" sz="1200" b="0" i="0" dirty="0">
                <a:solidFill>
                  <a:srgbClr val="FF0000"/>
                </a:solidFill>
                <a:latin typeface="Open Sans"/>
                <a:ea typeface="Open Sans"/>
                <a:cs typeface="Open Sans"/>
              </a:rPr>
              <a:t>Round 4, USDA announced in August 2022 budget $1.15 billion, grant window closed 11/2/22. </a:t>
            </a:r>
          </a:p>
          <a:p>
            <a:r>
              <a:rPr lang="en-US" b="0" i="0" dirty="0">
                <a:solidFill>
                  <a:srgbClr val="000000"/>
                </a:solidFill>
                <a:effectLst/>
                <a:latin typeface="Source Sans Pro" panose="020B0503030403020204" pitchFamily="34" charset="0"/>
              </a:rPr>
              <a:t>USDA announced $1.6 billion from the third round of ReConnect funding earlier in 2022.</a:t>
            </a:r>
            <a:endParaRPr lang="en-US" sz="1200" b="0" i="0" dirty="0">
              <a:solidFill>
                <a:srgbClr val="FF0000"/>
              </a:solidFill>
              <a:latin typeface="Open Sans"/>
              <a:ea typeface="Open Sans"/>
              <a:cs typeface="Open Sans"/>
            </a:endParaRPr>
          </a:p>
          <a:p>
            <a:r>
              <a:rPr lang="en-US" dirty="0"/>
              <a:t>Funding from October 2022 - $24,781,800 to Hayneville Telephone Company - This Rural Development investment will be used to deploy a fiber-to-the-premises network to connect 4,646 people, 154 farms, 96 businesses and three public schools to high-speed internet in Lowndes County, Alabama. Hayneville Telephone Company Inc. will make highspeed internet affordable by participating in the FCC's Affordable Connectivity and Lifeline programs. This project will serve socially vulnerable communities in Lowndes County.</a:t>
            </a:r>
          </a:p>
          <a:p>
            <a:endParaRPr lang="en-US" dirty="0"/>
          </a:p>
          <a:p>
            <a:r>
              <a:rPr lang="en-US" dirty="0"/>
              <a:t>Distance Learning and Telemedicine - https://www.rd.usda.gov/programs-services/telecommunications-programs/distance-learning-telemedicine-grants</a:t>
            </a:r>
          </a:p>
          <a:p>
            <a:pPr marL="0" algn="l" rtl="0" eaLnBrk="1" fontAlgn="ctr" latinLnBrk="0" hangingPunct="1">
              <a:spcBef>
                <a:spcPts val="0"/>
              </a:spcBef>
              <a:spcAft>
                <a:spcPts val="0"/>
              </a:spcAft>
            </a:pPr>
            <a:endParaRPr lang="en-US" sz="1200" b="0" i="0" u="none" strike="noStrike" noProof="0" dirty="0">
              <a:latin typeface="Open Sans"/>
              <a:ea typeface="Open Sans"/>
              <a:cs typeface="Open Sans"/>
            </a:endParaRPr>
          </a:p>
          <a:p>
            <a:pPr marL="0" indent="0" algn="l" rtl="0" eaLnBrk="1" fontAlgn="ctr" latinLnBrk="0" hangingPunct="1">
              <a:spcBef>
                <a:spcPts val="0"/>
              </a:spcBef>
              <a:spcAft>
                <a:spcPts val="0"/>
              </a:spcAft>
            </a:pPr>
            <a:endParaRPr lang="en-US" sz="12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866F8E85-4BC0-884F-BDA3-F0859C227A27}" type="slidenum">
              <a:rPr lang="en-US" smtClean="0"/>
              <a:t>15</a:t>
            </a:fld>
            <a:endParaRPr lang="en-US" dirty="0"/>
          </a:p>
        </p:txBody>
      </p:sp>
    </p:spTree>
    <p:extLst>
      <p:ext uri="{BB962C8B-B14F-4D97-AF65-F5344CB8AC3E}">
        <p14:creationId xmlns:p14="http://schemas.microsoft.com/office/powerpoint/2010/main" val="110106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DTI will develop a statewide plan for expanding broadband to all Delaware addresses including through upcoming federal funds of at least $100 million</a:t>
            </a:r>
          </a:p>
          <a:p>
            <a:endParaRPr lang="en-US" sz="1200" dirty="0"/>
          </a:p>
          <a:p>
            <a:r>
              <a:rPr lang="en-US" sz="1200" dirty="0"/>
              <a:t>Priority 4 reflects Delaware’s priorities. Other state priorities may differ.</a:t>
            </a:r>
            <a:endParaRPr lang="en-US" dirty="0"/>
          </a:p>
        </p:txBody>
      </p:sp>
      <p:sp>
        <p:nvSpPr>
          <p:cNvPr id="4" name="Slide Number Placeholder 3"/>
          <p:cNvSpPr>
            <a:spLocks noGrp="1"/>
          </p:cNvSpPr>
          <p:nvPr>
            <p:ph type="sldNum" sz="quarter" idx="5"/>
          </p:nvPr>
        </p:nvSpPr>
        <p:spPr/>
        <p:txBody>
          <a:bodyPr/>
          <a:lstStyle/>
          <a:p>
            <a:fld id="{D18D6481-7821-4299-9877-B09C64BEFBE9}" type="slidenum">
              <a:rPr lang="en-US" smtClean="0"/>
              <a:t>17</a:t>
            </a:fld>
            <a:endParaRPr lang="en-US" dirty="0"/>
          </a:p>
        </p:txBody>
      </p:sp>
    </p:spTree>
    <p:extLst>
      <p:ext uri="{BB962C8B-B14F-4D97-AF65-F5344CB8AC3E}">
        <p14:creationId xmlns:p14="http://schemas.microsoft.com/office/powerpoint/2010/main" val="23634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Open Sans SemiBold" pitchFamily="2" charset="0"/>
                <a:ea typeface="Open Sans SemiBold" pitchFamily="2" charset="0"/>
                <a:cs typeface="Open Sans SemiBold" pitchFamily="2" charset="0"/>
              </a:rPr>
              <a:t>Estimated __ percent of eligible households yet to enroll in _______ County</a:t>
            </a:r>
          </a:p>
          <a:p>
            <a:endParaRPr lang="en-US" dirty="0"/>
          </a:p>
          <a:p>
            <a:r>
              <a:rPr lang="en-US" dirty="0"/>
              <a:t>Instructions also in Spanish: </a:t>
            </a:r>
            <a:r>
              <a:rPr lang="en-US" sz="1800" u="sng" dirty="0">
                <a:solidFill>
                  <a:srgbClr val="0563C1"/>
                </a:solidFill>
                <a:effectLst/>
                <a:latin typeface="Calibri"/>
                <a:ea typeface="Calibri" panose="020F0502020204030204" pitchFamily="34" charset="0"/>
                <a:cs typeface="Calibri"/>
                <a:hlinkClick r:id="rId3"/>
              </a:rPr>
              <a:t>https://www.affordableconnectivity.gov/help/tools/#instructions</a:t>
            </a:r>
            <a:endParaRPr lang="en-US" sz="1800" u="sng" dirty="0">
              <a:solidFill>
                <a:srgbClr val="0563C1"/>
              </a:solidFill>
              <a:effectLst/>
              <a:latin typeface="Calibri"/>
              <a:ea typeface="Calibri" panose="020F0502020204030204" pitchFamily="34" charset="0"/>
              <a:cs typeface="Calibri"/>
            </a:endParaRPr>
          </a:p>
          <a:p>
            <a:endParaRPr lang="en-US" u="none" dirty="0">
              <a:solidFill>
                <a:srgbClr val="000000"/>
              </a:solidFill>
              <a:effectLst/>
              <a:latin typeface="Calibri" panose="020F0502020204030204" pitchFamily="34" charset="0"/>
              <a:cs typeface="Calibri"/>
            </a:endParaRPr>
          </a:p>
          <a:p>
            <a:r>
              <a:rPr lang="en-US" u="none" dirty="0">
                <a:solidFill>
                  <a:srgbClr val="000000"/>
                </a:solidFill>
                <a:effectLst/>
                <a:latin typeface="Calibri" panose="020F0502020204030204" pitchFamily="34" charset="0"/>
                <a:cs typeface="Calibri"/>
              </a:rPr>
              <a:t>Criteria:</a:t>
            </a:r>
          </a:p>
          <a:p>
            <a:pPr marL="742950" lvl="1" indent="-285750">
              <a:spcAft>
                <a:spcPts val="300"/>
              </a:spcAft>
              <a:buFont typeface="Arial"/>
              <a:buChar char="•"/>
            </a:pPr>
            <a:r>
              <a:rPr lang="en-US" sz="1800" dirty="0">
                <a:latin typeface="Open Sans"/>
                <a:ea typeface="Open Sans"/>
                <a:cs typeface="Open Sans"/>
              </a:rPr>
              <a:t>Household income ≤%200 of federal poverty level</a:t>
            </a:r>
          </a:p>
          <a:p>
            <a:pPr marL="742950" lvl="1" indent="-285750">
              <a:spcAft>
                <a:spcPts val="300"/>
              </a:spcAft>
              <a:buFont typeface="Arial"/>
              <a:buChar char="•"/>
            </a:pPr>
            <a:r>
              <a:rPr lang="en-US" sz="1800" dirty="0">
                <a:latin typeface="Open Sans"/>
                <a:ea typeface="Open Sans"/>
                <a:cs typeface="Open Sans"/>
              </a:rPr>
              <a:t>SNAP, Medicaid, WIC, supplemental security income, public assistance income, Pell grant recipiency, etc.</a:t>
            </a:r>
          </a:p>
          <a:p>
            <a:pPr marL="742950" lvl="1" indent="-285750">
              <a:spcAft>
                <a:spcPts val="300"/>
              </a:spcAft>
              <a:buFont typeface="Arial"/>
              <a:buChar char="•"/>
            </a:pPr>
            <a:r>
              <a:rPr lang="en-US" sz="1800" dirty="0">
                <a:latin typeface="Open Sans"/>
                <a:ea typeface="Open Sans"/>
                <a:cs typeface="Open Sans"/>
              </a:rPr>
              <a:t>Various tribal support programs</a:t>
            </a:r>
          </a:p>
          <a:p>
            <a:pPr marL="742950" lvl="1" indent="-285750">
              <a:spcAft>
                <a:spcPts val="300"/>
              </a:spcAft>
              <a:buFont typeface="Arial"/>
              <a:buChar char="•"/>
            </a:pPr>
            <a:r>
              <a:rPr lang="en-US" sz="1800" dirty="0">
                <a:latin typeface="Open Sans"/>
                <a:ea typeface="Open Sans"/>
                <a:cs typeface="Open Sans"/>
              </a:rPr>
              <a:t>Lifeline eligibility</a:t>
            </a:r>
            <a:endParaRPr lang="en-US" sz="1800" dirty="0">
              <a:latin typeface="Open Sans"/>
              <a:ea typeface="Open Sans"/>
              <a:cs typeface="Calibri"/>
            </a:endParaRPr>
          </a:p>
          <a:p>
            <a:endParaRPr lang="en-US" sz="1800" dirty="0">
              <a:solidFill>
                <a:srgbClr val="0563C1"/>
              </a:solidFill>
              <a:latin typeface="Calibri" panose="020F0502020204030204" pitchFamily="34" charset="0"/>
              <a:cs typeface="Calibri" panose="020F0502020204030204" pitchFamily="34" charset="0"/>
            </a:endParaRPr>
          </a:p>
          <a:p>
            <a:endParaRPr lang="en-US" sz="1800" dirty="0">
              <a:solidFill>
                <a:srgbClr val="0563C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66F8E85-4BC0-884F-BDA3-F0859C227A27}" type="slidenum">
              <a:rPr lang="en-US" smtClean="0"/>
              <a:t>20</a:t>
            </a:fld>
            <a:endParaRPr lang="en-US" dirty="0"/>
          </a:p>
        </p:txBody>
      </p:sp>
    </p:spTree>
    <p:extLst>
      <p:ext uri="{BB962C8B-B14F-4D97-AF65-F5344CB8AC3E}">
        <p14:creationId xmlns:p14="http://schemas.microsoft.com/office/powerpoint/2010/main" val="269364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an FCC portal that captures individual stories; share during meetings and encourage this. It shows impact beyond the statistics.</a:t>
            </a:r>
          </a:p>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21</a:t>
            </a:fld>
            <a:endParaRPr lang="en-US" dirty="0"/>
          </a:p>
        </p:txBody>
      </p:sp>
    </p:spTree>
    <p:extLst>
      <p:ext uri="{BB962C8B-B14F-4D97-AF65-F5344CB8AC3E}">
        <p14:creationId xmlns:p14="http://schemas.microsoft.com/office/powerpoint/2010/main" val="441999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b="0" dirty="0">
                <a:solidFill>
                  <a:schemeClr val="bg1"/>
                </a:solidFill>
              </a:rPr>
              <a:t>Statistically valid survey</a:t>
            </a:r>
          </a:p>
          <a:p>
            <a:pPr lvl="0"/>
            <a:endParaRPr lang="en-US" sz="2800" dirty="0"/>
          </a:p>
          <a:p>
            <a:pPr lvl="0"/>
            <a:r>
              <a:rPr lang="en-US" sz="2800" dirty="0"/>
              <a:t>Measures include:</a:t>
            </a:r>
          </a:p>
          <a:p>
            <a:pPr lvl="0"/>
            <a:r>
              <a:rPr lang="en-US" sz="4000" dirty="0"/>
              <a:t>Estimates of Broadband Adoption</a:t>
            </a:r>
          </a:p>
          <a:p>
            <a:pPr lvl="0"/>
            <a:r>
              <a:rPr lang="en-US" sz="4000" dirty="0"/>
              <a:t>Reasons for not adopting broadband</a:t>
            </a:r>
          </a:p>
          <a:p>
            <a:pPr lvl="0"/>
            <a:r>
              <a:rPr lang="en-US" sz="4000" dirty="0"/>
              <a:t>Frequency of Internet Use</a:t>
            </a:r>
          </a:p>
          <a:p>
            <a:pPr lvl="0"/>
            <a:r>
              <a:rPr lang="en-US" sz="4000" dirty="0"/>
              <a:t>Availability of a home computer</a:t>
            </a:r>
          </a:p>
          <a:p>
            <a:pPr lvl="0"/>
            <a:r>
              <a:rPr lang="en-US" sz="4000" dirty="0"/>
              <a:t>Levels of confidence in digital skills</a:t>
            </a:r>
          </a:p>
          <a:p>
            <a:pPr lvl="0"/>
            <a:r>
              <a:rPr lang="en-US" sz="4000" dirty="0"/>
              <a:t>Types of internet activity</a:t>
            </a:r>
          </a:p>
          <a:p>
            <a:pPr lvl="0"/>
            <a:endParaRPr lang="en-US" sz="2800" dirty="0"/>
          </a:p>
          <a:p>
            <a:endParaRPr lang="en-US" sz="1800" dirty="0">
              <a:latin typeface="Open Sans"/>
              <a:ea typeface="Open Sans"/>
              <a:cs typeface="Calibri"/>
            </a:endParaRPr>
          </a:p>
          <a:p>
            <a:endParaRPr lang="en-US" sz="1800" dirty="0">
              <a:solidFill>
                <a:srgbClr val="0563C1"/>
              </a:solidFill>
              <a:latin typeface="Calibri" panose="020F0502020204030204" pitchFamily="34" charset="0"/>
              <a:cs typeface="Calibri" panose="020F0502020204030204" pitchFamily="34" charset="0"/>
            </a:endParaRPr>
          </a:p>
          <a:p>
            <a:endParaRPr lang="en-US" sz="1800" dirty="0">
              <a:solidFill>
                <a:srgbClr val="0563C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40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900"/>
              </a:spcAft>
              <a:buClrTx/>
              <a:buSzTx/>
              <a:buFontTx/>
              <a:buNone/>
              <a:tabLst/>
              <a:defRPr/>
            </a:pPr>
            <a:r>
              <a:rPr lang="en-US" sz="1200" dirty="0"/>
              <a:t>For State planning for broadband deployment and digital capacity grant funds</a:t>
            </a:r>
          </a:p>
          <a:p>
            <a:pPr>
              <a:lnSpc>
                <a:spcPct val="100000"/>
              </a:lnSpc>
              <a:spcBef>
                <a:spcPts val="600"/>
              </a:spcBef>
              <a:spcAft>
                <a:spcPts val="900"/>
              </a:spcAft>
            </a:pPr>
            <a:endParaRPr lang="en-US" dirty="0"/>
          </a:p>
        </p:txBody>
      </p:sp>
      <p:sp>
        <p:nvSpPr>
          <p:cNvPr id="4" name="Header Placeholder 3"/>
          <p:cNvSpPr>
            <a:spLocks noGrp="1"/>
          </p:cNvSpPr>
          <p:nvPr>
            <p:ph type="hdr" sz="quarter"/>
          </p:nvPr>
        </p:nvSpPr>
        <p:spPr/>
        <p:txBody>
          <a:bodyPr/>
          <a:lstStyle/>
          <a:p>
            <a:r>
              <a:rPr lang="en-US" dirty="0"/>
              <a:t>Retype slide headline here</a:t>
            </a:r>
          </a:p>
        </p:txBody>
      </p:sp>
      <p:sp>
        <p:nvSpPr>
          <p:cNvPr id="5" name="Footer Placeholder 4"/>
          <p:cNvSpPr>
            <a:spLocks noGrp="1"/>
          </p:cNvSpPr>
          <p:nvPr>
            <p:ph type="ftr" sz="quarter" idx="4"/>
          </p:nvPr>
        </p:nvSpPr>
        <p:spPr/>
        <p:txBody>
          <a:bodyPr/>
          <a:lstStyle/>
          <a:p>
            <a:r>
              <a:rPr lang="en-US" dirty="0"/>
              <a:t>©</a:t>
            </a:r>
            <a:fld id="{29BD3017-3693-499D-8EFF-493A27E91C0D}" type="datetimeyyyy">
              <a:rPr lang="en-US" smtClean="0"/>
              <a:pPr/>
              <a:t>2023</a:t>
            </a:fld>
            <a:r>
              <a:rPr lang="en-US" dirty="0"/>
              <a:t> ctc technology &amp; energy</a:t>
            </a:r>
          </a:p>
        </p:txBody>
      </p:sp>
      <p:sp>
        <p:nvSpPr>
          <p:cNvPr id="6" name="Slide Number Placeholder 5"/>
          <p:cNvSpPr>
            <a:spLocks noGrp="1"/>
          </p:cNvSpPr>
          <p:nvPr>
            <p:ph type="sldNum" sz="quarter" idx="5"/>
          </p:nvPr>
        </p:nvSpPr>
        <p:spPr/>
        <p:txBody>
          <a:bodyPr/>
          <a:lstStyle/>
          <a:p>
            <a:fld id="{18145207-765A-44CD-A5D7-91C4DA4D8650}" type="slidenum">
              <a:rPr lang="en-US" smtClean="0"/>
              <a:pPr/>
              <a:t>24</a:t>
            </a:fld>
            <a:endParaRPr lang="en-US" dirty="0"/>
          </a:p>
        </p:txBody>
      </p:sp>
    </p:spTree>
    <p:extLst>
      <p:ext uri="{BB962C8B-B14F-4D97-AF65-F5344CB8AC3E}">
        <p14:creationId xmlns:p14="http://schemas.microsoft.com/office/powerpoint/2010/main" val="1800284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25</a:t>
            </a:fld>
            <a:endParaRPr lang="en-US" dirty="0"/>
          </a:p>
        </p:txBody>
      </p:sp>
    </p:spTree>
    <p:extLst>
      <p:ext uri="{BB962C8B-B14F-4D97-AF65-F5344CB8AC3E}">
        <p14:creationId xmlns:p14="http://schemas.microsoft.com/office/powerpoint/2010/main" val="1983916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26</a:t>
            </a:fld>
            <a:endParaRPr lang="en-US" dirty="0"/>
          </a:p>
        </p:txBody>
      </p:sp>
    </p:spTree>
    <p:extLst>
      <p:ext uri="{BB962C8B-B14F-4D97-AF65-F5344CB8AC3E}">
        <p14:creationId xmlns:p14="http://schemas.microsoft.com/office/powerpoint/2010/main" val="351773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27</a:t>
            </a:fld>
            <a:endParaRPr lang="en-US" dirty="0"/>
          </a:p>
        </p:txBody>
      </p:sp>
    </p:spTree>
    <p:extLst>
      <p:ext uri="{BB962C8B-B14F-4D97-AF65-F5344CB8AC3E}">
        <p14:creationId xmlns:p14="http://schemas.microsoft.com/office/powerpoint/2010/main" val="137449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28</a:t>
            </a:fld>
            <a:endParaRPr lang="en-US" dirty="0"/>
          </a:p>
        </p:txBody>
      </p:sp>
    </p:spTree>
    <p:extLst>
      <p:ext uri="{BB962C8B-B14F-4D97-AF65-F5344CB8AC3E}">
        <p14:creationId xmlns:p14="http://schemas.microsoft.com/office/powerpoint/2010/main" val="276319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1</a:t>
            </a:fld>
            <a:endParaRPr lang="en-US" dirty="0"/>
          </a:p>
        </p:txBody>
      </p:sp>
    </p:spTree>
    <p:extLst>
      <p:ext uri="{BB962C8B-B14F-4D97-AF65-F5344CB8AC3E}">
        <p14:creationId xmlns:p14="http://schemas.microsoft.com/office/powerpoint/2010/main" val="15024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29</a:t>
            </a:fld>
            <a:endParaRPr lang="en-US" dirty="0"/>
          </a:p>
        </p:txBody>
      </p:sp>
    </p:spTree>
    <p:extLst>
      <p:ext uri="{BB962C8B-B14F-4D97-AF65-F5344CB8AC3E}">
        <p14:creationId xmlns:p14="http://schemas.microsoft.com/office/powerpoint/2010/main" val="167933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2</a:t>
            </a:fld>
            <a:endParaRPr lang="en-US" dirty="0"/>
          </a:p>
        </p:txBody>
      </p:sp>
    </p:spTree>
    <p:extLst>
      <p:ext uri="{BB962C8B-B14F-4D97-AF65-F5344CB8AC3E}">
        <p14:creationId xmlns:p14="http://schemas.microsoft.com/office/powerpoint/2010/main" val="289252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4</a:t>
            </a:fld>
            <a:endParaRPr lang="en-US" dirty="0"/>
          </a:p>
        </p:txBody>
      </p:sp>
    </p:spTree>
    <p:extLst>
      <p:ext uri="{BB962C8B-B14F-4D97-AF65-F5344CB8AC3E}">
        <p14:creationId xmlns:p14="http://schemas.microsoft.com/office/powerpoint/2010/main" val="294570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is another emerging option. High orbit links have too much latency (data transfer delay) to qualify for broadband speeds. Low orbit satellites can reach 100/20 speeds, but actual speeds depend on how many factors, including number of satellites, earth terminal stations, and subscribers. </a:t>
            </a:r>
          </a:p>
        </p:txBody>
      </p:sp>
      <p:sp>
        <p:nvSpPr>
          <p:cNvPr id="4" name="Slide Number Placeholder 3"/>
          <p:cNvSpPr>
            <a:spLocks noGrp="1"/>
          </p:cNvSpPr>
          <p:nvPr>
            <p:ph type="sldNum" sz="quarter" idx="5"/>
          </p:nvPr>
        </p:nvSpPr>
        <p:spPr/>
        <p:txBody>
          <a:bodyPr/>
          <a:lstStyle/>
          <a:p>
            <a:fld id="{866F8E85-4BC0-884F-BDA3-F0859C227A27}" type="slidenum">
              <a:rPr lang="en-US" smtClean="0"/>
              <a:t>6</a:t>
            </a:fld>
            <a:endParaRPr lang="en-US" dirty="0"/>
          </a:p>
        </p:txBody>
      </p:sp>
    </p:spTree>
    <p:extLst>
      <p:ext uri="{BB962C8B-B14F-4D97-AF65-F5344CB8AC3E}">
        <p14:creationId xmlns:p14="http://schemas.microsoft.com/office/powerpoint/2010/main" val="395476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F8E85-4BC0-884F-BDA3-F0859C227A27}" type="slidenum">
              <a:rPr lang="en-US" smtClean="0"/>
              <a:t>7</a:t>
            </a:fld>
            <a:endParaRPr lang="en-US" dirty="0"/>
          </a:p>
        </p:txBody>
      </p:sp>
    </p:spTree>
    <p:extLst>
      <p:ext uri="{BB962C8B-B14F-4D97-AF65-F5344CB8AC3E}">
        <p14:creationId xmlns:p14="http://schemas.microsoft.com/office/powerpoint/2010/main" val="76320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D6481-7821-4299-9877-B09C64BEFBE9}" type="slidenum">
              <a:rPr lang="en-US" smtClean="0"/>
              <a:t>8</a:t>
            </a:fld>
            <a:endParaRPr lang="en-US" dirty="0"/>
          </a:p>
        </p:txBody>
      </p:sp>
    </p:spTree>
    <p:extLst>
      <p:ext uri="{BB962C8B-B14F-4D97-AF65-F5344CB8AC3E}">
        <p14:creationId xmlns:p14="http://schemas.microsoft.com/office/powerpoint/2010/main" val="146579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SemiBold"/>
                <a:ea typeface="Open Sans SemiBold"/>
                <a:cs typeface="Open Sans SemiBold"/>
              </a:rPr>
              <a:t>Alabama map will align with upcoming FCC revisions to nationwide broadband map</a:t>
            </a:r>
          </a:p>
          <a:p>
            <a:endParaRPr lang="en-US" sz="1050" dirty="0"/>
          </a:p>
        </p:txBody>
      </p:sp>
      <p:sp>
        <p:nvSpPr>
          <p:cNvPr id="4" name="Slide Number Placeholder 3"/>
          <p:cNvSpPr>
            <a:spLocks noGrp="1"/>
          </p:cNvSpPr>
          <p:nvPr>
            <p:ph type="sldNum" sz="quarter" idx="5"/>
          </p:nvPr>
        </p:nvSpPr>
        <p:spPr/>
        <p:txBody>
          <a:bodyPr/>
          <a:lstStyle/>
          <a:p>
            <a:fld id="{866F8E85-4BC0-884F-BDA3-F0859C227A27}" type="slidenum">
              <a:rPr lang="en-US" smtClean="0"/>
              <a:t>9</a:t>
            </a:fld>
            <a:endParaRPr lang="en-US" dirty="0"/>
          </a:p>
        </p:txBody>
      </p:sp>
    </p:spTree>
    <p:extLst>
      <p:ext uri="{BB962C8B-B14F-4D97-AF65-F5344CB8AC3E}">
        <p14:creationId xmlns:p14="http://schemas.microsoft.com/office/powerpoint/2010/main" val="84107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gn="l">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6F8E85-4BC0-884F-BDA3-F0859C227A27}" type="slidenum">
              <a:rPr lang="en-US" smtClean="0"/>
              <a:t>12</a:t>
            </a:fld>
            <a:endParaRPr lang="en-US" dirty="0"/>
          </a:p>
        </p:txBody>
      </p:sp>
    </p:spTree>
    <p:extLst>
      <p:ext uri="{BB962C8B-B14F-4D97-AF65-F5344CB8AC3E}">
        <p14:creationId xmlns:p14="http://schemas.microsoft.com/office/powerpoint/2010/main" val="80567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A029-5A4A-8FCB-2DEB-812B06169BCB}"/>
              </a:ext>
            </a:extLst>
          </p:cNvPr>
          <p:cNvSpPr>
            <a:spLocks noGrp="1"/>
          </p:cNvSpPr>
          <p:nvPr>
            <p:ph type="ctrTitle" hasCustomPrompt="1"/>
          </p:nvPr>
        </p:nvSpPr>
        <p:spPr>
          <a:xfrm>
            <a:off x="1612490" y="1122363"/>
            <a:ext cx="9055510" cy="2387600"/>
          </a:xfrm>
        </p:spPr>
        <p:txBody>
          <a:bodyPr lIns="0" tIns="0" rIns="0" bIns="0" anchor="ctr">
            <a:normAutofit/>
          </a:bodyPr>
          <a:lstStyle>
            <a:lvl1pPr marL="0" algn="l">
              <a:defRPr sz="4800" b="1" i="0" spc="300">
                <a:latin typeface="Expressway Xb" panose="020B0604020200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6DE9724-1D06-60FC-EA29-46DFD47D8AD7}"/>
              </a:ext>
            </a:extLst>
          </p:cNvPr>
          <p:cNvSpPr>
            <a:spLocks noGrp="1"/>
          </p:cNvSpPr>
          <p:nvPr>
            <p:ph type="subTitle" idx="1" hasCustomPrompt="1"/>
          </p:nvPr>
        </p:nvSpPr>
        <p:spPr>
          <a:xfrm>
            <a:off x="1612490" y="3602038"/>
            <a:ext cx="9055510" cy="1655762"/>
          </a:xfrm>
        </p:spPr>
        <p:txBody>
          <a:bodyPr lIns="0" tIns="274320" rIns="0" bIns="274320"/>
          <a:lstStyle>
            <a:lvl1pPr marL="0" indent="0" algn="l">
              <a:lnSpc>
                <a:spcPct val="114000"/>
              </a:lnSpc>
              <a:spcBef>
                <a:spcPts val="0"/>
              </a:spcBef>
              <a:buNone/>
              <a:defRPr sz="2400" b="0" i="0" spc="300">
                <a:solidFill>
                  <a:srgbClr val="3A3A3C"/>
                </a:solidFill>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5AACC5F-1F71-97EC-5355-918C123C814A}"/>
              </a:ext>
            </a:extLst>
          </p:cNvPr>
          <p:cNvSpPr>
            <a:spLocks noGrp="1"/>
          </p:cNvSpPr>
          <p:nvPr>
            <p:ph type="ftr" sz="quarter" idx="11"/>
          </p:nvPr>
        </p:nvSpPr>
        <p:spPr/>
        <p:txBody>
          <a:bodyPr/>
          <a:lstStyle/>
          <a:p>
            <a:r>
              <a:rPr lang="en-US" dirty="0"/>
              <a:t>&lt;SECTION NAME&gt;</a:t>
            </a:r>
          </a:p>
        </p:txBody>
      </p:sp>
      <p:sp>
        <p:nvSpPr>
          <p:cNvPr id="6" name="Slide Number Placeholder 5">
            <a:extLst>
              <a:ext uri="{FF2B5EF4-FFF2-40B4-BE49-F238E27FC236}">
                <a16:creationId xmlns:a16="http://schemas.microsoft.com/office/drawing/2014/main" id="{C6474267-48C1-7A21-54A5-31F475F3AF0F}"/>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7" name="Group 6">
            <a:extLst>
              <a:ext uri="{FF2B5EF4-FFF2-40B4-BE49-F238E27FC236}">
                <a16:creationId xmlns:a16="http://schemas.microsoft.com/office/drawing/2014/main" id="{71714EB1-08E1-AE3E-2AB5-3F3DCDD56C5D}"/>
              </a:ext>
            </a:extLst>
          </p:cNvPr>
          <p:cNvGrpSpPr/>
          <p:nvPr userDrawn="1"/>
        </p:nvGrpSpPr>
        <p:grpSpPr>
          <a:xfrm>
            <a:off x="1612490" y="3509963"/>
            <a:ext cx="9055510" cy="90331"/>
            <a:chOff x="838200" y="1033396"/>
            <a:chExt cx="9144000" cy="90331"/>
          </a:xfrm>
        </p:grpSpPr>
        <p:sp>
          <p:nvSpPr>
            <p:cNvPr id="8" name="Rectangle 7">
              <a:extLst>
                <a:ext uri="{FF2B5EF4-FFF2-40B4-BE49-F238E27FC236}">
                  <a16:creationId xmlns:a16="http://schemas.microsoft.com/office/drawing/2014/main" id="{4316764D-44C1-80EE-6E85-6371C9227E9A}"/>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5986B1D-0555-8C6C-5435-4C2EA9FCB17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8DA9BF8-D791-0818-F489-1A0C7134571E}"/>
                </a:ext>
              </a:extLst>
            </p:cNvPr>
            <p:cNvSpPr/>
            <p:nvPr userDrawn="1"/>
          </p:nvSpPr>
          <p:spPr>
            <a:xfrm>
              <a:off x="6236043" y="1033396"/>
              <a:ext cx="3746157"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8883130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3BAC-95BD-19DA-8D08-B15395DF9664}"/>
              </a:ext>
            </a:extLst>
          </p:cNvPr>
          <p:cNvSpPr>
            <a:spLocks noGrp="1"/>
          </p:cNvSpPr>
          <p:nvPr>
            <p:ph type="title" hasCustomPrompt="1"/>
          </p:nvPr>
        </p:nvSpPr>
        <p:spPr>
          <a:xfrm>
            <a:off x="1508760" y="457200"/>
            <a:ext cx="3258185" cy="1600200"/>
          </a:xfrm>
        </p:spPr>
        <p:txBody>
          <a:bodyPr lIns="0" tIns="91440" rIns="0" bIns="182880" anchor="ctr">
            <a:normAutofit/>
          </a:bodyPr>
          <a:lstStyle>
            <a:lvl1pPr>
              <a:lnSpc>
                <a:spcPct val="125000"/>
              </a:lnSpc>
              <a:spcAft>
                <a:spcPts val="0"/>
              </a:spcAft>
              <a:defRPr sz="2400"/>
            </a:lvl1pPr>
          </a:lstStyle>
          <a:p>
            <a:r>
              <a:rPr lang="en-US"/>
              <a:t>CLICK TO EDIT MASTER TITLE STYLE</a:t>
            </a:r>
          </a:p>
        </p:txBody>
      </p:sp>
      <p:sp>
        <p:nvSpPr>
          <p:cNvPr id="3" name="Content Placeholder 2">
            <a:extLst>
              <a:ext uri="{FF2B5EF4-FFF2-40B4-BE49-F238E27FC236}">
                <a16:creationId xmlns:a16="http://schemas.microsoft.com/office/drawing/2014/main" id="{74E04DE2-E28E-66BE-C72E-175A31072CAE}"/>
              </a:ext>
            </a:extLst>
          </p:cNvPr>
          <p:cNvSpPr>
            <a:spLocks noGrp="1"/>
          </p:cNvSpPr>
          <p:nvPr>
            <p:ph idx="1"/>
          </p:nvPr>
        </p:nvSpPr>
        <p:spPr>
          <a:xfrm>
            <a:off x="5183188" y="457200"/>
            <a:ext cx="6172200" cy="5943599"/>
          </a:xfrm>
        </p:spPr>
        <p:txBody>
          <a:bodyPr/>
          <a:lstStyle>
            <a:lvl1pPr>
              <a:defRPr sz="3200">
                <a:solidFill>
                  <a:srgbClr val="62C1FF"/>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A00EF-3815-487B-D728-7550BB8F667A}"/>
              </a:ext>
            </a:extLst>
          </p:cNvPr>
          <p:cNvSpPr>
            <a:spLocks noGrp="1"/>
          </p:cNvSpPr>
          <p:nvPr>
            <p:ph type="body" sz="half" idx="2"/>
          </p:nvPr>
        </p:nvSpPr>
        <p:spPr>
          <a:xfrm>
            <a:off x="1508760" y="2147730"/>
            <a:ext cx="3258185" cy="4253069"/>
          </a:xfrm>
        </p:spPr>
        <p:txBody>
          <a:bodyPr lIns="0" tIns="365760"/>
          <a:lstStyle>
            <a:lvl1pPr marL="0" indent="0">
              <a:lnSpc>
                <a:spcPct val="114000"/>
              </a:lnSpc>
              <a:spcBef>
                <a:spcPts val="0"/>
              </a:spcBef>
              <a:buNone/>
              <a:defRPr sz="1600">
                <a:solidFill>
                  <a:srgbClr val="3A3A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F999A29-CA9B-8968-13D8-2E8D615CFCFC}"/>
              </a:ext>
            </a:extLst>
          </p:cNvPr>
          <p:cNvSpPr>
            <a:spLocks noGrp="1"/>
          </p:cNvSpPr>
          <p:nvPr>
            <p:ph type="ftr" sz="quarter" idx="11"/>
          </p:nvPr>
        </p:nvSpPr>
        <p:spPr/>
        <p:txBody>
          <a:bodyPr/>
          <a:lstStyle/>
          <a:p>
            <a:r>
              <a:rPr lang="en-US" dirty="0"/>
              <a:t>&lt;SECTION NAME&gt;</a:t>
            </a:r>
          </a:p>
        </p:txBody>
      </p:sp>
      <p:sp>
        <p:nvSpPr>
          <p:cNvPr id="7" name="Slide Number Placeholder 6">
            <a:extLst>
              <a:ext uri="{FF2B5EF4-FFF2-40B4-BE49-F238E27FC236}">
                <a16:creationId xmlns:a16="http://schemas.microsoft.com/office/drawing/2014/main" id="{D69CBF6B-6AA7-B6C3-EA7F-536E214F1F0E}"/>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8" name="Group 7">
            <a:extLst>
              <a:ext uri="{FF2B5EF4-FFF2-40B4-BE49-F238E27FC236}">
                <a16:creationId xmlns:a16="http://schemas.microsoft.com/office/drawing/2014/main" id="{8DB3DF44-CDA2-B92D-B8AA-1F680C1DC504}"/>
              </a:ext>
            </a:extLst>
          </p:cNvPr>
          <p:cNvGrpSpPr/>
          <p:nvPr userDrawn="1"/>
        </p:nvGrpSpPr>
        <p:grpSpPr>
          <a:xfrm>
            <a:off x="1511208" y="2057400"/>
            <a:ext cx="3260817" cy="90331"/>
            <a:chOff x="838200" y="1033396"/>
            <a:chExt cx="3935413" cy="90331"/>
          </a:xfrm>
        </p:grpSpPr>
        <p:sp>
          <p:nvSpPr>
            <p:cNvPr id="9" name="Rectangle 8">
              <a:extLst>
                <a:ext uri="{FF2B5EF4-FFF2-40B4-BE49-F238E27FC236}">
                  <a16:creationId xmlns:a16="http://schemas.microsoft.com/office/drawing/2014/main" id="{6C5A10B1-A660-DCB9-2DE8-7B677B4B0056}"/>
                </a:ext>
              </a:extLst>
            </p:cNvPr>
            <p:cNvSpPr/>
            <p:nvPr userDrawn="1"/>
          </p:nvSpPr>
          <p:spPr>
            <a:xfrm>
              <a:off x="838200" y="1033396"/>
              <a:ext cx="1848923"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46FC98-378E-64C7-98E7-1514D329DF8D}"/>
                </a:ext>
              </a:extLst>
            </p:cNvPr>
            <p:cNvSpPr/>
            <p:nvPr userDrawn="1"/>
          </p:nvSpPr>
          <p:spPr>
            <a:xfrm>
              <a:off x="2687124" y="1033396"/>
              <a:ext cx="2086489"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6242658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40A7-22D2-C1E4-C762-FAAEBED8867C}"/>
              </a:ext>
            </a:extLst>
          </p:cNvPr>
          <p:cNvSpPr>
            <a:spLocks noGrp="1"/>
          </p:cNvSpPr>
          <p:nvPr>
            <p:ph type="title" hasCustomPrompt="1"/>
          </p:nvPr>
        </p:nvSpPr>
        <p:spPr>
          <a:xfrm>
            <a:off x="1513840" y="459332"/>
            <a:ext cx="3258185" cy="1598067"/>
          </a:xfrm>
        </p:spPr>
        <p:txBody>
          <a:bodyPr tIns="91440" bIns="182880" anchor="ctr">
            <a:normAutofit/>
          </a:bodyPr>
          <a:lstStyle>
            <a:lvl1pPr>
              <a:lnSpc>
                <a:spcPct val="125000"/>
              </a:lnSpc>
              <a:defRPr sz="2400"/>
            </a:lvl1pPr>
          </a:lstStyle>
          <a:p>
            <a:r>
              <a:rPr lang="en-US"/>
              <a:t>CLICK TO EDIT MASTER TITLE STYLE</a:t>
            </a:r>
          </a:p>
        </p:txBody>
      </p:sp>
      <p:sp>
        <p:nvSpPr>
          <p:cNvPr id="3" name="Picture Placeholder 2">
            <a:extLst>
              <a:ext uri="{FF2B5EF4-FFF2-40B4-BE49-F238E27FC236}">
                <a16:creationId xmlns:a16="http://schemas.microsoft.com/office/drawing/2014/main" id="{CB3AF79E-8E34-04A6-1303-9E3FD996C942}"/>
              </a:ext>
            </a:extLst>
          </p:cNvPr>
          <p:cNvSpPr>
            <a:spLocks noGrp="1"/>
          </p:cNvSpPr>
          <p:nvPr>
            <p:ph type="pic" idx="1"/>
          </p:nvPr>
        </p:nvSpPr>
        <p:spPr>
          <a:xfrm>
            <a:off x="5183188" y="457200"/>
            <a:ext cx="6172200" cy="59414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F5BE1E-0FAC-E848-3033-6A28B1B55CC0}"/>
              </a:ext>
            </a:extLst>
          </p:cNvPr>
          <p:cNvSpPr>
            <a:spLocks noGrp="1"/>
          </p:cNvSpPr>
          <p:nvPr>
            <p:ph type="body" sz="half" idx="2"/>
          </p:nvPr>
        </p:nvSpPr>
        <p:spPr>
          <a:xfrm>
            <a:off x="1513840" y="2147730"/>
            <a:ext cx="3258185" cy="4250937"/>
          </a:xfrm>
        </p:spPr>
        <p:txBody>
          <a:bodyPr lIns="0" tIns="365760" rIns="0"/>
          <a:lstStyle>
            <a:lvl1pPr marL="0" indent="0">
              <a:lnSpc>
                <a:spcPct val="114000"/>
              </a:lnSpc>
              <a:spcBef>
                <a:spcPts val="0"/>
              </a:spcBef>
              <a:buNone/>
              <a:defRPr sz="1600">
                <a:solidFill>
                  <a:srgbClr val="3A3A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EA1B2F1-2A17-98AC-1BAC-26F64E8E0764}"/>
              </a:ext>
            </a:extLst>
          </p:cNvPr>
          <p:cNvSpPr>
            <a:spLocks noGrp="1"/>
          </p:cNvSpPr>
          <p:nvPr>
            <p:ph type="ftr" sz="quarter" idx="11"/>
          </p:nvPr>
        </p:nvSpPr>
        <p:spPr/>
        <p:txBody>
          <a:bodyPr/>
          <a:lstStyle/>
          <a:p>
            <a:r>
              <a:rPr lang="en-US" dirty="0"/>
              <a:t>&lt;SECTION NAME&gt;</a:t>
            </a:r>
          </a:p>
        </p:txBody>
      </p:sp>
      <p:sp>
        <p:nvSpPr>
          <p:cNvPr id="7" name="Slide Number Placeholder 6">
            <a:extLst>
              <a:ext uri="{FF2B5EF4-FFF2-40B4-BE49-F238E27FC236}">
                <a16:creationId xmlns:a16="http://schemas.microsoft.com/office/drawing/2014/main" id="{79F32AE0-1C3C-F678-06E6-916D72344BE3}"/>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8" name="Group 7">
            <a:extLst>
              <a:ext uri="{FF2B5EF4-FFF2-40B4-BE49-F238E27FC236}">
                <a16:creationId xmlns:a16="http://schemas.microsoft.com/office/drawing/2014/main" id="{FCF4A4F9-A021-BC82-AB8A-3ADD73743B2D}"/>
              </a:ext>
            </a:extLst>
          </p:cNvPr>
          <p:cNvGrpSpPr/>
          <p:nvPr userDrawn="1"/>
        </p:nvGrpSpPr>
        <p:grpSpPr>
          <a:xfrm>
            <a:off x="1511208" y="2057400"/>
            <a:ext cx="3260817" cy="90331"/>
            <a:chOff x="838200" y="1033396"/>
            <a:chExt cx="3935413" cy="90331"/>
          </a:xfrm>
        </p:grpSpPr>
        <p:sp>
          <p:nvSpPr>
            <p:cNvPr id="9" name="Rectangle 8">
              <a:extLst>
                <a:ext uri="{FF2B5EF4-FFF2-40B4-BE49-F238E27FC236}">
                  <a16:creationId xmlns:a16="http://schemas.microsoft.com/office/drawing/2014/main" id="{A72A8A6A-386A-CAE5-8A4D-0721CF0E530D}"/>
                </a:ext>
              </a:extLst>
            </p:cNvPr>
            <p:cNvSpPr/>
            <p:nvPr userDrawn="1"/>
          </p:nvSpPr>
          <p:spPr>
            <a:xfrm>
              <a:off x="838200" y="1033396"/>
              <a:ext cx="1848923"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F57F277-CBD5-7DA1-F758-D001D4C12B77}"/>
                </a:ext>
              </a:extLst>
            </p:cNvPr>
            <p:cNvSpPr/>
            <p:nvPr userDrawn="1"/>
          </p:nvSpPr>
          <p:spPr>
            <a:xfrm>
              <a:off x="2687124" y="1033396"/>
              <a:ext cx="2086489"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225691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70C6-8C08-D9F8-91A7-074D543964DC}"/>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BCD78A-CB19-94F2-B61D-54A2293CB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73DE604-CA98-708A-9284-F969E12BAC8E}"/>
              </a:ext>
            </a:extLst>
          </p:cNvPr>
          <p:cNvSpPr>
            <a:spLocks noGrp="1"/>
          </p:cNvSpPr>
          <p:nvPr>
            <p:ph type="ftr" sz="quarter" idx="11"/>
          </p:nvPr>
        </p:nvSpPr>
        <p:spPr/>
        <p:txBody>
          <a:bodyPr/>
          <a:lstStyle/>
          <a:p>
            <a:r>
              <a:rPr lang="en-US" dirty="0"/>
              <a:t>&lt;SECTION NAME&gt;</a:t>
            </a:r>
          </a:p>
        </p:txBody>
      </p:sp>
      <p:sp>
        <p:nvSpPr>
          <p:cNvPr id="6" name="Slide Number Placeholder 5">
            <a:extLst>
              <a:ext uri="{FF2B5EF4-FFF2-40B4-BE49-F238E27FC236}">
                <a16:creationId xmlns:a16="http://schemas.microsoft.com/office/drawing/2014/main" id="{FA081400-F451-F50D-E3FA-F7263A200F11}"/>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7" name="Group 6">
            <a:extLst>
              <a:ext uri="{FF2B5EF4-FFF2-40B4-BE49-F238E27FC236}">
                <a16:creationId xmlns:a16="http://schemas.microsoft.com/office/drawing/2014/main" id="{A196216A-93AC-2A34-8FA9-9EEF45FD8167}"/>
              </a:ext>
            </a:extLst>
          </p:cNvPr>
          <p:cNvGrpSpPr/>
          <p:nvPr userDrawn="1"/>
        </p:nvGrpSpPr>
        <p:grpSpPr>
          <a:xfrm>
            <a:off x="1507495" y="1033396"/>
            <a:ext cx="9842186" cy="94364"/>
            <a:chOff x="838200" y="1033396"/>
            <a:chExt cx="10511481" cy="90331"/>
          </a:xfrm>
        </p:grpSpPr>
        <p:sp>
          <p:nvSpPr>
            <p:cNvPr id="8" name="Rectangle 7">
              <a:extLst>
                <a:ext uri="{FF2B5EF4-FFF2-40B4-BE49-F238E27FC236}">
                  <a16:creationId xmlns:a16="http://schemas.microsoft.com/office/drawing/2014/main" id="{714F4A5C-405D-3433-D61A-6A0E4C412E3C}"/>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F2D457-F39E-A86B-D6E3-49135C0BEDB4}"/>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05BD2F-543E-EBA8-EBED-7737B1E7C025}"/>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735538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0A02E-C16C-4FA6-5848-6D80A6D3BBBD}"/>
              </a:ext>
            </a:extLst>
          </p:cNvPr>
          <p:cNvSpPr>
            <a:spLocks noGrp="1"/>
          </p:cNvSpPr>
          <p:nvPr>
            <p:ph type="title" orient="vert" hasCustomPrompt="1"/>
          </p:nvPr>
        </p:nvSpPr>
        <p:spPr>
          <a:xfrm>
            <a:off x="8724900" y="365125"/>
            <a:ext cx="2628900" cy="5811838"/>
          </a:xfrm>
        </p:spPr>
        <p:txBody>
          <a:bodyPr vert="eaVert" tIns="274320" bIns="274320"/>
          <a:lstStyle/>
          <a:p>
            <a:r>
              <a:rPr lang="en-US"/>
              <a:t>CLICK TO EDIT MASTER TITLE STYLE</a:t>
            </a:r>
          </a:p>
        </p:txBody>
      </p:sp>
      <p:sp>
        <p:nvSpPr>
          <p:cNvPr id="3" name="Vertical Text Placeholder 2">
            <a:extLst>
              <a:ext uri="{FF2B5EF4-FFF2-40B4-BE49-F238E27FC236}">
                <a16:creationId xmlns:a16="http://schemas.microsoft.com/office/drawing/2014/main" id="{9B78D3FC-E953-9CF1-D3A6-B569585074CD}"/>
              </a:ext>
            </a:extLst>
          </p:cNvPr>
          <p:cNvSpPr>
            <a:spLocks noGrp="1"/>
          </p:cNvSpPr>
          <p:nvPr>
            <p:ph type="body" orient="vert" idx="1"/>
          </p:nvPr>
        </p:nvSpPr>
        <p:spPr>
          <a:xfrm>
            <a:off x="1510749" y="365125"/>
            <a:ext cx="706175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8C1F5F-0E35-50D6-AB48-1E6B0875FEC1}"/>
              </a:ext>
            </a:extLst>
          </p:cNvPr>
          <p:cNvSpPr>
            <a:spLocks noGrp="1"/>
          </p:cNvSpPr>
          <p:nvPr>
            <p:ph type="ftr" sz="quarter" idx="11"/>
          </p:nvPr>
        </p:nvSpPr>
        <p:spPr/>
        <p:txBody>
          <a:bodyPr/>
          <a:lstStyle/>
          <a:p>
            <a:r>
              <a:rPr lang="en-US" dirty="0"/>
              <a:t>&lt;SECTION NAME&gt;</a:t>
            </a:r>
          </a:p>
        </p:txBody>
      </p:sp>
      <p:sp>
        <p:nvSpPr>
          <p:cNvPr id="6" name="Slide Number Placeholder 5">
            <a:extLst>
              <a:ext uri="{FF2B5EF4-FFF2-40B4-BE49-F238E27FC236}">
                <a16:creationId xmlns:a16="http://schemas.microsoft.com/office/drawing/2014/main" id="{F80F64F7-008B-FC25-97EF-CC87C11D3874}"/>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7" name="Group 6">
            <a:extLst>
              <a:ext uri="{FF2B5EF4-FFF2-40B4-BE49-F238E27FC236}">
                <a16:creationId xmlns:a16="http://schemas.microsoft.com/office/drawing/2014/main" id="{3014AACB-C518-16E9-D51E-8E0C489F1050}"/>
              </a:ext>
            </a:extLst>
          </p:cNvPr>
          <p:cNvGrpSpPr/>
          <p:nvPr userDrawn="1"/>
        </p:nvGrpSpPr>
        <p:grpSpPr>
          <a:xfrm rot="5400000">
            <a:off x="5767573" y="3240407"/>
            <a:ext cx="5842004" cy="91440"/>
            <a:chOff x="838200" y="1033396"/>
            <a:chExt cx="10511481" cy="90331"/>
          </a:xfrm>
        </p:grpSpPr>
        <p:sp>
          <p:nvSpPr>
            <p:cNvPr id="8" name="Rectangle 7">
              <a:extLst>
                <a:ext uri="{FF2B5EF4-FFF2-40B4-BE49-F238E27FC236}">
                  <a16:creationId xmlns:a16="http://schemas.microsoft.com/office/drawing/2014/main" id="{B0520E4F-F472-2D10-7441-17E8D913A165}"/>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B8C57A-EC99-4782-357D-CE77C83B11EA}"/>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9EB82CC-A798-4BDD-9D79-03B4B893BC6A}"/>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04798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3/29/2023</a:t>
            </a:fld>
            <a:endParaRPr lang="en-US" dirty="0"/>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dirty="0"/>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3085364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D5A9-CCAE-75BF-D547-235EB4368D84}"/>
              </a:ext>
            </a:extLst>
          </p:cNvPr>
          <p:cNvSpPr>
            <a:spLocks noGrp="1"/>
          </p:cNvSpPr>
          <p:nvPr>
            <p:ph type="title" hasCustomPrompt="1"/>
          </p:nvPr>
        </p:nvSpPr>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9D3FF02F-7DF9-789B-C3A9-B133FC294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FF06BD-CE33-30A9-38D5-376164276FBB}"/>
              </a:ext>
            </a:extLst>
          </p:cNvPr>
          <p:cNvSpPr>
            <a:spLocks noGrp="1"/>
          </p:cNvSpPr>
          <p:nvPr>
            <p:ph type="ftr" sz="quarter" idx="11"/>
          </p:nvPr>
        </p:nvSpPr>
        <p:spPr/>
        <p:txBody>
          <a:bodyPr/>
          <a:lstStyle>
            <a:lvl1pPr>
              <a:defRPr spc="300"/>
            </a:lvl1pPr>
          </a:lstStyle>
          <a:p>
            <a:r>
              <a:rPr lang="en-US" dirty="0"/>
              <a:t>&lt;SECTION NAME&gt;</a:t>
            </a:r>
          </a:p>
        </p:txBody>
      </p:sp>
      <p:sp>
        <p:nvSpPr>
          <p:cNvPr id="6" name="Slide Number Placeholder 5">
            <a:extLst>
              <a:ext uri="{FF2B5EF4-FFF2-40B4-BE49-F238E27FC236}">
                <a16:creationId xmlns:a16="http://schemas.microsoft.com/office/drawing/2014/main" id="{453FB76D-4D57-6B2C-63A7-0721934257C0}"/>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7" name="Group 6">
            <a:extLst>
              <a:ext uri="{FF2B5EF4-FFF2-40B4-BE49-F238E27FC236}">
                <a16:creationId xmlns:a16="http://schemas.microsoft.com/office/drawing/2014/main" id="{75C98FCE-2BDF-D6E5-A537-74DDE97B3228}"/>
              </a:ext>
            </a:extLst>
          </p:cNvPr>
          <p:cNvGrpSpPr/>
          <p:nvPr userDrawn="1"/>
        </p:nvGrpSpPr>
        <p:grpSpPr>
          <a:xfrm>
            <a:off x="1507495" y="1039528"/>
            <a:ext cx="9842186" cy="84199"/>
            <a:chOff x="838200" y="1033396"/>
            <a:chExt cx="10511481" cy="90331"/>
          </a:xfrm>
        </p:grpSpPr>
        <p:sp>
          <p:nvSpPr>
            <p:cNvPr id="8" name="Rectangle 7">
              <a:extLst>
                <a:ext uri="{FF2B5EF4-FFF2-40B4-BE49-F238E27FC236}">
                  <a16:creationId xmlns:a16="http://schemas.microsoft.com/office/drawing/2014/main" id="{46A39CE8-60C6-E54E-53D6-B0D87FE8EDD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231D12B-0688-8A67-266F-A03B503A34A3}"/>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2B414AA-9474-9448-36A8-4343C5E90B02}"/>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59011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47C1-F4EF-218F-3AED-2E41657F3CCC}"/>
              </a:ext>
            </a:extLst>
          </p:cNvPr>
          <p:cNvSpPr>
            <a:spLocks noGrp="1"/>
          </p:cNvSpPr>
          <p:nvPr>
            <p:ph type="title" hasCustomPrompt="1"/>
          </p:nvPr>
        </p:nvSpPr>
        <p:spPr>
          <a:xfrm>
            <a:off x="1609344" y="1709738"/>
            <a:ext cx="9738360" cy="2852737"/>
          </a:xfrm>
          <a:noFill/>
          <a:ln>
            <a:noFill/>
          </a:ln>
        </p:spPr>
        <p:txBody>
          <a:bodyPr lIns="0" anchor="ctr">
            <a:normAutofit/>
          </a:bodyPr>
          <a:lstStyle>
            <a:lvl1pPr>
              <a:defRPr sz="6600" b="1" i="0" spc="300">
                <a:solidFill>
                  <a:srgbClr val="31B2FF"/>
                </a:solidFill>
                <a:latin typeface="Expressway Xb" panose="020B0604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5ADF82-A09A-88E4-189D-FAF5035C9943}"/>
              </a:ext>
            </a:extLst>
          </p:cNvPr>
          <p:cNvSpPr>
            <a:spLocks noGrp="1"/>
          </p:cNvSpPr>
          <p:nvPr>
            <p:ph type="body" idx="1"/>
          </p:nvPr>
        </p:nvSpPr>
        <p:spPr>
          <a:xfrm>
            <a:off x="1609343" y="4831882"/>
            <a:ext cx="9738361" cy="1257768"/>
          </a:xfrm>
        </p:spPr>
        <p:txBody>
          <a:bodyPr lIns="0" rIns="0"/>
          <a:lstStyle>
            <a:lvl1pPr marL="0" indent="0">
              <a:lnSpc>
                <a:spcPct val="114000"/>
              </a:lnSpc>
              <a:spcBef>
                <a:spcPts val="0"/>
              </a:spcBef>
              <a:buNone/>
              <a:defRPr sz="2400" b="0" i="0">
                <a:solidFill>
                  <a:schemeClr val="bg1"/>
                </a:solidFill>
                <a:latin typeface="Expressway Rg" panose="020B0604020200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29C9F8-D394-890A-4B6C-C31641029C05}"/>
              </a:ext>
            </a:extLst>
          </p:cNvPr>
          <p:cNvSpPr>
            <a:spLocks noGrp="1"/>
          </p:cNvSpPr>
          <p:nvPr>
            <p:ph type="ftr" sz="quarter" idx="11"/>
          </p:nvPr>
        </p:nvSpPr>
        <p:spPr/>
        <p:txBody>
          <a:bodyPr/>
          <a:lstStyle>
            <a:lvl1pPr>
              <a:defRPr spc="300">
                <a:solidFill>
                  <a:srgbClr val="119DFF"/>
                </a:solidFill>
              </a:defRPr>
            </a:lvl1pPr>
          </a:lstStyle>
          <a:p>
            <a:r>
              <a:rPr lang="en-US" dirty="0"/>
              <a:t>&lt;SECTION NAME&gt;</a:t>
            </a:r>
          </a:p>
        </p:txBody>
      </p:sp>
      <p:sp>
        <p:nvSpPr>
          <p:cNvPr id="6" name="Slide Number Placeholder 5">
            <a:extLst>
              <a:ext uri="{FF2B5EF4-FFF2-40B4-BE49-F238E27FC236}">
                <a16:creationId xmlns:a16="http://schemas.microsoft.com/office/drawing/2014/main" id="{CFA4C092-7378-FCEC-C5B5-6755EE75AA30}"/>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dirty="0"/>
          </a:p>
        </p:txBody>
      </p:sp>
      <p:grpSp>
        <p:nvGrpSpPr>
          <p:cNvPr id="8" name="Group 7">
            <a:extLst>
              <a:ext uri="{FF2B5EF4-FFF2-40B4-BE49-F238E27FC236}">
                <a16:creationId xmlns:a16="http://schemas.microsoft.com/office/drawing/2014/main" id="{E6D5FB04-A6FA-812A-E489-E281BDB9AC50}"/>
              </a:ext>
            </a:extLst>
          </p:cNvPr>
          <p:cNvGrpSpPr/>
          <p:nvPr userDrawn="1"/>
        </p:nvGrpSpPr>
        <p:grpSpPr>
          <a:xfrm rot="10800000">
            <a:off x="1609344" y="4562474"/>
            <a:ext cx="9738360" cy="88184"/>
            <a:chOff x="838200" y="1033396"/>
            <a:chExt cx="10511481" cy="90331"/>
          </a:xfrm>
        </p:grpSpPr>
        <p:sp>
          <p:nvSpPr>
            <p:cNvPr id="9" name="Rectangle 8">
              <a:extLst>
                <a:ext uri="{FF2B5EF4-FFF2-40B4-BE49-F238E27FC236}">
                  <a16:creationId xmlns:a16="http://schemas.microsoft.com/office/drawing/2014/main" id="{260F8E8E-68C4-3C9F-A750-4FF561D8E8EC}"/>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D42A177-84ED-F3BC-2A3E-FB3469E08913}"/>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502428B-9CA6-B556-AB6D-AF8C7BE2140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187718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47C1-F4EF-218F-3AED-2E41657F3CCC}"/>
              </a:ext>
            </a:extLst>
          </p:cNvPr>
          <p:cNvSpPr>
            <a:spLocks noGrp="1"/>
          </p:cNvSpPr>
          <p:nvPr>
            <p:ph type="title" hasCustomPrompt="1"/>
          </p:nvPr>
        </p:nvSpPr>
        <p:spPr>
          <a:xfrm>
            <a:off x="1609344" y="699736"/>
            <a:ext cx="9738360" cy="2282694"/>
          </a:xfrm>
          <a:noFill/>
          <a:ln>
            <a:noFill/>
          </a:ln>
        </p:spPr>
        <p:txBody>
          <a:bodyPr lIns="274320" bIns="182880" anchor="b">
            <a:normAutofit/>
          </a:bodyPr>
          <a:lstStyle>
            <a:lvl1pPr>
              <a:defRPr sz="6600" b="1" i="0" spc="300">
                <a:solidFill>
                  <a:srgbClr val="31B2FF"/>
                </a:solidFill>
                <a:latin typeface="Expressway Xb" panose="020B0604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5ADF82-A09A-88E4-189D-FAF5035C9943}"/>
              </a:ext>
            </a:extLst>
          </p:cNvPr>
          <p:cNvSpPr>
            <a:spLocks noGrp="1"/>
          </p:cNvSpPr>
          <p:nvPr>
            <p:ph type="body" idx="1"/>
          </p:nvPr>
        </p:nvSpPr>
        <p:spPr>
          <a:xfrm>
            <a:off x="1609344" y="3260035"/>
            <a:ext cx="9738360" cy="2829615"/>
          </a:xfrm>
        </p:spPr>
        <p:txBody>
          <a:bodyPr lIns="274320" rIns="0"/>
          <a:lstStyle>
            <a:lvl1pPr marL="0" indent="0">
              <a:lnSpc>
                <a:spcPct val="114000"/>
              </a:lnSpc>
              <a:spcBef>
                <a:spcPts val="0"/>
              </a:spcBef>
              <a:buNone/>
              <a:defRPr sz="2400" b="0" i="0">
                <a:solidFill>
                  <a:schemeClr val="bg1"/>
                </a:solidFill>
                <a:latin typeface="Expressway Rg" panose="020B0604020200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29C9F8-D394-890A-4B6C-C31641029C05}"/>
              </a:ext>
            </a:extLst>
          </p:cNvPr>
          <p:cNvSpPr>
            <a:spLocks noGrp="1"/>
          </p:cNvSpPr>
          <p:nvPr>
            <p:ph type="ftr" sz="quarter" idx="11"/>
          </p:nvPr>
        </p:nvSpPr>
        <p:spPr/>
        <p:txBody>
          <a:bodyPr/>
          <a:lstStyle>
            <a:lvl1pPr>
              <a:defRPr spc="300">
                <a:solidFill>
                  <a:srgbClr val="119DFF"/>
                </a:solidFill>
              </a:defRPr>
            </a:lvl1pPr>
          </a:lstStyle>
          <a:p>
            <a:r>
              <a:rPr lang="en-US" dirty="0"/>
              <a:t>&lt;SECTION NAME&gt;</a:t>
            </a:r>
          </a:p>
        </p:txBody>
      </p:sp>
      <p:sp>
        <p:nvSpPr>
          <p:cNvPr id="6" name="Slide Number Placeholder 5">
            <a:extLst>
              <a:ext uri="{FF2B5EF4-FFF2-40B4-BE49-F238E27FC236}">
                <a16:creationId xmlns:a16="http://schemas.microsoft.com/office/drawing/2014/main" id="{CFA4C092-7378-FCEC-C5B5-6755EE75AA30}"/>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dirty="0"/>
          </a:p>
        </p:txBody>
      </p:sp>
      <p:grpSp>
        <p:nvGrpSpPr>
          <p:cNvPr id="4" name="Group 3">
            <a:extLst>
              <a:ext uri="{FF2B5EF4-FFF2-40B4-BE49-F238E27FC236}">
                <a16:creationId xmlns:a16="http://schemas.microsoft.com/office/drawing/2014/main" id="{D10FAD77-4BDB-FDC2-1694-0993A30D1C43}"/>
              </a:ext>
            </a:extLst>
          </p:cNvPr>
          <p:cNvGrpSpPr/>
          <p:nvPr userDrawn="1"/>
        </p:nvGrpSpPr>
        <p:grpSpPr>
          <a:xfrm>
            <a:off x="1609344" y="2982429"/>
            <a:ext cx="9738360" cy="90805"/>
            <a:chOff x="1609344" y="2982429"/>
            <a:chExt cx="9738360" cy="90805"/>
          </a:xfrm>
        </p:grpSpPr>
        <p:sp>
          <p:nvSpPr>
            <p:cNvPr id="9" name="Rectangle 8">
              <a:extLst>
                <a:ext uri="{FF2B5EF4-FFF2-40B4-BE49-F238E27FC236}">
                  <a16:creationId xmlns:a16="http://schemas.microsoft.com/office/drawing/2014/main" id="{260F8E8E-68C4-3C9F-A750-4FF561D8E8EC}"/>
                </a:ext>
              </a:extLst>
            </p:cNvPr>
            <p:cNvSpPr/>
            <p:nvPr userDrawn="1"/>
          </p:nvSpPr>
          <p:spPr>
            <a:xfrm rot="10800000">
              <a:off x="8382694" y="2982429"/>
              <a:ext cx="2965010" cy="90805"/>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D42A177-84ED-F3BC-2A3E-FB3469E08913}"/>
                </a:ext>
              </a:extLst>
            </p:cNvPr>
            <p:cNvSpPr/>
            <p:nvPr userDrawn="1"/>
          </p:nvSpPr>
          <p:spPr>
            <a:xfrm rot="10800000">
              <a:off x="6346873" y="2982429"/>
              <a:ext cx="2035821" cy="90805"/>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502428B-9CA6-B556-AB6D-AF8C7BE21409}"/>
                </a:ext>
              </a:extLst>
            </p:cNvPr>
            <p:cNvSpPr/>
            <p:nvPr userDrawn="1"/>
          </p:nvSpPr>
          <p:spPr>
            <a:xfrm rot="10800000">
              <a:off x="1609344" y="2982429"/>
              <a:ext cx="4737529" cy="90805"/>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589302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0935-1D46-F4FB-2BBB-8536C2BB5349}"/>
              </a:ext>
            </a:extLst>
          </p:cNvPr>
          <p:cNvSpPr>
            <a:spLocks noGrp="1"/>
          </p:cNvSpPr>
          <p:nvPr>
            <p:ph type="title" hasCustomPrompt="1"/>
          </p:nvPr>
        </p:nvSpPr>
        <p:spPr>
          <a:xfrm>
            <a:off x="1513840" y="365125"/>
            <a:ext cx="9839960" cy="684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5B2F769-AB46-ED5E-1B08-23162F31937F}"/>
              </a:ext>
            </a:extLst>
          </p:cNvPr>
          <p:cNvSpPr>
            <a:spLocks noGrp="1"/>
          </p:cNvSpPr>
          <p:nvPr>
            <p:ph sz="half" idx="1"/>
          </p:nvPr>
        </p:nvSpPr>
        <p:spPr>
          <a:xfrm>
            <a:off x="1513573" y="1222408"/>
            <a:ext cx="4846320" cy="4954555"/>
          </a:xfrm>
          <a:solidFill>
            <a:schemeClr val="tx1">
              <a:alpha val="2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B6177-11D4-BBEA-2F30-7433FD90036A}"/>
              </a:ext>
            </a:extLst>
          </p:cNvPr>
          <p:cNvSpPr>
            <a:spLocks noGrp="1"/>
          </p:cNvSpPr>
          <p:nvPr>
            <p:ph sz="half" idx="2"/>
          </p:nvPr>
        </p:nvSpPr>
        <p:spPr>
          <a:xfrm>
            <a:off x="6503361" y="1222408"/>
            <a:ext cx="4846320" cy="4954555"/>
          </a:xfrm>
          <a:solidFill>
            <a:schemeClr val="tx1">
              <a:alpha val="2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AA14152-082A-EEFB-41B7-6F5361E48D40}"/>
              </a:ext>
            </a:extLst>
          </p:cNvPr>
          <p:cNvSpPr>
            <a:spLocks noGrp="1"/>
          </p:cNvSpPr>
          <p:nvPr>
            <p:ph type="ftr" sz="quarter" idx="11"/>
          </p:nvPr>
        </p:nvSpPr>
        <p:spPr/>
        <p:txBody>
          <a:bodyPr/>
          <a:lstStyle/>
          <a:p>
            <a:r>
              <a:rPr lang="en-US" dirty="0"/>
              <a:t>&lt;SECTION NAME&gt;</a:t>
            </a:r>
          </a:p>
        </p:txBody>
      </p:sp>
      <p:sp>
        <p:nvSpPr>
          <p:cNvPr id="7" name="Slide Number Placeholder 6">
            <a:extLst>
              <a:ext uri="{FF2B5EF4-FFF2-40B4-BE49-F238E27FC236}">
                <a16:creationId xmlns:a16="http://schemas.microsoft.com/office/drawing/2014/main" id="{86BE8032-902B-0212-ED1E-52F561B47CFB}"/>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8" name="Group 7">
            <a:extLst>
              <a:ext uri="{FF2B5EF4-FFF2-40B4-BE49-F238E27FC236}">
                <a16:creationId xmlns:a16="http://schemas.microsoft.com/office/drawing/2014/main" id="{DC5D4F74-9E49-9429-7C12-F81ABE7766BD}"/>
              </a:ext>
            </a:extLst>
          </p:cNvPr>
          <p:cNvGrpSpPr/>
          <p:nvPr userDrawn="1"/>
        </p:nvGrpSpPr>
        <p:grpSpPr>
          <a:xfrm>
            <a:off x="1513575" y="1033396"/>
            <a:ext cx="9836106" cy="90331"/>
            <a:chOff x="838200" y="1033396"/>
            <a:chExt cx="10511481" cy="90331"/>
          </a:xfrm>
        </p:grpSpPr>
        <p:sp>
          <p:nvSpPr>
            <p:cNvPr id="9" name="Rectangle 8">
              <a:extLst>
                <a:ext uri="{FF2B5EF4-FFF2-40B4-BE49-F238E27FC236}">
                  <a16:creationId xmlns:a16="http://schemas.microsoft.com/office/drawing/2014/main" id="{A2475362-9EC3-4FFA-D903-162925A00D1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24F019-08DB-5986-D129-AE54E816A73A}"/>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1DBAB02-8B81-7F5D-22D5-9B77D0453AB0}"/>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5424052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F00F-6235-32DD-D52B-DE505143493E}"/>
              </a:ext>
            </a:extLst>
          </p:cNvPr>
          <p:cNvSpPr>
            <a:spLocks noGrp="1"/>
          </p:cNvSpPr>
          <p:nvPr>
            <p:ph type="title" hasCustomPrompt="1"/>
          </p:nvPr>
        </p:nvSpPr>
        <p:spPr>
          <a:xfrm>
            <a:off x="1513840" y="365127"/>
            <a:ext cx="9841548" cy="684028"/>
          </a:xfrm>
          <a:noFill/>
          <a:ln>
            <a:noFill/>
          </a:ln>
        </p:spPr>
        <p:txBody>
          <a:bodyPr/>
          <a:lstStyle>
            <a:lvl1pPr algn="l">
              <a:defRPr>
                <a:solidFill>
                  <a:srgbClr val="62C1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C42FD66F-BAF7-3F13-CDC2-5DD48F5CB308}"/>
              </a:ext>
            </a:extLst>
          </p:cNvPr>
          <p:cNvSpPr>
            <a:spLocks noGrp="1"/>
          </p:cNvSpPr>
          <p:nvPr>
            <p:ph type="body" idx="1" hasCustomPrompt="1"/>
          </p:nvPr>
        </p:nvSpPr>
        <p:spPr>
          <a:xfrm>
            <a:off x="1511987" y="1290414"/>
            <a:ext cx="4846320" cy="474725"/>
          </a:xfrm>
          <a:solidFill>
            <a:srgbClr val="31B2FF"/>
          </a:solidFill>
        </p:spPr>
        <p:txBody>
          <a:bodyPr anchor="ctr">
            <a:noAutofit/>
          </a:bodyPr>
          <a:lstStyle>
            <a:lvl1pPr marL="0" indent="0" algn="ctr">
              <a:buNone/>
              <a:defRPr sz="1400" b="0" i="0" spc="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B37A6-6D00-D56C-AC50-4A48BAFE9966}"/>
              </a:ext>
            </a:extLst>
          </p:cNvPr>
          <p:cNvSpPr>
            <a:spLocks noGrp="1"/>
          </p:cNvSpPr>
          <p:nvPr>
            <p:ph sz="half" idx="2"/>
          </p:nvPr>
        </p:nvSpPr>
        <p:spPr>
          <a:xfrm>
            <a:off x="1511987" y="1931826"/>
            <a:ext cx="4846320" cy="4257837"/>
          </a:xfrm>
          <a:solidFill>
            <a:schemeClr val="bg1"/>
          </a:solidFill>
        </p:spPr>
        <p:txBody>
          <a:bodyPr lIns="274320" tIns="274320" rIns="274320" bIns="27432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5039B6-5092-C0C0-4586-6D32E4FE2074}"/>
              </a:ext>
            </a:extLst>
          </p:cNvPr>
          <p:cNvSpPr>
            <a:spLocks noGrp="1"/>
          </p:cNvSpPr>
          <p:nvPr>
            <p:ph type="body" sz="quarter" idx="3" hasCustomPrompt="1"/>
          </p:nvPr>
        </p:nvSpPr>
        <p:spPr>
          <a:xfrm>
            <a:off x="6503361" y="1290414"/>
            <a:ext cx="4846320" cy="474725"/>
          </a:xfrm>
          <a:solidFill>
            <a:srgbClr val="31B2FF"/>
          </a:solidFill>
        </p:spPr>
        <p:txBody>
          <a:bodyPr anchor="ctr">
            <a:noAutofit/>
          </a:bodyPr>
          <a:lstStyle>
            <a:lvl1pPr marL="0" indent="0" algn="ctr">
              <a:buNone/>
              <a:defRPr sz="1400" b="0" i="0" spc="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ADEBD-BBCB-75B4-AAFA-4BBB201D6C0F}"/>
              </a:ext>
            </a:extLst>
          </p:cNvPr>
          <p:cNvSpPr>
            <a:spLocks noGrp="1"/>
          </p:cNvSpPr>
          <p:nvPr>
            <p:ph sz="quarter" idx="4"/>
          </p:nvPr>
        </p:nvSpPr>
        <p:spPr>
          <a:xfrm>
            <a:off x="6503361" y="1931826"/>
            <a:ext cx="4846320" cy="4257837"/>
          </a:xfrm>
          <a:solidFill>
            <a:schemeClr val="bg1"/>
          </a:solidFill>
        </p:spPr>
        <p:txBody>
          <a:bodyPr lIns="274320" tIns="274320" rIns="274320" bIns="27432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8B96BC8-B40A-A57D-AAA8-8E402F057B2D}"/>
              </a:ext>
            </a:extLst>
          </p:cNvPr>
          <p:cNvSpPr>
            <a:spLocks noGrp="1"/>
          </p:cNvSpPr>
          <p:nvPr>
            <p:ph type="ftr" sz="quarter" idx="11"/>
          </p:nvPr>
        </p:nvSpPr>
        <p:spPr/>
        <p:txBody>
          <a:bodyPr/>
          <a:lstStyle>
            <a:lvl1pPr>
              <a:defRPr>
                <a:solidFill>
                  <a:srgbClr val="119DFF"/>
                </a:solidFill>
              </a:defRPr>
            </a:lvl1pPr>
          </a:lstStyle>
          <a:p>
            <a:r>
              <a:rPr lang="en-US" dirty="0"/>
              <a:t>&lt;SECTION NAME&gt;</a:t>
            </a:r>
          </a:p>
        </p:txBody>
      </p:sp>
      <p:sp>
        <p:nvSpPr>
          <p:cNvPr id="9" name="Slide Number Placeholder 8">
            <a:extLst>
              <a:ext uri="{FF2B5EF4-FFF2-40B4-BE49-F238E27FC236}">
                <a16:creationId xmlns:a16="http://schemas.microsoft.com/office/drawing/2014/main" id="{AE27DCBB-FB5A-D734-80FA-6EA33B1CAD09}"/>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dirty="0"/>
          </a:p>
        </p:txBody>
      </p:sp>
      <p:grpSp>
        <p:nvGrpSpPr>
          <p:cNvPr id="11" name="Group 10">
            <a:extLst>
              <a:ext uri="{FF2B5EF4-FFF2-40B4-BE49-F238E27FC236}">
                <a16:creationId xmlns:a16="http://schemas.microsoft.com/office/drawing/2014/main" id="{EF4F9F71-0029-EABA-8877-EABE8BD0503D}"/>
              </a:ext>
            </a:extLst>
          </p:cNvPr>
          <p:cNvGrpSpPr/>
          <p:nvPr userDrawn="1"/>
        </p:nvGrpSpPr>
        <p:grpSpPr>
          <a:xfrm>
            <a:off x="1511988" y="1033396"/>
            <a:ext cx="9837693" cy="90331"/>
            <a:chOff x="838200" y="1033396"/>
            <a:chExt cx="10511481" cy="90331"/>
          </a:xfrm>
        </p:grpSpPr>
        <p:sp>
          <p:nvSpPr>
            <p:cNvPr id="12" name="Rectangle 11">
              <a:extLst>
                <a:ext uri="{FF2B5EF4-FFF2-40B4-BE49-F238E27FC236}">
                  <a16:creationId xmlns:a16="http://schemas.microsoft.com/office/drawing/2014/main" id="{A9522451-A810-0C0E-A29E-6E4DBE1AA07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051B692-5F5A-79A4-1519-3D9E45761B36}"/>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443388-4715-56AF-ED99-4CE9B1F5A39B}"/>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55849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784C-B65D-5EB0-2094-6E87B7873654}"/>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AE4A7CB-08FB-91C7-55A8-C04E1E538DCC}"/>
              </a:ext>
            </a:extLst>
          </p:cNvPr>
          <p:cNvSpPr>
            <a:spLocks noGrp="1"/>
          </p:cNvSpPr>
          <p:nvPr>
            <p:ph type="ftr" sz="quarter" idx="11"/>
          </p:nvPr>
        </p:nvSpPr>
        <p:spPr/>
        <p:txBody>
          <a:bodyPr/>
          <a:lstStyle/>
          <a:p>
            <a:r>
              <a:rPr lang="en-US" dirty="0"/>
              <a:t>&lt;SECTION NAME&gt;</a:t>
            </a:r>
          </a:p>
        </p:txBody>
      </p:sp>
      <p:sp>
        <p:nvSpPr>
          <p:cNvPr id="5" name="Slide Number Placeholder 4">
            <a:extLst>
              <a:ext uri="{FF2B5EF4-FFF2-40B4-BE49-F238E27FC236}">
                <a16:creationId xmlns:a16="http://schemas.microsoft.com/office/drawing/2014/main" id="{2F722BF9-675A-CFD7-6389-07E8224477B3}"/>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6" name="Group 5">
            <a:extLst>
              <a:ext uri="{FF2B5EF4-FFF2-40B4-BE49-F238E27FC236}">
                <a16:creationId xmlns:a16="http://schemas.microsoft.com/office/drawing/2014/main" id="{B34F5BB8-4523-DDB3-39D5-96B25B1828E2}"/>
              </a:ext>
            </a:extLst>
          </p:cNvPr>
          <p:cNvGrpSpPr/>
          <p:nvPr userDrawn="1"/>
        </p:nvGrpSpPr>
        <p:grpSpPr>
          <a:xfrm>
            <a:off x="1507495" y="1033396"/>
            <a:ext cx="9842186" cy="94364"/>
            <a:chOff x="838200" y="1033396"/>
            <a:chExt cx="10511481" cy="90331"/>
          </a:xfrm>
        </p:grpSpPr>
        <p:sp>
          <p:nvSpPr>
            <p:cNvPr id="7" name="Rectangle 6">
              <a:extLst>
                <a:ext uri="{FF2B5EF4-FFF2-40B4-BE49-F238E27FC236}">
                  <a16:creationId xmlns:a16="http://schemas.microsoft.com/office/drawing/2014/main" id="{7A2DEC11-F099-7CFD-A26C-6501B6D9F8B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780527C-5347-3CCA-6DA1-27798582035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614303-F3ED-9582-9302-87A3E05C4B8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132525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784C-B65D-5EB0-2094-6E87B7873654}"/>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AE4A7CB-08FB-91C7-55A8-C04E1E538DCC}"/>
              </a:ext>
            </a:extLst>
          </p:cNvPr>
          <p:cNvSpPr>
            <a:spLocks noGrp="1"/>
          </p:cNvSpPr>
          <p:nvPr>
            <p:ph type="ftr" sz="quarter" idx="11"/>
          </p:nvPr>
        </p:nvSpPr>
        <p:spPr/>
        <p:txBody>
          <a:bodyPr/>
          <a:lstStyle/>
          <a:p>
            <a:r>
              <a:rPr lang="en-US" dirty="0"/>
              <a:t>&lt;SECTION NAME&gt;</a:t>
            </a:r>
          </a:p>
        </p:txBody>
      </p:sp>
      <p:sp>
        <p:nvSpPr>
          <p:cNvPr id="5" name="Slide Number Placeholder 4">
            <a:extLst>
              <a:ext uri="{FF2B5EF4-FFF2-40B4-BE49-F238E27FC236}">
                <a16:creationId xmlns:a16="http://schemas.microsoft.com/office/drawing/2014/main" id="{2F722BF9-675A-CFD7-6389-07E8224477B3}"/>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6" name="Group 5">
            <a:extLst>
              <a:ext uri="{FF2B5EF4-FFF2-40B4-BE49-F238E27FC236}">
                <a16:creationId xmlns:a16="http://schemas.microsoft.com/office/drawing/2014/main" id="{B34F5BB8-4523-DDB3-39D5-96B25B1828E2}"/>
              </a:ext>
            </a:extLst>
          </p:cNvPr>
          <p:cNvGrpSpPr/>
          <p:nvPr userDrawn="1"/>
        </p:nvGrpSpPr>
        <p:grpSpPr>
          <a:xfrm>
            <a:off x="1507495" y="1033396"/>
            <a:ext cx="9842186" cy="94364"/>
            <a:chOff x="838200" y="1033396"/>
            <a:chExt cx="10511481" cy="90331"/>
          </a:xfrm>
        </p:grpSpPr>
        <p:sp>
          <p:nvSpPr>
            <p:cNvPr id="7" name="Rectangle 6">
              <a:extLst>
                <a:ext uri="{FF2B5EF4-FFF2-40B4-BE49-F238E27FC236}">
                  <a16:creationId xmlns:a16="http://schemas.microsoft.com/office/drawing/2014/main" id="{7A2DEC11-F099-7CFD-A26C-6501B6D9F8B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780527C-5347-3CCA-6DA1-27798582035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614303-F3ED-9582-9302-87A3E05C4B8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a:extLst>
              <a:ext uri="{FF2B5EF4-FFF2-40B4-BE49-F238E27FC236}">
                <a16:creationId xmlns:a16="http://schemas.microsoft.com/office/drawing/2014/main" id="{8E13AC30-8A49-6CAC-FBCB-AC7975C0F967}"/>
              </a:ext>
            </a:extLst>
          </p:cNvPr>
          <p:cNvSpPr/>
          <p:nvPr userDrawn="1"/>
        </p:nvSpPr>
        <p:spPr>
          <a:xfrm>
            <a:off x="1511614" y="1113183"/>
            <a:ext cx="9842186" cy="5379692"/>
          </a:xfrm>
          <a:prstGeom prst="rect">
            <a:avLst/>
          </a:prstGeom>
          <a:solidFill>
            <a:schemeClr val="tx1">
              <a:alpha val="18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83871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4E2E02-4011-1B8A-2196-31C9626E54A8}"/>
              </a:ext>
            </a:extLst>
          </p:cNvPr>
          <p:cNvSpPr>
            <a:spLocks noGrp="1"/>
          </p:cNvSpPr>
          <p:nvPr>
            <p:ph type="ftr" sz="quarter" idx="11"/>
          </p:nvPr>
        </p:nvSpPr>
        <p:spPr/>
        <p:txBody>
          <a:bodyPr/>
          <a:lstStyle/>
          <a:p>
            <a:r>
              <a:rPr lang="en-US" dirty="0"/>
              <a:t>&lt;SECTION NAME&gt;</a:t>
            </a:r>
          </a:p>
        </p:txBody>
      </p:sp>
      <p:sp>
        <p:nvSpPr>
          <p:cNvPr id="4" name="Slide Number Placeholder 3">
            <a:extLst>
              <a:ext uri="{FF2B5EF4-FFF2-40B4-BE49-F238E27FC236}">
                <a16:creationId xmlns:a16="http://schemas.microsoft.com/office/drawing/2014/main" id="{2A0BD47F-1D02-0D1C-A338-B12697F57C8F}"/>
              </a:ext>
            </a:extLst>
          </p:cNvPr>
          <p:cNvSpPr>
            <a:spLocks noGrp="1"/>
          </p:cNvSpPr>
          <p:nvPr>
            <p:ph type="sldNum" sz="quarter" idx="12"/>
          </p:nvPr>
        </p:nvSpPr>
        <p:spPr/>
        <p:txBody>
          <a:bodyPr/>
          <a:lstStyle/>
          <a:p>
            <a:fld id="{ACAAA2AA-9935-F447-A1F2-B7B18FC0B460}" type="slidenum">
              <a:rPr lang="en-US" smtClean="0"/>
              <a:t>‹#›</a:t>
            </a:fld>
            <a:endParaRPr lang="en-US" dirty="0"/>
          </a:p>
        </p:txBody>
      </p:sp>
      <p:grpSp>
        <p:nvGrpSpPr>
          <p:cNvPr id="5" name="Group 4">
            <a:extLst>
              <a:ext uri="{FF2B5EF4-FFF2-40B4-BE49-F238E27FC236}">
                <a16:creationId xmlns:a16="http://schemas.microsoft.com/office/drawing/2014/main" id="{0F49BCA4-F802-9C2F-9BBC-823FDEDE7722}"/>
              </a:ext>
            </a:extLst>
          </p:cNvPr>
          <p:cNvGrpSpPr/>
          <p:nvPr userDrawn="1"/>
        </p:nvGrpSpPr>
        <p:grpSpPr>
          <a:xfrm>
            <a:off x="1517904" y="6400800"/>
            <a:ext cx="9835841" cy="94116"/>
            <a:chOff x="838200" y="1033396"/>
            <a:chExt cx="10511481" cy="90331"/>
          </a:xfrm>
        </p:grpSpPr>
        <p:sp>
          <p:nvSpPr>
            <p:cNvPr id="6" name="Rectangle 5">
              <a:extLst>
                <a:ext uri="{FF2B5EF4-FFF2-40B4-BE49-F238E27FC236}">
                  <a16:creationId xmlns:a16="http://schemas.microsoft.com/office/drawing/2014/main" id="{354929D9-817E-757E-5536-7D816AB3E78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D6CB30E-5B43-005A-97E9-BC5D32CAA27F}"/>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E798A6-12BA-7D48-6AFA-807BBBE713EB}"/>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31871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D99D4-BA0C-55AD-FAFC-D9940C4315E3}"/>
              </a:ext>
            </a:extLst>
          </p:cNvPr>
          <p:cNvSpPr>
            <a:spLocks noGrp="1"/>
          </p:cNvSpPr>
          <p:nvPr>
            <p:ph type="title"/>
          </p:nvPr>
        </p:nvSpPr>
        <p:spPr>
          <a:xfrm>
            <a:off x="1511614" y="365125"/>
            <a:ext cx="9842186" cy="674403"/>
          </a:xfrm>
          <a:prstGeom prst="rect">
            <a:avLst/>
          </a:prstGeom>
          <a:noFill/>
        </p:spPr>
        <p:txBody>
          <a:bodyPr vert="horz" lIns="0" tIns="4572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6D555-77A0-16C3-BBFB-10FD94269288}"/>
              </a:ext>
            </a:extLst>
          </p:cNvPr>
          <p:cNvSpPr>
            <a:spLocks noGrp="1"/>
          </p:cNvSpPr>
          <p:nvPr>
            <p:ph type="body" idx="1"/>
          </p:nvPr>
        </p:nvSpPr>
        <p:spPr>
          <a:xfrm>
            <a:off x="1511614" y="1212783"/>
            <a:ext cx="9842186" cy="4964180"/>
          </a:xfrm>
          <a:prstGeom prst="rect">
            <a:avLst/>
          </a:prstGeom>
        </p:spPr>
        <p:txBody>
          <a:bodyPr vert="horz" lIns="274320" tIns="274320" rIns="274320" bIns="2743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E3B4863-5A04-0B5C-F956-44ECA83B6595}"/>
              </a:ext>
            </a:extLst>
          </p:cNvPr>
          <p:cNvSpPr>
            <a:spLocks noGrp="1"/>
          </p:cNvSpPr>
          <p:nvPr>
            <p:ph type="ftr" sz="quarter" idx="3"/>
          </p:nvPr>
        </p:nvSpPr>
        <p:spPr>
          <a:xfrm rot="16200000">
            <a:off x="-2210733" y="3608721"/>
            <a:ext cx="5503514" cy="365125"/>
          </a:xfrm>
          <a:prstGeom prst="rect">
            <a:avLst/>
          </a:prstGeom>
        </p:spPr>
        <p:txBody>
          <a:bodyPr vert="horz" lIns="91440" tIns="45720" rIns="91440" bIns="45720" rtlCol="0" anchor="ctr"/>
          <a:lstStyle>
            <a:lvl1pPr algn="l">
              <a:defRPr sz="1200" b="0" i="0" spc="300">
                <a:solidFill>
                  <a:schemeClr val="bg1">
                    <a:lumMod val="75000"/>
                  </a:schemeClr>
                </a:solidFill>
                <a:latin typeface="Expressway Rg" panose="020B0604020200020204" pitchFamily="34" charset="0"/>
              </a:defRPr>
            </a:lvl1pPr>
          </a:lstStyle>
          <a:p>
            <a:r>
              <a:rPr lang="en-US" dirty="0"/>
              <a:t>&lt;SECTION NAME&gt;</a:t>
            </a:r>
          </a:p>
        </p:txBody>
      </p:sp>
      <p:sp>
        <p:nvSpPr>
          <p:cNvPr id="6" name="Slide Number Placeholder 5">
            <a:extLst>
              <a:ext uri="{FF2B5EF4-FFF2-40B4-BE49-F238E27FC236}">
                <a16:creationId xmlns:a16="http://schemas.microsoft.com/office/drawing/2014/main" id="{5C97A400-EAED-4343-FA82-A54BACB357A1}"/>
              </a:ext>
            </a:extLst>
          </p:cNvPr>
          <p:cNvSpPr>
            <a:spLocks noGrp="1"/>
          </p:cNvSpPr>
          <p:nvPr>
            <p:ph type="sldNum" sz="quarter" idx="4"/>
          </p:nvPr>
        </p:nvSpPr>
        <p:spPr>
          <a:xfrm>
            <a:off x="243840" y="518476"/>
            <a:ext cx="594360" cy="365125"/>
          </a:xfrm>
          <a:prstGeom prst="rect">
            <a:avLst/>
          </a:prstGeom>
        </p:spPr>
        <p:txBody>
          <a:bodyPr vert="horz" lIns="91440" tIns="45720" rIns="91440" bIns="45720" rtlCol="0" anchor="ctr"/>
          <a:lstStyle>
            <a:lvl1pPr algn="ctr">
              <a:defRPr sz="1200" b="1" i="0">
                <a:solidFill>
                  <a:schemeClr val="bg1">
                    <a:lumMod val="75000"/>
                  </a:schemeClr>
                </a:solidFill>
                <a:latin typeface="Expressway Xb" panose="020B0604020200020204" pitchFamily="34" charset="0"/>
              </a:defRPr>
            </a:lvl1pPr>
          </a:lstStyle>
          <a:p>
            <a:fld id="{ACAAA2AA-9935-F447-A1F2-B7B18FC0B460}" type="slidenum">
              <a:rPr lang="en-US" smtClean="0"/>
              <a:pPr/>
              <a:t>‹#›</a:t>
            </a:fld>
            <a:endParaRPr lang="en-US" dirty="0"/>
          </a:p>
        </p:txBody>
      </p:sp>
      <p:cxnSp>
        <p:nvCxnSpPr>
          <p:cNvPr id="12" name="Straight Connector 11">
            <a:extLst>
              <a:ext uri="{FF2B5EF4-FFF2-40B4-BE49-F238E27FC236}">
                <a16:creationId xmlns:a16="http://schemas.microsoft.com/office/drawing/2014/main" id="{A9F798D2-D4DB-0C20-AE7E-9E5E9FB2E7B1}"/>
              </a:ext>
            </a:extLst>
          </p:cNvPr>
          <p:cNvCxnSpPr>
            <a:cxnSpLocks/>
          </p:cNvCxnSpPr>
          <p:nvPr userDrawn="1"/>
        </p:nvCxnSpPr>
        <p:spPr>
          <a:xfrm flipV="1">
            <a:off x="1117600" y="701039"/>
            <a:ext cx="0" cy="61569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889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61" r:id="rId8"/>
    <p:sldLayoutId id="2147483655" r:id="rId9"/>
    <p:sldLayoutId id="2147483656" r:id="rId10"/>
    <p:sldLayoutId id="2147483657" r:id="rId11"/>
    <p:sldLayoutId id="2147483658" r:id="rId12"/>
    <p:sldLayoutId id="2147483659" r:id="rId13"/>
    <p:sldLayoutId id="2147483662" r:id="rId14"/>
  </p:sldLayoutIdLst>
  <p:transition>
    <p:fade/>
  </p:transition>
  <p:hf hdr="0" dt="0"/>
  <p:txStyles>
    <p:title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p:titleStyle>
    <p:body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roadband.alabama.gov/broadband-maps/"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affordableconnectivity.gov/"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elp.bdc.fcc.gov/hc/en-us/articles/10475216120475-How-to-Submit-a-Location-Challenge-"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fcc.gov/news-events/events/2022/09/broadband-serviceable-location-fabric-bulk-challenge-process-webina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8.emf"/><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Broadband.Fund@adeca.alabama.go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adeca.alabama.gov/broadband/"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16E-E3A1-D3D4-0D74-EAF6A2896BAC}"/>
              </a:ext>
            </a:extLst>
          </p:cNvPr>
          <p:cNvSpPr>
            <a:spLocks noGrp="1"/>
          </p:cNvSpPr>
          <p:nvPr>
            <p:ph type="ctrTitle"/>
          </p:nvPr>
        </p:nvSpPr>
        <p:spPr/>
        <p:txBody>
          <a:bodyPr tIns="274320" bIns="274320" anchor="b">
            <a:noAutofit/>
          </a:bodyPr>
          <a:lstStyle/>
          <a:p>
            <a:r>
              <a:rPr lang="en-US" sz="3400" dirty="0"/>
              <a:t>ALABAMA COMMUNITY BROADBAND </a:t>
            </a:r>
            <a:r>
              <a:rPr lang="en-US" sz="3400" dirty="0">
                <a:solidFill>
                  <a:srgbClr val="119DFF"/>
                </a:solidFill>
              </a:rPr>
              <a:t>TECHNICAL ASSISTANCE PROGRAM</a:t>
            </a:r>
          </a:p>
        </p:txBody>
      </p:sp>
      <p:sp>
        <p:nvSpPr>
          <p:cNvPr id="3" name="Subtitle 2">
            <a:extLst>
              <a:ext uri="{FF2B5EF4-FFF2-40B4-BE49-F238E27FC236}">
                <a16:creationId xmlns:a16="http://schemas.microsoft.com/office/drawing/2014/main" id="{1996BB57-6A2E-78D8-56C2-AA89260D3E4F}"/>
              </a:ext>
            </a:extLst>
          </p:cNvPr>
          <p:cNvSpPr>
            <a:spLocks noGrp="1"/>
          </p:cNvSpPr>
          <p:nvPr>
            <p:ph type="subTitle" idx="1"/>
          </p:nvPr>
        </p:nvSpPr>
        <p:spPr/>
        <p:txBody>
          <a:bodyPr>
            <a:normAutofit/>
          </a:bodyPr>
          <a:lstStyle/>
          <a:p>
            <a:r>
              <a:rPr lang="en-US" sz="1800" dirty="0"/>
              <a:t>FEBRUARY-MAY 2023</a:t>
            </a:r>
          </a:p>
        </p:txBody>
      </p:sp>
      <p:pic>
        <p:nvPicPr>
          <p:cNvPr id="5" name="Picture 4">
            <a:extLst>
              <a:ext uri="{FF2B5EF4-FFF2-40B4-BE49-F238E27FC236}">
                <a16:creationId xmlns:a16="http://schemas.microsoft.com/office/drawing/2014/main" id="{78225129-AC6A-BCB1-1872-0A1F63CDC360}"/>
              </a:ext>
            </a:extLst>
          </p:cNvPr>
          <p:cNvPicPr>
            <a:picLocks noChangeAspect="1"/>
          </p:cNvPicPr>
          <p:nvPr/>
        </p:nvPicPr>
        <p:blipFill>
          <a:blip r:embed="rId3"/>
          <a:stretch>
            <a:fillRect/>
          </a:stretch>
        </p:blipFill>
        <p:spPr>
          <a:xfrm>
            <a:off x="6277806" y="4639733"/>
            <a:ext cx="5148900" cy="1736733"/>
          </a:xfrm>
          <a:prstGeom prst="rect">
            <a:avLst/>
          </a:prstGeom>
        </p:spPr>
      </p:pic>
    </p:spTree>
    <p:extLst>
      <p:ext uri="{BB962C8B-B14F-4D97-AF65-F5344CB8AC3E}">
        <p14:creationId xmlns:p14="http://schemas.microsoft.com/office/powerpoint/2010/main" val="4245660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91B9-4F35-D74C-67A8-F6CBA44A93D8}"/>
              </a:ext>
            </a:extLst>
          </p:cNvPr>
          <p:cNvSpPr>
            <a:spLocks noGrp="1"/>
          </p:cNvSpPr>
          <p:nvPr>
            <p:ph type="title"/>
          </p:nvPr>
        </p:nvSpPr>
        <p:spPr/>
        <p:txBody>
          <a:bodyPr/>
          <a:lstStyle/>
          <a:p>
            <a:r>
              <a:rPr lang="en-US" dirty="0"/>
              <a:t>STATE BROADBAND MAP</a:t>
            </a:r>
          </a:p>
        </p:txBody>
      </p:sp>
      <p:sp>
        <p:nvSpPr>
          <p:cNvPr id="4" name="Text Placeholder 3">
            <a:extLst>
              <a:ext uri="{FF2B5EF4-FFF2-40B4-BE49-F238E27FC236}">
                <a16:creationId xmlns:a16="http://schemas.microsoft.com/office/drawing/2014/main" id="{DB309E5E-0467-831F-3709-90E65BFA8274}"/>
              </a:ext>
            </a:extLst>
          </p:cNvPr>
          <p:cNvSpPr>
            <a:spLocks noGrp="1"/>
          </p:cNvSpPr>
          <p:nvPr>
            <p:ph type="body" sz="half" idx="2"/>
          </p:nvPr>
        </p:nvSpPr>
        <p:spPr>
          <a:xfrm>
            <a:off x="1513840" y="2147730"/>
            <a:ext cx="3258185" cy="4250937"/>
          </a:xfrm>
        </p:spPr>
        <p:txBody>
          <a:bodyPr vert="horz" lIns="0" tIns="365760" rIns="0" bIns="274320" rtlCol="0" anchor="t">
            <a:normAutofit lnSpcReduction="10000"/>
          </a:bodyPr>
          <a:lstStyle/>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ADECA invested in building a more accurate statewide broadband map</a:t>
            </a:r>
          </a:p>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The map illustrates coverage areas for various speeds, ISPs, and technologies</a:t>
            </a:r>
          </a:p>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Percentages refer to the portion of households covered within a census block</a:t>
            </a:r>
          </a:p>
          <a:p>
            <a:pPr marL="285750" indent="-285750">
              <a:spcAft>
                <a:spcPts val="600"/>
              </a:spcAft>
              <a:buChar char="•"/>
            </a:pP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rPr>
              <a:t>Map version 2.0 has been released</a:t>
            </a:r>
          </a:p>
          <a:p>
            <a:pPr marL="285750" indent="-285750">
              <a:spcAft>
                <a:spcPts val="600"/>
              </a:spcAft>
              <a:buFont typeface="Arial" panose="020B0604020202020204" pitchFamily="34" charset="0"/>
              <a:buChar char="•"/>
            </a:pP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https://broadband.alabama.gov/broadband-maps/</a:t>
            </a: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 name="Footer Placeholder 4">
            <a:extLst>
              <a:ext uri="{FF2B5EF4-FFF2-40B4-BE49-F238E27FC236}">
                <a16:creationId xmlns:a16="http://schemas.microsoft.com/office/drawing/2014/main" id="{1E36024A-6A42-A6B8-7254-8966B43A064B}"/>
              </a:ext>
            </a:extLst>
          </p:cNvPr>
          <p:cNvSpPr>
            <a:spLocks noGrp="1"/>
          </p:cNvSpPr>
          <p:nvPr>
            <p:ph type="ftr" sz="quarter" idx="11"/>
          </p:nvPr>
        </p:nvSpPr>
        <p:spPr/>
        <p:txBody>
          <a:bodyPr/>
          <a:lstStyle/>
          <a:p>
            <a:r>
              <a:rPr lang="en-US" dirty="0"/>
              <a:t>BROADBAND TECHNOLOGY</a:t>
            </a:r>
          </a:p>
        </p:txBody>
      </p:sp>
      <p:sp>
        <p:nvSpPr>
          <p:cNvPr id="6" name="Slide Number Placeholder 5">
            <a:extLst>
              <a:ext uri="{FF2B5EF4-FFF2-40B4-BE49-F238E27FC236}">
                <a16:creationId xmlns:a16="http://schemas.microsoft.com/office/drawing/2014/main" id="{80C1E8D7-FDB5-4DA7-83E8-CBF7C412CABC}"/>
              </a:ext>
            </a:extLst>
          </p:cNvPr>
          <p:cNvSpPr>
            <a:spLocks noGrp="1"/>
          </p:cNvSpPr>
          <p:nvPr>
            <p:ph type="sldNum" sz="quarter" idx="12"/>
          </p:nvPr>
        </p:nvSpPr>
        <p:spPr/>
        <p:txBody>
          <a:bodyPr/>
          <a:lstStyle/>
          <a:p>
            <a:fld id="{ACAAA2AA-9935-F447-A1F2-B7B18FC0B460}" type="slidenum">
              <a:rPr lang="en-US" smtClean="0"/>
              <a:t>9</a:t>
            </a:fld>
            <a:endParaRPr lang="en-US" dirty="0"/>
          </a:p>
        </p:txBody>
      </p:sp>
      <p:sp>
        <p:nvSpPr>
          <p:cNvPr id="15" name="TextBox 14">
            <a:extLst>
              <a:ext uri="{FF2B5EF4-FFF2-40B4-BE49-F238E27FC236}">
                <a16:creationId xmlns:a16="http://schemas.microsoft.com/office/drawing/2014/main" id="{88183260-05D5-F290-4D6D-D5131D73AE36}"/>
              </a:ext>
            </a:extLst>
          </p:cNvPr>
          <p:cNvSpPr txBox="1"/>
          <p:nvPr/>
        </p:nvSpPr>
        <p:spPr>
          <a:xfrm>
            <a:off x="1513840" y="6398667"/>
            <a:ext cx="3258185" cy="230832"/>
          </a:xfrm>
          <a:prstGeom prst="rect">
            <a:avLst/>
          </a:prstGeom>
          <a:noFill/>
        </p:spPr>
        <p:txBody>
          <a:bodyPr wrap="square" lIns="0" rtlCol="0" anchor="b">
            <a:spAutoFit/>
          </a:bodyPr>
          <a:lstStyle/>
          <a:p>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https://broadband.alabama.gov/broadband-maps/</a:t>
            </a:r>
          </a:p>
        </p:txBody>
      </p:sp>
      <p:pic>
        <p:nvPicPr>
          <p:cNvPr id="3" name="Picture 2">
            <a:extLst>
              <a:ext uri="{FF2B5EF4-FFF2-40B4-BE49-F238E27FC236}">
                <a16:creationId xmlns:a16="http://schemas.microsoft.com/office/drawing/2014/main" id="{24AD117E-A32D-C05A-B7BE-DC2D12393BD7}"/>
              </a:ext>
            </a:extLst>
          </p:cNvPr>
          <p:cNvPicPr>
            <a:picLocks noChangeAspect="1"/>
          </p:cNvPicPr>
          <p:nvPr/>
        </p:nvPicPr>
        <p:blipFill rotWithShape="1">
          <a:blip r:embed="rId4"/>
          <a:srcRect t="408" b="408"/>
          <a:stretch/>
        </p:blipFill>
        <p:spPr>
          <a:xfrm>
            <a:off x="5970257" y="463706"/>
            <a:ext cx="4625494" cy="5937094"/>
          </a:xfrm>
          <a:prstGeom prst="rect">
            <a:avLst/>
          </a:prstGeom>
        </p:spPr>
      </p:pic>
    </p:spTree>
    <p:extLst>
      <p:ext uri="{BB962C8B-B14F-4D97-AF65-F5344CB8AC3E}">
        <p14:creationId xmlns:p14="http://schemas.microsoft.com/office/powerpoint/2010/main" val="30890268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471F-993E-B87E-AE94-1423B545F96A}"/>
              </a:ext>
            </a:extLst>
          </p:cNvPr>
          <p:cNvSpPr>
            <a:spLocks noGrp="1"/>
          </p:cNvSpPr>
          <p:nvPr>
            <p:ph type="title"/>
          </p:nvPr>
        </p:nvSpPr>
        <p:spPr/>
        <p:txBody>
          <a:bodyPr/>
          <a:lstStyle/>
          <a:p>
            <a:r>
              <a:rPr lang="en-US" dirty="0"/>
              <a:t>WHAT IS “DIGITAL OPPORTUNITY AND EQUITY”?</a:t>
            </a:r>
          </a:p>
        </p:txBody>
      </p:sp>
      <p:sp>
        <p:nvSpPr>
          <p:cNvPr id="3" name="Footer Placeholder 2">
            <a:extLst>
              <a:ext uri="{FF2B5EF4-FFF2-40B4-BE49-F238E27FC236}">
                <a16:creationId xmlns:a16="http://schemas.microsoft.com/office/drawing/2014/main" id="{EC2045A1-D9B5-A7D7-E040-EAF7F104357B}"/>
              </a:ext>
            </a:extLst>
          </p:cNvPr>
          <p:cNvSpPr>
            <a:spLocks noGrp="1"/>
          </p:cNvSpPr>
          <p:nvPr>
            <p:ph type="ftr" sz="quarter" idx="11"/>
          </p:nvPr>
        </p:nvSpPr>
        <p:spPr>
          <a:xfrm rot="16200000">
            <a:off x="-2210737" y="3608723"/>
            <a:ext cx="5503514" cy="365125"/>
          </a:xfrm>
        </p:spPr>
        <p:txBody>
          <a:bodyPr/>
          <a:lstStyle/>
          <a:p>
            <a:r>
              <a:rPr lang="en-US" dirty="0"/>
              <a:t>BROADBAND TECHNOLOGY</a:t>
            </a:r>
          </a:p>
        </p:txBody>
      </p:sp>
      <p:sp>
        <p:nvSpPr>
          <p:cNvPr id="4" name="Slide Number Placeholder 3">
            <a:extLst>
              <a:ext uri="{FF2B5EF4-FFF2-40B4-BE49-F238E27FC236}">
                <a16:creationId xmlns:a16="http://schemas.microsoft.com/office/drawing/2014/main" id="{2B84A192-78C8-CDFC-FE9E-60121B9A9E9B}"/>
              </a:ext>
            </a:extLst>
          </p:cNvPr>
          <p:cNvSpPr>
            <a:spLocks noGrp="1"/>
          </p:cNvSpPr>
          <p:nvPr>
            <p:ph type="sldNum" sz="quarter" idx="12"/>
          </p:nvPr>
        </p:nvSpPr>
        <p:spPr/>
        <p:txBody>
          <a:bodyPr/>
          <a:lstStyle/>
          <a:p>
            <a:fld id="{ACAAA2AA-9935-F447-A1F2-B7B18FC0B460}" type="slidenum">
              <a:rPr lang="en-US" smtClean="0"/>
              <a:t>10</a:t>
            </a:fld>
            <a:endParaRPr lang="en-US" dirty="0"/>
          </a:p>
        </p:txBody>
      </p:sp>
      <p:sp>
        <p:nvSpPr>
          <p:cNvPr id="5" name="TextBox 4">
            <a:extLst>
              <a:ext uri="{FF2B5EF4-FFF2-40B4-BE49-F238E27FC236}">
                <a16:creationId xmlns:a16="http://schemas.microsoft.com/office/drawing/2014/main" id="{C58B7534-CC6C-06C4-44E6-34495A9695DD}"/>
              </a:ext>
            </a:extLst>
          </p:cNvPr>
          <p:cNvSpPr txBox="1"/>
          <p:nvPr/>
        </p:nvSpPr>
        <p:spPr>
          <a:xfrm>
            <a:off x="1508133" y="1272209"/>
            <a:ext cx="9841548" cy="369332"/>
          </a:xfrm>
          <a:prstGeom prst="rect">
            <a:avLst/>
          </a:prstGeom>
          <a:noFill/>
        </p:spPr>
        <p:txBody>
          <a:bodyPr wrap="square" lIns="0"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Generally, experts have identified five elements of digital opportunity and equity:</a:t>
            </a:r>
          </a:p>
        </p:txBody>
      </p:sp>
      <p:graphicFrame>
        <p:nvGraphicFramePr>
          <p:cNvPr id="9" name="Diagram 8">
            <a:extLst>
              <a:ext uri="{FF2B5EF4-FFF2-40B4-BE49-F238E27FC236}">
                <a16:creationId xmlns:a16="http://schemas.microsoft.com/office/drawing/2014/main" id="{F4896CD5-8F24-B32D-8411-8920682826DD}"/>
              </a:ext>
            </a:extLst>
          </p:cNvPr>
          <p:cNvGraphicFramePr/>
          <p:nvPr>
            <p:extLst>
              <p:ext uri="{D42A27DB-BD31-4B8C-83A1-F6EECF244321}">
                <p14:modId xmlns:p14="http://schemas.microsoft.com/office/powerpoint/2010/main" val="316467905"/>
              </p:ext>
            </p:extLst>
          </p:nvPr>
        </p:nvGraphicFramePr>
        <p:xfrm>
          <a:off x="1508134" y="1895737"/>
          <a:ext cx="9841547" cy="4491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08843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68FD-9AC4-9740-97D9-3BFCE4D353EB}"/>
              </a:ext>
            </a:extLst>
          </p:cNvPr>
          <p:cNvSpPr>
            <a:spLocks noGrp="1"/>
          </p:cNvSpPr>
          <p:nvPr>
            <p:ph type="title"/>
          </p:nvPr>
        </p:nvSpPr>
        <p:spPr/>
        <p:txBody>
          <a:bodyPr>
            <a:normAutofit/>
          </a:bodyPr>
          <a:lstStyle/>
          <a:p>
            <a:r>
              <a:rPr lang="en-US" sz="3800" dirty="0"/>
              <a:t>ALABAMA COMMUNITY BROADBAND</a:t>
            </a:r>
            <a:br>
              <a:rPr lang="en-US" sz="3800" dirty="0"/>
            </a:br>
            <a:r>
              <a:rPr lang="en-US" sz="3800" dirty="0"/>
              <a:t>TECHNICAL ASSISTANCE PROGRAM</a:t>
            </a:r>
          </a:p>
        </p:txBody>
      </p:sp>
      <p:sp>
        <p:nvSpPr>
          <p:cNvPr id="5" name="Slide Number Placeholder 4">
            <a:extLst>
              <a:ext uri="{FF2B5EF4-FFF2-40B4-BE49-F238E27FC236}">
                <a16:creationId xmlns:a16="http://schemas.microsoft.com/office/drawing/2014/main" id="{72987036-898F-9FFA-52F7-B4A68EBF5B24}"/>
              </a:ext>
            </a:extLst>
          </p:cNvPr>
          <p:cNvSpPr>
            <a:spLocks noGrp="1"/>
          </p:cNvSpPr>
          <p:nvPr>
            <p:ph type="sldNum" sz="quarter" idx="12"/>
          </p:nvPr>
        </p:nvSpPr>
        <p:spPr/>
        <p:txBody>
          <a:bodyPr/>
          <a:lstStyle/>
          <a:p>
            <a:fld id="{ACAAA2AA-9935-F447-A1F2-B7B18FC0B460}" type="slidenum">
              <a:rPr lang="en-US" smtClean="0"/>
              <a:pPr/>
              <a:t>11</a:t>
            </a:fld>
            <a:endParaRPr lang="en-US" dirty="0"/>
          </a:p>
        </p:txBody>
      </p:sp>
      <p:sp>
        <p:nvSpPr>
          <p:cNvPr id="7" name="Text Placeholder 2">
            <a:extLst>
              <a:ext uri="{FF2B5EF4-FFF2-40B4-BE49-F238E27FC236}">
                <a16:creationId xmlns:a16="http://schemas.microsoft.com/office/drawing/2014/main" id="{27CB4048-5CCE-49AC-809B-8EA0943CA923}"/>
              </a:ext>
            </a:extLst>
          </p:cNvPr>
          <p:cNvSpPr>
            <a:spLocks noGrp="1"/>
          </p:cNvSpPr>
          <p:nvPr>
            <p:ph type="body" idx="1"/>
          </p:nvPr>
        </p:nvSpPr>
        <p:spPr>
          <a:xfrm>
            <a:off x="1609343" y="4831882"/>
            <a:ext cx="9738361" cy="1257768"/>
          </a:xfrm>
        </p:spPr>
        <p:txBody>
          <a:bodyPr/>
          <a:lstStyle/>
          <a:p>
            <a:r>
              <a:rPr lang="en-US" dirty="0">
                <a:latin typeface="Open Sans" panose="020B0606030504020204" pitchFamily="34" charset="0"/>
              </a:rPr>
              <a:t>Program overview</a:t>
            </a:r>
          </a:p>
        </p:txBody>
      </p:sp>
    </p:spTree>
    <p:extLst>
      <p:ext uri="{BB962C8B-B14F-4D97-AF65-F5344CB8AC3E}">
        <p14:creationId xmlns:p14="http://schemas.microsoft.com/office/powerpoint/2010/main" val="26995982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03B-F84A-0701-76A0-A8323E42CC57}"/>
              </a:ext>
            </a:extLst>
          </p:cNvPr>
          <p:cNvSpPr>
            <a:spLocks noGrp="1"/>
          </p:cNvSpPr>
          <p:nvPr>
            <p:ph type="title"/>
          </p:nvPr>
        </p:nvSpPr>
        <p:spPr/>
        <p:txBody>
          <a:bodyPr>
            <a:noAutofit/>
          </a:bodyPr>
          <a:lstStyle/>
          <a:p>
            <a:r>
              <a:rPr lang="en-US" sz="2200" dirty="0"/>
              <a:t>ALABAMA COMMUNITY BROADBAND TECHNICAL ASSISTANCE PROGRAM</a:t>
            </a:r>
          </a:p>
        </p:txBody>
      </p:sp>
      <p:sp>
        <p:nvSpPr>
          <p:cNvPr id="3" name="Content Placeholder 2">
            <a:extLst>
              <a:ext uri="{FF2B5EF4-FFF2-40B4-BE49-F238E27FC236}">
                <a16:creationId xmlns:a16="http://schemas.microsoft.com/office/drawing/2014/main" id="{6B8A42F4-72B1-3A9B-3809-01D507BEC9E7}"/>
              </a:ext>
            </a:extLst>
          </p:cNvPr>
          <p:cNvSpPr>
            <a:spLocks noGrp="1"/>
          </p:cNvSpPr>
          <p:nvPr>
            <p:ph sz="half" idx="1"/>
          </p:nvPr>
        </p:nvSpPr>
        <p:spPr>
          <a:xfrm>
            <a:off x="1109088" y="1641541"/>
            <a:ext cx="6890656" cy="5216458"/>
          </a:xfrm>
        </p:spPr>
        <p:txBody>
          <a:bodyPr lIns="640080" rIns="914400" anchor="ctr">
            <a:noAutofit/>
          </a:bodyPr>
          <a:lstStyle/>
          <a:p>
            <a:pPr marL="0" indent="0">
              <a:lnSpc>
                <a:spcPct val="113000"/>
              </a:lnSpc>
              <a:spcAft>
                <a:spcPts val="600"/>
              </a:spcAft>
              <a:buNone/>
            </a:pPr>
            <a:r>
              <a:rPr lang="en-US" sz="1600" dirty="0">
                <a:solidFill>
                  <a:srgbClr val="308CC8"/>
                </a:solidFill>
              </a:rPr>
              <a:t>The program helps communities</a:t>
            </a:r>
            <a:r>
              <a:rPr lang="en-US" sz="1600" dirty="0"/>
              <a:t>: </a:t>
            </a:r>
          </a:p>
          <a:p>
            <a:pPr lvl="1">
              <a:lnSpc>
                <a:spcPct val="105000"/>
              </a:lnSpc>
              <a:spcAft>
                <a:spcPts val="600"/>
              </a:spcAft>
            </a:pPr>
            <a:r>
              <a:rPr lang="en-US" sz="1600" dirty="0"/>
              <a:t>Conduct broadband planning to help prevent, prepare for, and respond to impacts of the pandemic</a:t>
            </a:r>
          </a:p>
          <a:p>
            <a:pPr lvl="1">
              <a:lnSpc>
                <a:spcPct val="105000"/>
              </a:lnSpc>
              <a:spcAft>
                <a:spcPts val="600"/>
              </a:spcAft>
            </a:pPr>
            <a:r>
              <a:rPr lang="en-US" sz="1600" dirty="0"/>
              <a:t>Meet goals of the Alabama Connectivity Plan to improve broadband availability</a:t>
            </a:r>
          </a:p>
          <a:p>
            <a:pPr lvl="1">
              <a:lnSpc>
                <a:spcPct val="105000"/>
              </a:lnSpc>
              <a:spcAft>
                <a:spcPts val="600"/>
              </a:spcAft>
            </a:pPr>
            <a:r>
              <a:rPr lang="en-US" sz="1600" dirty="0"/>
              <a:t>Understand broadband needs of residents, businesses, workers, and students in the county and develop plans for adequate broadband service</a:t>
            </a:r>
          </a:p>
          <a:p>
            <a:pPr lvl="1">
              <a:lnSpc>
                <a:spcPct val="105000"/>
              </a:lnSpc>
              <a:spcAft>
                <a:spcPts val="600"/>
              </a:spcAft>
            </a:pPr>
            <a:r>
              <a:rPr lang="en-US" sz="1600" dirty="0"/>
              <a:t>Develop the capacity needed to support telehealth and business and employment opportunities </a:t>
            </a:r>
          </a:p>
          <a:p>
            <a:pPr lvl="1">
              <a:lnSpc>
                <a:spcPct val="105000"/>
              </a:lnSpc>
              <a:spcAft>
                <a:spcPts val="600"/>
              </a:spcAft>
            </a:pPr>
            <a:r>
              <a:rPr lang="en-US" sz="1600" dirty="0"/>
              <a:t>Improve broadband adoption in communities of greatest need </a:t>
            </a:r>
          </a:p>
        </p:txBody>
      </p:sp>
      <p:sp>
        <p:nvSpPr>
          <p:cNvPr id="5" name="Footer Placeholder 4">
            <a:extLst>
              <a:ext uri="{FF2B5EF4-FFF2-40B4-BE49-F238E27FC236}">
                <a16:creationId xmlns:a16="http://schemas.microsoft.com/office/drawing/2014/main" id="{D94C617B-7262-B894-4D94-C80BA0532089}"/>
              </a:ext>
            </a:extLst>
          </p:cNvPr>
          <p:cNvSpPr>
            <a:spLocks noGrp="1"/>
          </p:cNvSpPr>
          <p:nvPr>
            <p:ph type="ftr" sz="quarter" idx="11"/>
          </p:nvPr>
        </p:nvSpPr>
        <p:spPr/>
        <p:txBody>
          <a:bodyPr/>
          <a:lstStyle/>
          <a:p>
            <a:r>
              <a:rPr lang="en-US" dirty="0"/>
              <a:t>PROGRAM OVERVIEW</a:t>
            </a:r>
          </a:p>
        </p:txBody>
      </p:sp>
      <p:sp>
        <p:nvSpPr>
          <p:cNvPr id="6" name="Slide Number Placeholder 5">
            <a:extLst>
              <a:ext uri="{FF2B5EF4-FFF2-40B4-BE49-F238E27FC236}">
                <a16:creationId xmlns:a16="http://schemas.microsoft.com/office/drawing/2014/main" id="{5330ECC6-A5D7-BCA8-D4B7-D3F53C33D283}"/>
              </a:ext>
            </a:extLst>
          </p:cNvPr>
          <p:cNvSpPr>
            <a:spLocks noGrp="1"/>
          </p:cNvSpPr>
          <p:nvPr>
            <p:ph type="sldNum" sz="quarter" idx="12"/>
          </p:nvPr>
        </p:nvSpPr>
        <p:spPr/>
        <p:txBody>
          <a:bodyPr/>
          <a:lstStyle/>
          <a:p>
            <a:fld id="{ACAAA2AA-9935-F447-A1F2-B7B18FC0B460}" type="slidenum">
              <a:rPr lang="en-US" smtClean="0"/>
              <a:t>12</a:t>
            </a:fld>
            <a:endParaRPr lang="en-US" dirty="0"/>
          </a:p>
        </p:txBody>
      </p:sp>
      <p:sp>
        <p:nvSpPr>
          <p:cNvPr id="7" name="TextBox 6">
            <a:extLst>
              <a:ext uri="{FF2B5EF4-FFF2-40B4-BE49-F238E27FC236}">
                <a16:creationId xmlns:a16="http://schemas.microsoft.com/office/drawing/2014/main" id="{6DAF6D63-551E-FF18-6675-D8529B6644EB}"/>
              </a:ext>
            </a:extLst>
          </p:cNvPr>
          <p:cNvSpPr txBox="1"/>
          <p:nvPr/>
        </p:nvSpPr>
        <p:spPr>
          <a:xfrm>
            <a:off x="1508133" y="1272209"/>
            <a:ext cx="9841548" cy="369332"/>
          </a:xfrm>
          <a:prstGeom prst="rect">
            <a:avLst/>
          </a:prstGeom>
          <a:noFill/>
        </p:spPr>
        <p:txBody>
          <a:bodyPr wrap="square" lIns="0" rtlCol="0">
            <a:spAutoFi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8" descr="TAP EDA and BEAD schedule v3.png">
            <a:extLst>
              <a:ext uri="{FF2B5EF4-FFF2-40B4-BE49-F238E27FC236}">
                <a16:creationId xmlns:a16="http://schemas.microsoft.com/office/drawing/2014/main" id="{FE1CE98E-F26B-E50C-226A-04971BA5A4E6}"/>
              </a:ext>
            </a:extLst>
          </p:cNvPr>
          <p:cNvPicPr>
            <a:picLocks noChangeAspect="1"/>
          </p:cNvPicPr>
          <p:nvPr/>
        </p:nvPicPr>
        <p:blipFill>
          <a:blip r:embed="rId3"/>
          <a:stretch>
            <a:fillRect/>
          </a:stretch>
        </p:blipFill>
        <p:spPr>
          <a:xfrm>
            <a:off x="8026400" y="1868911"/>
            <a:ext cx="3602892" cy="4673485"/>
          </a:xfrm>
          <a:prstGeom prst="rect">
            <a:avLst/>
          </a:prstGeom>
        </p:spPr>
      </p:pic>
    </p:spTree>
    <p:extLst>
      <p:ext uri="{BB962C8B-B14F-4D97-AF65-F5344CB8AC3E}">
        <p14:creationId xmlns:p14="http://schemas.microsoft.com/office/powerpoint/2010/main" val="35963692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976C-5B56-8325-0112-FE12E07F501E}"/>
              </a:ext>
            </a:extLst>
          </p:cNvPr>
          <p:cNvSpPr>
            <a:spLocks noGrp="1"/>
          </p:cNvSpPr>
          <p:nvPr>
            <p:ph type="title"/>
          </p:nvPr>
        </p:nvSpPr>
        <p:spPr/>
        <p:txBody>
          <a:bodyPr/>
          <a:lstStyle/>
          <a:p>
            <a:r>
              <a:rPr lang="en-US" dirty="0"/>
              <a:t>TECHNICAL ASSISTANCE PROGRAM SERVICES</a:t>
            </a:r>
          </a:p>
        </p:txBody>
      </p:sp>
      <p:sp>
        <p:nvSpPr>
          <p:cNvPr id="3" name="Footer Placeholder 2">
            <a:extLst>
              <a:ext uri="{FF2B5EF4-FFF2-40B4-BE49-F238E27FC236}">
                <a16:creationId xmlns:a16="http://schemas.microsoft.com/office/drawing/2014/main" id="{8E55BD3E-4573-B70E-2E0C-D00DAA7D4BB7}"/>
              </a:ext>
            </a:extLst>
          </p:cNvPr>
          <p:cNvSpPr>
            <a:spLocks noGrp="1"/>
          </p:cNvSpPr>
          <p:nvPr>
            <p:ph type="ftr" sz="quarter" idx="11"/>
          </p:nvPr>
        </p:nvSpPr>
        <p:spPr/>
        <p:txBody>
          <a:bodyPr/>
          <a:lstStyle/>
          <a:p>
            <a:r>
              <a:rPr lang="en-US" dirty="0"/>
              <a:t>PROGRAM OVERVIEW</a:t>
            </a:r>
          </a:p>
        </p:txBody>
      </p:sp>
      <p:sp>
        <p:nvSpPr>
          <p:cNvPr id="4" name="Slide Number Placeholder 3">
            <a:extLst>
              <a:ext uri="{FF2B5EF4-FFF2-40B4-BE49-F238E27FC236}">
                <a16:creationId xmlns:a16="http://schemas.microsoft.com/office/drawing/2014/main" id="{4540C3FE-980E-F51A-391A-5BB51307275F}"/>
              </a:ext>
            </a:extLst>
          </p:cNvPr>
          <p:cNvSpPr>
            <a:spLocks noGrp="1"/>
          </p:cNvSpPr>
          <p:nvPr>
            <p:ph type="sldNum" sz="quarter" idx="12"/>
          </p:nvPr>
        </p:nvSpPr>
        <p:spPr/>
        <p:txBody>
          <a:bodyPr/>
          <a:lstStyle/>
          <a:p>
            <a:fld id="{ACAAA2AA-9935-F447-A1F2-B7B18FC0B460}" type="slidenum">
              <a:rPr lang="en-US" smtClean="0"/>
              <a:t>13</a:t>
            </a:fld>
            <a:endParaRPr lang="en-US" dirty="0"/>
          </a:p>
        </p:txBody>
      </p:sp>
      <p:graphicFrame>
        <p:nvGraphicFramePr>
          <p:cNvPr id="20" name="Diagram 19">
            <a:extLst>
              <a:ext uri="{FF2B5EF4-FFF2-40B4-BE49-F238E27FC236}">
                <a16:creationId xmlns:a16="http://schemas.microsoft.com/office/drawing/2014/main" id="{CA62FCDD-31F0-5339-8536-68EA9B9211DB}"/>
              </a:ext>
            </a:extLst>
          </p:cNvPr>
          <p:cNvGraphicFramePr/>
          <p:nvPr>
            <p:extLst>
              <p:ext uri="{D42A27DB-BD31-4B8C-83A1-F6EECF244321}">
                <p14:modId xmlns:p14="http://schemas.microsoft.com/office/powerpoint/2010/main" val="584144374"/>
              </p:ext>
            </p:extLst>
          </p:nvPr>
        </p:nvGraphicFramePr>
        <p:xfrm>
          <a:off x="2125605" y="2136791"/>
          <a:ext cx="1847772" cy="2551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a:extLst>
              <a:ext uri="{FF2B5EF4-FFF2-40B4-BE49-F238E27FC236}">
                <a16:creationId xmlns:a16="http://schemas.microsoft.com/office/drawing/2014/main" id="{115633DF-4609-94FB-978D-A82D871ACAC0}"/>
              </a:ext>
            </a:extLst>
          </p:cNvPr>
          <p:cNvGraphicFramePr/>
          <p:nvPr/>
        </p:nvGraphicFramePr>
        <p:xfrm>
          <a:off x="4489607" y="1931478"/>
          <a:ext cx="3886200" cy="29622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6" name="Group 35">
            <a:extLst>
              <a:ext uri="{FF2B5EF4-FFF2-40B4-BE49-F238E27FC236}">
                <a16:creationId xmlns:a16="http://schemas.microsoft.com/office/drawing/2014/main" id="{D12EADAD-232C-4883-817A-18B7E244D624}"/>
              </a:ext>
            </a:extLst>
          </p:cNvPr>
          <p:cNvGrpSpPr/>
          <p:nvPr/>
        </p:nvGrpSpPr>
        <p:grpSpPr>
          <a:xfrm>
            <a:off x="1632264" y="5669268"/>
            <a:ext cx="9600886" cy="580212"/>
            <a:chOff x="1488168" y="5154918"/>
            <a:chExt cx="10128874" cy="580212"/>
          </a:xfrm>
        </p:grpSpPr>
        <p:sp>
          <p:nvSpPr>
            <p:cNvPr id="33" name="Freeform 32">
              <a:extLst>
                <a:ext uri="{FF2B5EF4-FFF2-40B4-BE49-F238E27FC236}">
                  <a16:creationId xmlns:a16="http://schemas.microsoft.com/office/drawing/2014/main" id="{9BD42485-22B6-81BD-A890-05D08F1B452B}"/>
                </a:ext>
              </a:extLst>
            </p:cNvPr>
            <p:cNvSpPr/>
            <p:nvPr/>
          </p:nvSpPr>
          <p:spPr>
            <a:xfrm>
              <a:off x="1488168" y="5154918"/>
              <a:ext cx="2990331" cy="580212"/>
            </a:xfrm>
            <a:custGeom>
              <a:avLst/>
              <a:gdLst>
                <a:gd name="connsiteX0" fmla="*/ 0 w 2990331"/>
                <a:gd name="connsiteY0" fmla="*/ 0 h 580212"/>
                <a:gd name="connsiteX1" fmla="*/ 2700225 w 2990331"/>
                <a:gd name="connsiteY1" fmla="*/ 0 h 580212"/>
                <a:gd name="connsiteX2" fmla="*/ 2990331 w 2990331"/>
                <a:gd name="connsiteY2" fmla="*/ 290106 h 580212"/>
                <a:gd name="connsiteX3" fmla="*/ 2700225 w 2990331"/>
                <a:gd name="connsiteY3" fmla="*/ 580212 h 580212"/>
                <a:gd name="connsiteX4" fmla="*/ 0 w 2990331"/>
                <a:gd name="connsiteY4" fmla="*/ 580212 h 580212"/>
                <a:gd name="connsiteX5" fmla="*/ 290106 w 2990331"/>
                <a:gd name="connsiteY5" fmla="*/ 290106 h 580212"/>
                <a:gd name="connsiteX6" fmla="*/ 0 w 2990331"/>
                <a:gd name="connsiteY6" fmla="*/ 0 h 58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331" h="580212">
                  <a:moveTo>
                    <a:pt x="0" y="0"/>
                  </a:moveTo>
                  <a:lnTo>
                    <a:pt x="2700225" y="0"/>
                  </a:lnTo>
                  <a:lnTo>
                    <a:pt x="2990331" y="290106"/>
                  </a:lnTo>
                  <a:lnTo>
                    <a:pt x="2700225" y="580212"/>
                  </a:lnTo>
                  <a:lnTo>
                    <a:pt x="0" y="580212"/>
                  </a:lnTo>
                  <a:lnTo>
                    <a:pt x="290106" y="290106"/>
                  </a:lnTo>
                  <a:lnTo>
                    <a:pt x="0" y="0"/>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2115" tIns="24003" rIns="314109" bIns="24003" numCol="1" spcCol="1270" anchor="ctr" anchorCtr="0">
              <a:noAutofit/>
            </a:bodyPr>
            <a:lstStyle/>
            <a:p>
              <a:pPr marL="0" lvl="0" indent="0" algn="ctr" defTabSz="800100">
                <a:lnSpc>
                  <a:spcPct val="90000"/>
                </a:lnSpc>
                <a:spcBef>
                  <a:spcPct val="0"/>
                </a:spcBef>
                <a:spcAft>
                  <a:spcPct val="35000"/>
                </a:spcAft>
                <a:buNone/>
              </a:pPr>
              <a:r>
                <a:rPr lang="en-US" sz="1800" b="0" i="0" kern="1200" spc="300" dirty="0">
                  <a:solidFill>
                    <a:schemeClr val="bg1"/>
                  </a:solidFill>
                  <a:latin typeface="Expressway Rg" panose="020B0604020200020204" pitchFamily="34" charset="0"/>
                </a:rPr>
                <a:t>ENGAGEMENT</a:t>
              </a:r>
            </a:p>
          </p:txBody>
        </p:sp>
        <p:sp>
          <p:nvSpPr>
            <p:cNvPr id="34" name="Freeform 33">
              <a:extLst>
                <a:ext uri="{FF2B5EF4-FFF2-40B4-BE49-F238E27FC236}">
                  <a16:creationId xmlns:a16="http://schemas.microsoft.com/office/drawing/2014/main" id="{EE3DF39B-6EE7-1C88-13C5-9BCF010010D6}"/>
                </a:ext>
              </a:extLst>
            </p:cNvPr>
            <p:cNvSpPr/>
            <p:nvPr/>
          </p:nvSpPr>
          <p:spPr>
            <a:xfrm>
              <a:off x="4283601" y="5154918"/>
              <a:ext cx="4608237" cy="580212"/>
            </a:xfrm>
            <a:custGeom>
              <a:avLst/>
              <a:gdLst>
                <a:gd name="connsiteX0" fmla="*/ 0 w 4608237"/>
                <a:gd name="connsiteY0" fmla="*/ 0 h 580212"/>
                <a:gd name="connsiteX1" fmla="*/ 4318131 w 4608237"/>
                <a:gd name="connsiteY1" fmla="*/ 0 h 580212"/>
                <a:gd name="connsiteX2" fmla="*/ 4608237 w 4608237"/>
                <a:gd name="connsiteY2" fmla="*/ 290106 h 580212"/>
                <a:gd name="connsiteX3" fmla="*/ 4318131 w 4608237"/>
                <a:gd name="connsiteY3" fmla="*/ 580212 h 580212"/>
                <a:gd name="connsiteX4" fmla="*/ 0 w 4608237"/>
                <a:gd name="connsiteY4" fmla="*/ 580212 h 580212"/>
                <a:gd name="connsiteX5" fmla="*/ 290106 w 4608237"/>
                <a:gd name="connsiteY5" fmla="*/ 290106 h 580212"/>
                <a:gd name="connsiteX6" fmla="*/ 0 w 4608237"/>
                <a:gd name="connsiteY6" fmla="*/ 0 h 58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237" h="580212">
                  <a:moveTo>
                    <a:pt x="0" y="0"/>
                  </a:moveTo>
                  <a:lnTo>
                    <a:pt x="4318131" y="0"/>
                  </a:lnTo>
                  <a:lnTo>
                    <a:pt x="4608237" y="290106"/>
                  </a:lnTo>
                  <a:lnTo>
                    <a:pt x="4318131" y="580212"/>
                  </a:lnTo>
                  <a:lnTo>
                    <a:pt x="0" y="580212"/>
                  </a:lnTo>
                  <a:lnTo>
                    <a:pt x="290106" y="290106"/>
                  </a:lnTo>
                  <a:lnTo>
                    <a:pt x="0" y="0"/>
                  </a:lnTo>
                  <a:close/>
                </a:path>
              </a:pathLst>
            </a:custGeom>
            <a:solidFill>
              <a:srgbClr val="0F75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2115" tIns="24003" rIns="314109" bIns="24003" numCol="1" spcCol="1270" anchor="ctr" anchorCtr="0">
              <a:noAutofit/>
            </a:bodyPr>
            <a:lstStyle/>
            <a:p>
              <a:pPr marL="0" lvl="0" indent="0" algn="ctr" defTabSz="800100">
                <a:lnSpc>
                  <a:spcPct val="90000"/>
                </a:lnSpc>
                <a:spcBef>
                  <a:spcPct val="0"/>
                </a:spcBef>
                <a:spcAft>
                  <a:spcPct val="35000"/>
                </a:spcAft>
                <a:buNone/>
              </a:pPr>
              <a:r>
                <a:rPr lang="en-US" sz="1800" b="0" i="0" kern="1200" spc="300" dirty="0">
                  <a:solidFill>
                    <a:schemeClr val="bg1"/>
                  </a:solidFill>
                  <a:latin typeface="Expressway Rg" panose="020B0604020200020204" pitchFamily="34" charset="0"/>
                </a:rPr>
                <a:t>COLLABORATION </a:t>
              </a:r>
            </a:p>
          </p:txBody>
        </p:sp>
        <p:sp>
          <p:nvSpPr>
            <p:cNvPr id="35" name="Freeform 34">
              <a:extLst>
                <a:ext uri="{FF2B5EF4-FFF2-40B4-BE49-F238E27FC236}">
                  <a16:creationId xmlns:a16="http://schemas.microsoft.com/office/drawing/2014/main" id="{CADBC9F5-ACC3-D2B6-D662-CA67CB6C9E07}"/>
                </a:ext>
              </a:extLst>
            </p:cNvPr>
            <p:cNvSpPr/>
            <p:nvPr/>
          </p:nvSpPr>
          <p:spPr>
            <a:xfrm>
              <a:off x="8696940" y="5154918"/>
              <a:ext cx="2920102" cy="580212"/>
            </a:xfrm>
            <a:custGeom>
              <a:avLst/>
              <a:gdLst>
                <a:gd name="connsiteX0" fmla="*/ 0 w 2920102"/>
                <a:gd name="connsiteY0" fmla="*/ 0 h 580212"/>
                <a:gd name="connsiteX1" fmla="*/ 2629996 w 2920102"/>
                <a:gd name="connsiteY1" fmla="*/ 0 h 580212"/>
                <a:gd name="connsiteX2" fmla="*/ 2920102 w 2920102"/>
                <a:gd name="connsiteY2" fmla="*/ 290106 h 580212"/>
                <a:gd name="connsiteX3" fmla="*/ 2629996 w 2920102"/>
                <a:gd name="connsiteY3" fmla="*/ 580212 h 580212"/>
                <a:gd name="connsiteX4" fmla="*/ 0 w 2920102"/>
                <a:gd name="connsiteY4" fmla="*/ 580212 h 580212"/>
                <a:gd name="connsiteX5" fmla="*/ 290106 w 2920102"/>
                <a:gd name="connsiteY5" fmla="*/ 290106 h 580212"/>
                <a:gd name="connsiteX6" fmla="*/ 0 w 2920102"/>
                <a:gd name="connsiteY6" fmla="*/ 0 h 58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102" h="580212">
                  <a:moveTo>
                    <a:pt x="0" y="0"/>
                  </a:moveTo>
                  <a:lnTo>
                    <a:pt x="2629996" y="0"/>
                  </a:lnTo>
                  <a:lnTo>
                    <a:pt x="2920102" y="290106"/>
                  </a:lnTo>
                  <a:lnTo>
                    <a:pt x="2629996" y="580212"/>
                  </a:lnTo>
                  <a:lnTo>
                    <a:pt x="0" y="580212"/>
                  </a:lnTo>
                  <a:lnTo>
                    <a:pt x="290106" y="290106"/>
                  </a:lnTo>
                  <a:lnTo>
                    <a:pt x="0" y="0"/>
                  </a:lnTo>
                  <a:close/>
                </a:path>
              </a:pathLst>
            </a:custGeom>
            <a:solidFill>
              <a:schemeClr val="accent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2115" tIns="24003" rIns="314109" bIns="24003" numCol="1" spcCol="1270" anchor="ctr" anchorCtr="0">
              <a:noAutofit/>
            </a:bodyPr>
            <a:lstStyle/>
            <a:p>
              <a:pPr marL="0" lvl="0" indent="0" algn="ctr" defTabSz="800100">
                <a:lnSpc>
                  <a:spcPct val="90000"/>
                </a:lnSpc>
                <a:spcBef>
                  <a:spcPct val="0"/>
                </a:spcBef>
                <a:spcAft>
                  <a:spcPct val="35000"/>
                </a:spcAft>
                <a:buNone/>
              </a:pPr>
              <a:r>
                <a:rPr lang="en-US" sz="1800" b="0" i="0" kern="1200" spc="300" dirty="0">
                  <a:solidFill>
                    <a:schemeClr val="bg1"/>
                  </a:solidFill>
                  <a:latin typeface="Expressway Rg" panose="020B0604020200020204" pitchFamily="34" charset="0"/>
                </a:rPr>
                <a:t>STRATEGY</a:t>
              </a:r>
            </a:p>
          </p:txBody>
        </p:sp>
      </p:grpSp>
      <p:graphicFrame>
        <p:nvGraphicFramePr>
          <p:cNvPr id="37" name="Diagram 36">
            <a:extLst>
              <a:ext uri="{FF2B5EF4-FFF2-40B4-BE49-F238E27FC236}">
                <a16:creationId xmlns:a16="http://schemas.microsoft.com/office/drawing/2014/main" id="{FD0BB833-A0E8-4013-A8C0-32A950610EC0}"/>
              </a:ext>
            </a:extLst>
          </p:cNvPr>
          <p:cNvGraphicFramePr/>
          <p:nvPr/>
        </p:nvGraphicFramePr>
        <p:xfrm>
          <a:off x="8492092" y="1538534"/>
          <a:ext cx="2714230" cy="37481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5892226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t>FUNDING AND PROGRAMMATIC OPPORTUNITIES</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dirty="0">
                <a:latin typeface="Open Sans" panose="020B0606030504020204" pitchFamily="34" charset="0"/>
              </a:rPr>
              <a:t>Funding overview and timeline</a:t>
            </a: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14</a:t>
            </a:fld>
            <a:endParaRPr lang="en-US" dirty="0"/>
          </a:p>
        </p:txBody>
      </p:sp>
    </p:spTree>
    <p:extLst>
      <p:ext uri="{BB962C8B-B14F-4D97-AF65-F5344CB8AC3E}">
        <p14:creationId xmlns:p14="http://schemas.microsoft.com/office/powerpoint/2010/main" val="25719215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66C7-D6E2-F192-9E01-793C5C510C86}"/>
              </a:ext>
            </a:extLst>
          </p:cNvPr>
          <p:cNvSpPr>
            <a:spLocks noGrp="1"/>
          </p:cNvSpPr>
          <p:nvPr>
            <p:ph type="title"/>
          </p:nvPr>
        </p:nvSpPr>
        <p:spPr/>
        <p:txBody>
          <a:bodyPr>
            <a:normAutofit/>
          </a:bodyPr>
          <a:lstStyle/>
          <a:p>
            <a:r>
              <a:rPr lang="en-US" dirty="0"/>
              <a:t>FUNDING OPPORTUNITIES</a:t>
            </a:r>
          </a:p>
        </p:txBody>
      </p:sp>
      <p:sp>
        <p:nvSpPr>
          <p:cNvPr id="3" name="Footer Placeholder 2">
            <a:extLst>
              <a:ext uri="{FF2B5EF4-FFF2-40B4-BE49-F238E27FC236}">
                <a16:creationId xmlns:a16="http://schemas.microsoft.com/office/drawing/2014/main" id="{BCA0BF03-453A-6C75-6D4A-3D201E82E994}"/>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0B07BEDB-10A3-1F65-C9E7-6DC9A26C85DE}"/>
              </a:ext>
            </a:extLst>
          </p:cNvPr>
          <p:cNvSpPr>
            <a:spLocks noGrp="1"/>
          </p:cNvSpPr>
          <p:nvPr>
            <p:ph type="sldNum" sz="quarter" idx="12"/>
          </p:nvPr>
        </p:nvSpPr>
        <p:spPr/>
        <p:txBody>
          <a:bodyPr/>
          <a:lstStyle/>
          <a:p>
            <a:fld id="{ACAAA2AA-9935-F447-A1F2-B7B18FC0B460}" type="slidenum">
              <a:rPr lang="en-US" smtClean="0"/>
              <a:t>15</a:t>
            </a:fld>
            <a:endParaRPr lang="en-US" dirty="0"/>
          </a:p>
        </p:txBody>
      </p:sp>
      <p:sp>
        <p:nvSpPr>
          <p:cNvPr id="6" name="TextBox 5">
            <a:extLst>
              <a:ext uri="{FF2B5EF4-FFF2-40B4-BE49-F238E27FC236}">
                <a16:creationId xmlns:a16="http://schemas.microsoft.com/office/drawing/2014/main" id="{FF38C883-CBA1-37F8-0489-2EC5FB8682CC}"/>
              </a:ext>
            </a:extLst>
          </p:cNvPr>
          <p:cNvSpPr txBox="1"/>
          <p:nvPr/>
        </p:nvSpPr>
        <p:spPr>
          <a:xfrm>
            <a:off x="1508133" y="1272209"/>
            <a:ext cx="9841548" cy="369332"/>
          </a:xfrm>
          <a:prstGeom prst="rect">
            <a:avLst/>
          </a:prstGeom>
          <a:noFill/>
        </p:spPr>
        <p:txBody>
          <a:bodyPr wrap="square" lIns="0"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Counties will benefit from these programs</a:t>
            </a:r>
          </a:p>
        </p:txBody>
      </p:sp>
      <p:graphicFrame>
        <p:nvGraphicFramePr>
          <p:cNvPr id="7" name="Table 7">
            <a:extLst>
              <a:ext uri="{FF2B5EF4-FFF2-40B4-BE49-F238E27FC236}">
                <a16:creationId xmlns:a16="http://schemas.microsoft.com/office/drawing/2014/main" id="{A040B3D7-F9E9-5C4D-162B-B9726453EA66}"/>
              </a:ext>
            </a:extLst>
          </p:cNvPr>
          <p:cNvGraphicFramePr>
            <a:graphicFrameLocks/>
          </p:cNvGraphicFramePr>
          <p:nvPr>
            <p:extLst>
              <p:ext uri="{D42A27DB-BD31-4B8C-83A1-F6EECF244321}">
                <p14:modId xmlns:p14="http://schemas.microsoft.com/office/powerpoint/2010/main" val="2221826365"/>
              </p:ext>
            </p:extLst>
          </p:nvPr>
        </p:nvGraphicFramePr>
        <p:xfrm>
          <a:off x="1508132" y="1806425"/>
          <a:ext cx="9841548" cy="4572860"/>
        </p:xfrm>
        <a:graphic>
          <a:graphicData uri="http://schemas.openxmlformats.org/drawingml/2006/table">
            <a:tbl>
              <a:tblPr firstRow="1" bandRow="1">
                <a:tableStyleId>{9D7B26C5-4107-4FEC-AEDC-1716B250A1EF}</a:tableStyleId>
              </a:tblPr>
              <a:tblGrid>
                <a:gridCol w="1743068">
                  <a:extLst>
                    <a:ext uri="{9D8B030D-6E8A-4147-A177-3AD203B41FA5}">
                      <a16:colId xmlns:a16="http://schemas.microsoft.com/office/drawing/2014/main" val="2441621273"/>
                    </a:ext>
                  </a:extLst>
                </a:gridCol>
                <a:gridCol w="2540000">
                  <a:extLst>
                    <a:ext uri="{9D8B030D-6E8A-4147-A177-3AD203B41FA5}">
                      <a16:colId xmlns:a16="http://schemas.microsoft.com/office/drawing/2014/main" val="1400963953"/>
                    </a:ext>
                  </a:extLst>
                </a:gridCol>
                <a:gridCol w="2582333">
                  <a:extLst>
                    <a:ext uri="{9D8B030D-6E8A-4147-A177-3AD203B41FA5}">
                      <a16:colId xmlns:a16="http://schemas.microsoft.com/office/drawing/2014/main" val="1941493405"/>
                    </a:ext>
                  </a:extLst>
                </a:gridCol>
                <a:gridCol w="2976147">
                  <a:extLst>
                    <a:ext uri="{9D8B030D-6E8A-4147-A177-3AD203B41FA5}">
                      <a16:colId xmlns:a16="http://schemas.microsoft.com/office/drawing/2014/main" val="93947729"/>
                    </a:ext>
                  </a:extLst>
                </a:gridCol>
              </a:tblGrid>
              <a:tr h="689558">
                <a:tc>
                  <a:txBody>
                    <a:bodyPr/>
                    <a:lstStyle/>
                    <a:p>
                      <a:r>
                        <a:rPr lang="en-US" sz="1400" b="1" i="0" dirty="0">
                          <a:solidFill>
                            <a:schemeClr val="bg1"/>
                          </a:solidFill>
                          <a:latin typeface="Open Sans SemiBold"/>
                          <a:ea typeface="Open Sans SemiBold"/>
                          <a:cs typeface="Open Sans SemiBold"/>
                        </a:rPr>
                        <a:t>Funding Source</a:t>
                      </a:r>
                    </a:p>
                  </a:txBody>
                  <a:tcPr marL="182880" marR="182880" marT="182880" marB="182880" anchor="ctr">
                    <a:lnL>
                      <a:noFill/>
                    </a:lnL>
                    <a:lnR>
                      <a:noFill/>
                    </a:lnR>
                    <a:lnT w="12700" cmpd="sng">
                      <a:noFill/>
                    </a:lnT>
                    <a:lnB w="12700" cmpd="sng">
                      <a:noFill/>
                    </a:lnB>
                    <a:lnTlToBr w="12700" cmpd="sng">
                      <a:noFill/>
                      <a:prstDash val="solid"/>
                    </a:lnTlToBr>
                    <a:lnBlToTr w="12700" cmpd="sng">
                      <a:noFill/>
                      <a:prstDash val="solid"/>
                    </a:lnBlToTr>
                    <a:solidFill>
                      <a:srgbClr val="308CC8"/>
                    </a:solidFill>
                  </a:tcPr>
                </a:tc>
                <a:tc>
                  <a:txBody>
                    <a:bodyPr/>
                    <a:lstStyle/>
                    <a:p>
                      <a:r>
                        <a:rPr lang="en-US" sz="1400" b="1" i="0" dirty="0">
                          <a:solidFill>
                            <a:schemeClr val="bg1"/>
                          </a:solidFill>
                          <a:latin typeface="Open Sans SemiBold"/>
                          <a:ea typeface="Open Sans SemiBold"/>
                          <a:cs typeface="Open Sans SemiBold"/>
                        </a:rPr>
                        <a:t>Programs</a:t>
                      </a:r>
                    </a:p>
                  </a:txBody>
                  <a:tcPr marL="182880" marR="182880" marT="182880" marB="182880" anchor="ctr">
                    <a:lnL>
                      <a:noFill/>
                    </a:lnL>
                    <a:lnR>
                      <a:noFill/>
                    </a:lnR>
                    <a:lnT w="12700" cmpd="sng">
                      <a:noFill/>
                    </a:lnT>
                    <a:lnB w="12700" cmpd="sng">
                      <a:noFill/>
                    </a:lnB>
                    <a:lnTlToBr w="12700" cmpd="sng">
                      <a:noFill/>
                      <a:prstDash val="solid"/>
                    </a:lnTlToBr>
                    <a:lnBlToTr w="12700" cmpd="sng">
                      <a:noFill/>
                      <a:prstDash val="solid"/>
                    </a:lnBlToTr>
                    <a:solidFill>
                      <a:srgbClr val="308CC8"/>
                    </a:solidFill>
                  </a:tcPr>
                </a:tc>
                <a:tc>
                  <a:txBody>
                    <a:bodyPr/>
                    <a:lstStyle/>
                    <a:p>
                      <a:pPr lvl="0" algn="l">
                        <a:lnSpc>
                          <a:spcPct val="100000"/>
                        </a:lnSpc>
                        <a:spcBef>
                          <a:spcPts val="0"/>
                        </a:spcBef>
                        <a:spcAft>
                          <a:spcPts val="0"/>
                        </a:spcAft>
                        <a:buNone/>
                      </a:pPr>
                      <a:r>
                        <a:rPr lang="en-US" sz="1400" b="1" i="0" u="none" strike="noStrike" noProof="0" dirty="0">
                          <a:solidFill>
                            <a:schemeClr val="bg1"/>
                          </a:solidFill>
                          <a:latin typeface="Open Sans SemiBold"/>
                          <a:ea typeface="Open Sans SemiBold"/>
                          <a:cs typeface="Open Sans SemiBold"/>
                        </a:rPr>
                        <a:t>Applicants</a:t>
                      </a:r>
                    </a:p>
                  </a:txBody>
                  <a:tcPr marL="182880" marR="182880" marT="182880" marB="182880" anchor="ctr">
                    <a:lnL>
                      <a:noFill/>
                    </a:lnL>
                    <a:lnR>
                      <a:noFill/>
                    </a:lnR>
                    <a:lnT w="12700" cmpd="sng">
                      <a:noFill/>
                    </a:lnT>
                    <a:lnB w="12700" cmpd="sng">
                      <a:noFill/>
                    </a:lnB>
                    <a:lnTlToBr w="12700" cmpd="sng">
                      <a:noFill/>
                      <a:prstDash val="solid"/>
                    </a:lnTlToBr>
                    <a:lnBlToTr w="12700" cmpd="sng">
                      <a:noFill/>
                      <a:prstDash val="solid"/>
                    </a:lnBlToTr>
                    <a:solidFill>
                      <a:srgbClr val="308CC8"/>
                    </a:solidFill>
                  </a:tcPr>
                </a:tc>
                <a:tc>
                  <a:txBody>
                    <a:bodyPr/>
                    <a:lstStyle/>
                    <a:p>
                      <a:pPr lvl="0" algn="l">
                        <a:lnSpc>
                          <a:spcPct val="100000"/>
                        </a:lnSpc>
                        <a:spcBef>
                          <a:spcPts val="0"/>
                        </a:spcBef>
                        <a:spcAft>
                          <a:spcPts val="0"/>
                        </a:spcAft>
                        <a:buNone/>
                      </a:pPr>
                      <a:r>
                        <a:rPr lang="en-US" sz="1400" b="1" i="0" u="none" strike="noStrike" noProof="0" dirty="0">
                          <a:solidFill>
                            <a:schemeClr val="bg1"/>
                          </a:solidFill>
                          <a:latin typeface="Open Sans SemiBold"/>
                          <a:ea typeface="Open Sans SemiBold"/>
                          <a:cs typeface="Open Sans SemiBold"/>
                        </a:rPr>
                        <a:t>Relevance to Counties</a:t>
                      </a:r>
                    </a:p>
                  </a:txBody>
                  <a:tcPr marL="182880" marR="182880" marT="182880" marB="182880" anchor="ctr">
                    <a:lnL>
                      <a:noFill/>
                    </a:lnL>
                    <a:lnR>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74714072"/>
                  </a:ext>
                </a:extLst>
              </a:tr>
              <a:tr h="1379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Open Sans"/>
                          <a:ea typeface="Open Sans"/>
                          <a:cs typeface="Open Sans"/>
                        </a:rPr>
                        <a:t>Existing Federal</a:t>
                      </a:r>
                    </a:p>
                    <a:p>
                      <a:endParaRPr lang="en-US" sz="1400" b="0" i="0" dirty="0">
                        <a:latin typeface="Open Sans"/>
                        <a:ea typeface="Open Sans"/>
                        <a:cs typeface="Open Sans"/>
                      </a:endParaRPr>
                    </a:p>
                  </a:txBody>
                  <a:tcPr marL="45720" marR="45720" anchor="ctr">
                    <a:lnL>
                      <a:noFill/>
                    </a:lnL>
                    <a:lnR>
                      <a:noFill/>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Open Sans"/>
                          <a:ea typeface="Open Sans"/>
                          <a:cs typeface="Open Sans"/>
                        </a:rPr>
                        <a:t>Rural Digital Opportunity Fund (RDOF)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Open Sans"/>
                          <a:ea typeface="Open Sans"/>
                          <a:cs typeface="Open Sans"/>
                        </a:rPr>
                        <a:t>ReConnect</a:t>
                      </a:r>
                    </a:p>
                  </a:txBody>
                  <a:tcPr marL="45720" marR="45720" anchor="ctr">
                    <a:lnL>
                      <a:noFill/>
                    </a:lnL>
                    <a:lnR>
                      <a:noFill/>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b="0" i="0" dirty="0">
                          <a:latin typeface="Open Sans"/>
                          <a:ea typeface="Open Sans"/>
                          <a:cs typeface="Open Sans"/>
                        </a:rPr>
                        <a:t>Alabama internet service providers (ISP) can apply for broadband-related projects</a:t>
                      </a:r>
                    </a:p>
                    <a:p>
                      <a:endParaRPr lang="en-US" sz="1400" b="0" i="0" dirty="0">
                        <a:latin typeface="Open Sans"/>
                        <a:ea typeface="Open Sans"/>
                        <a:cs typeface="Open Sans"/>
                      </a:endParaRPr>
                    </a:p>
                  </a:txBody>
                  <a:tcPr marL="45720" marR="45720" anchor="ctr">
                    <a:lnL>
                      <a:noFill/>
                    </a:lnL>
                    <a:lnR>
                      <a:noFill/>
                    </a:lnR>
                    <a:lnT w="12700" cmpd="sng">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b="0" i="0" dirty="0">
                          <a:latin typeface="Open Sans"/>
                          <a:ea typeface="Open Sans"/>
                          <a:cs typeface="Open Sans"/>
                        </a:rPr>
                        <a:t>Programs fund network expansions to help close gaps in coverage.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Open Sans"/>
                          <a:ea typeface="Open Sans"/>
                          <a:cs typeface="Open Sans"/>
                        </a:rPr>
                        <a:t>See map for RDOF and ReConnect awards in your county </a:t>
                      </a:r>
                    </a:p>
                  </a:txBody>
                  <a:tcPr marL="45720" marR="45720" anchor="ctr">
                    <a:lnL>
                      <a:noFill/>
                    </a:lnL>
                    <a:lnR>
                      <a:noFill/>
                    </a:lnR>
                    <a:lnT w="12700" cmpd="sng">
                      <a:noFill/>
                    </a:lnT>
                    <a:lnB>
                      <a:noFill/>
                    </a:lnB>
                    <a:lnTlToBr w="12700" cmpd="sng">
                      <a:noFill/>
                      <a:prstDash val="solid"/>
                    </a:lnTlToBr>
                    <a:lnBlToTr w="12700" cmpd="sng">
                      <a:noFill/>
                      <a:prstDash val="solid"/>
                    </a:lnBlToTr>
                    <a:solidFill>
                      <a:schemeClr val="accent3">
                        <a:lumMod val="40000"/>
                        <a:lumOff val="60000"/>
                        <a:alpha val="50000"/>
                      </a:schemeClr>
                    </a:solidFill>
                  </a:tcPr>
                </a:tc>
                <a:extLst>
                  <a:ext uri="{0D108BD9-81ED-4DB2-BD59-A6C34878D82A}">
                    <a16:rowId xmlns:a16="http://schemas.microsoft.com/office/drawing/2014/main" val="2716184984"/>
                  </a:ext>
                </a:extLst>
              </a:tr>
              <a:tr h="1633165">
                <a:tc>
                  <a:txBody>
                    <a:bodyPr/>
                    <a:lstStyle/>
                    <a:p>
                      <a:pPr marL="0" lvl="0" indent="0" algn="l" defTabSz="914400">
                        <a:lnSpc>
                          <a:spcPct val="100000"/>
                        </a:lnSpc>
                        <a:spcBef>
                          <a:spcPts val="0"/>
                        </a:spcBef>
                        <a:spcAft>
                          <a:spcPts val="0"/>
                        </a:spcAft>
                        <a:buNone/>
                        <a:tabLst/>
                        <a:defRPr/>
                      </a:pPr>
                      <a:r>
                        <a:rPr lang="en-US" sz="1400" b="0" i="0" dirty="0">
                          <a:solidFill>
                            <a:schemeClr val="tx1"/>
                          </a:solidFill>
                          <a:latin typeface="Open Sans"/>
                          <a:ea typeface="Open Sans"/>
                          <a:cs typeface="Open Sans"/>
                        </a:rPr>
                        <a:t>New Federal</a:t>
                      </a:r>
                    </a:p>
                  </a:txBody>
                  <a:tcPr marL="45720" marR="45720" anchor="ctr">
                    <a:lnL w="0">
                      <a:noFill/>
                    </a:lnL>
                    <a:lnR w="0">
                      <a:noFill/>
                    </a:lnR>
                    <a:lnT w="0">
                      <a:noFill/>
                    </a:lnT>
                    <a:lnB w="0">
                      <a:noFill/>
                    </a:lnB>
                    <a:lnTlToBr w="0">
                      <a:noFill/>
                    </a:lnTlToBr>
                    <a:lnBlToTr w="0">
                      <a:noFill/>
                    </a:lnBlToTr>
                    <a:solidFill>
                      <a:schemeClr val="accent3">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Open Sans"/>
                          <a:ea typeface="Open Sans"/>
                          <a:cs typeface="Open Sans"/>
                        </a:rPr>
                        <a:t>ARPA Fiscal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Open Sans"/>
                          <a:ea typeface="Open Sans"/>
                          <a:cs typeface="Open Sans"/>
                        </a:rPr>
                        <a:t>Capital Projects Fund (CPF)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Open Sans"/>
                          <a:ea typeface="Open Sans"/>
                          <a:cs typeface="Open Sans"/>
                        </a:rPr>
                        <a:t>Broadband Equity, Access &amp; Deployment (BEAD)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Digital capacity and competitive grants</a:t>
                      </a:r>
                      <a:endParaRPr lang="en-US" sz="1400" b="0" i="0" u="none" strike="noStrike" dirty="0">
                        <a:solidFill>
                          <a:schemeClr val="tx1"/>
                        </a:solidFill>
                        <a:effectLst/>
                        <a:latin typeface="Arial" panose="020B0604020202020204" pitchFamily="34" charset="0"/>
                      </a:endParaRPr>
                    </a:p>
                  </a:txBody>
                  <a:tcPr marL="45720" marR="45720" anchor="ctr">
                    <a:lnL w="0">
                      <a:noFill/>
                    </a:lnL>
                    <a:lnR w="0">
                      <a:noFill/>
                    </a:lnR>
                    <a:lnT w="0">
                      <a:noFill/>
                    </a:lnT>
                    <a:lnB w="0">
                      <a:noFill/>
                    </a:lnB>
                    <a:lnTlToBr w="0">
                      <a:noFill/>
                    </a:lnTlToBr>
                    <a:lnBlToTr w="0">
                      <a:noFill/>
                    </a:lnBlToTr>
                    <a:solidFill>
                      <a:schemeClr val="accent3">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Open Sans"/>
                          <a:ea typeface="Open Sans"/>
                          <a:cs typeface="Open Sans"/>
                        </a:rPr>
                        <a:t>State will administer subgrants to ISPs for broadband infrastructure and program providers for digital equity and opportunity</a:t>
                      </a:r>
                      <a:endParaRPr lang="en-US" sz="1400" b="0" i="0" dirty="0">
                        <a:solidFill>
                          <a:schemeClr val="tx1"/>
                        </a:solidFill>
                        <a:latin typeface="Open Sans"/>
                        <a:ea typeface="Open Sans"/>
                        <a:cs typeface="Open Sans"/>
                      </a:endParaRPr>
                    </a:p>
                  </a:txBody>
                  <a:tcPr marL="45720" marR="45720" anchor="ctr">
                    <a:lnL w="0">
                      <a:noFill/>
                    </a:lnL>
                    <a:lnR w="0">
                      <a:noFill/>
                    </a:lnR>
                    <a:lnT w="0">
                      <a:noFill/>
                    </a:lnT>
                    <a:lnB w="0">
                      <a:noFill/>
                    </a:lnB>
                    <a:lnTlToBr w="0">
                      <a:noFill/>
                    </a:lnTlToBr>
                    <a:lnBlToTr w="0">
                      <a:noFill/>
                    </a:lnBlToTr>
                    <a:solidFill>
                      <a:schemeClr val="accent3">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Open Sans"/>
                          <a:ea typeface="Open Sans"/>
                          <a:cs typeface="Open Sans"/>
                        </a:rPr>
                        <a:t>County profiles aid county planning and ADECA in grantmaking to ISPs for middle-mile and last-mile broadband deployment to unserved households</a:t>
                      </a:r>
                    </a:p>
                  </a:txBody>
                  <a:tcPr marL="45720" marR="45720" anchor="ctr">
                    <a:lnL w="0">
                      <a:noFill/>
                    </a:lnL>
                    <a:lnR w="0">
                      <a:noFill/>
                    </a:lnR>
                    <a:lnT w="0">
                      <a:noFill/>
                    </a:lnT>
                    <a:lnB w="0">
                      <a:noFill/>
                    </a:lnB>
                    <a:lnTlToBr w="0">
                      <a:noFill/>
                    </a:lnTlToBr>
                    <a:lnBlToTr w="0">
                      <a:noFill/>
                    </a:lnBlToTr>
                    <a:solidFill>
                      <a:schemeClr val="accent3">
                        <a:alpha val="40000"/>
                      </a:schemeClr>
                    </a:solidFill>
                  </a:tcPr>
                </a:tc>
                <a:extLst>
                  <a:ext uri="{0D108BD9-81ED-4DB2-BD59-A6C34878D82A}">
                    <a16:rowId xmlns:a16="http://schemas.microsoft.com/office/drawing/2014/main" val="2982191955"/>
                  </a:ext>
                </a:extLst>
              </a:tr>
              <a:tr h="871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Arial" panose="020B0604020202020204" pitchFamily="34" charset="0"/>
                        </a:rPr>
                        <a:t>State</a:t>
                      </a:r>
                    </a:p>
                  </a:txBody>
                  <a:tcPr marL="45720" marR="45720" anchor="ctr">
                    <a:lnL w="0">
                      <a:noFill/>
                    </a:lnL>
                    <a:lnR w="0">
                      <a:noFill/>
                    </a:lnR>
                    <a:lnT w="0">
                      <a:noFill/>
                    </a:lnT>
                    <a:lnB w="0">
                      <a:noFill/>
                    </a:lnB>
                    <a:lnTlToBr w="0">
                      <a:noFill/>
                    </a:lnTlToBr>
                    <a:lnBlToTr w="0">
                      <a:noFill/>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Open Sans"/>
                          <a:ea typeface="Open Sans"/>
                          <a:cs typeface="Open Sans"/>
                        </a:rPr>
                        <a:t>Alabama Broadband Accessibility Fund (ABAF)</a:t>
                      </a:r>
                    </a:p>
                  </a:txBody>
                  <a:tcPr marL="45720" marR="45720" anchor="ctr">
                    <a:lnL w="0">
                      <a:noFill/>
                    </a:lnL>
                    <a:lnR w="0">
                      <a:noFill/>
                    </a:lnR>
                    <a:lnT w="0">
                      <a:noFill/>
                    </a:lnT>
                    <a:lnB w="0">
                      <a:noFill/>
                    </a:lnB>
                    <a:lnTlToBr w="0">
                      <a:noFill/>
                    </a:lnTlToBr>
                    <a:lnBlToTr w="0">
                      <a:noFill/>
                    </a:lnBlToTr>
                    <a:solidFill>
                      <a:schemeClr val="bg1"/>
                    </a:solidFill>
                  </a:tcPr>
                </a:tc>
                <a:tc>
                  <a:txBody>
                    <a:bodyPr/>
                    <a:lstStyle/>
                    <a:p>
                      <a:pPr lvl="0">
                        <a:buNone/>
                      </a:pPr>
                      <a:r>
                        <a:rPr lang="en-US" sz="1400" b="0" i="0" dirty="0">
                          <a:solidFill>
                            <a:schemeClr val="tx1"/>
                          </a:solidFill>
                          <a:latin typeface="Open Sans"/>
                          <a:ea typeface="Open Sans"/>
                          <a:cs typeface="Open Sans"/>
                        </a:rPr>
                        <a:t>Alabama ISPs can apply for broadband-related projects</a:t>
                      </a:r>
                    </a:p>
                  </a:txBody>
                  <a:tcPr marL="45720" marR="45720" anchor="ctr">
                    <a:lnL w="0">
                      <a:noFill/>
                    </a:lnL>
                    <a:lnR w="0">
                      <a:noFill/>
                    </a:lnR>
                    <a:lnT w="0">
                      <a:noFill/>
                    </a:lnT>
                    <a:lnB w="0">
                      <a:noFill/>
                    </a:lnB>
                    <a:lnTlToBr w="0">
                      <a:noFill/>
                    </a:lnTlToBr>
                    <a:lnBlToTr w="0">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Open Sans"/>
                          <a:ea typeface="Open Sans"/>
                          <a:cs typeface="Open Sans"/>
                        </a:rPr>
                        <a:t>Programs fund network expansions to help close gaps in coverage. </a:t>
                      </a:r>
                    </a:p>
                  </a:txBody>
                  <a:tcPr marL="45720" marR="45720" anchor="ctr">
                    <a:lnL w="0">
                      <a:noFill/>
                    </a:lnL>
                    <a:lnR w="0">
                      <a:noFill/>
                    </a:lnR>
                    <a:lnT w="0">
                      <a:noFill/>
                    </a:lnT>
                    <a:lnB w="0">
                      <a:noFill/>
                    </a:lnB>
                    <a:lnTlToBr w="0">
                      <a:noFill/>
                    </a:lnTlToBr>
                    <a:lnBlToTr w="0">
                      <a:noFill/>
                    </a:lnBlToTr>
                    <a:solidFill>
                      <a:schemeClr val="accent3">
                        <a:lumMod val="20000"/>
                        <a:lumOff val="80000"/>
                        <a:alpha val="50000"/>
                      </a:schemeClr>
                    </a:solidFill>
                  </a:tcPr>
                </a:tc>
                <a:extLst>
                  <a:ext uri="{0D108BD9-81ED-4DB2-BD59-A6C34878D82A}">
                    <a16:rowId xmlns:a16="http://schemas.microsoft.com/office/drawing/2014/main" val="2414625384"/>
                  </a:ext>
                </a:extLst>
              </a:tr>
            </a:tbl>
          </a:graphicData>
        </a:graphic>
      </p:graphicFrame>
    </p:spTree>
    <p:extLst>
      <p:ext uri="{BB962C8B-B14F-4D97-AF65-F5344CB8AC3E}">
        <p14:creationId xmlns:p14="http://schemas.microsoft.com/office/powerpoint/2010/main" val="11177584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471F-993E-B87E-AE94-1423B545F96A}"/>
              </a:ext>
            </a:extLst>
          </p:cNvPr>
          <p:cNvSpPr>
            <a:spLocks noGrp="1"/>
          </p:cNvSpPr>
          <p:nvPr>
            <p:ph type="title"/>
          </p:nvPr>
        </p:nvSpPr>
        <p:spPr>
          <a:xfrm>
            <a:off x="1511614" y="365125"/>
            <a:ext cx="10146986" cy="674403"/>
          </a:xfrm>
        </p:spPr>
        <p:txBody>
          <a:bodyPr>
            <a:normAutofit/>
          </a:bodyPr>
          <a:lstStyle/>
          <a:p>
            <a:r>
              <a:rPr lang="en-US" dirty="0"/>
              <a:t>BROADBAND, EQUITY, ACCESS, &amp; DEPLOYMENT (BEAD)</a:t>
            </a:r>
          </a:p>
        </p:txBody>
      </p:sp>
      <p:sp>
        <p:nvSpPr>
          <p:cNvPr id="3" name="Footer Placeholder 2">
            <a:extLst>
              <a:ext uri="{FF2B5EF4-FFF2-40B4-BE49-F238E27FC236}">
                <a16:creationId xmlns:a16="http://schemas.microsoft.com/office/drawing/2014/main" id="{EC2045A1-D9B5-A7D7-E040-EAF7F104357B}"/>
              </a:ext>
            </a:extLst>
          </p:cNvPr>
          <p:cNvSpPr>
            <a:spLocks noGrp="1"/>
          </p:cNvSpPr>
          <p:nvPr>
            <p:ph type="ftr" sz="quarter" idx="11"/>
          </p:nvPr>
        </p:nvSpPr>
        <p:spPr>
          <a:xfrm rot="16200000">
            <a:off x="-2210737" y="3608723"/>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lumMod val="75000"/>
                  </a:srgbClr>
                </a:solidFill>
                <a:effectLst/>
                <a:uLnTx/>
                <a:uFillTx/>
                <a:latin typeface="Expressway Rg" panose="020B0604020200020204" pitchFamily="34" charset="0"/>
                <a:ea typeface="+mn-ea"/>
                <a:cs typeface="+mn-cs"/>
              </a:rPr>
              <a:t>FUNDING OPPORTUNITIES</a:t>
            </a:r>
          </a:p>
        </p:txBody>
      </p:sp>
      <p:sp>
        <p:nvSpPr>
          <p:cNvPr id="4" name="Slide Number Placeholder 3">
            <a:extLst>
              <a:ext uri="{FF2B5EF4-FFF2-40B4-BE49-F238E27FC236}">
                <a16:creationId xmlns:a16="http://schemas.microsoft.com/office/drawing/2014/main" id="{2B84A192-78C8-CDFC-FE9E-60121B9A9E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FFFFFF">
                  <a:lumMod val="75000"/>
                </a:srgbClr>
              </a:solidFill>
              <a:effectLst/>
              <a:uLnTx/>
              <a:uFillTx/>
              <a:latin typeface="Expressway Xb" panose="020B0604020200020204" pitchFamily="34" charset="0"/>
              <a:ea typeface="+mn-ea"/>
              <a:cs typeface="+mn-cs"/>
            </a:endParaRPr>
          </a:p>
        </p:txBody>
      </p:sp>
      <p:sp>
        <p:nvSpPr>
          <p:cNvPr id="5" name="TextBox 4">
            <a:extLst>
              <a:ext uri="{FF2B5EF4-FFF2-40B4-BE49-F238E27FC236}">
                <a16:creationId xmlns:a16="http://schemas.microsoft.com/office/drawing/2014/main" id="{C58B7534-CC6C-06C4-44E6-34495A9695DD}"/>
              </a:ext>
            </a:extLst>
          </p:cNvPr>
          <p:cNvSpPr txBox="1"/>
          <p:nvPr/>
        </p:nvSpPr>
        <p:spPr>
          <a:xfrm>
            <a:off x="1508133" y="1272209"/>
            <a:ext cx="9841548" cy="36933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solidFill>
                <a:effectLst/>
                <a:uLnTx/>
                <a:uFillTx/>
                <a:latin typeface="Open Sans SemiBold" pitchFamily="2" charset="0"/>
                <a:ea typeface="Open Sans SemiBold" pitchFamily="2" charset="0"/>
                <a:cs typeface="Open Sans SemiBold" pitchFamily="2" charset="0"/>
              </a:rPr>
              <a:t>National Telecommunications Information Administration grant program</a:t>
            </a:r>
          </a:p>
        </p:txBody>
      </p:sp>
      <p:sp>
        <p:nvSpPr>
          <p:cNvPr id="7" name="Content Placeholder 2">
            <a:extLst>
              <a:ext uri="{FF2B5EF4-FFF2-40B4-BE49-F238E27FC236}">
                <a16:creationId xmlns:a16="http://schemas.microsoft.com/office/drawing/2014/main" id="{EC882592-7D7F-A40D-7705-FE0A8F5C2AFA}"/>
              </a:ext>
            </a:extLst>
          </p:cNvPr>
          <p:cNvSpPr txBox="1">
            <a:spLocks/>
          </p:cNvSpPr>
          <p:nvPr/>
        </p:nvSpPr>
        <p:spPr>
          <a:xfrm>
            <a:off x="1508133" y="1874222"/>
            <a:ext cx="8634488" cy="4112313"/>
          </a:xfrm>
          <a:prstGeom prst="rect">
            <a:avLst/>
          </a:prstGeom>
        </p:spPr>
        <p:txBody>
          <a:bodyPr>
            <a:noAutofit/>
          </a:bodyPr>
          <a:lst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Font typeface="Arial" panose="020B0604020202020204" pitchFamily="34" charset="0"/>
              <a:buChar char="•"/>
            </a:pPr>
            <a:r>
              <a:rPr lang="en-US" sz="2000" b="0" dirty="0">
                <a:solidFill>
                  <a:schemeClr val="tx1"/>
                </a:solidFill>
                <a:latin typeface="Open Sans" pitchFamily="2" charset="0"/>
                <a:ea typeface="Open Sans" pitchFamily="2" charset="0"/>
                <a:cs typeface="Open Sans" pitchFamily="2" charset="0"/>
              </a:rPr>
              <a:t>Funding helps states connect unserved addresses, then underserved addresses, then ensure community anchors institutions can get gigabit internet connection.</a:t>
            </a:r>
          </a:p>
          <a:p>
            <a:pPr marL="285750" indent="-285750">
              <a:lnSpc>
                <a:spcPct val="100000"/>
              </a:lnSpc>
              <a:spcBef>
                <a:spcPts val="600"/>
              </a:spcBef>
              <a:spcAft>
                <a:spcPts val="600"/>
              </a:spcAft>
              <a:buFont typeface="Arial" panose="020B0604020202020204" pitchFamily="34" charset="0"/>
              <a:buChar char="•"/>
            </a:pPr>
            <a:r>
              <a:rPr lang="en-US" sz="2000" b="0" dirty="0">
                <a:solidFill>
                  <a:schemeClr val="tx1"/>
                </a:solidFill>
                <a:latin typeface="Open Sans" pitchFamily="2" charset="0"/>
                <a:ea typeface="Open Sans" pitchFamily="2" charset="0"/>
                <a:cs typeface="Open Sans" pitchFamily="2" charset="0"/>
              </a:rPr>
              <a:t>Prioritizes fiber direct to end user for deployment of last-mile infrastructure, requires funded projects to offer low-cost options to eligible subscribers.</a:t>
            </a:r>
          </a:p>
          <a:p>
            <a:pPr marL="285750" indent="-285750">
              <a:lnSpc>
                <a:spcPct val="100000"/>
              </a:lnSpc>
              <a:spcBef>
                <a:spcPts val="600"/>
              </a:spcBef>
              <a:spcAft>
                <a:spcPts val="600"/>
              </a:spcAft>
              <a:buFont typeface="Arial" panose="020B0604020202020204" pitchFamily="34" charset="0"/>
              <a:buChar char="•"/>
            </a:pPr>
            <a:r>
              <a:rPr lang="en-US" sz="2000" b="0" dirty="0">
                <a:solidFill>
                  <a:schemeClr val="tx1"/>
                </a:solidFill>
                <a:latin typeface="Open Sans" pitchFamily="2" charset="0"/>
                <a:ea typeface="Open Sans" pitchFamily="2" charset="0"/>
                <a:cs typeface="Open Sans" pitchFamily="2" charset="0"/>
              </a:rPr>
              <a:t>At least $100M to state plus allocation based on number of unserved addresses per FCC maps. States have challenged FCC maps with additional data.</a:t>
            </a:r>
          </a:p>
          <a:p>
            <a:pPr marL="285750" indent="-285750">
              <a:lnSpc>
                <a:spcPct val="100000"/>
              </a:lnSpc>
              <a:spcBef>
                <a:spcPts val="600"/>
              </a:spcBef>
              <a:spcAft>
                <a:spcPts val="600"/>
              </a:spcAft>
              <a:buFont typeface="Arial" panose="020B0604020202020204" pitchFamily="34" charset="0"/>
              <a:buChar char="•"/>
            </a:pPr>
            <a:r>
              <a:rPr lang="en-US" sz="2000" b="0" dirty="0">
                <a:solidFill>
                  <a:schemeClr val="tx1"/>
                </a:solidFill>
                <a:latin typeface="Open Sans" pitchFamily="2" charset="0"/>
                <a:ea typeface="Open Sans" pitchFamily="2" charset="0"/>
                <a:cs typeface="Open Sans" pitchFamily="2" charset="0"/>
              </a:rPr>
              <a:t>State must submit broadband Five-Year Action Plan, Initial Proposal for deployment projects (20% funding upon NTIA approval), and Final Proposal to complete deployment (remaining allocation upon approval)</a:t>
            </a: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1600" dirty="0">
              <a:solidFill>
                <a:schemeClr val="tx2"/>
              </a:solidFill>
            </a:endParaRPr>
          </a:p>
        </p:txBody>
      </p:sp>
    </p:spTree>
    <p:extLst>
      <p:ext uri="{BB962C8B-B14F-4D97-AF65-F5344CB8AC3E}">
        <p14:creationId xmlns:p14="http://schemas.microsoft.com/office/powerpoint/2010/main" val="38151221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3C87-982E-AD69-B3AF-BB996869D613}"/>
              </a:ext>
            </a:extLst>
          </p:cNvPr>
          <p:cNvSpPr>
            <a:spLocks noGrp="1"/>
          </p:cNvSpPr>
          <p:nvPr>
            <p:ph type="title"/>
          </p:nvPr>
        </p:nvSpPr>
        <p:spPr/>
        <p:txBody>
          <a:bodyPr/>
          <a:lstStyle/>
          <a:p>
            <a:r>
              <a:rPr lang="en-US" dirty="0"/>
              <a:t>DIGITAL EQUITY FUNDING PRIORITIES AND TIMELINE</a:t>
            </a:r>
          </a:p>
        </p:txBody>
      </p:sp>
      <p:sp>
        <p:nvSpPr>
          <p:cNvPr id="8" name="Content Placeholder 7">
            <a:extLst>
              <a:ext uri="{FF2B5EF4-FFF2-40B4-BE49-F238E27FC236}">
                <a16:creationId xmlns:a16="http://schemas.microsoft.com/office/drawing/2014/main" id="{69902537-E797-9B1D-6B91-605B482B37DA}"/>
              </a:ext>
            </a:extLst>
          </p:cNvPr>
          <p:cNvSpPr>
            <a:spLocks noGrp="1"/>
          </p:cNvSpPr>
          <p:nvPr>
            <p:ph sz="half" idx="1"/>
          </p:nvPr>
        </p:nvSpPr>
        <p:spPr>
          <a:xfrm>
            <a:off x="1513572" y="2141596"/>
            <a:ext cx="5738128" cy="4351280"/>
          </a:xfrm>
        </p:spPr>
        <p:txBody>
          <a:bodyPr>
            <a:normAutofit lnSpcReduction="10000"/>
          </a:bodyPr>
          <a:lstStyle/>
          <a:p>
            <a:pPr marL="0" indent="0">
              <a:spcBef>
                <a:spcPts val="600"/>
              </a:spcBef>
              <a:buFont typeface="Arial" panose="020B0604020202020204" pitchFamily="34" charset="0"/>
              <a:buNone/>
            </a:pPr>
            <a:r>
              <a:rPr lang="en-US" sz="1800" b="0" dirty="0">
                <a:solidFill>
                  <a:srgbClr val="0070C0"/>
                </a:solidFill>
                <a:latin typeface="Open Sans SemiBold" pitchFamily="2" charset="0"/>
                <a:ea typeface="Open Sans SemiBold" pitchFamily="2" charset="0"/>
                <a:cs typeface="Open Sans SemiBold" pitchFamily="2" charset="0"/>
              </a:rPr>
              <a:t>Program areas</a:t>
            </a:r>
          </a:p>
          <a:p>
            <a:pPr>
              <a:spcBef>
                <a:spcPts val="600"/>
              </a:spcBef>
              <a:spcAft>
                <a:spcPts val="600"/>
              </a:spcAft>
            </a:pPr>
            <a:r>
              <a:rPr lang="en-US" sz="1400" b="0" dirty="0">
                <a:solidFill>
                  <a:srgbClr val="0070C0"/>
                </a:solidFill>
                <a:latin typeface="Open Sans SemiBold" pitchFamily="2" charset="0"/>
                <a:ea typeface="Open Sans SemiBold" pitchFamily="2" charset="0"/>
                <a:cs typeface="Open Sans SemiBold" pitchFamily="2" charset="0"/>
              </a:rPr>
              <a:t>Broadband Access: </a:t>
            </a:r>
            <a:r>
              <a:rPr lang="en-US" sz="1400" b="0" dirty="0">
                <a:solidFill>
                  <a:srgbClr val="0070C0"/>
                </a:solidFill>
                <a:latin typeface="Open Sans" pitchFamily="2" charset="0"/>
                <a:ea typeface="Open Sans" pitchFamily="2" charset="0"/>
                <a:cs typeface="Open Sans" pitchFamily="2" charset="0"/>
              </a:rPr>
              <a:t>Individuals have more affordable, accessible, and reliable high-speed home internet service </a:t>
            </a:r>
          </a:p>
          <a:p>
            <a:pPr>
              <a:spcBef>
                <a:spcPts val="600"/>
              </a:spcBef>
              <a:spcAft>
                <a:spcPts val="600"/>
              </a:spcAft>
            </a:pPr>
            <a:r>
              <a:rPr lang="en-US" sz="1400" b="0" dirty="0">
                <a:solidFill>
                  <a:srgbClr val="0070C0"/>
                </a:solidFill>
                <a:latin typeface="Open Sans SemiBold" pitchFamily="2" charset="0"/>
                <a:ea typeface="Open Sans SemiBold" pitchFamily="2" charset="0"/>
                <a:cs typeface="Open Sans SemiBold" pitchFamily="2" charset="0"/>
              </a:rPr>
              <a:t>Devices and Tech Support: </a:t>
            </a:r>
            <a:r>
              <a:rPr lang="en-US" sz="1400" b="0" dirty="0">
                <a:solidFill>
                  <a:srgbClr val="0070C0"/>
                </a:solidFill>
                <a:latin typeface="Open Sans" pitchFamily="2" charset="0"/>
                <a:ea typeface="Open Sans" pitchFamily="2" charset="0"/>
                <a:cs typeface="Open Sans" pitchFamily="2" charset="0"/>
              </a:rPr>
              <a:t>Individuals have access to a computer or tablet and technical support</a:t>
            </a:r>
          </a:p>
          <a:p>
            <a:pPr>
              <a:spcBef>
                <a:spcPts val="600"/>
              </a:spcBef>
              <a:spcAft>
                <a:spcPts val="600"/>
              </a:spcAft>
            </a:pPr>
            <a:r>
              <a:rPr lang="en-US" sz="1400" b="0" dirty="0">
                <a:solidFill>
                  <a:srgbClr val="0070C0"/>
                </a:solidFill>
                <a:latin typeface="Open Sans SemiBold" pitchFamily="2" charset="0"/>
                <a:ea typeface="Open Sans SemiBold" pitchFamily="2" charset="0"/>
                <a:cs typeface="Open Sans SemiBold" pitchFamily="2" charset="0"/>
              </a:rPr>
              <a:t>Digital Literacy and Skills:  </a:t>
            </a:r>
            <a:r>
              <a:rPr lang="en-US" sz="1400" b="0" dirty="0">
                <a:solidFill>
                  <a:srgbClr val="0070C0"/>
                </a:solidFill>
                <a:latin typeface="Open Sans" pitchFamily="2" charset="0"/>
                <a:ea typeface="Open Sans" pitchFamily="2" charset="0"/>
                <a:cs typeface="Open Sans" pitchFamily="2" charset="0"/>
              </a:rPr>
              <a:t>Individuals have digital skills to support their ability to meaningfully use the internet in their daily lives</a:t>
            </a:r>
          </a:p>
          <a:p>
            <a:pPr>
              <a:spcBef>
                <a:spcPts val="600"/>
              </a:spcBef>
              <a:spcAft>
                <a:spcPts val="600"/>
              </a:spcAft>
            </a:pPr>
            <a:r>
              <a:rPr lang="en-US" sz="1400" b="0" dirty="0">
                <a:solidFill>
                  <a:srgbClr val="0070C0"/>
                </a:solidFill>
                <a:latin typeface="Open Sans SemiBold" pitchFamily="2" charset="0"/>
                <a:ea typeface="Open Sans SemiBold" pitchFamily="2" charset="0"/>
                <a:cs typeface="Open Sans SemiBold" pitchFamily="2" charset="0"/>
              </a:rPr>
              <a:t>Accessible and Inclusive Content: </a:t>
            </a:r>
            <a:r>
              <a:rPr lang="en-US" sz="1400" b="0" dirty="0">
                <a:solidFill>
                  <a:srgbClr val="0070C0"/>
                </a:solidFill>
                <a:latin typeface="Open Sans" pitchFamily="2" charset="0"/>
                <a:ea typeface="Open Sans" pitchFamily="2" charset="0"/>
                <a:cs typeface="Open Sans" pitchFamily="2" charset="0"/>
              </a:rPr>
              <a:t>Public online content is inclusive and accessible by all individuals</a:t>
            </a:r>
          </a:p>
          <a:p>
            <a:pPr>
              <a:spcBef>
                <a:spcPts val="600"/>
              </a:spcBef>
              <a:spcAft>
                <a:spcPts val="600"/>
              </a:spcAft>
            </a:pPr>
            <a:r>
              <a:rPr lang="en-US" sz="1400" b="0" dirty="0">
                <a:solidFill>
                  <a:srgbClr val="0070C0"/>
                </a:solidFill>
                <a:latin typeface="Open Sans SemiBold" pitchFamily="2" charset="0"/>
                <a:ea typeface="Open Sans SemiBold" pitchFamily="2" charset="0"/>
                <a:cs typeface="Open Sans SemiBold" pitchFamily="2" charset="0"/>
              </a:rPr>
              <a:t>Privacy and Security:  </a:t>
            </a:r>
            <a:r>
              <a:rPr lang="en-US" sz="1400" b="0" dirty="0">
                <a:solidFill>
                  <a:srgbClr val="0070C0"/>
                </a:solidFill>
                <a:latin typeface="Open Sans" pitchFamily="2" charset="0"/>
                <a:ea typeface="Open Sans" pitchFamily="2" charset="0"/>
                <a:cs typeface="Open Sans" pitchFamily="2" charset="0"/>
              </a:rPr>
              <a:t>Individuals can protect their data privacy and online security</a:t>
            </a:r>
          </a:p>
        </p:txBody>
      </p:sp>
      <p:sp>
        <p:nvSpPr>
          <p:cNvPr id="9" name="Content Placeholder 8">
            <a:extLst>
              <a:ext uri="{FF2B5EF4-FFF2-40B4-BE49-F238E27FC236}">
                <a16:creationId xmlns:a16="http://schemas.microsoft.com/office/drawing/2014/main" id="{AFDB8B94-807D-A9FB-7980-20BF71D3EF96}"/>
              </a:ext>
            </a:extLst>
          </p:cNvPr>
          <p:cNvSpPr>
            <a:spLocks noGrp="1"/>
          </p:cNvSpPr>
          <p:nvPr>
            <p:ph sz="half" idx="2"/>
          </p:nvPr>
        </p:nvSpPr>
        <p:spPr>
          <a:xfrm>
            <a:off x="7467600" y="2141595"/>
            <a:ext cx="3882080" cy="4351280"/>
          </a:xfrm>
        </p:spPr>
        <p:txBody>
          <a:bodyPr>
            <a:normAutofit fontScale="40000" lnSpcReduction="20000"/>
          </a:bodyPr>
          <a:lstStyle/>
          <a:p>
            <a:pPr marL="0" indent="0">
              <a:buFont typeface="Arial" panose="020B0604020202020204" pitchFamily="34" charset="0"/>
              <a:buNone/>
            </a:pPr>
            <a:r>
              <a:rPr lang="en-US" sz="4400" b="0" dirty="0">
                <a:solidFill>
                  <a:srgbClr val="0070C0"/>
                </a:solidFill>
                <a:latin typeface="Open Sans SemiBold" pitchFamily="2" charset="0"/>
                <a:ea typeface="Open Sans SemiBold" pitchFamily="2" charset="0"/>
                <a:cs typeface="Open Sans SemiBold" pitchFamily="2" charset="0"/>
              </a:rPr>
              <a:t>Covered populations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Rural residents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Low-income individuals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Veterans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Seniors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Individuals with disabilities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English learners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Racial and ethnic minorities</a:t>
            </a:r>
          </a:p>
          <a:p>
            <a:pPr>
              <a:spcBef>
                <a:spcPts val="600"/>
              </a:spcBef>
              <a:spcAft>
                <a:spcPts val="900"/>
              </a:spcAft>
            </a:pPr>
            <a:r>
              <a:rPr lang="en-US" sz="3600" b="0" dirty="0">
                <a:solidFill>
                  <a:srgbClr val="0070C0"/>
                </a:solidFill>
                <a:latin typeface="Open Sans SemiBold" pitchFamily="2" charset="0"/>
                <a:ea typeface="Open Sans SemiBold" pitchFamily="2" charset="0"/>
                <a:cs typeface="Open Sans SemiBold" pitchFamily="2" charset="0"/>
              </a:rPr>
              <a:t>Incarcerated individuals </a:t>
            </a:r>
          </a:p>
          <a:p>
            <a:endParaRPr lang="en-US" dirty="0"/>
          </a:p>
        </p:txBody>
      </p:sp>
      <p:sp>
        <p:nvSpPr>
          <p:cNvPr id="3" name="Footer Placeholder 2">
            <a:extLst>
              <a:ext uri="{FF2B5EF4-FFF2-40B4-BE49-F238E27FC236}">
                <a16:creationId xmlns:a16="http://schemas.microsoft.com/office/drawing/2014/main" id="{7EA7F5ED-6B3B-C464-C554-81C563550D20}"/>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986C6B8C-162F-CA6A-1A20-FF5F9A2952A9}"/>
              </a:ext>
            </a:extLst>
          </p:cNvPr>
          <p:cNvSpPr>
            <a:spLocks noGrp="1"/>
          </p:cNvSpPr>
          <p:nvPr>
            <p:ph type="sldNum" sz="quarter" idx="12"/>
          </p:nvPr>
        </p:nvSpPr>
        <p:spPr/>
        <p:txBody>
          <a:bodyPr/>
          <a:lstStyle/>
          <a:p>
            <a:fld id="{ACAAA2AA-9935-F447-A1F2-B7B18FC0B460}" type="slidenum">
              <a:rPr lang="en-US" smtClean="0"/>
              <a:t>17</a:t>
            </a:fld>
            <a:endParaRPr lang="en-US" dirty="0"/>
          </a:p>
        </p:txBody>
      </p:sp>
      <p:sp>
        <p:nvSpPr>
          <p:cNvPr id="5" name="TextBox 4">
            <a:extLst>
              <a:ext uri="{FF2B5EF4-FFF2-40B4-BE49-F238E27FC236}">
                <a16:creationId xmlns:a16="http://schemas.microsoft.com/office/drawing/2014/main" id="{F3029E8F-6AEF-B0BC-BEE2-8EE69F0BE0B6}"/>
              </a:ext>
            </a:extLst>
          </p:cNvPr>
          <p:cNvSpPr txBox="1"/>
          <p:nvPr/>
        </p:nvSpPr>
        <p:spPr>
          <a:xfrm>
            <a:off x="1508133" y="1272209"/>
            <a:ext cx="9841548" cy="6463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Open Sans SemiBold" pitchFamily="2" charset="0"/>
                <a:ea typeface="Open Sans SemiBold" pitchFamily="2" charset="0"/>
                <a:cs typeface="Open Sans SemiBold" pitchFamily="2" charset="0"/>
              </a:rPr>
              <a:t>Alabama will develop a statewide plan for advancing digital equity, including for how to utilize upcoming federal funds</a:t>
            </a:r>
            <a:endParaRPr kumimoji="0" lang="fr-FR" sz="1800" b="0" i="0" u="none" strike="noStrike" kern="1200" cap="none" spc="0" normalizeH="0" baseline="0" noProof="0" dirty="0">
              <a:ln>
                <a:noFill/>
              </a:ln>
              <a:solidFill>
                <a:schemeClr val="accent1"/>
              </a:solidFill>
              <a:effectLst/>
              <a:uLnTx/>
              <a:uFillTx/>
              <a:latin typeface="Open Sans SemiBold" pitchFamily="2" charset="0"/>
              <a:ea typeface="Open Sans SemiBold" pitchFamily="2" charset="0"/>
              <a:cs typeface="Open Sans SemiBold" pitchFamily="2" charset="0"/>
            </a:endParaRPr>
          </a:p>
        </p:txBody>
      </p:sp>
    </p:spTree>
    <p:extLst>
      <p:ext uri="{BB962C8B-B14F-4D97-AF65-F5344CB8AC3E}">
        <p14:creationId xmlns:p14="http://schemas.microsoft.com/office/powerpoint/2010/main" val="29054002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B9B44B-50BE-FD0A-75F9-C9BE10D18E94}"/>
              </a:ext>
            </a:extLst>
          </p:cNvPr>
          <p:cNvSpPr/>
          <p:nvPr/>
        </p:nvSpPr>
        <p:spPr>
          <a:xfrm>
            <a:off x="5394782" y="1424960"/>
            <a:ext cx="1052162" cy="5058974"/>
          </a:xfrm>
          <a:prstGeom prst="rect">
            <a:avLst/>
          </a:prstGeom>
          <a:solidFill>
            <a:srgbClr val="0F75BC">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F75BC"/>
                </a:solidFill>
                <a:ea typeface="Open Sans SemiBold" panose="020B0606030504020204" pitchFamily="34" charset="0"/>
                <a:cs typeface="Open Sans SemiBold" panose="020B0606030504020204" pitchFamily="34" charset="0"/>
              </a:rPr>
              <a:t>2023</a:t>
            </a:r>
            <a:br>
              <a:rPr lang="en-US" sz="1400" b="1" dirty="0">
                <a:solidFill>
                  <a:srgbClr val="0F75BC"/>
                </a:solidFill>
                <a:ea typeface="Open Sans SemiBold" panose="020B0606030504020204" pitchFamily="34" charset="0"/>
                <a:cs typeface="Open Sans SemiBold" panose="020B0606030504020204" pitchFamily="34" charset="0"/>
              </a:rPr>
            </a:br>
            <a:r>
              <a:rPr lang="en-US" sz="1400" b="1" dirty="0">
                <a:solidFill>
                  <a:srgbClr val="0F75BC"/>
                </a:solidFill>
                <a:ea typeface="Open Sans SemiBold" panose="020B0606030504020204" pitchFamily="34" charset="0"/>
                <a:cs typeface="Open Sans SemiBold" panose="020B0606030504020204" pitchFamily="34" charset="0"/>
              </a:rPr>
              <a:t>Q1-2</a:t>
            </a:r>
          </a:p>
        </p:txBody>
      </p:sp>
      <p:sp>
        <p:nvSpPr>
          <p:cNvPr id="21" name="Rectangle 20">
            <a:extLst>
              <a:ext uri="{FF2B5EF4-FFF2-40B4-BE49-F238E27FC236}">
                <a16:creationId xmlns:a16="http://schemas.microsoft.com/office/drawing/2014/main" id="{007F5144-7FB4-E042-50D5-D0D051049843}"/>
              </a:ext>
            </a:extLst>
          </p:cNvPr>
          <p:cNvSpPr/>
          <p:nvPr/>
        </p:nvSpPr>
        <p:spPr>
          <a:xfrm>
            <a:off x="6621497" y="1421271"/>
            <a:ext cx="1052162" cy="5058989"/>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ctr">
              <a:defRPr/>
            </a:pPr>
            <a:r>
              <a:rPr lang="en-US" sz="1400" b="1" dirty="0">
                <a:solidFill>
                  <a:srgbClr val="0F75BC"/>
                </a:solidFill>
                <a:ea typeface="Open Sans SemiBold" panose="020B0606030504020204" pitchFamily="34" charset="0"/>
                <a:cs typeface="Open Sans SemiBold" panose="020B0606030504020204" pitchFamily="34" charset="0"/>
              </a:rPr>
              <a:t>2023</a:t>
            </a:r>
            <a:br>
              <a:rPr lang="en-US" sz="1400" b="1" dirty="0">
                <a:solidFill>
                  <a:srgbClr val="0F75BC"/>
                </a:solidFill>
                <a:ea typeface="Open Sans SemiBold" panose="020B0606030504020204" pitchFamily="34" charset="0"/>
                <a:cs typeface="Open Sans SemiBold" panose="020B0606030504020204" pitchFamily="34" charset="0"/>
              </a:rPr>
            </a:br>
            <a:r>
              <a:rPr lang="en-US" sz="1400" b="1" dirty="0">
                <a:solidFill>
                  <a:srgbClr val="0F75BC"/>
                </a:solidFill>
                <a:ea typeface="Open Sans SemiBold" panose="020B0606030504020204" pitchFamily="34" charset="0"/>
                <a:cs typeface="Open Sans SemiBold" panose="020B0606030504020204" pitchFamily="34" charset="0"/>
              </a:rPr>
              <a:t>Q3-4</a:t>
            </a:r>
          </a:p>
        </p:txBody>
      </p:sp>
      <p:sp>
        <p:nvSpPr>
          <p:cNvPr id="22" name="Rectangle 21">
            <a:extLst>
              <a:ext uri="{FF2B5EF4-FFF2-40B4-BE49-F238E27FC236}">
                <a16:creationId xmlns:a16="http://schemas.microsoft.com/office/drawing/2014/main" id="{B5DEAB38-45BB-304F-6F79-F7F629FE80EC}"/>
              </a:ext>
            </a:extLst>
          </p:cNvPr>
          <p:cNvSpPr/>
          <p:nvPr/>
        </p:nvSpPr>
        <p:spPr>
          <a:xfrm>
            <a:off x="7848212" y="1415968"/>
            <a:ext cx="1052162" cy="5058974"/>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F75BC"/>
                </a:solidFill>
                <a:ea typeface="Open Sans SemiBold" panose="020B0606030504020204" pitchFamily="34" charset="0"/>
                <a:cs typeface="Open Sans SemiBold" panose="020B0606030504020204" pitchFamily="34" charset="0"/>
              </a:rPr>
              <a:t>2024</a:t>
            </a:r>
            <a:br>
              <a:rPr kumimoji="0" lang="en-US" sz="1400" b="1" dirty="0">
                <a:solidFill>
                  <a:schemeClr val="accent2"/>
                </a:solidFill>
                <a:ea typeface="Open Sans SemiBold" panose="020B0606030504020204" pitchFamily="34" charset="0"/>
                <a:cs typeface="Open Sans SemiBold" panose="020B0606030504020204" pitchFamily="34" charset="0"/>
              </a:rPr>
            </a:br>
            <a:r>
              <a:rPr lang="en-US" sz="1400" b="1" dirty="0">
                <a:solidFill>
                  <a:srgbClr val="0F75BC"/>
                </a:solidFill>
                <a:ea typeface="Open Sans SemiBold" panose="020B0606030504020204" pitchFamily="34" charset="0"/>
                <a:cs typeface="Open Sans SemiBold" panose="020B0606030504020204" pitchFamily="34" charset="0"/>
              </a:rPr>
              <a:t>Q1-2</a:t>
            </a:r>
          </a:p>
        </p:txBody>
      </p:sp>
      <p:sp>
        <p:nvSpPr>
          <p:cNvPr id="23" name="Rectangle 22">
            <a:extLst>
              <a:ext uri="{FF2B5EF4-FFF2-40B4-BE49-F238E27FC236}">
                <a16:creationId xmlns:a16="http://schemas.microsoft.com/office/drawing/2014/main" id="{CB0B78F7-8EF6-487F-F0E1-3C6A023E1F34}"/>
              </a:ext>
            </a:extLst>
          </p:cNvPr>
          <p:cNvSpPr/>
          <p:nvPr/>
        </p:nvSpPr>
        <p:spPr>
          <a:xfrm>
            <a:off x="9074927" y="1415968"/>
            <a:ext cx="1052161" cy="5058974"/>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F75BC"/>
                </a:solidFill>
                <a:ea typeface="Open Sans SemiBold" panose="020B0606030504020204" pitchFamily="34" charset="0"/>
                <a:cs typeface="Open Sans SemiBold" panose="020B0606030504020204" pitchFamily="34" charset="0"/>
              </a:rPr>
              <a:t>2024</a:t>
            </a:r>
            <a:br>
              <a:rPr lang="en-US" sz="1400" b="1" dirty="0">
                <a:solidFill>
                  <a:srgbClr val="0F75BC"/>
                </a:solidFill>
                <a:ea typeface="Open Sans SemiBold" panose="020B0606030504020204" pitchFamily="34" charset="0"/>
                <a:cs typeface="Open Sans SemiBold" panose="020B0606030504020204" pitchFamily="34" charset="0"/>
              </a:rPr>
            </a:br>
            <a:r>
              <a:rPr lang="en-US" sz="1400" b="1" dirty="0">
                <a:solidFill>
                  <a:srgbClr val="0F75BC"/>
                </a:solidFill>
                <a:ea typeface="Open Sans SemiBold" panose="020B0606030504020204" pitchFamily="34" charset="0"/>
                <a:cs typeface="Open Sans SemiBold" panose="020B0606030504020204" pitchFamily="34" charset="0"/>
              </a:rPr>
              <a:t>Q3-4</a:t>
            </a:r>
          </a:p>
        </p:txBody>
      </p:sp>
      <p:sp>
        <p:nvSpPr>
          <p:cNvPr id="5" name="Rectangle 4">
            <a:extLst>
              <a:ext uri="{FF2B5EF4-FFF2-40B4-BE49-F238E27FC236}">
                <a16:creationId xmlns:a16="http://schemas.microsoft.com/office/drawing/2014/main" id="{F48C9485-06BE-CF42-BA50-1CD296E74422}"/>
              </a:ext>
            </a:extLst>
          </p:cNvPr>
          <p:cNvSpPr/>
          <p:nvPr/>
        </p:nvSpPr>
        <p:spPr>
          <a:xfrm>
            <a:off x="4168067" y="1424960"/>
            <a:ext cx="1052162" cy="5058974"/>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F75BC"/>
                </a:solidFill>
                <a:effectLst/>
                <a:uLnTx/>
                <a:uFillTx/>
                <a:ea typeface="Open Sans SemiBold" panose="020B0606030504020204" pitchFamily="34" charset="0"/>
                <a:cs typeface="Open Sans SemiBold" panose="020B0606030504020204" pitchFamily="34" charset="0"/>
              </a:rPr>
              <a:t>2022</a:t>
            </a:r>
            <a:br>
              <a:rPr kumimoji="0" lang="en-US" sz="1400" b="1" u="none" strike="noStrike" kern="1200" cap="none" spc="0" normalizeH="0" baseline="0" noProof="0" dirty="0">
                <a:ln>
                  <a:noFill/>
                </a:ln>
                <a:solidFill>
                  <a:srgbClr val="0F75BC"/>
                </a:solidFill>
                <a:effectLst/>
                <a:uLnTx/>
                <a:uFillTx/>
                <a:ea typeface="Open Sans SemiBold" panose="020B0606030504020204" pitchFamily="34" charset="0"/>
                <a:cs typeface="Open Sans SemiBold" panose="020B0606030504020204" pitchFamily="34" charset="0"/>
              </a:rPr>
            </a:br>
            <a:r>
              <a:rPr lang="en-US" sz="1400" b="1" dirty="0">
                <a:solidFill>
                  <a:srgbClr val="0F75BC"/>
                </a:solidFill>
                <a:ea typeface="Open Sans SemiBold" panose="020B0606030504020204" pitchFamily="34" charset="0"/>
                <a:cs typeface="Open Sans SemiBold" panose="020B0606030504020204" pitchFamily="34" charset="0"/>
              </a:rPr>
              <a:t>Q4</a:t>
            </a:r>
            <a:endParaRPr kumimoji="0" lang="en-US" sz="1400" b="1" u="none" strike="noStrike" kern="1200" cap="none" spc="0" normalizeH="0" baseline="0" noProof="0" dirty="0">
              <a:ln>
                <a:noFill/>
              </a:ln>
              <a:solidFill>
                <a:srgbClr val="0F75BC"/>
              </a:solidFill>
              <a:effectLst/>
              <a:uLnTx/>
              <a:uFillTx/>
              <a:ea typeface="Open Sans SemiBold" panose="020B0606030504020204" pitchFamily="34" charset="0"/>
              <a:cs typeface="Open Sans SemiBold" panose="020B0606030504020204" pitchFamily="34" charset="0"/>
            </a:endParaRPr>
          </a:p>
        </p:txBody>
      </p:sp>
      <p:sp>
        <p:nvSpPr>
          <p:cNvPr id="6" name="Rectangle 5">
            <a:extLst>
              <a:ext uri="{FF2B5EF4-FFF2-40B4-BE49-F238E27FC236}">
                <a16:creationId xmlns:a16="http://schemas.microsoft.com/office/drawing/2014/main" id="{27B1B427-F5F6-8A42-BA57-739873A5F073}"/>
              </a:ext>
            </a:extLst>
          </p:cNvPr>
          <p:cNvSpPr/>
          <p:nvPr/>
        </p:nvSpPr>
        <p:spPr>
          <a:xfrm>
            <a:off x="10301639" y="1415968"/>
            <a:ext cx="1052161" cy="5058974"/>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ctr">
              <a:defRPr/>
            </a:pPr>
            <a:r>
              <a:rPr lang="en-US" sz="1400" b="1" dirty="0">
                <a:solidFill>
                  <a:srgbClr val="0F75BC"/>
                </a:solidFill>
                <a:ea typeface="Open Sans SemiBold" panose="020B0606030504020204" pitchFamily="34" charset="0"/>
                <a:cs typeface="Open Sans SemiBold" panose="020B0606030504020204" pitchFamily="34" charset="0"/>
              </a:rPr>
              <a:t>2025+</a:t>
            </a:r>
          </a:p>
        </p:txBody>
      </p:sp>
      <p:sp>
        <p:nvSpPr>
          <p:cNvPr id="2" name="Title 1">
            <a:extLst>
              <a:ext uri="{FF2B5EF4-FFF2-40B4-BE49-F238E27FC236}">
                <a16:creationId xmlns:a16="http://schemas.microsoft.com/office/drawing/2014/main" id="{1CF55597-6700-7A69-54E2-632746E79CA9}"/>
              </a:ext>
            </a:extLst>
          </p:cNvPr>
          <p:cNvSpPr>
            <a:spLocks noGrp="1"/>
          </p:cNvSpPr>
          <p:nvPr>
            <p:ph type="title"/>
          </p:nvPr>
        </p:nvSpPr>
        <p:spPr/>
        <p:txBody>
          <a:bodyPr/>
          <a:lstStyle/>
          <a:p>
            <a:r>
              <a:rPr lang="en-US" dirty="0">
                <a:cs typeface="Calibri" panose="020F0502020204030204" pitchFamily="34" charset="0"/>
              </a:rPr>
              <a:t>BROADBAND PROGRAM TIMELINE</a:t>
            </a:r>
            <a:endParaRPr lang="en-US" dirty="0"/>
          </a:p>
        </p:txBody>
      </p:sp>
      <p:sp>
        <p:nvSpPr>
          <p:cNvPr id="3" name="Footer Placeholder 2">
            <a:extLst>
              <a:ext uri="{FF2B5EF4-FFF2-40B4-BE49-F238E27FC236}">
                <a16:creationId xmlns:a16="http://schemas.microsoft.com/office/drawing/2014/main" id="{1462766A-5230-A46B-B2F1-B799E6900069}"/>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E6985F78-7363-43D8-CDCD-2EB159B00A88}"/>
              </a:ext>
            </a:extLst>
          </p:cNvPr>
          <p:cNvSpPr>
            <a:spLocks noGrp="1"/>
          </p:cNvSpPr>
          <p:nvPr>
            <p:ph type="sldNum" sz="quarter" idx="12"/>
          </p:nvPr>
        </p:nvSpPr>
        <p:spPr/>
        <p:txBody>
          <a:bodyPr/>
          <a:lstStyle/>
          <a:p>
            <a:fld id="{ACAAA2AA-9935-F447-A1F2-B7B18FC0B460}" type="slidenum">
              <a:rPr lang="en-US" smtClean="0"/>
              <a:t>18</a:t>
            </a:fld>
            <a:endParaRPr lang="en-US" dirty="0"/>
          </a:p>
        </p:txBody>
      </p:sp>
      <p:sp>
        <p:nvSpPr>
          <p:cNvPr id="14" name="Content Placeholder 1">
            <a:extLst>
              <a:ext uri="{FF2B5EF4-FFF2-40B4-BE49-F238E27FC236}">
                <a16:creationId xmlns:a16="http://schemas.microsoft.com/office/drawing/2014/main" id="{F64F75FA-302A-71A3-67DC-96B41DCCE864}"/>
              </a:ext>
            </a:extLst>
          </p:cNvPr>
          <p:cNvSpPr txBox="1">
            <a:spLocks/>
          </p:cNvSpPr>
          <p:nvPr/>
        </p:nvSpPr>
        <p:spPr>
          <a:xfrm>
            <a:off x="1874205" y="4671525"/>
            <a:ext cx="2885335" cy="622328"/>
          </a:xfrm>
          <a:prstGeom prst="rect">
            <a:avLst/>
          </a:prstGeom>
        </p:spPr>
        <p:txBody>
          <a:bodyPr vert="horz" lIns="91440" tIns="45720" rIns="91440" bIns="45720" rtlCol="0" anchor="ctr">
            <a:norm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1">
            <a:extLst>
              <a:ext uri="{FF2B5EF4-FFF2-40B4-BE49-F238E27FC236}">
                <a16:creationId xmlns:a16="http://schemas.microsoft.com/office/drawing/2014/main" id="{7E6C3F3A-0A61-3063-1449-16995C1DC22E}"/>
              </a:ext>
            </a:extLst>
          </p:cNvPr>
          <p:cNvSpPr txBox="1">
            <a:spLocks/>
          </p:cNvSpPr>
          <p:nvPr/>
        </p:nvSpPr>
        <p:spPr>
          <a:xfrm>
            <a:off x="1874205" y="5420170"/>
            <a:ext cx="2885335" cy="622328"/>
          </a:xfrm>
          <a:prstGeom prst="rect">
            <a:avLst/>
          </a:prstGeom>
        </p:spPr>
        <p:txBody>
          <a:bodyPr vert="horz" lIns="91440" tIns="45720" rIns="91440" bIns="45720" rtlCol="0" anchor="ctr">
            <a:norm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Arrow: Chevron 2">
            <a:extLst>
              <a:ext uri="{FF2B5EF4-FFF2-40B4-BE49-F238E27FC236}">
                <a16:creationId xmlns:a16="http://schemas.microsoft.com/office/drawing/2014/main" id="{25A17723-F6E0-0DFA-D553-B55AD20553D9}"/>
              </a:ext>
            </a:extLst>
          </p:cNvPr>
          <p:cNvSpPr/>
          <p:nvPr/>
        </p:nvSpPr>
        <p:spPr>
          <a:xfrm>
            <a:off x="1540085" y="2203566"/>
            <a:ext cx="3392400" cy="789279"/>
          </a:xfrm>
          <a:prstGeom prst="chevron">
            <a:avLst/>
          </a:prstGeom>
          <a:solidFill>
            <a:schemeClr val="accent3">
              <a:alpha val="99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C99EAA82-00DD-72AA-34E6-65D78EB2BC16}"/>
              </a:ext>
            </a:extLst>
          </p:cNvPr>
          <p:cNvSpPr txBox="1">
            <a:spLocks/>
          </p:cNvSpPr>
          <p:nvPr/>
        </p:nvSpPr>
        <p:spPr>
          <a:xfrm>
            <a:off x="2161980" y="2217914"/>
            <a:ext cx="2095908" cy="769625"/>
          </a:xfrm>
          <a:prstGeom prst="rect">
            <a:avLst/>
          </a:prstGeom>
        </p:spPr>
        <p:txBody>
          <a:bodyPr anchor="ctr">
            <a:noAutofit/>
          </a:bodyPr>
          <a:lst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solidFill>
                  <a:srgbClr val="138CDF"/>
                </a:solidFill>
                <a:latin typeface="+mn-lt"/>
              </a:rPr>
              <a:t>Technical Assistance Program</a:t>
            </a:r>
          </a:p>
        </p:txBody>
      </p:sp>
      <p:sp>
        <p:nvSpPr>
          <p:cNvPr id="16" name="Oval 15">
            <a:extLst>
              <a:ext uri="{FF2B5EF4-FFF2-40B4-BE49-F238E27FC236}">
                <a16:creationId xmlns:a16="http://schemas.microsoft.com/office/drawing/2014/main" id="{02D6951D-D516-48BD-5D9C-B4708D371668}"/>
              </a:ext>
            </a:extLst>
          </p:cNvPr>
          <p:cNvSpPr/>
          <p:nvPr/>
        </p:nvSpPr>
        <p:spPr>
          <a:xfrm>
            <a:off x="1508456" y="2315615"/>
            <a:ext cx="561900" cy="5619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rPr>
              <a:t>1</a:t>
            </a:r>
          </a:p>
        </p:txBody>
      </p:sp>
      <p:sp>
        <p:nvSpPr>
          <p:cNvPr id="25" name="Arrow: Chevron 2">
            <a:extLst>
              <a:ext uri="{FF2B5EF4-FFF2-40B4-BE49-F238E27FC236}">
                <a16:creationId xmlns:a16="http://schemas.microsoft.com/office/drawing/2014/main" id="{9743F5F5-8C41-DCBA-9ED5-8DAF6E945E88}"/>
              </a:ext>
            </a:extLst>
          </p:cNvPr>
          <p:cNvSpPr/>
          <p:nvPr/>
        </p:nvSpPr>
        <p:spPr>
          <a:xfrm>
            <a:off x="4257887" y="2209227"/>
            <a:ext cx="2095908" cy="789279"/>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County Profiles</a:t>
            </a:r>
          </a:p>
        </p:txBody>
      </p:sp>
      <p:sp>
        <p:nvSpPr>
          <p:cNvPr id="55" name="Arrow: Chevron 2">
            <a:extLst>
              <a:ext uri="{FF2B5EF4-FFF2-40B4-BE49-F238E27FC236}">
                <a16:creationId xmlns:a16="http://schemas.microsoft.com/office/drawing/2014/main" id="{C23365BC-3099-4D0F-BFBB-69FAF51E7ACB}"/>
              </a:ext>
            </a:extLst>
          </p:cNvPr>
          <p:cNvSpPr/>
          <p:nvPr/>
        </p:nvSpPr>
        <p:spPr>
          <a:xfrm>
            <a:off x="1540085" y="4420245"/>
            <a:ext cx="5168446" cy="802389"/>
          </a:xfrm>
          <a:prstGeom prst="chevron">
            <a:avLst/>
          </a:prstGeom>
          <a:solidFill>
            <a:schemeClr val="accent2">
              <a:alpha val="99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1">
            <a:extLst>
              <a:ext uri="{FF2B5EF4-FFF2-40B4-BE49-F238E27FC236}">
                <a16:creationId xmlns:a16="http://schemas.microsoft.com/office/drawing/2014/main" id="{33AF0330-D676-333C-FF44-A24BCD2CEEC3}"/>
              </a:ext>
            </a:extLst>
          </p:cNvPr>
          <p:cNvSpPr txBox="1">
            <a:spLocks/>
          </p:cNvSpPr>
          <p:nvPr/>
        </p:nvSpPr>
        <p:spPr>
          <a:xfrm>
            <a:off x="2161979" y="4420243"/>
            <a:ext cx="2006088" cy="801723"/>
          </a:xfrm>
          <a:prstGeom prst="rect">
            <a:avLst/>
          </a:prstGeom>
        </p:spPr>
        <p:txBody>
          <a:bodyPr vert="horz" lIns="91440" tIns="45720" rIns="91440" bIns="45720" rtlCol="0" anchor="ctr">
            <a:no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600"/>
              </a:spcAft>
              <a:buClrTx/>
              <a:buSzTx/>
              <a:buFont typeface="Wingdings" panose="05000000000000000000" pitchFamily="2" charset="2"/>
              <a:buNone/>
              <a:tabLst/>
              <a:defRPr/>
            </a:pPr>
            <a:r>
              <a:rPr lang="en-US" sz="1600" b="1" dirty="0">
                <a:solidFill>
                  <a:schemeClr val="tx2">
                    <a:lumMod val="75000"/>
                  </a:schemeClr>
                </a:solidFill>
                <a:ea typeface="Open Sans SemiBold" panose="020B0606030504020204" pitchFamily="34" charset="0"/>
                <a:cs typeface="Open Sans SemiBold" panose="020B0606030504020204" pitchFamily="34" charset="0"/>
              </a:rPr>
              <a:t>State Digital Equity / Opportunity Plan</a:t>
            </a:r>
            <a:endParaRPr kumimoji="0" lang="en-US" sz="1600" b="1" u="none" strike="noStrike" kern="1200" cap="none" spc="0" normalizeH="0" baseline="0" noProof="0" dirty="0">
              <a:ln>
                <a:noFill/>
              </a:ln>
              <a:solidFill>
                <a:schemeClr val="tx2">
                  <a:lumMod val="75000"/>
                </a:schemeClr>
              </a:solidFill>
              <a:effectLst/>
              <a:uLnTx/>
              <a:uFillTx/>
              <a:ea typeface="Open Sans SemiBold" panose="020B0606030504020204" pitchFamily="34" charset="0"/>
              <a:cs typeface="Open Sans SemiBold" panose="020B0606030504020204" pitchFamily="34" charset="0"/>
            </a:endParaRPr>
          </a:p>
        </p:txBody>
      </p:sp>
      <p:sp>
        <p:nvSpPr>
          <p:cNvPr id="18" name="Oval 17">
            <a:extLst>
              <a:ext uri="{FF2B5EF4-FFF2-40B4-BE49-F238E27FC236}">
                <a16:creationId xmlns:a16="http://schemas.microsoft.com/office/drawing/2014/main" id="{5E1E9376-47B3-24E1-8CF8-81C34BEC118D}"/>
              </a:ext>
            </a:extLst>
          </p:cNvPr>
          <p:cNvSpPr/>
          <p:nvPr/>
        </p:nvSpPr>
        <p:spPr>
          <a:xfrm>
            <a:off x="1511179" y="4562045"/>
            <a:ext cx="556455" cy="55645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rPr>
              <a:t>3</a:t>
            </a:r>
          </a:p>
        </p:txBody>
      </p:sp>
      <p:sp>
        <p:nvSpPr>
          <p:cNvPr id="24" name="Arrow: Chevron 33">
            <a:extLst>
              <a:ext uri="{FF2B5EF4-FFF2-40B4-BE49-F238E27FC236}">
                <a16:creationId xmlns:a16="http://schemas.microsoft.com/office/drawing/2014/main" id="{A6E47BCF-A7D0-A350-6679-018F75B77FD8}"/>
              </a:ext>
            </a:extLst>
          </p:cNvPr>
          <p:cNvSpPr/>
          <p:nvPr/>
        </p:nvSpPr>
        <p:spPr>
          <a:xfrm>
            <a:off x="5392534" y="4416271"/>
            <a:ext cx="2220013" cy="80636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Digital Equity / Opportunity Strategic Plan</a:t>
            </a:r>
          </a:p>
        </p:txBody>
      </p:sp>
      <p:sp>
        <p:nvSpPr>
          <p:cNvPr id="54" name="Arrow: Chevron 2">
            <a:extLst>
              <a:ext uri="{FF2B5EF4-FFF2-40B4-BE49-F238E27FC236}">
                <a16:creationId xmlns:a16="http://schemas.microsoft.com/office/drawing/2014/main" id="{E01269F5-CDBF-E8B0-4584-C4554210FD69}"/>
              </a:ext>
            </a:extLst>
          </p:cNvPr>
          <p:cNvSpPr/>
          <p:nvPr/>
        </p:nvSpPr>
        <p:spPr>
          <a:xfrm>
            <a:off x="1540085" y="3305657"/>
            <a:ext cx="9283246" cy="803652"/>
          </a:xfrm>
          <a:prstGeom prst="chevron">
            <a:avLst/>
          </a:prstGeom>
          <a:solidFill>
            <a:schemeClr val="accent1">
              <a:alpha val="99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1">
            <a:extLst>
              <a:ext uri="{FF2B5EF4-FFF2-40B4-BE49-F238E27FC236}">
                <a16:creationId xmlns:a16="http://schemas.microsoft.com/office/drawing/2014/main" id="{A1466636-20A7-0D7B-3611-262044FD3CEB}"/>
              </a:ext>
            </a:extLst>
          </p:cNvPr>
          <p:cNvSpPr txBox="1">
            <a:spLocks/>
          </p:cNvSpPr>
          <p:nvPr/>
        </p:nvSpPr>
        <p:spPr>
          <a:xfrm>
            <a:off x="2161979" y="3305656"/>
            <a:ext cx="2006088" cy="789279"/>
          </a:xfrm>
          <a:prstGeom prst="rect">
            <a:avLst/>
          </a:prstGeom>
        </p:spPr>
        <p:txBody>
          <a:bodyPr vert="horz" lIns="91440" tIns="45720" rIns="91440" bIns="45720" rtlCol="0" anchor="ctr">
            <a:no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4000"/>
              </a:lnSpc>
              <a:spcBef>
                <a:spcPts val="0"/>
              </a:spcBef>
              <a:spcAft>
                <a:spcPts val="600"/>
              </a:spcAft>
              <a:buNone/>
              <a:defRPr/>
            </a:pPr>
            <a:r>
              <a:rPr kumimoji="0" lang="en-US" sz="1600" b="1" u="none" strike="noStrike" kern="1200" cap="none" spc="0" normalizeH="0" baseline="0" noProof="0" dirty="0">
                <a:ln>
                  <a:noFill/>
                </a:ln>
                <a:solidFill>
                  <a:srgbClr val="0F79C1"/>
                </a:solidFill>
                <a:effectLst/>
                <a:uLnTx/>
                <a:uFillTx/>
                <a:ea typeface="Open Sans SemiBold" panose="020B0606030504020204" pitchFamily="34" charset="0"/>
                <a:cs typeface="Open Sans SemiBold" panose="020B0606030504020204" pitchFamily="34" charset="0"/>
              </a:rPr>
              <a:t>State Broadband Infrastructure</a:t>
            </a:r>
            <a:br>
              <a:rPr kumimoji="0" lang="en-US" sz="1600" b="1" u="none" strike="noStrike" kern="1200" cap="none" spc="0" normalizeH="0" baseline="0" noProof="0" dirty="0">
                <a:ln>
                  <a:noFill/>
                </a:ln>
                <a:solidFill>
                  <a:srgbClr val="0F79C1"/>
                </a:solidFill>
                <a:effectLst/>
                <a:uLnTx/>
                <a:uFillTx/>
                <a:ea typeface="Open Sans SemiBold" panose="020B0606030504020204" pitchFamily="34" charset="0"/>
                <a:cs typeface="Open Sans SemiBold" panose="020B0606030504020204" pitchFamily="34" charset="0"/>
              </a:rPr>
            </a:br>
            <a:r>
              <a:rPr lang="en-US" sz="1600" b="1" dirty="0">
                <a:solidFill>
                  <a:srgbClr val="0F79C1"/>
                </a:solidFill>
                <a:ea typeface="Open Sans SemiBold" panose="020B0606030504020204" pitchFamily="34" charset="0"/>
                <a:cs typeface="Open Sans SemiBold" panose="020B0606030504020204" pitchFamily="34" charset="0"/>
              </a:rPr>
              <a:t>Plan &amp; Program</a:t>
            </a:r>
            <a:endParaRPr kumimoji="0" lang="en-US" sz="1600" b="1" u="none" strike="noStrike" kern="1200" cap="none" spc="0" normalizeH="0" baseline="0" noProof="0" dirty="0">
              <a:ln>
                <a:noFill/>
              </a:ln>
              <a:solidFill>
                <a:srgbClr val="0F79C1"/>
              </a:solidFill>
              <a:effectLst/>
              <a:uLnTx/>
              <a:uFillTx/>
              <a:ea typeface="Open Sans SemiBold" panose="020B0606030504020204" pitchFamily="34" charset="0"/>
              <a:cs typeface="Open Sans SemiBold" panose="020B0606030504020204" pitchFamily="34" charset="0"/>
            </a:endParaRPr>
          </a:p>
        </p:txBody>
      </p:sp>
      <p:sp>
        <p:nvSpPr>
          <p:cNvPr id="17" name="Oval 16">
            <a:extLst>
              <a:ext uri="{FF2B5EF4-FFF2-40B4-BE49-F238E27FC236}">
                <a16:creationId xmlns:a16="http://schemas.microsoft.com/office/drawing/2014/main" id="{821F32B7-3DA1-AAA6-8092-382AD66C599A}"/>
              </a:ext>
            </a:extLst>
          </p:cNvPr>
          <p:cNvSpPr/>
          <p:nvPr/>
        </p:nvSpPr>
        <p:spPr>
          <a:xfrm>
            <a:off x="1511179" y="3422067"/>
            <a:ext cx="556455" cy="556455"/>
          </a:xfrm>
          <a:prstGeom prst="ellipse">
            <a:avLst/>
          </a:prstGeom>
          <a:solidFill>
            <a:srgbClr val="0F79C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rPr>
              <a:t>2</a:t>
            </a:r>
          </a:p>
        </p:txBody>
      </p:sp>
      <p:sp>
        <p:nvSpPr>
          <p:cNvPr id="29" name="Arrow: Chevron 13">
            <a:extLst>
              <a:ext uri="{FF2B5EF4-FFF2-40B4-BE49-F238E27FC236}">
                <a16:creationId xmlns:a16="http://schemas.microsoft.com/office/drawing/2014/main" id="{6CAC2A7D-F316-7AE4-493C-CFBBBBC6D0D2}"/>
              </a:ext>
            </a:extLst>
          </p:cNvPr>
          <p:cNvSpPr/>
          <p:nvPr/>
        </p:nvSpPr>
        <p:spPr>
          <a:xfrm>
            <a:off x="4692895" y="3307629"/>
            <a:ext cx="2455252" cy="387326"/>
          </a:xfrm>
          <a:prstGeom prst="chevron">
            <a:avLst/>
          </a:prstGeom>
          <a:solidFill>
            <a:srgbClr val="0F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Open Sans" panose="020B0606030504020204" pitchFamily="34" charset="0"/>
                <a:cs typeface="Open Sans" panose="020B0606030504020204" pitchFamily="34" charset="0"/>
              </a:rPr>
              <a:t>5-Year Action Plan</a:t>
            </a:r>
          </a:p>
        </p:txBody>
      </p:sp>
      <p:sp>
        <p:nvSpPr>
          <p:cNvPr id="30" name="Arrow: Chevron 14">
            <a:extLst>
              <a:ext uri="{FF2B5EF4-FFF2-40B4-BE49-F238E27FC236}">
                <a16:creationId xmlns:a16="http://schemas.microsoft.com/office/drawing/2014/main" id="{2686A97D-FB39-D47F-2B2D-A4D99DEA92F6}"/>
              </a:ext>
            </a:extLst>
          </p:cNvPr>
          <p:cNvSpPr/>
          <p:nvPr/>
        </p:nvSpPr>
        <p:spPr>
          <a:xfrm>
            <a:off x="4692894" y="3727247"/>
            <a:ext cx="3199275" cy="383732"/>
          </a:xfrm>
          <a:prstGeom prst="chevron">
            <a:avLst/>
          </a:prstGeom>
          <a:solidFill>
            <a:srgbClr val="0F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Open Sans" panose="020B0606030504020204" pitchFamily="34" charset="0"/>
                <a:cs typeface="Open Sans" panose="020B0606030504020204" pitchFamily="34" charset="0"/>
              </a:rPr>
              <a:t>Initial Proposal </a:t>
            </a:r>
          </a:p>
        </p:txBody>
      </p:sp>
      <p:sp>
        <p:nvSpPr>
          <p:cNvPr id="34" name="Arrow: Chevron 4">
            <a:extLst>
              <a:ext uri="{FF2B5EF4-FFF2-40B4-BE49-F238E27FC236}">
                <a16:creationId xmlns:a16="http://schemas.microsoft.com/office/drawing/2014/main" id="{09F27B5C-124A-8B57-E3F6-0C6C0D1BD451}"/>
              </a:ext>
            </a:extLst>
          </p:cNvPr>
          <p:cNvSpPr/>
          <p:nvPr/>
        </p:nvSpPr>
        <p:spPr>
          <a:xfrm>
            <a:off x="9874575" y="3300204"/>
            <a:ext cx="1670626" cy="809105"/>
          </a:xfrm>
          <a:prstGeom prst="chevron">
            <a:avLst/>
          </a:prstGeom>
          <a:solidFill>
            <a:srgbClr val="0F79C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dirty="0">
                <a:solidFill>
                  <a:schemeClr val="bg1"/>
                </a:solidFill>
                <a:latin typeface="Calibri" panose="020F0502020204030204" pitchFamily="34" charset="0"/>
                <a:ea typeface="Open Sans" panose="020B0606030504020204" pitchFamily="34" charset="0"/>
                <a:cs typeface="Calibri" panose="020F0502020204030204" pitchFamily="34" charset="0"/>
              </a:rPr>
              <a:t>Oversight</a:t>
            </a:r>
          </a:p>
        </p:txBody>
      </p:sp>
      <p:sp>
        <p:nvSpPr>
          <p:cNvPr id="35" name="Arrow: Chevron 5">
            <a:extLst>
              <a:ext uri="{FF2B5EF4-FFF2-40B4-BE49-F238E27FC236}">
                <a16:creationId xmlns:a16="http://schemas.microsoft.com/office/drawing/2014/main" id="{1D25DCA1-C3CD-EA04-1A0D-06DFCCCEA3A2}"/>
              </a:ext>
            </a:extLst>
          </p:cNvPr>
          <p:cNvSpPr/>
          <p:nvPr/>
        </p:nvSpPr>
        <p:spPr>
          <a:xfrm>
            <a:off x="7848209" y="3300205"/>
            <a:ext cx="2278879" cy="809105"/>
          </a:xfrm>
          <a:prstGeom prst="chevron">
            <a:avLst/>
          </a:prstGeom>
          <a:solidFill>
            <a:srgbClr val="0F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Open Sans" panose="020B0606030504020204" pitchFamily="34" charset="0"/>
                <a:cs typeface="Open Sans" panose="020B0606030504020204" pitchFamily="34" charset="0"/>
              </a:rPr>
              <a:t>Final Proposal</a:t>
            </a:r>
            <a:br>
              <a:rPr lang="en-US" sz="1400" dirty="0">
                <a:solidFill>
                  <a:schemeClr val="bg1"/>
                </a:solidFill>
                <a:ea typeface="Open Sans" panose="020B0606030504020204" pitchFamily="34" charset="0"/>
                <a:cs typeface="Open Sans" panose="020B0606030504020204" pitchFamily="34" charset="0"/>
              </a:rPr>
            </a:br>
            <a:r>
              <a:rPr lang="en-US" sz="1400" dirty="0">
                <a:solidFill>
                  <a:schemeClr val="bg1"/>
                </a:solidFill>
                <a:ea typeface="Open Sans" panose="020B0606030504020204" pitchFamily="34" charset="0"/>
                <a:cs typeface="Open Sans" panose="020B0606030504020204" pitchFamily="34" charset="0"/>
              </a:rPr>
              <a:t>for Broadband Deployment</a:t>
            </a:r>
          </a:p>
        </p:txBody>
      </p:sp>
      <p:sp>
        <p:nvSpPr>
          <p:cNvPr id="56" name="Arrow: Chevron 2">
            <a:extLst>
              <a:ext uri="{FF2B5EF4-FFF2-40B4-BE49-F238E27FC236}">
                <a16:creationId xmlns:a16="http://schemas.microsoft.com/office/drawing/2014/main" id="{AC43B2F9-A61E-6894-5BD7-899066475231}"/>
              </a:ext>
            </a:extLst>
          </p:cNvPr>
          <p:cNvSpPr/>
          <p:nvPr/>
        </p:nvSpPr>
        <p:spPr>
          <a:xfrm>
            <a:off x="1540086" y="5527842"/>
            <a:ext cx="7032414" cy="802388"/>
          </a:xfrm>
          <a:prstGeom prst="chevron">
            <a:avLst/>
          </a:prstGeom>
          <a:solidFill>
            <a:schemeClr val="tx2">
              <a:alpha val="99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3D6D92A5-12AB-292E-EAD5-8B4953E46686}"/>
              </a:ext>
            </a:extLst>
          </p:cNvPr>
          <p:cNvSpPr/>
          <p:nvPr/>
        </p:nvSpPr>
        <p:spPr>
          <a:xfrm>
            <a:off x="1511179" y="5662309"/>
            <a:ext cx="556455" cy="55645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rPr>
              <a:t>4</a:t>
            </a:r>
          </a:p>
        </p:txBody>
      </p:sp>
      <p:sp>
        <p:nvSpPr>
          <p:cNvPr id="26" name="Content Placeholder 1">
            <a:extLst>
              <a:ext uri="{FF2B5EF4-FFF2-40B4-BE49-F238E27FC236}">
                <a16:creationId xmlns:a16="http://schemas.microsoft.com/office/drawing/2014/main" id="{64C3A790-36C7-529F-060E-2694381C79AD}"/>
              </a:ext>
            </a:extLst>
          </p:cNvPr>
          <p:cNvSpPr txBox="1">
            <a:spLocks/>
          </p:cNvSpPr>
          <p:nvPr/>
        </p:nvSpPr>
        <p:spPr>
          <a:xfrm>
            <a:off x="2161979" y="5534736"/>
            <a:ext cx="2006088" cy="793023"/>
          </a:xfrm>
          <a:prstGeom prst="rect">
            <a:avLst/>
          </a:prstGeom>
        </p:spPr>
        <p:txBody>
          <a:bodyPr vert="horz" lIns="91440" tIns="45720" rIns="91440" bIns="45720" rtlCol="0" anchor="ctr">
            <a:no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600"/>
              </a:spcAft>
              <a:buClrTx/>
              <a:buSzTx/>
              <a:buFont typeface="Wingdings" panose="05000000000000000000" pitchFamily="2" charset="2"/>
              <a:buNone/>
              <a:tabLst/>
              <a:defRPr/>
            </a:pPr>
            <a:r>
              <a:rPr lang="en-US" sz="1600" b="1" dirty="0">
                <a:solidFill>
                  <a:schemeClr val="tx2">
                    <a:lumMod val="50000"/>
                  </a:schemeClr>
                </a:solidFill>
                <a:ea typeface="Open Sans SemiBold" panose="020B0606030504020204" pitchFamily="34" charset="0"/>
                <a:cs typeface="Open Sans SemiBold" panose="020B0606030504020204" pitchFamily="34" charset="0"/>
              </a:rPr>
              <a:t>State Digital</a:t>
            </a:r>
            <a:br>
              <a:rPr lang="en-US" sz="1600" b="1" dirty="0">
                <a:solidFill>
                  <a:schemeClr val="tx2">
                    <a:lumMod val="50000"/>
                  </a:schemeClr>
                </a:solidFill>
                <a:ea typeface="Open Sans SemiBold" panose="020B0606030504020204" pitchFamily="34" charset="0"/>
                <a:cs typeface="Open Sans SemiBold" panose="020B0606030504020204" pitchFamily="34" charset="0"/>
              </a:rPr>
            </a:br>
            <a:r>
              <a:rPr lang="en-US" sz="1600" b="1" dirty="0">
                <a:solidFill>
                  <a:schemeClr val="tx2">
                    <a:lumMod val="50000"/>
                  </a:schemeClr>
                </a:solidFill>
                <a:ea typeface="Open Sans SemiBold" panose="020B0606030504020204" pitchFamily="34" charset="0"/>
                <a:cs typeface="Open Sans SemiBold" panose="020B0606030504020204" pitchFamily="34" charset="0"/>
              </a:rPr>
              <a:t>Capacity Program</a:t>
            </a:r>
            <a:endParaRPr kumimoji="0" lang="en-US" sz="1600" b="1" u="none" strike="noStrike" kern="1200" cap="none" spc="0" normalizeH="0" baseline="0" noProof="0" dirty="0">
              <a:ln>
                <a:noFill/>
              </a:ln>
              <a:solidFill>
                <a:schemeClr val="tx2">
                  <a:lumMod val="50000"/>
                </a:schemeClr>
              </a:solidFill>
              <a:effectLst/>
              <a:uLnTx/>
              <a:uFillTx/>
              <a:ea typeface="Open Sans SemiBold" panose="020B0606030504020204" pitchFamily="34" charset="0"/>
              <a:cs typeface="Open Sans SemiBold" panose="020B0606030504020204" pitchFamily="34" charset="0"/>
            </a:endParaRPr>
          </a:p>
        </p:txBody>
      </p:sp>
      <p:sp>
        <p:nvSpPr>
          <p:cNvPr id="27" name="Arrow: Chevron 11">
            <a:extLst>
              <a:ext uri="{FF2B5EF4-FFF2-40B4-BE49-F238E27FC236}">
                <a16:creationId xmlns:a16="http://schemas.microsoft.com/office/drawing/2014/main" id="{FF93DEF6-4CA0-D194-C13F-0764F7146F82}"/>
              </a:ext>
            </a:extLst>
          </p:cNvPr>
          <p:cNvSpPr/>
          <p:nvPr/>
        </p:nvSpPr>
        <p:spPr>
          <a:xfrm>
            <a:off x="7945280" y="5525704"/>
            <a:ext cx="2181808" cy="806363"/>
          </a:xfrm>
          <a:prstGeom prst="chevron">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140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Digital Capacity Grants</a:t>
            </a:r>
            <a:endParaRPr lang="en-US" sz="140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endParaRPr>
          </a:p>
        </p:txBody>
      </p:sp>
      <p:sp>
        <p:nvSpPr>
          <p:cNvPr id="7" name="Arrow: Chevron 4">
            <a:extLst>
              <a:ext uri="{FF2B5EF4-FFF2-40B4-BE49-F238E27FC236}">
                <a16:creationId xmlns:a16="http://schemas.microsoft.com/office/drawing/2014/main" id="{4F577758-B589-016C-99F6-9D3368DBCE0A}"/>
              </a:ext>
            </a:extLst>
          </p:cNvPr>
          <p:cNvSpPr/>
          <p:nvPr/>
        </p:nvSpPr>
        <p:spPr>
          <a:xfrm>
            <a:off x="9874575" y="5524332"/>
            <a:ext cx="1670626" cy="809105"/>
          </a:xfrm>
          <a:prstGeom prst="chevron">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dirty="0">
                <a:solidFill>
                  <a:schemeClr val="bg1"/>
                </a:solidFill>
                <a:ea typeface="Open Sans" panose="020B0606030504020204" pitchFamily="34" charset="0"/>
                <a:cs typeface="Open Sans" panose="020B0606030504020204" pitchFamily="34" charset="0"/>
              </a:rPr>
              <a:t>Oversight</a:t>
            </a:r>
          </a:p>
        </p:txBody>
      </p:sp>
    </p:spTree>
    <p:extLst>
      <p:ext uri="{BB962C8B-B14F-4D97-AF65-F5344CB8AC3E}">
        <p14:creationId xmlns:p14="http://schemas.microsoft.com/office/powerpoint/2010/main" val="8030976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36C9-CCF3-FB3E-43A6-613FF56B89BA}"/>
              </a:ext>
            </a:extLst>
          </p:cNvPr>
          <p:cNvSpPr>
            <a:spLocks noGrp="1"/>
          </p:cNvSpPr>
          <p:nvPr>
            <p:ph type="title"/>
          </p:nvPr>
        </p:nvSpPr>
        <p:spPr>
          <a:ln>
            <a:noFill/>
          </a:ln>
        </p:spPr>
        <p:txBody>
          <a:bodyPr/>
          <a:lstStyle/>
          <a:p>
            <a:r>
              <a:rPr lang="en-US" dirty="0"/>
              <a:t>AGENDA</a:t>
            </a:r>
          </a:p>
        </p:txBody>
      </p:sp>
      <p:sp>
        <p:nvSpPr>
          <p:cNvPr id="3" name="Text Placeholder 2">
            <a:extLst>
              <a:ext uri="{FF2B5EF4-FFF2-40B4-BE49-F238E27FC236}">
                <a16:creationId xmlns:a16="http://schemas.microsoft.com/office/drawing/2014/main" id="{4CB5FD53-3C0B-912D-5C0E-ACDE9A9DBADC}"/>
              </a:ext>
            </a:extLst>
          </p:cNvPr>
          <p:cNvSpPr>
            <a:spLocks noGrp="1"/>
          </p:cNvSpPr>
          <p:nvPr>
            <p:ph type="body" idx="1"/>
          </p:nvPr>
        </p:nvSpPr>
        <p:spPr/>
        <p:txBody>
          <a:bodyPr/>
          <a:lstStyle/>
          <a:p>
            <a:pPr marL="514350" indent="-514350">
              <a:buFont typeface="+mj-lt"/>
              <a:buAutoNum type="romanUcPeriod"/>
            </a:pPr>
            <a:r>
              <a:rPr lang="en-US" dirty="0">
                <a:latin typeface="Open Sans" panose="020B0606030504020204" pitchFamily="34" charset="0"/>
              </a:rPr>
              <a:t>Broadband Technology Overview</a:t>
            </a:r>
          </a:p>
          <a:p>
            <a:pPr marL="514350" indent="-514350">
              <a:buFont typeface="+mj-lt"/>
              <a:buAutoNum type="romanUcPeriod"/>
            </a:pPr>
            <a:r>
              <a:rPr lang="en-US" dirty="0">
                <a:latin typeface="Open Sans" panose="020B0606030504020204" pitchFamily="34" charset="0"/>
              </a:rPr>
              <a:t>Alabama Community Broadband Technical Assistance Program Overview</a:t>
            </a:r>
          </a:p>
          <a:p>
            <a:pPr marL="514350" indent="-514350">
              <a:buFont typeface="+mj-lt"/>
              <a:buAutoNum type="romanUcPeriod"/>
            </a:pPr>
            <a:r>
              <a:rPr lang="en-US" dirty="0">
                <a:latin typeface="Open Sans" panose="020B0606030504020204" pitchFamily="34" charset="0"/>
              </a:rPr>
              <a:t>Funding and Programmatic Opportunities</a:t>
            </a:r>
          </a:p>
        </p:txBody>
      </p:sp>
      <p:sp>
        <p:nvSpPr>
          <p:cNvPr id="5" name="Slide Number Placeholder 4">
            <a:extLst>
              <a:ext uri="{FF2B5EF4-FFF2-40B4-BE49-F238E27FC236}">
                <a16:creationId xmlns:a16="http://schemas.microsoft.com/office/drawing/2014/main" id="{E4229A3B-20CD-B007-87A3-E069782DEA87}"/>
              </a:ext>
            </a:extLst>
          </p:cNvPr>
          <p:cNvSpPr>
            <a:spLocks noGrp="1"/>
          </p:cNvSpPr>
          <p:nvPr>
            <p:ph type="sldNum" sz="quarter" idx="12"/>
          </p:nvPr>
        </p:nvSpPr>
        <p:spPr/>
        <p:txBody>
          <a:bodyPr/>
          <a:lstStyle/>
          <a:p>
            <a:fld id="{ACAAA2AA-9935-F447-A1F2-B7B18FC0B460}" type="slidenum">
              <a:rPr lang="en-US" smtClean="0"/>
              <a:pPr/>
              <a:t>1</a:t>
            </a:fld>
            <a:endParaRPr lang="en-US" dirty="0"/>
          </a:p>
        </p:txBody>
      </p:sp>
    </p:spTree>
    <p:extLst>
      <p:ext uri="{BB962C8B-B14F-4D97-AF65-F5344CB8AC3E}">
        <p14:creationId xmlns:p14="http://schemas.microsoft.com/office/powerpoint/2010/main" val="7424189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692C-381B-4DEE-BF1B-71D31B6E0186}"/>
              </a:ext>
            </a:extLst>
          </p:cNvPr>
          <p:cNvSpPr>
            <a:spLocks noGrp="1"/>
          </p:cNvSpPr>
          <p:nvPr>
            <p:ph type="title"/>
          </p:nvPr>
        </p:nvSpPr>
        <p:spPr/>
        <p:txBody>
          <a:bodyPr>
            <a:normAutofit fontScale="90000"/>
          </a:bodyPr>
          <a:lstStyle/>
          <a:p>
            <a:r>
              <a:rPr lang="en-US" dirty="0"/>
              <a:t>CONSIDERING AFFORDABILITY IN PROJECT DEVELOPMENT</a:t>
            </a:r>
          </a:p>
        </p:txBody>
      </p:sp>
      <p:sp>
        <p:nvSpPr>
          <p:cNvPr id="3" name="Footer Placeholder 2">
            <a:extLst>
              <a:ext uri="{FF2B5EF4-FFF2-40B4-BE49-F238E27FC236}">
                <a16:creationId xmlns:a16="http://schemas.microsoft.com/office/drawing/2014/main" id="{233F796F-C2D4-9599-7355-006A5F33F026}"/>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5CEF4A9B-F31F-5F08-64A2-7CF1CBF7E350}"/>
              </a:ext>
            </a:extLst>
          </p:cNvPr>
          <p:cNvSpPr>
            <a:spLocks noGrp="1"/>
          </p:cNvSpPr>
          <p:nvPr>
            <p:ph type="sldNum" sz="quarter" idx="12"/>
          </p:nvPr>
        </p:nvSpPr>
        <p:spPr/>
        <p:txBody>
          <a:bodyPr/>
          <a:lstStyle/>
          <a:p>
            <a:fld id="{ACAAA2AA-9935-F447-A1F2-B7B18FC0B460}" type="slidenum">
              <a:rPr lang="en-US" smtClean="0"/>
              <a:t>19</a:t>
            </a:fld>
            <a:endParaRPr lang="en-US" dirty="0"/>
          </a:p>
        </p:txBody>
      </p:sp>
      <p:sp>
        <p:nvSpPr>
          <p:cNvPr id="5" name="TextBox 4">
            <a:extLst>
              <a:ext uri="{FF2B5EF4-FFF2-40B4-BE49-F238E27FC236}">
                <a16:creationId xmlns:a16="http://schemas.microsoft.com/office/drawing/2014/main" id="{C500A9BA-6EF4-A260-8743-067A16385F9B}"/>
              </a:ext>
            </a:extLst>
          </p:cNvPr>
          <p:cNvSpPr txBox="1"/>
          <p:nvPr/>
        </p:nvSpPr>
        <p:spPr>
          <a:xfrm>
            <a:off x="1511613" y="1514475"/>
            <a:ext cx="9685122" cy="3754874"/>
          </a:xfrm>
          <a:prstGeom prst="rect">
            <a:avLst/>
          </a:prstGeom>
          <a:noFill/>
        </p:spPr>
        <p:txBody>
          <a:bodyPr wrap="square" lIns="91440" tIns="45720" rIns="91440" bIns="45720" rtlCol="0" anchor="t">
            <a:spAutoFit/>
          </a:bodyPr>
          <a:lstStyle/>
          <a:p>
            <a:pPr marL="285750" indent="-285750">
              <a:spcBef>
                <a:spcPts val="1200"/>
              </a:spcBef>
              <a:spcAft>
                <a:spcPts val="1200"/>
              </a:spcAft>
              <a:buFont typeface="Arial"/>
              <a:buChar char="•"/>
            </a:pPr>
            <a:r>
              <a:rPr lang="en-US" sz="2000" dirty="0">
                <a:solidFill>
                  <a:schemeClr val="accent3">
                    <a:lumMod val="50000"/>
                  </a:schemeClr>
                </a:solidFill>
                <a:latin typeface="Open Sans SemiBold"/>
                <a:ea typeface="Open Sans SemiBold"/>
                <a:cs typeface="Open Sans SemiBold"/>
              </a:rPr>
              <a:t>ADECA places high priority on ISPs that document community engagement</a:t>
            </a:r>
          </a:p>
          <a:p>
            <a:pPr marL="285750" indent="-285750">
              <a:spcBef>
                <a:spcPts val="1200"/>
              </a:spcBef>
              <a:spcAft>
                <a:spcPts val="1200"/>
              </a:spcAft>
              <a:buFont typeface="Arial"/>
              <a:buChar char="•"/>
            </a:pPr>
            <a:r>
              <a:rPr lang="en-US" sz="2000" dirty="0">
                <a:solidFill>
                  <a:schemeClr val="accent3">
                    <a:lumMod val="50000"/>
                  </a:schemeClr>
                </a:solidFill>
                <a:latin typeface="Open Sans SemiBold"/>
                <a:ea typeface="Open Sans SemiBold"/>
                <a:cs typeface="Open Sans SemiBold"/>
              </a:rPr>
              <a:t>Strong consideration is given to community input, adoption programs, and affordability</a:t>
            </a:r>
          </a:p>
          <a:p>
            <a:pPr marL="285750" indent="-285750">
              <a:spcBef>
                <a:spcPts val="1200"/>
              </a:spcBef>
              <a:spcAft>
                <a:spcPts val="1200"/>
              </a:spcAft>
              <a:buFont typeface="Arial"/>
              <a:buChar char="•"/>
            </a:pPr>
            <a:r>
              <a:rPr lang="en-US" sz="2000" dirty="0">
                <a:solidFill>
                  <a:schemeClr val="accent3">
                    <a:lumMod val="50000"/>
                  </a:schemeClr>
                </a:solidFill>
                <a:latin typeface="Open Sans SemiBold"/>
                <a:ea typeface="Open Sans SemiBold"/>
                <a:cs typeface="Open Sans SemiBold"/>
              </a:rPr>
              <a:t>Activities supporting affordable options and digital adoption have significant scoring priority</a:t>
            </a:r>
          </a:p>
          <a:p>
            <a:pPr marL="285750" indent="-285750">
              <a:spcBef>
                <a:spcPts val="1200"/>
              </a:spcBef>
              <a:spcAft>
                <a:spcPts val="1200"/>
              </a:spcAft>
              <a:buFont typeface="Arial"/>
              <a:buChar char="•"/>
            </a:pPr>
            <a:r>
              <a:rPr lang="en-US" sz="2000" dirty="0">
                <a:solidFill>
                  <a:schemeClr val="accent3">
                    <a:lumMod val="50000"/>
                  </a:schemeClr>
                </a:solidFill>
                <a:latin typeface="Open Sans SemiBold"/>
                <a:ea typeface="Open Sans SemiBold"/>
                <a:cs typeface="Open Sans SemiBold"/>
              </a:rPr>
              <a:t>Communities are encouraged to work with ISPs to develop projects that consider long term affordability and other adoption priorities</a:t>
            </a:r>
          </a:p>
          <a:p>
            <a:pPr marL="285750" indent="-285750">
              <a:spcBef>
                <a:spcPts val="1200"/>
              </a:spcBef>
              <a:spcAft>
                <a:spcPts val="1200"/>
              </a:spcAft>
              <a:buFont typeface="Arial"/>
              <a:buChar char="•"/>
            </a:pPr>
            <a:r>
              <a:rPr lang="en-US" sz="2000" dirty="0">
                <a:solidFill>
                  <a:schemeClr val="accent3">
                    <a:lumMod val="50000"/>
                  </a:schemeClr>
                </a:solidFill>
                <a:latin typeface="Open Sans SemiBold"/>
                <a:ea typeface="Open Sans SemiBold"/>
                <a:cs typeface="Open Sans SemiBold"/>
              </a:rPr>
              <a:t>Strong consideration is given to workforce initiatives</a:t>
            </a:r>
            <a:endParaRPr lang="en-US" dirty="0">
              <a:solidFill>
                <a:schemeClr val="accent3">
                  <a:lumMod val="50000"/>
                </a:schemeClr>
              </a:solidFill>
              <a:latin typeface="Open Sans SemiBold"/>
              <a:ea typeface="Open Sans SemiBold"/>
              <a:cs typeface="Open Sans SemiBold"/>
            </a:endParaRPr>
          </a:p>
        </p:txBody>
      </p:sp>
    </p:spTree>
    <p:extLst>
      <p:ext uri="{BB962C8B-B14F-4D97-AF65-F5344CB8AC3E}">
        <p14:creationId xmlns:p14="http://schemas.microsoft.com/office/powerpoint/2010/main" val="33218271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E250-AC7D-BCBE-1C3F-DD7A4CF041BF}"/>
              </a:ext>
            </a:extLst>
          </p:cNvPr>
          <p:cNvSpPr>
            <a:spLocks noGrp="1"/>
          </p:cNvSpPr>
          <p:nvPr>
            <p:ph type="title"/>
          </p:nvPr>
        </p:nvSpPr>
        <p:spPr/>
        <p:txBody>
          <a:bodyPr>
            <a:normAutofit fontScale="90000"/>
          </a:bodyPr>
          <a:lstStyle/>
          <a:p>
            <a:r>
              <a:rPr lang="en-US" dirty="0"/>
              <a:t>LEVERAGING THE AFFORDABLE CONNECTIVITY PROGRAM </a:t>
            </a:r>
          </a:p>
        </p:txBody>
      </p:sp>
      <p:sp>
        <p:nvSpPr>
          <p:cNvPr id="3" name="Footer Placeholder 2">
            <a:extLst>
              <a:ext uri="{FF2B5EF4-FFF2-40B4-BE49-F238E27FC236}">
                <a16:creationId xmlns:a16="http://schemas.microsoft.com/office/drawing/2014/main" id="{E4D33408-2855-058D-5C1B-5A829EFAEE43}"/>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797C0E16-CAF2-4D3E-9382-42B7C18BFE7D}"/>
              </a:ext>
            </a:extLst>
          </p:cNvPr>
          <p:cNvSpPr>
            <a:spLocks noGrp="1"/>
          </p:cNvSpPr>
          <p:nvPr>
            <p:ph type="sldNum" sz="quarter" idx="12"/>
          </p:nvPr>
        </p:nvSpPr>
        <p:spPr/>
        <p:txBody>
          <a:bodyPr/>
          <a:lstStyle/>
          <a:p>
            <a:fld id="{ACAAA2AA-9935-F447-A1F2-B7B18FC0B460}" type="slidenum">
              <a:rPr lang="en-US" smtClean="0"/>
              <a:t>20</a:t>
            </a:fld>
            <a:endParaRPr lang="en-US" dirty="0"/>
          </a:p>
        </p:txBody>
      </p:sp>
      <p:sp>
        <p:nvSpPr>
          <p:cNvPr id="5" name="TextBox 4">
            <a:extLst>
              <a:ext uri="{FF2B5EF4-FFF2-40B4-BE49-F238E27FC236}">
                <a16:creationId xmlns:a16="http://schemas.microsoft.com/office/drawing/2014/main" id="{C34ECB06-61D0-291B-F0FE-CE5F4F2D5C0F}"/>
              </a:ext>
            </a:extLst>
          </p:cNvPr>
          <p:cNvSpPr txBox="1"/>
          <p:nvPr/>
        </p:nvSpPr>
        <p:spPr>
          <a:xfrm>
            <a:off x="1511613" y="1514475"/>
            <a:ext cx="9685122" cy="3747180"/>
          </a:xfrm>
          <a:prstGeom prst="rect">
            <a:avLst/>
          </a:prstGeom>
          <a:noFill/>
        </p:spPr>
        <p:txBody>
          <a:bodyPr wrap="square" lIns="91440" tIns="45720" rIns="91440" bIns="45720" rtlCol="0" anchor="t">
            <a:spAutoFit/>
          </a:bodyPr>
          <a:lstStyle/>
          <a:p>
            <a:pPr marL="285750" indent="-285750">
              <a:spcBef>
                <a:spcPts val="1200"/>
              </a:spcBef>
              <a:spcAft>
                <a:spcPts val="1200"/>
              </a:spcAft>
              <a:buFont typeface="Arial"/>
              <a:buChar char="•"/>
            </a:pPr>
            <a:r>
              <a:rPr lang="en-US" dirty="0">
                <a:solidFill>
                  <a:schemeClr val="tx2"/>
                </a:solidFill>
                <a:latin typeface="Open Sans SemiBold"/>
                <a:ea typeface="Open Sans SemiBold"/>
                <a:cs typeface="Open Sans SemiBold"/>
              </a:rPr>
              <a:t>FCC subsidy program provides benefits for eligible households</a:t>
            </a:r>
            <a:endParaRPr lang="en-US" dirty="0">
              <a:solidFill>
                <a:schemeClr val="tx2"/>
              </a:solidFill>
            </a:endParaRPr>
          </a:p>
          <a:p>
            <a:pPr marL="742950" lvl="1" indent="-285750">
              <a:spcBef>
                <a:spcPts val="600"/>
              </a:spcBef>
              <a:spcAft>
                <a:spcPts val="600"/>
              </a:spcAft>
              <a:buFont typeface="Arial"/>
              <a:buChar char="•"/>
              <a:defRPr/>
            </a:pPr>
            <a:r>
              <a:rPr lang="en-US" sz="1600" dirty="0">
                <a:solidFill>
                  <a:srgbClr val="000000"/>
                </a:solidFill>
                <a:latin typeface="Open Sans"/>
                <a:ea typeface="Open Sans"/>
                <a:cs typeface="Open Sans"/>
              </a:rPr>
              <a:t>Up to </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$30/month internet service </a:t>
            </a:r>
            <a:r>
              <a:rPr lang="en-US" sz="1600" dirty="0">
                <a:solidFill>
                  <a:srgbClr val="000000"/>
                </a:solidFill>
                <a:latin typeface="Open Sans"/>
                <a:ea typeface="Open Sans"/>
                <a:cs typeface="Open Sans"/>
              </a:rPr>
              <a:t>discount</a:t>
            </a:r>
            <a:endParaRPr kumimoji="0"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742950" marR="0" lvl="1" indent="-285750" algn="l" defTabSz="914400" rtl="0" eaLnBrk="1" fontAlgn="auto" latinLnBrk="0" hangingPunct="1">
              <a:lnSpc>
                <a:spcPct val="100000"/>
              </a:lnSpc>
              <a:spcBef>
                <a:spcPts val="30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Up to $75/month internet service </a:t>
            </a:r>
            <a:r>
              <a:rPr lang="en-US" sz="1600" dirty="0">
                <a:solidFill>
                  <a:srgbClr val="000000"/>
                </a:solidFill>
                <a:latin typeface="Open Sans"/>
                <a:ea typeface="Open Sans"/>
                <a:cs typeface="Open Sans"/>
              </a:rPr>
              <a:t>discount on qualifying </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Tribal lands</a:t>
            </a:r>
          </a:p>
          <a:p>
            <a:pPr marL="742950" marR="0" lvl="1" indent="-285750" algn="l" defTabSz="914400" rtl="0" eaLnBrk="1" fontAlgn="auto" latinLnBrk="0" hangingPunct="1">
              <a:lnSpc>
                <a:spcPct val="100000"/>
              </a:lnSpc>
              <a:spcBef>
                <a:spcPts val="300"/>
              </a:spcBef>
              <a:spcAft>
                <a:spcPts val="6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One-time discount up to $100 for a device</a:t>
            </a:r>
          </a:p>
          <a:p>
            <a:pPr marL="742950" marR="0" lvl="1" indent="-285750" algn="l" defTabSz="914400" rtl="0" eaLnBrk="1" fontAlgn="auto" latinLnBrk="0" hangingPunct="1">
              <a:lnSpc>
                <a:spcPct val="100000"/>
              </a:lnSpc>
              <a:spcBef>
                <a:spcPts val="300"/>
              </a:spcBef>
              <a:spcAft>
                <a:spcPts val="600"/>
              </a:spcAft>
              <a:buClrTx/>
              <a:buSzTx/>
              <a:buFont typeface="Arial"/>
              <a:buChar char="•"/>
              <a:tabLst/>
              <a:defRPr/>
            </a:pPr>
            <a:r>
              <a:rPr lang="en-US" sz="1600" dirty="0">
                <a:solidFill>
                  <a:srgbClr val="000000"/>
                </a:solidFill>
                <a:latin typeface="Open Sans"/>
                <a:ea typeface="Open Sans"/>
                <a:cs typeface="Open Sans"/>
              </a:rPr>
              <a:t>Some</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 low-cost service plans can be entirely subsidized </a:t>
            </a:r>
            <a:endParaRPr lang="en-US" sz="1600" dirty="0">
              <a:latin typeface="Open Sans"/>
              <a:ea typeface="Open Sans"/>
              <a:cs typeface="Open Sans"/>
            </a:endParaRPr>
          </a:p>
          <a:p>
            <a:pPr marL="285750" indent="-285750">
              <a:spcBef>
                <a:spcPts val="1200"/>
              </a:spcBef>
              <a:spcAft>
                <a:spcPts val="1200"/>
              </a:spcAft>
              <a:buFont typeface="Arial"/>
              <a:buChar char="•"/>
            </a:pPr>
            <a:r>
              <a:rPr kumimoji="0" lang="en-US" sz="1800" b="0" i="0" u="none" strike="noStrike" kern="1200" cap="none" spc="0" normalizeH="0" baseline="0" noProof="0" dirty="0">
                <a:ln>
                  <a:noFill/>
                </a:ln>
                <a:solidFill>
                  <a:srgbClr val="0F75BC"/>
                </a:solidFill>
                <a:effectLst/>
                <a:uLnTx/>
                <a:uFillTx/>
                <a:latin typeface="Open Sans SemiBold"/>
                <a:ea typeface="Open Sans SemiBold"/>
                <a:cs typeface="Open Sans SemiBold"/>
              </a:rPr>
              <a:t>Household income and federal assistance programs determine eligibility</a:t>
            </a:r>
            <a:endParaRPr lang="en-US" dirty="0">
              <a:solidFill>
                <a:schemeClr val="tx2"/>
              </a:solidFill>
              <a:latin typeface="Open Sans SemiBold"/>
              <a:ea typeface="Open Sans SemiBold"/>
              <a:cs typeface="Open Sans SemiBold"/>
            </a:endParaRPr>
          </a:p>
          <a:p>
            <a:pPr marL="742950" lvl="1" indent="-285750">
              <a:spcBef>
                <a:spcPts val="300"/>
              </a:spcBef>
              <a:spcAft>
                <a:spcPts val="600"/>
              </a:spcAft>
              <a:buFont typeface="Arial"/>
              <a:buChar char="•"/>
              <a:defRPr/>
            </a:pPr>
            <a:r>
              <a:rPr lang="en-US" sz="1600" dirty="0">
                <a:solidFill>
                  <a:srgbClr val="000000"/>
                </a:solidFill>
                <a:latin typeface="Open Sans"/>
                <a:ea typeface="Open Sans"/>
                <a:cs typeface="Open Sans"/>
              </a:rPr>
              <a:t>Apply for ACP: </a:t>
            </a:r>
            <a:r>
              <a:rPr kumimoji="0" lang="en-US" sz="1600" b="0" i="0" u="none" strike="noStrike" kern="1200" cap="none" spc="0" normalizeH="0" baseline="0" noProof="0" dirty="0">
                <a:ln>
                  <a:noFill/>
                </a:ln>
                <a:solidFill>
                  <a:srgbClr val="000000"/>
                </a:solidFill>
                <a:effectLst/>
                <a:uLnTx/>
                <a:uFillTx/>
                <a:ea typeface="+mn-ea"/>
                <a:cs typeface="+mn-cs"/>
                <a:hlinkClick r:id="rId3"/>
              </a:rPr>
              <a:t> </a:t>
            </a:r>
            <a:r>
              <a:rPr kumimoji="0" lang="en-US" sz="16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hlinkClick r:id="rId3"/>
              </a:rPr>
              <a:t>https://www.affordableconnectivity.gov </a:t>
            </a:r>
            <a:endParaRPr kumimoji="0" lang="en-US" sz="16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endParaRPr>
          </a:p>
          <a:p>
            <a:pPr marL="742950" lvl="1" indent="-285750">
              <a:spcBef>
                <a:spcPts val="300"/>
              </a:spcBef>
              <a:spcAft>
                <a:spcPts val="600"/>
              </a:spcAft>
              <a:buFont typeface="Arial"/>
              <a:buChar char="•"/>
              <a:defRPr/>
            </a:pPr>
            <a:r>
              <a:rPr lang="en-US" sz="1600" dirty="0">
                <a:solidFill>
                  <a:srgbClr val="000000"/>
                </a:solidFill>
                <a:latin typeface="Open Sans"/>
                <a:ea typeface="Open Sans"/>
                <a:cs typeface="Open Sans"/>
              </a:rPr>
              <a:t>ACP Enrollment Support: (877) 384-2575</a:t>
            </a:r>
            <a:endParaRPr lang="en-US" sz="1600" dirty="0">
              <a:solidFill>
                <a:schemeClr val="tx2"/>
              </a:solidFill>
              <a:latin typeface="Open Sans SemiBold"/>
              <a:ea typeface="Open Sans SemiBold"/>
              <a:cs typeface="Open Sans SemiBold"/>
            </a:endParaRPr>
          </a:p>
          <a:p>
            <a:pPr marL="285750" indent="-285750">
              <a:spcBef>
                <a:spcPts val="1200"/>
              </a:spcBef>
              <a:spcAft>
                <a:spcPts val="1200"/>
              </a:spcAft>
              <a:buFont typeface="Arial"/>
              <a:buChar char="•"/>
            </a:pPr>
            <a:r>
              <a:rPr lang="en-US" dirty="0">
                <a:solidFill>
                  <a:schemeClr val="tx2"/>
                </a:solidFill>
                <a:latin typeface="Open Sans SemiBold"/>
                <a:ea typeface="Open Sans SemiBold"/>
                <a:cs typeface="Open Sans SemiBold"/>
              </a:rPr>
              <a:t>Community partners can help increase enrollment by providing enrollment support</a:t>
            </a:r>
          </a:p>
        </p:txBody>
      </p:sp>
    </p:spTree>
    <p:extLst>
      <p:ext uri="{BB962C8B-B14F-4D97-AF65-F5344CB8AC3E}">
        <p14:creationId xmlns:p14="http://schemas.microsoft.com/office/powerpoint/2010/main" val="385068986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A565-0C0A-D947-EF74-7FE91A32B86D}"/>
              </a:ext>
            </a:extLst>
          </p:cNvPr>
          <p:cNvSpPr>
            <a:spLocks noGrp="1"/>
          </p:cNvSpPr>
          <p:nvPr>
            <p:ph type="title"/>
          </p:nvPr>
        </p:nvSpPr>
        <p:spPr/>
        <p:txBody>
          <a:bodyPr/>
          <a:lstStyle/>
          <a:p>
            <a:r>
              <a:rPr lang="en-US" dirty="0"/>
              <a:t>SUBMITTING AN FCC CHALLENGE</a:t>
            </a:r>
          </a:p>
        </p:txBody>
      </p:sp>
      <p:sp>
        <p:nvSpPr>
          <p:cNvPr id="3" name="Footer Placeholder 2">
            <a:extLst>
              <a:ext uri="{FF2B5EF4-FFF2-40B4-BE49-F238E27FC236}">
                <a16:creationId xmlns:a16="http://schemas.microsoft.com/office/drawing/2014/main" id="{439AF2D3-82C5-3B45-A570-8A57CC461DE2}"/>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371A01F0-8C00-6AB6-970A-E9CC55576ADB}"/>
              </a:ext>
            </a:extLst>
          </p:cNvPr>
          <p:cNvSpPr>
            <a:spLocks noGrp="1"/>
          </p:cNvSpPr>
          <p:nvPr>
            <p:ph type="sldNum" sz="quarter" idx="12"/>
          </p:nvPr>
        </p:nvSpPr>
        <p:spPr/>
        <p:txBody>
          <a:bodyPr/>
          <a:lstStyle/>
          <a:p>
            <a:fld id="{ACAAA2AA-9935-F447-A1F2-B7B18FC0B460}" type="slidenum">
              <a:rPr lang="en-US" smtClean="0"/>
              <a:t>21</a:t>
            </a:fld>
            <a:endParaRPr lang="en-US" dirty="0"/>
          </a:p>
        </p:txBody>
      </p:sp>
      <p:sp>
        <p:nvSpPr>
          <p:cNvPr id="5" name="TextBox 4">
            <a:extLst>
              <a:ext uri="{FF2B5EF4-FFF2-40B4-BE49-F238E27FC236}">
                <a16:creationId xmlns:a16="http://schemas.microsoft.com/office/drawing/2014/main" id="{B1105A15-D678-5CEA-2198-573B3BFDE9CF}"/>
              </a:ext>
            </a:extLst>
          </p:cNvPr>
          <p:cNvSpPr txBox="1"/>
          <p:nvPr/>
        </p:nvSpPr>
        <p:spPr>
          <a:xfrm>
            <a:off x="1511613" y="1647825"/>
            <a:ext cx="9571253" cy="4231928"/>
          </a:xfrm>
          <a:prstGeom prst="rect">
            <a:avLst/>
          </a:prstGeom>
          <a:no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dirty="0">
                <a:solidFill>
                  <a:schemeClr val="tx2"/>
                </a:solidFill>
                <a:latin typeface="Open Sans SemiBold" pitchFamily="2" charset="0"/>
                <a:ea typeface="Open Sans SemiBold" pitchFamily="2" charset="0"/>
                <a:cs typeface="Open Sans SemiBold" pitchFamily="2" charset="0"/>
              </a:rPr>
              <a:t>Upcoming funding allocations will be determined by FCC's new map</a:t>
            </a:r>
          </a:p>
          <a:p>
            <a:pPr marL="742950" lvl="1" indent="-285750">
              <a:spcBef>
                <a:spcPts val="600"/>
              </a:spcBef>
              <a:spcAft>
                <a:spcPts val="600"/>
              </a:spcAft>
              <a:buFont typeface="Arial"/>
              <a:buChar char="•"/>
            </a:pPr>
            <a:r>
              <a:rPr lang="en-US" sz="1600" dirty="0">
                <a:latin typeface="Open Sans"/>
                <a:ea typeface="Open Sans"/>
                <a:cs typeface="Calibri"/>
              </a:rPr>
              <a:t>Map contains errors which can be remedied via a challenge process</a:t>
            </a:r>
          </a:p>
          <a:p>
            <a:pPr marL="285750" indent="-285750">
              <a:spcBef>
                <a:spcPts val="600"/>
              </a:spcBef>
              <a:spcAft>
                <a:spcPts val="600"/>
              </a:spcAft>
              <a:buFont typeface="Arial" panose="020B0604020202020204" pitchFamily="34" charset="0"/>
              <a:buChar char="•"/>
            </a:pPr>
            <a:r>
              <a:rPr lang="en-US" dirty="0">
                <a:solidFill>
                  <a:schemeClr val="tx2"/>
                </a:solidFill>
                <a:latin typeface="Open Sans SemiBold" pitchFamily="2" charset="0"/>
                <a:ea typeface="Open Sans SemiBold" pitchFamily="2" charset="0"/>
                <a:cs typeface="Open Sans SemiBold" pitchFamily="2" charset="0"/>
              </a:rPr>
              <a:t>Types of information to challenge</a:t>
            </a:r>
          </a:p>
          <a:p>
            <a:pPr marL="742950" lvl="1" indent="-285750">
              <a:spcBef>
                <a:spcPts val="600"/>
              </a:spcBef>
              <a:spcAft>
                <a:spcPts val="600"/>
              </a:spcAft>
              <a:buFont typeface="Arial"/>
              <a:buChar char="•"/>
            </a:pPr>
            <a:r>
              <a:rPr lang="en-US" sz="1600" dirty="0">
                <a:latin typeface="Open Sans"/>
                <a:ea typeface="Open Sans"/>
                <a:cs typeface="Open Sans"/>
              </a:rPr>
              <a:t>Address fabric data (building locations and unit counts)</a:t>
            </a:r>
          </a:p>
          <a:p>
            <a:pPr marL="742950" lvl="1" indent="-285750">
              <a:spcAft>
                <a:spcPts val="600"/>
              </a:spcAft>
              <a:buFont typeface="Arial"/>
              <a:buChar char="•"/>
            </a:pPr>
            <a:r>
              <a:rPr lang="en-US" sz="1600" dirty="0">
                <a:latin typeface="Open Sans"/>
                <a:ea typeface="Open Sans"/>
                <a:cs typeface="Open Sans"/>
              </a:rPr>
              <a:t>Reported service coverage</a:t>
            </a:r>
          </a:p>
          <a:p>
            <a:pPr marL="285750" indent="-285750">
              <a:spcBef>
                <a:spcPts val="600"/>
              </a:spcBef>
              <a:spcAft>
                <a:spcPts val="600"/>
              </a:spcAft>
              <a:buFont typeface="Arial,Sans-Serif"/>
              <a:buChar char="•"/>
            </a:pPr>
            <a:r>
              <a:rPr lang="en-US" dirty="0">
                <a:solidFill>
                  <a:schemeClr val="tx2"/>
                </a:solidFill>
                <a:latin typeface="Open Sans SemiBold" pitchFamily="2" charset="0"/>
                <a:ea typeface="Open Sans SemiBold" pitchFamily="2" charset="0"/>
                <a:cs typeface="Open Sans SemiBold" pitchFamily="2" charset="0"/>
              </a:rPr>
              <a:t>Ways to challenge</a:t>
            </a:r>
          </a:p>
          <a:p>
            <a:pPr marL="742950" lvl="1" indent="-285750">
              <a:spcBef>
                <a:spcPts val="600"/>
              </a:spcBef>
              <a:spcAft>
                <a:spcPts val="600"/>
              </a:spcAft>
              <a:buFont typeface="Arial,Sans-Serif"/>
              <a:buChar char="•"/>
            </a:pPr>
            <a:r>
              <a:rPr lang="en-US" sz="1600" dirty="0">
                <a:latin typeface="Open Sans"/>
                <a:ea typeface="+mn-lt"/>
                <a:cs typeface="+mn-lt"/>
              </a:rPr>
              <a:t>Challenge an individual address* </a:t>
            </a:r>
          </a:p>
          <a:p>
            <a:pPr marL="742950" lvl="1" indent="-285750">
              <a:spcAft>
                <a:spcPts val="600"/>
              </a:spcAft>
              <a:buFont typeface="Arial,Sans-Serif"/>
              <a:buChar char="•"/>
            </a:pPr>
            <a:r>
              <a:rPr lang="en-US" sz="1600" dirty="0">
                <a:latin typeface="Open Sans"/>
                <a:ea typeface="+mn-lt"/>
                <a:cs typeface="+mn-lt"/>
              </a:rPr>
              <a:t>Challenge bulk addresses** (requires individual address input) </a:t>
            </a:r>
            <a:endParaRPr lang="en-US" sz="1600" dirty="0">
              <a:latin typeface="Open Sans"/>
              <a:ea typeface="Open Sans"/>
              <a:cs typeface="Open Sans"/>
            </a:endParaRPr>
          </a:p>
          <a:p>
            <a:pPr marL="285750" indent="-285750">
              <a:spcBef>
                <a:spcPts val="600"/>
              </a:spcBef>
              <a:spcAft>
                <a:spcPts val="600"/>
              </a:spcAft>
              <a:buFont typeface="Arial"/>
              <a:buChar char="•"/>
            </a:pPr>
            <a:r>
              <a:rPr lang="en-US" dirty="0">
                <a:solidFill>
                  <a:schemeClr val="tx2"/>
                </a:solidFill>
                <a:latin typeface="Open Sans SemiBold" pitchFamily="2" charset="0"/>
                <a:ea typeface="Open Sans SemiBold" pitchFamily="2" charset="0"/>
                <a:cs typeface="Open Sans SemiBold" pitchFamily="2" charset="0"/>
              </a:rPr>
              <a:t>What can my county do?</a:t>
            </a:r>
          </a:p>
          <a:p>
            <a:pPr marL="742950" lvl="1" indent="-285750">
              <a:spcBef>
                <a:spcPts val="600"/>
              </a:spcBef>
              <a:spcAft>
                <a:spcPts val="600"/>
              </a:spcAft>
              <a:buFont typeface="Arial"/>
              <a:buChar char="•"/>
            </a:pPr>
            <a:r>
              <a:rPr lang="en-US" sz="1600" dirty="0">
                <a:latin typeface="Open Sans"/>
                <a:ea typeface="Open Sans"/>
                <a:cs typeface="Open Sans"/>
              </a:rPr>
              <a:t>Educate partners and residents</a:t>
            </a:r>
          </a:p>
          <a:p>
            <a:pPr marL="742950" lvl="1" indent="-285750">
              <a:spcAft>
                <a:spcPts val="600"/>
              </a:spcAft>
              <a:buFont typeface="Arial"/>
              <a:buChar char="•"/>
            </a:pPr>
            <a:r>
              <a:rPr lang="en-US" sz="1600" dirty="0">
                <a:latin typeface="Open Sans"/>
                <a:ea typeface="Open Sans"/>
                <a:cs typeface="Open Sans"/>
              </a:rPr>
              <a:t>Support coordination of bulk challenges</a:t>
            </a:r>
          </a:p>
        </p:txBody>
      </p:sp>
      <p:sp>
        <p:nvSpPr>
          <p:cNvPr id="6" name="TextBox 5">
            <a:extLst>
              <a:ext uri="{FF2B5EF4-FFF2-40B4-BE49-F238E27FC236}">
                <a16:creationId xmlns:a16="http://schemas.microsoft.com/office/drawing/2014/main" id="{5C5F4ED8-3D45-44C4-698E-FC68FF82CB03}"/>
              </a:ext>
            </a:extLst>
          </p:cNvPr>
          <p:cNvSpPr txBox="1"/>
          <p:nvPr/>
        </p:nvSpPr>
        <p:spPr>
          <a:xfrm>
            <a:off x="1511613" y="6231265"/>
            <a:ext cx="10028454" cy="523220"/>
          </a:xfrm>
          <a:prstGeom prst="rect">
            <a:avLst/>
          </a:prstGeom>
          <a:noFill/>
        </p:spPr>
        <p:txBody>
          <a:bodyPr wrap="square" rtlCol="0">
            <a:spAutoFit/>
          </a:bodyPr>
          <a:lstStyle/>
          <a:p>
            <a:pPr marL="0" marR="0" algn="l"/>
            <a:r>
              <a:rPr lang="en-US" sz="1400" dirty="0">
                <a:solidFill>
                  <a:schemeClr val="tx2"/>
                </a:solidFill>
              </a:rPr>
              <a:t>* </a:t>
            </a:r>
            <a:r>
              <a:rPr lang="en-US" sz="1400" dirty="0">
                <a:hlinkClick r:id="rId3"/>
              </a:rPr>
              <a:t>https://help.bdc.fcc.gov/hc/en-us/articles/10475216120475-How-to-Submit-a-Location-Challenge-</a:t>
            </a:r>
            <a:r>
              <a:rPr lang="en-US" sz="1400" dirty="0"/>
              <a:t> </a:t>
            </a:r>
            <a:endParaRPr lang="en-US" sz="1400" dirty="0">
              <a:solidFill>
                <a:schemeClr val="tx2"/>
              </a:solidFill>
            </a:endParaRPr>
          </a:p>
          <a:p>
            <a:r>
              <a:rPr lang="en-US" sz="1400" dirty="0">
                <a:solidFill>
                  <a:schemeClr val="tx2"/>
                </a:solidFill>
                <a:latin typeface="Calibri"/>
                <a:cs typeface="Calibri"/>
              </a:rPr>
              <a:t>** </a:t>
            </a:r>
            <a:r>
              <a:rPr lang="en-US" sz="1400" dirty="0">
                <a:solidFill>
                  <a:schemeClr val="tx2"/>
                </a:solidFill>
                <a:latin typeface="Calibri"/>
                <a:cs typeface="Calibri"/>
                <a:hlinkClick r:id="rId4"/>
              </a:rPr>
              <a:t>https://www.fcc.gov/news-events/events/2022/09/broadband-serviceable-location-fabric-bulk-challenge-process-webinar </a:t>
            </a:r>
            <a:endParaRPr lang="en-US" sz="1400" dirty="0"/>
          </a:p>
        </p:txBody>
      </p:sp>
    </p:spTree>
    <p:extLst>
      <p:ext uri="{BB962C8B-B14F-4D97-AF65-F5344CB8AC3E}">
        <p14:creationId xmlns:p14="http://schemas.microsoft.com/office/powerpoint/2010/main" val="257803051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E250-AC7D-BCBE-1C3F-DD7A4CF041BF}"/>
              </a:ext>
            </a:extLst>
          </p:cNvPr>
          <p:cNvSpPr>
            <a:spLocks noGrp="1"/>
          </p:cNvSpPr>
          <p:nvPr>
            <p:ph type="title"/>
          </p:nvPr>
        </p:nvSpPr>
        <p:spPr/>
        <p:txBody>
          <a:bodyPr>
            <a:normAutofit/>
          </a:bodyPr>
          <a:lstStyle/>
          <a:p>
            <a:r>
              <a:rPr lang="en-US" dirty="0"/>
              <a:t>STATEWIDE RESIDENT BROADBAND SURVEY</a:t>
            </a:r>
          </a:p>
        </p:txBody>
      </p:sp>
      <p:sp>
        <p:nvSpPr>
          <p:cNvPr id="3" name="Footer Placeholder 2">
            <a:extLst>
              <a:ext uri="{FF2B5EF4-FFF2-40B4-BE49-F238E27FC236}">
                <a16:creationId xmlns:a16="http://schemas.microsoft.com/office/drawing/2014/main" id="{E4D33408-2855-058D-5C1B-5A829EFAEE43}"/>
              </a:ext>
            </a:extLst>
          </p:cNvPr>
          <p:cNvSpPr>
            <a:spLocks noGrp="1"/>
          </p:cNvSpPr>
          <p:nvPr>
            <p:ph type="ftr" sz="quarter" idx="11"/>
          </p:nvPr>
        </p:nvSpPr>
        <p:spPr>
          <a:xfrm rot="16200000">
            <a:off x="-2275279" y="3608722"/>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lumMod val="75000"/>
                  </a:srgbClr>
                </a:solidFill>
                <a:effectLst/>
                <a:uLnTx/>
                <a:uFillTx/>
                <a:latin typeface="Expressway Rg" panose="020B0604020200020204" pitchFamily="34" charset="0"/>
                <a:ea typeface="+mn-ea"/>
                <a:cs typeface="+mn-cs"/>
              </a:rPr>
              <a:t>FUNDING OPPORTUNITIES</a:t>
            </a:r>
          </a:p>
        </p:txBody>
      </p:sp>
      <p:sp>
        <p:nvSpPr>
          <p:cNvPr id="4" name="Slide Number Placeholder 3">
            <a:extLst>
              <a:ext uri="{FF2B5EF4-FFF2-40B4-BE49-F238E27FC236}">
                <a16:creationId xmlns:a16="http://schemas.microsoft.com/office/drawing/2014/main" id="{797C0E16-CAF2-4D3E-9382-42B7C18BFE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FFFFFF">
                  <a:lumMod val="75000"/>
                </a:srgbClr>
              </a:solidFill>
              <a:effectLst/>
              <a:uLnTx/>
              <a:uFillTx/>
              <a:latin typeface="Expressway Xb" panose="020B0604020200020204" pitchFamily="34" charset="0"/>
              <a:ea typeface="+mn-ea"/>
              <a:cs typeface="+mn-cs"/>
            </a:endParaRPr>
          </a:p>
        </p:txBody>
      </p:sp>
      <p:sp>
        <p:nvSpPr>
          <p:cNvPr id="5" name="TextBox 4">
            <a:extLst>
              <a:ext uri="{FF2B5EF4-FFF2-40B4-BE49-F238E27FC236}">
                <a16:creationId xmlns:a16="http://schemas.microsoft.com/office/drawing/2014/main" id="{C34ECB06-61D0-291B-F0FE-CE5F4F2D5C0F}"/>
              </a:ext>
            </a:extLst>
          </p:cNvPr>
          <p:cNvSpPr txBox="1"/>
          <p:nvPr/>
        </p:nvSpPr>
        <p:spPr>
          <a:xfrm>
            <a:off x="1511612" y="1514475"/>
            <a:ext cx="9842186" cy="34009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1200"/>
              </a:spcBef>
              <a:spcAft>
                <a:spcPts val="1200"/>
              </a:spcAft>
              <a:buClrTx/>
              <a:buSzTx/>
              <a:buFont typeface="Arial"/>
              <a:buChar char="•"/>
              <a:tabLst/>
              <a:defRPr/>
            </a:pPr>
            <a:r>
              <a:rPr kumimoji="0" lang="en-US" sz="2000" b="0" i="0" u="none" strike="noStrike" kern="1200" cap="none" spc="0" normalizeH="0" baseline="0" noProof="0" dirty="0">
                <a:ln>
                  <a:noFill/>
                </a:ln>
                <a:solidFill>
                  <a:srgbClr val="0F75BC"/>
                </a:solidFill>
                <a:effectLst/>
                <a:uLnTx/>
                <a:uFillTx/>
                <a:latin typeface="Open Sans SemiBold"/>
                <a:ea typeface="Open Sans SemiBold"/>
                <a:cs typeface="Open Sans SemiBold"/>
              </a:rPr>
              <a:t>Alabama is conducting a statewide resident phone survey to assess digital connectivity participation</a:t>
            </a:r>
          </a:p>
          <a:p>
            <a:pPr marL="285750" marR="0" lvl="0" indent="-285750" algn="l" defTabSz="914400" rtl="0" eaLnBrk="1" fontAlgn="auto" latinLnBrk="0" hangingPunct="1">
              <a:lnSpc>
                <a:spcPct val="100000"/>
              </a:lnSpc>
              <a:spcBef>
                <a:spcPts val="1200"/>
              </a:spcBef>
              <a:spcAft>
                <a:spcPts val="1200"/>
              </a:spcAft>
              <a:buClrTx/>
              <a:buSzTx/>
              <a:buFont typeface="Arial"/>
              <a:buChar char="•"/>
              <a:tabLst/>
              <a:defRPr/>
            </a:pPr>
            <a:r>
              <a:rPr lang="en-US" sz="2000" dirty="0">
                <a:solidFill>
                  <a:srgbClr val="0F75BC"/>
                </a:solidFill>
                <a:latin typeface="Open Sans SemiBold"/>
                <a:ea typeface="Open Sans SemiBold"/>
                <a:cs typeface="Open Sans SemiBold"/>
              </a:rPr>
              <a:t>The survey da</a:t>
            </a:r>
            <a:r>
              <a:rPr kumimoji="0" lang="en-US" sz="2000" b="0" i="0" u="none" strike="noStrike" kern="1200" cap="none" spc="0" normalizeH="0" baseline="0" noProof="0" dirty="0">
                <a:ln>
                  <a:noFill/>
                </a:ln>
                <a:solidFill>
                  <a:srgbClr val="0F75BC"/>
                </a:solidFill>
                <a:effectLst/>
                <a:uLnTx/>
                <a:uFillTx/>
                <a:latin typeface="Open Sans SemiBold"/>
                <a:ea typeface="Open Sans SemiBold"/>
                <a:cs typeface="Open Sans SemiBold"/>
              </a:rPr>
              <a:t>ta, along with partner interviews, will support the development of measurable objectives in the following areas:</a:t>
            </a:r>
          </a:p>
          <a:p>
            <a:pPr marL="742950" lvl="1" indent="-285750">
              <a:spcBef>
                <a:spcPts val="300"/>
              </a:spcBef>
              <a:spcAft>
                <a:spcPts val="600"/>
              </a:spcAft>
              <a:buFont typeface="Arial"/>
              <a:buChar char="•"/>
              <a:defRPr/>
            </a:pPr>
            <a:r>
              <a:rPr lang="en-US" sz="2000" dirty="0">
                <a:latin typeface="Open Sans" pitchFamily="2" charset="0"/>
                <a:ea typeface="Open Sans" pitchFamily="2" charset="0"/>
                <a:cs typeface="Open Sans" pitchFamily="2" charset="0"/>
              </a:rPr>
              <a:t>Broadband access and adoption</a:t>
            </a:r>
          </a:p>
          <a:p>
            <a:pPr marL="742950" lvl="1" indent="-285750">
              <a:spcBef>
                <a:spcPts val="300"/>
              </a:spcBef>
              <a:spcAft>
                <a:spcPts val="600"/>
              </a:spcAft>
              <a:buFont typeface="Arial"/>
              <a:buChar char="•"/>
              <a:defRPr/>
            </a:pPr>
            <a:r>
              <a:rPr kumimoji="0" lang="en-US" sz="2000" b="0" i="0" u="none" strike="noStrike" kern="1200" cap="none" spc="0" normalizeH="0" baseline="0" noProof="0" dirty="0">
                <a:ln>
                  <a:noFill/>
                </a:ln>
                <a:effectLst/>
                <a:uLnTx/>
                <a:uFillTx/>
                <a:latin typeface="Open Sans" pitchFamily="2" charset="0"/>
                <a:ea typeface="Open Sans" pitchFamily="2" charset="0"/>
                <a:cs typeface="Open Sans" pitchFamily="2" charset="0"/>
              </a:rPr>
              <a:t>Devices and technical support</a:t>
            </a:r>
          </a:p>
          <a:p>
            <a:pPr marL="742950" lvl="1" indent="-285750">
              <a:spcBef>
                <a:spcPts val="300"/>
              </a:spcBef>
              <a:spcAft>
                <a:spcPts val="600"/>
              </a:spcAft>
              <a:buFont typeface="Arial"/>
              <a:buChar char="•"/>
              <a:defRPr/>
            </a:pPr>
            <a:r>
              <a:rPr lang="en-US" sz="2000" dirty="0">
                <a:latin typeface="Open Sans" pitchFamily="2" charset="0"/>
                <a:ea typeface="Open Sans" pitchFamily="2" charset="0"/>
                <a:cs typeface="Open Sans" pitchFamily="2" charset="0"/>
              </a:rPr>
              <a:t>Digital skills and literacy</a:t>
            </a:r>
          </a:p>
          <a:p>
            <a:pPr marL="742950" lvl="1" indent="-285750">
              <a:spcBef>
                <a:spcPts val="300"/>
              </a:spcBef>
              <a:spcAft>
                <a:spcPts val="600"/>
              </a:spcAft>
              <a:buFont typeface="Arial"/>
              <a:buChar char="•"/>
              <a:defRPr/>
            </a:pPr>
            <a:r>
              <a:rPr lang="en-US" sz="2000" dirty="0">
                <a:latin typeface="Open Sans" pitchFamily="2" charset="0"/>
                <a:ea typeface="Open Sans" pitchFamily="2" charset="0"/>
                <a:cs typeface="Open Sans" pitchFamily="2" charset="0"/>
              </a:rPr>
              <a:t>Privacy and cyber security</a:t>
            </a:r>
          </a:p>
        </p:txBody>
      </p:sp>
    </p:spTree>
    <p:extLst>
      <p:ext uri="{BB962C8B-B14F-4D97-AF65-F5344CB8AC3E}">
        <p14:creationId xmlns:p14="http://schemas.microsoft.com/office/powerpoint/2010/main" val="24914919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59D6-1417-BA5B-49BB-3ABEA8F6015A}"/>
              </a:ext>
            </a:extLst>
          </p:cNvPr>
          <p:cNvSpPr>
            <a:spLocks noGrp="1"/>
          </p:cNvSpPr>
          <p:nvPr>
            <p:ph type="title"/>
          </p:nvPr>
        </p:nvSpPr>
        <p:spPr/>
        <p:txBody>
          <a:bodyPr>
            <a:normAutofit/>
          </a:bodyPr>
          <a:lstStyle/>
          <a:p>
            <a:r>
              <a:rPr lang="en-US" dirty="0">
                <a:latin typeface="Expressway Rg"/>
              </a:rPr>
              <a:t>STATEWIDE RESIDENT BROADBAND SURVEY</a:t>
            </a:r>
            <a:endParaRPr lang="en-US" dirty="0"/>
          </a:p>
        </p:txBody>
      </p:sp>
      <p:sp>
        <p:nvSpPr>
          <p:cNvPr id="3" name="Content Placeholder 2">
            <a:extLst>
              <a:ext uri="{FF2B5EF4-FFF2-40B4-BE49-F238E27FC236}">
                <a16:creationId xmlns:a16="http://schemas.microsoft.com/office/drawing/2014/main" id="{66D0ABD5-CBF0-7750-1F70-05F465D4EA61}"/>
              </a:ext>
            </a:extLst>
          </p:cNvPr>
          <p:cNvSpPr>
            <a:spLocks noGrp="1"/>
          </p:cNvSpPr>
          <p:nvPr>
            <p:ph sz="half" idx="1"/>
          </p:nvPr>
        </p:nvSpPr>
        <p:spPr/>
        <p:txBody>
          <a:bodyPr vert="horz" lIns="274320" tIns="274320" rIns="274320" bIns="274320" rtlCol="0" anchor="t">
            <a:noAutofit/>
          </a:bodyPr>
          <a:lstStyle/>
          <a:p>
            <a:pPr marL="285750" indent="-285750"/>
            <a:r>
              <a:rPr lang="en-US" sz="1600" b="0" dirty="0">
                <a:solidFill>
                  <a:schemeClr val="tx1"/>
                </a:solidFill>
                <a:latin typeface="Open Sans"/>
                <a:ea typeface="Open Sans SemiBold"/>
                <a:cs typeface="Open Sans SemiBold"/>
              </a:rPr>
              <a:t>ADECA has undertaken a telephone survey to gather information on internet accessibility and affordability. The survey is split into regions, with the exceptions of Montgomery County and Jefferson County, which have already completed their surveys.</a:t>
            </a:r>
            <a:endParaRPr lang="en-US" sz="1600">
              <a:solidFill>
                <a:schemeClr val="tx1"/>
              </a:solidFill>
              <a:latin typeface="Open Sans"/>
              <a:ea typeface="Open Sans SemiBold"/>
              <a:cs typeface="Open Sans SemiBold"/>
            </a:endParaRPr>
          </a:p>
          <a:p>
            <a:pPr>
              <a:lnSpc>
                <a:spcPct val="113999"/>
              </a:lnSpc>
            </a:pPr>
            <a:r>
              <a:rPr lang="en-US" sz="1600" b="0" dirty="0">
                <a:solidFill>
                  <a:schemeClr val="tx1"/>
                </a:solidFill>
                <a:latin typeface="Open Sans"/>
                <a:ea typeface="Open Sans SemiBold"/>
                <a:cs typeface="Open Sans SemiBold"/>
              </a:rPr>
              <a:t>This map provides estimated dates for when the survey will reach your region. Please encourage your community members to pick up the phone when they see “ADECA Broadband Survey” as the caller ID and take the quick survey. They will not be asked for any identifying information. </a:t>
            </a:r>
            <a:endParaRPr lang="en-US" sz="1600">
              <a:solidFill>
                <a:schemeClr val="tx1"/>
              </a:solidFill>
              <a:latin typeface="Open Sans"/>
            </a:endParaRPr>
          </a:p>
          <a:p>
            <a:pPr>
              <a:lnSpc>
                <a:spcPct val="113999"/>
              </a:lnSpc>
            </a:pPr>
            <a:endParaRPr lang="en-US" dirty="0"/>
          </a:p>
        </p:txBody>
      </p:sp>
      <p:pic>
        <p:nvPicPr>
          <p:cNvPr id="9" name="Picture 9" descr="ADECA Phone Survey Dates by Region revised.png">
            <a:extLst>
              <a:ext uri="{FF2B5EF4-FFF2-40B4-BE49-F238E27FC236}">
                <a16:creationId xmlns:a16="http://schemas.microsoft.com/office/drawing/2014/main" id="{ACCE292A-25AA-3DEA-7021-82B50881D114}"/>
              </a:ext>
            </a:extLst>
          </p:cNvPr>
          <p:cNvPicPr>
            <a:picLocks noGrp="1" noChangeAspect="1"/>
          </p:cNvPicPr>
          <p:nvPr>
            <p:ph sz="half" idx="2"/>
          </p:nvPr>
        </p:nvPicPr>
        <p:blipFill>
          <a:blip r:embed="rId2"/>
          <a:stretch>
            <a:fillRect/>
          </a:stretch>
        </p:blipFill>
        <p:spPr>
          <a:xfrm>
            <a:off x="7149030" y="1320100"/>
            <a:ext cx="3828520" cy="4954555"/>
          </a:xfrm>
        </p:spPr>
      </p:pic>
      <p:sp>
        <p:nvSpPr>
          <p:cNvPr id="5" name="Footer Placeholder 4">
            <a:extLst>
              <a:ext uri="{FF2B5EF4-FFF2-40B4-BE49-F238E27FC236}">
                <a16:creationId xmlns:a16="http://schemas.microsoft.com/office/drawing/2014/main" id="{F4552148-BA0C-500A-E72D-3F40C0220AC4}"/>
              </a:ext>
            </a:extLst>
          </p:cNvPr>
          <p:cNvSpPr>
            <a:spLocks noGrp="1"/>
          </p:cNvSpPr>
          <p:nvPr>
            <p:ph type="ftr" sz="quarter" idx="11"/>
          </p:nvPr>
        </p:nvSpPr>
        <p:spPr/>
        <p:txBody>
          <a:bodyPr/>
          <a:lstStyle/>
          <a:p>
            <a:r>
              <a:rPr lang="en-US" dirty="0">
                <a:latin typeface="Expressway Rg"/>
              </a:rPr>
              <a:t>FUNDING OPPORTUNITIES</a:t>
            </a:r>
            <a:endParaRPr lang="en-US" dirty="0"/>
          </a:p>
        </p:txBody>
      </p:sp>
      <p:sp>
        <p:nvSpPr>
          <p:cNvPr id="6" name="Slide Number Placeholder 5">
            <a:extLst>
              <a:ext uri="{FF2B5EF4-FFF2-40B4-BE49-F238E27FC236}">
                <a16:creationId xmlns:a16="http://schemas.microsoft.com/office/drawing/2014/main" id="{14FD7A9A-DCBE-9C9A-5E2D-5AA3659A28EC}"/>
              </a:ext>
            </a:extLst>
          </p:cNvPr>
          <p:cNvSpPr>
            <a:spLocks noGrp="1"/>
          </p:cNvSpPr>
          <p:nvPr>
            <p:ph type="sldNum" sz="quarter" idx="12"/>
          </p:nvPr>
        </p:nvSpPr>
        <p:spPr/>
        <p:txBody>
          <a:bodyPr/>
          <a:lstStyle/>
          <a:p>
            <a:fld id="{ACAAA2AA-9935-F447-A1F2-B7B18FC0B460}" type="slidenum">
              <a:rPr lang="en-US" smtClean="0"/>
              <a:t>23</a:t>
            </a:fld>
            <a:endParaRPr lang="en-US" dirty="0"/>
          </a:p>
        </p:txBody>
      </p:sp>
    </p:spTree>
    <p:extLst>
      <p:ext uri="{BB962C8B-B14F-4D97-AF65-F5344CB8AC3E}">
        <p14:creationId xmlns:p14="http://schemas.microsoft.com/office/powerpoint/2010/main" val="28227523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83D-0E20-11B1-9373-6404A980CA7E}"/>
              </a:ext>
            </a:extLst>
          </p:cNvPr>
          <p:cNvSpPr>
            <a:spLocks noGrp="1"/>
          </p:cNvSpPr>
          <p:nvPr>
            <p:ph type="title"/>
          </p:nvPr>
        </p:nvSpPr>
        <p:spPr>
          <a:xfrm>
            <a:off x="1520864" y="390446"/>
            <a:ext cx="10515600" cy="574726"/>
          </a:xfrm>
        </p:spPr>
        <p:txBody>
          <a:bodyPr>
            <a:normAutofit/>
          </a:bodyPr>
          <a:lstStyle/>
          <a:p>
            <a:r>
              <a:rPr lang="en-US" dirty="0"/>
              <a:t>PARTNER QUESTIONNAIRES</a:t>
            </a:r>
          </a:p>
        </p:txBody>
      </p:sp>
      <p:sp>
        <p:nvSpPr>
          <p:cNvPr id="4" name="Slide Number Placeholder 3">
            <a:extLst>
              <a:ext uri="{FF2B5EF4-FFF2-40B4-BE49-F238E27FC236}">
                <a16:creationId xmlns:a16="http://schemas.microsoft.com/office/drawing/2014/main" id="{FEFCF24A-42C3-86EF-1A23-A01496FDC8B7}"/>
              </a:ext>
            </a:extLst>
          </p:cNvPr>
          <p:cNvSpPr>
            <a:spLocks noGrp="1"/>
          </p:cNvSpPr>
          <p:nvPr>
            <p:ph type="sldNum" sz="quarter" idx="12"/>
          </p:nvPr>
        </p:nvSpPr>
        <p:spPr/>
        <p:txBody>
          <a:bodyPr/>
          <a:lstStyle/>
          <a:p>
            <a:fld id="{2116183F-75B3-45E6-9DB4-FA4EB6AEDA4B}" type="slidenum">
              <a:rPr lang="en-US" smtClean="0"/>
              <a:t>24</a:t>
            </a:fld>
            <a:endParaRPr lang="en-US" dirty="0"/>
          </a:p>
        </p:txBody>
      </p:sp>
      <p:sp>
        <p:nvSpPr>
          <p:cNvPr id="14" name="TextBox 13">
            <a:extLst>
              <a:ext uri="{FF2B5EF4-FFF2-40B4-BE49-F238E27FC236}">
                <a16:creationId xmlns:a16="http://schemas.microsoft.com/office/drawing/2014/main" id="{610E0D5F-C9F2-8F23-D131-8EFBB82811AE}"/>
              </a:ext>
            </a:extLst>
          </p:cNvPr>
          <p:cNvSpPr txBox="1"/>
          <p:nvPr/>
        </p:nvSpPr>
        <p:spPr bwMode="gray">
          <a:xfrm>
            <a:off x="5255028" y="2505670"/>
            <a:ext cx="1974343" cy="1015663"/>
          </a:xfrm>
          <a:prstGeom prst="rect">
            <a:avLst/>
          </a:prstGeom>
          <a:noFill/>
        </p:spPr>
        <p:txBody>
          <a:bodyPr wrap="square">
            <a:spAutoFit/>
          </a:bodyPr>
          <a:lstStyle/>
          <a:p>
            <a:pPr algn="ctr"/>
            <a:r>
              <a:rPr lang="en-US" sz="2000" dirty="0">
                <a:latin typeface="Calibri Light" panose="020F0302020204030204" pitchFamily="34" charset="0"/>
                <a:ea typeface="Calibri Light" panose="020F0302020204030204" pitchFamily="34" charset="0"/>
                <a:cs typeface="Calibri Light" panose="020F0302020204030204" pitchFamily="34" charset="0"/>
              </a:rPr>
              <a:t>Community Anchor Programs and  Connectivity</a:t>
            </a:r>
          </a:p>
        </p:txBody>
      </p:sp>
      <p:sp>
        <p:nvSpPr>
          <p:cNvPr id="16" name="TextBox 15">
            <a:extLst>
              <a:ext uri="{FF2B5EF4-FFF2-40B4-BE49-F238E27FC236}">
                <a16:creationId xmlns:a16="http://schemas.microsoft.com/office/drawing/2014/main" id="{3EAC1CF9-3349-7CED-F1AD-C36CC609680C}"/>
              </a:ext>
            </a:extLst>
          </p:cNvPr>
          <p:cNvSpPr txBox="1"/>
          <p:nvPr/>
        </p:nvSpPr>
        <p:spPr bwMode="gray">
          <a:xfrm>
            <a:off x="1407657" y="2521082"/>
            <a:ext cx="2254682" cy="1323439"/>
          </a:xfrm>
          <a:prstGeom prst="rect">
            <a:avLst/>
          </a:prstGeom>
          <a:noFill/>
        </p:spPr>
        <p:txBody>
          <a:bodyPr wrap="square">
            <a:spAutoFit/>
          </a:bodyPr>
          <a:lstStyle/>
          <a:p>
            <a:pPr algn="ctr"/>
            <a:r>
              <a:rPr lang="en-US" sz="2000" dirty="0">
                <a:latin typeface="Calibri Light" panose="020F0302020204030204" pitchFamily="34" charset="0"/>
                <a:ea typeface="Calibri Light" panose="020F0302020204030204" pitchFamily="34" charset="0"/>
                <a:cs typeface="Calibri Light" panose="020F0302020204030204" pitchFamily="34" charset="0"/>
              </a:rPr>
              <a:t>Government and Digital Equity Asset Inventory </a:t>
            </a:r>
          </a:p>
          <a:p>
            <a:pPr algn="ct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ACD2D92D-17FB-C32A-2E64-6D87FC8CF072}"/>
              </a:ext>
            </a:extLst>
          </p:cNvPr>
          <p:cNvSpPr txBox="1"/>
          <p:nvPr/>
        </p:nvSpPr>
        <p:spPr bwMode="gray">
          <a:xfrm>
            <a:off x="8917934" y="2523510"/>
            <a:ext cx="2091475" cy="707886"/>
          </a:xfrm>
          <a:prstGeom prst="rect">
            <a:avLst/>
          </a:prstGeom>
          <a:noFill/>
        </p:spPr>
        <p:txBody>
          <a:bodyPr wrap="square">
            <a:spAutoFit/>
          </a:bodyPr>
          <a:lstStyle/>
          <a:p>
            <a:pPr algn="ctr"/>
            <a:r>
              <a:rPr lang="en-US" sz="2000" dirty="0">
                <a:latin typeface="Calibri Light" panose="020F0302020204030204" pitchFamily="34" charset="0"/>
                <a:ea typeface="Calibri Light" panose="020F0302020204030204" pitchFamily="34" charset="0"/>
                <a:cs typeface="Calibri Light" panose="020F0302020204030204" pitchFamily="34" charset="0"/>
              </a:rPr>
              <a:t>Internet Service Providers</a:t>
            </a:r>
          </a:p>
        </p:txBody>
      </p:sp>
      <p:sp>
        <p:nvSpPr>
          <p:cNvPr id="21" name="TextBox 20">
            <a:extLst>
              <a:ext uri="{FF2B5EF4-FFF2-40B4-BE49-F238E27FC236}">
                <a16:creationId xmlns:a16="http://schemas.microsoft.com/office/drawing/2014/main" id="{C14466DF-4D06-99A7-02B5-71BE20032B35}"/>
              </a:ext>
            </a:extLst>
          </p:cNvPr>
          <p:cNvSpPr txBox="1"/>
          <p:nvPr/>
        </p:nvSpPr>
        <p:spPr bwMode="gray">
          <a:xfrm>
            <a:off x="1458730" y="3647079"/>
            <a:ext cx="2562967" cy="1938992"/>
          </a:xfrm>
          <a:prstGeom prst="rect">
            <a:avLst/>
          </a:prstGeom>
          <a:noFill/>
        </p:spPr>
        <p:txBody>
          <a:bodyPr wrap="square" lIns="0" tIns="0" rIns="0" bIns="0" rtlCol="0">
            <a:spAutoFit/>
          </a:bodyPr>
          <a:lstStyle/>
          <a:p>
            <a:pPr algn="l"/>
            <a:r>
              <a:rPr lang="en-US" i="1" dirty="0">
                <a:solidFill>
                  <a:srgbClr val="4672C4"/>
                </a:solidFill>
              </a:rPr>
              <a:t>Infrastructure-related assets, workforce programs, strategic planning, emergency communications, broadband program offerings and metrics</a:t>
            </a:r>
          </a:p>
        </p:txBody>
      </p:sp>
      <p:sp>
        <p:nvSpPr>
          <p:cNvPr id="3" name="TextBox 2">
            <a:extLst>
              <a:ext uri="{FF2B5EF4-FFF2-40B4-BE49-F238E27FC236}">
                <a16:creationId xmlns:a16="http://schemas.microsoft.com/office/drawing/2014/main" id="{632CBEE6-2DCF-7F0A-FC7B-FFCBE5BA9045}"/>
              </a:ext>
            </a:extLst>
          </p:cNvPr>
          <p:cNvSpPr txBox="1"/>
          <p:nvPr/>
        </p:nvSpPr>
        <p:spPr bwMode="gray">
          <a:xfrm>
            <a:off x="5187661" y="3647079"/>
            <a:ext cx="2562968" cy="1938992"/>
          </a:xfrm>
          <a:prstGeom prst="rect">
            <a:avLst/>
          </a:prstGeom>
          <a:noFill/>
        </p:spPr>
        <p:txBody>
          <a:bodyPr wrap="square" lIns="0" tIns="0" rIns="0" bIns="0" rtlCol="0">
            <a:spAutoFit/>
          </a:bodyPr>
          <a:lstStyle/>
          <a:p>
            <a:pPr algn="l"/>
            <a:r>
              <a:rPr lang="en-US" i="1" dirty="0">
                <a:solidFill>
                  <a:srgbClr val="4672C4"/>
                </a:solidFill>
              </a:rPr>
              <a:t>Barriers and obstacles to clients, facility access to broadband, criticality of internet to mission, workforce and broadband program offerings and metrics </a:t>
            </a:r>
          </a:p>
        </p:txBody>
      </p:sp>
      <p:sp>
        <p:nvSpPr>
          <p:cNvPr id="7" name="TextBox 6">
            <a:extLst>
              <a:ext uri="{FF2B5EF4-FFF2-40B4-BE49-F238E27FC236}">
                <a16:creationId xmlns:a16="http://schemas.microsoft.com/office/drawing/2014/main" id="{72EE9D53-161C-B17D-34D9-64AD4FD73AB1}"/>
              </a:ext>
            </a:extLst>
          </p:cNvPr>
          <p:cNvSpPr txBox="1"/>
          <p:nvPr/>
        </p:nvSpPr>
        <p:spPr bwMode="gray">
          <a:xfrm>
            <a:off x="8917934" y="3612872"/>
            <a:ext cx="2404430" cy="1938992"/>
          </a:xfrm>
          <a:prstGeom prst="rect">
            <a:avLst/>
          </a:prstGeom>
          <a:noFill/>
        </p:spPr>
        <p:txBody>
          <a:bodyPr wrap="square" lIns="0" tIns="0" rIns="0" bIns="0" rtlCol="0">
            <a:spAutoFit/>
          </a:bodyPr>
          <a:lstStyle/>
          <a:p>
            <a:pPr algn="l"/>
            <a:r>
              <a:rPr lang="en-US" i="1" dirty="0">
                <a:solidFill>
                  <a:srgbClr val="4672C4"/>
                </a:solidFill>
              </a:rPr>
              <a:t>Sources for hiring, workforce programs, ACP, internet skills and adoption, collaboration in community, deployment approaches, disaster recovery plans   </a:t>
            </a:r>
          </a:p>
        </p:txBody>
      </p:sp>
      <p:pic>
        <p:nvPicPr>
          <p:cNvPr id="13" name="Picture 12">
            <a:extLst>
              <a:ext uri="{FF2B5EF4-FFF2-40B4-BE49-F238E27FC236}">
                <a16:creationId xmlns:a16="http://schemas.microsoft.com/office/drawing/2014/main" id="{E77DE5F0-C24F-3A01-EE4A-AF1D773BDA66}"/>
              </a:ext>
            </a:extLst>
          </p:cNvPr>
          <p:cNvPicPr>
            <a:picLocks noChangeAspect="1"/>
          </p:cNvPicPr>
          <p:nvPr/>
        </p:nvPicPr>
        <p:blipFill>
          <a:blip r:embed="rId3"/>
          <a:stretch>
            <a:fillRect/>
          </a:stretch>
        </p:blipFill>
        <p:spPr>
          <a:xfrm>
            <a:off x="5868251" y="1619056"/>
            <a:ext cx="747899" cy="646332"/>
          </a:xfrm>
          <a:prstGeom prst="rect">
            <a:avLst/>
          </a:prstGeom>
        </p:spPr>
      </p:pic>
      <p:pic>
        <p:nvPicPr>
          <p:cNvPr id="15" name="Picture 14">
            <a:extLst>
              <a:ext uri="{FF2B5EF4-FFF2-40B4-BE49-F238E27FC236}">
                <a16:creationId xmlns:a16="http://schemas.microsoft.com/office/drawing/2014/main" id="{2A351644-471D-AFD6-AFBD-83B5131A6AF5}"/>
              </a:ext>
            </a:extLst>
          </p:cNvPr>
          <p:cNvPicPr>
            <a:picLocks noChangeAspect="1"/>
          </p:cNvPicPr>
          <p:nvPr/>
        </p:nvPicPr>
        <p:blipFill>
          <a:blip r:embed="rId4"/>
          <a:stretch>
            <a:fillRect/>
          </a:stretch>
        </p:blipFill>
        <p:spPr>
          <a:xfrm>
            <a:off x="2162856" y="1680551"/>
            <a:ext cx="747899" cy="628525"/>
          </a:xfrm>
          <a:prstGeom prst="rect">
            <a:avLst/>
          </a:prstGeom>
        </p:spPr>
      </p:pic>
      <p:pic>
        <p:nvPicPr>
          <p:cNvPr id="28" name="Picture 27">
            <a:extLst>
              <a:ext uri="{FF2B5EF4-FFF2-40B4-BE49-F238E27FC236}">
                <a16:creationId xmlns:a16="http://schemas.microsoft.com/office/drawing/2014/main" id="{EB7C1768-9A35-AA48-B56B-BD14E29DD331}"/>
              </a:ext>
            </a:extLst>
          </p:cNvPr>
          <p:cNvPicPr>
            <a:picLocks noChangeAspect="1"/>
          </p:cNvPicPr>
          <p:nvPr/>
        </p:nvPicPr>
        <p:blipFill>
          <a:blip r:embed="rId5"/>
          <a:stretch>
            <a:fillRect/>
          </a:stretch>
        </p:blipFill>
        <p:spPr>
          <a:xfrm>
            <a:off x="9601969" y="1732904"/>
            <a:ext cx="579044" cy="619004"/>
          </a:xfrm>
          <a:prstGeom prst="rect">
            <a:avLst/>
          </a:prstGeom>
          <a:ln>
            <a:noFill/>
          </a:ln>
        </p:spPr>
      </p:pic>
      <p:sp>
        <p:nvSpPr>
          <p:cNvPr id="30" name="TextBox 29">
            <a:extLst>
              <a:ext uri="{FF2B5EF4-FFF2-40B4-BE49-F238E27FC236}">
                <a16:creationId xmlns:a16="http://schemas.microsoft.com/office/drawing/2014/main" id="{118FDF3E-9808-63CD-3861-C2963B0B8A89}"/>
              </a:ext>
            </a:extLst>
          </p:cNvPr>
          <p:cNvSpPr txBox="1"/>
          <p:nvPr/>
        </p:nvSpPr>
        <p:spPr bwMode="gray">
          <a:xfrm>
            <a:off x="1520864" y="1047224"/>
            <a:ext cx="9842186" cy="276999"/>
          </a:xfrm>
          <a:prstGeom prst="rect">
            <a:avLst/>
          </a:prstGeom>
          <a:noFill/>
        </p:spPr>
        <p:txBody>
          <a:bodyPr wrap="square" lIns="0" tIns="0" rIns="0" bIns="0" rtlCol="0">
            <a:spAutoFit/>
          </a:bodyPr>
          <a:lstStyle/>
          <a:p>
            <a:r>
              <a:rPr lang="en-US" dirty="0">
                <a:solidFill>
                  <a:schemeClr val="accent1"/>
                </a:solidFill>
                <a:latin typeface="Open Sans SemiBold" pitchFamily="2" charset="0"/>
                <a:ea typeface="Open Sans SemiBold" pitchFamily="2" charset="0"/>
                <a:cs typeface="Open Sans SemiBold" pitchFamily="2" charset="0"/>
              </a:rPr>
              <a:t>For State planning for broadband deployment and digital capacity grant funds</a:t>
            </a:r>
          </a:p>
        </p:txBody>
      </p:sp>
      <p:sp>
        <p:nvSpPr>
          <p:cNvPr id="32" name="Footer Placeholder 2">
            <a:extLst>
              <a:ext uri="{FF2B5EF4-FFF2-40B4-BE49-F238E27FC236}">
                <a16:creationId xmlns:a16="http://schemas.microsoft.com/office/drawing/2014/main" id="{E7D9D918-50C5-144D-1789-79BC5574612A}"/>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spc="300" dirty="0">
              <a:solidFill>
                <a:srgbClr val="FFFFFF">
                  <a:lumMod val="75000"/>
                </a:srgbClr>
              </a:solidFill>
              <a:latin typeface="Expressway Rg" panose="020B0604020200020204" pitchFamily="34" charset="0"/>
            </a:endParaRPr>
          </a:p>
        </p:txBody>
      </p:sp>
    </p:spTree>
    <p:extLst>
      <p:ext uri="{BB962C8B-B14F-4D97-AF65-F5344CB8AC3E}">
        <p14:creationId xmlns:p14="http://schemas.microsoft.com/office/powerpoint/2010/main" val="210130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47B-FBA4-C0D0-F142-B98D96DD65F4}"/>
              </a:ext>
            </a:extLst>
          </p:cNvPr>
          <p:cNvSpPr>
            <a:spLocks noGrp="1"/>
          </p:cNvSpPr>
          <p:nvPr>
            <p:ph type="title"/>
          </p:nvPr>
        </p:nvSpPr>
        <p:spPr/>
        <p:txBody>
          <a:bodyPr/>
          <a:lstStyle/>
          <a:p>
            <a:r>
              <a:rPr lang="en-US" sz="2800" dirty="0"/>
              <a:t>QUESTIONS FOR ELECTED OFFICIALS</a:t>
            </a:r>
            <a:endParaRPr lang="en-US" dirty="0"/>
          </a:p>
        </p:txBody>
      </p:sp>
      <p:sp>
        <p:nvSpPr>
          <p:cNvPr id="3" name="Footer Placeholder 2">
            <a:extLst>
              <a:ext uri="{FF2B5EF4-FFF2-40B4-BE49-F238E27FC236}">
                <a16:creationId xmlns:a16="http://schemas.microsoft.com/office/drawing/2014/main" id="{B2882385-83AC-9C70-9CD1-D9C595BDD783}"/>
              </a:ext>
            </a:extLst>
          </p:cNvPr>
          <p:cNvSpPr>
            <a:spLocks noGrp="1"/>
          </p:cNvSpPr>
          <p:nvPr>
            <p:ph type="ftr" sz="quarter" idx="11"/>
          </p:nvPr>
        </p:nvSpPr>
        <p:spPr>
          <a:xfrm rot="16200000">
            <a:off x="-2178075" y="3608723"/>
            <a:ext cx="5503514" cy="365125"/>
          </a:xfrm>
        </p:spPr>
        <p:txBody>
          <a:bodyPr/>
          <a:lstStyle/>
          <a:p>
            <a:r>
              <a:rPr lang="en-US" dirty="0"/>
              <a:t>&lt; Q&amp;A &gt;</a:t>
            </a:r>
          </a:p>
        </p:txBody>
      </p:sp>
      <p:sp>
        <p:nvSpPr>
          <p:cNvPr id="4" name="Slide Number Placeholder 3">
            <a:extLst>
              <a:ext uri="{FF2B5EF4-FFF2-40B4-BE49-F238E27FC236}">
                <a16:creationId xmlns:a16="http://schemas.microsoft.com/office/drawing/2014/main" id="{2FB404D7-8FD2-2370-CD01-BE8286210B0B}"/>
              </a:ext>
            </a:extLst>
          </p:cNvPr>
          <p:cNvSpPr>
            <a:spLocks noGrp="1"/>
          </p:cNvSpPr>
          <p:nvPr>
            <p:ph type="sldNum" sz="quarter" idx="12"/>
          </p:nvPr>
        </p:nvSpPr>
        <p:spPr/>
        <p:txBody>
          <a:bodyPr/>
          <a:lstStyle/>
          <a:p>
            <a:fld id="{ACAAA2AA-9935-F447-A1F2-B7B18FC0B460}" type="slidenum">
              <a:rPr lang="en-US" smtClean="0"/>
              <a:t>25</a:t>
            </a:fld>
            <a:endParaRPr lang="en-US" dirty="0"/>
          </a:p>
        </p:txBody>
      </p:sp>
      <p:sp>
        <p:nvSpPr>
          <p:cNvPr id="6" name="TextBox 5">
            <a:extLst>
              <a:ext uri="{FF2B5EF4-FFF2-40B4-BE49-F238E27FC236}">
                <a16:creationId xmlns:a16="http://schemas.microsoft.com/office/drawing/2014/main" id="{E7231A03-9349-01AC-0F43-53278DDAF731}"/>
              </a:ext>
            </a:extLst>
          </p:cNvPr>
          <p:cNvSpPr txBox="1"/>
          <p:nvPr/>
        </p:nvSpPr>
        <p:spPr>
          <a:xfrm>
            <a:off x="1511614" y="1628775"/>
            <a:ext cx="9727886" cy="4801314"/>
          </a:xfrm>
          <a:prstGeom prst="rect">
            <a:avLst/>
          </a:prstGeom>
          <a:noFill/>
        </p:spPr>
        <p:txBody>
          <a:bodyPr wrap="square" rtlCol="0">
            <a:spAutoFit/>
          </a:bodyPr>
          <a:lstStyle/>
          <a:p>
            <a:pPr marR="0" lvl="0">
              <a:spcBef>
                <a:spcPts val="1200"/>
              </a:spcBef>
              <a:spcAft>
                <a:spcPts val="1200"/>
              </a:spcAft>
            </a:pPr>
            <a:r>
              <a:rPr lang="en-US" sz="2400" dirty="0">
                <a:solidFill>
                  <a:schemeClr val="tx2"/>
                </a:solidFill>
                <a:latin typeface="Open Sans SemiBold" pitchFamily="2" charset="0"/>
                <a:ea typeface="Open Sans SemiBold" pitchFamily="2" charset="0"/>
                <a:cs typeface="Open Sans SemiBold" pitchFamily="2" charset="0"/>
              </a:rPr>
              <a:t>What </a:t>
            </a:r>
            <a:r>
              <a:rPr lang="en-US" sz="2400" dirty="0">
                <a:solidFill>
                  <a:schemeClr val="tx2"/>
                </a:solidFill>
                <a:effectLst/>
                <a:latin typeface="Open Sans SemiBold" pitchFamily="2" charset="0"/>
                <a:ea typeface="Open Sans SemiBold" pitchFamily="2" charset="0"/>
                <a:cs typeface="Open Sans SemiBold" pitchFamily="2" charset="0"/>
              </a:rPr>
              <a:t>gaps and needs do you see in your county/community regarding broadband and digital opportunity? </a:t>
            </a:r>
          </a:p>
          <a:p>
            <a:pPr marR="0" lvl="0">
              <a:spcBef>
                <a:spcPts val="1200"/>
              </a:spcBef>
              <a:spcAft>
                <a:spcPts val="1200"/>
              </a:spcAft>
            </a:pPr>
            <a:r>
              <a:rPr lang="en-US" sz="2400" dirty="0">
                <a:effectLst/>
                <a:latin typeface="Open Sans SemiBold" pitchFamily="2" charset="0"/>
                <a:ea typeface="Open Sans SemiBold" pitchFamily="2" charset="0"/>
                <a:cs typeface="Open Sans SemiBold" pitchFamily="2" charset="0"/>
              </a:rPr>
              <a:t>What are the barriers and obstacles? </a:t>
            </a:r>
          </a:p>
          <a:p>
            <a:pPr marR="0" lvl="0">
              <a:spcBef>
                <a:spcPts val="1200"/>
              </a:spcBef>
              <a:spcAft>
                <a:spcPts val="1200"/>
              </a:spcAft>
            </a:pPr>
            <a:r>
              <a:rPr lang="en-US" sz="2400" dirty="0">
                <a:solidFill>
                  <a:schemeClr val="tx2"/>
                </a:solidFill>
                <a:effectLst/>
                <a:latin typeface="Open Sans SemiBold" pitchFamily="2" charset="0"/>
                <a:ea typeface="Open Sans SemiBold" pitchFamily="2" charset="0"/>
                <a:cs typeface="Open Sans SemiBold" pitchFamily="2" charset="0"/>
              </a:rPr>
              <a:t>What are your goals for the future of broadband in your county/community?</a:t>
            </a:r>
          </a:p>
          <a:p>
            <a:pPr marR="0" lvl="0">
              <a:spcBef>
                <a:spcPts val="1200"/>
              </a:spcBef>
              <a:spcAft>
                <a:spcPts val="1200"/>
              </a:spcAft>
            </a:pPr>
            <a:r>
              <a:rPr lang="en-US" sz="2400" dirty="0">
                <a:effectLst/>
                <a:latin typeface="Open Sans SemiBold" pitchFamily="2" charset="0"/>
                <a:ea typeface="Open Sans SemiBold" pitchFamily="2" charset="0"/>
                <a:cs typeface="Open Sans SemiBold" pitchFamily="2" charset="0"/>
              </a:rPr>
              <a:t>What are your top priorities?</a:t>
            </a:r>
          </a:p>
          <a:p>
            <a:pPr marR="0" lvl="0">
              <a:spcBef>
                <a:spcPts val="1200"/>
              </a:spcBef>
              <a:spcAft>
                <a:spcPts val="1200"/>
              </a:spcAft>
            </a:pPr>
            <a:r>
              <a:rPr lang="en-US" sz="2400" dirty="0">
                <a:solidFill>
                  <a:schemeClr val="tx2"/>
                </a:solidFill>
                <a:effectLst/>
                <a:latin typeface="Open Sans SemiBold" pitchFamily="2" charset="0"/>
                <a:ea typeface="Open Sans SemiBold" pitchFamily="2" charset="0"/>
                <a:cs typeface="Open Sans SemiBold" pitchFamily="2" charset="0"/>
              </a:rPr>
              <a:t>What broadband or other related planning work and other activity has been undertaken in </a:t>
            </a:r>
            <a:r>
              <a:rPr lang="en-US" sz="2400" dirty="0">
                <a:solidFill>
                  <a:schemeClr val="tx2"/>
                </a:solidFill>
                <a:latin typeface="Open Sans SemiBold" pitchFamily="2" charset="0"/>
                <a:ea typeface="Open Sans SemiBold" pitchFamily="2" charset="0"/>
                <a:cs typeface="Open Sans SemiBold" pitchFamily="2" charset="0"/>
              </a:rPr>
              <a:t>your</a:t>
            </a:r>
            <a:r>
              <a:rPr lang="en-US" sz="2400" dirty="0">
                <a:solidFill>
                  <a:schemeClr val="tx2"/>
                </a:solidFill>
                <a:effectLst/>
                <a:latin typeface="Open Sans SemiBold" pitchFamily="2" charset="0"/>
                <a:ea typeface="Open Sans SemiBold" pitchFamily="2" charset="0"/>
                <a:cs typeface="Open Sans SemiBold" pitchFamily="2" charset="0"/>
              </a:rPr>
              <a:t> county and/or region?</a:t>
            </a:r>
          </a:p>
          <a:p>
            <a:endParaRPr lang="en-US" sz="2400" dirty="0">
              <a:latin typeface="Expressway Rg" panose="02000506030000020004" pitchFamily="2" charset="0"/>
            </a:endParaRPr>
          </a:p>
        </p:txBody>
      </p:sp>
    </p:spTree>
    <p:extLst>
      <p:ext uri="{BB962C8B-B14F-4D97-AF65-F5344CB8AC3E}">
        <p14:creationId xmlns:p14="http://schemas.microsoft.com/office/powerpoint/2010/main" val="30486629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47B-FBA4-C0D0-F142-B98D96DD65F4}"/>
              </a:ext>
            </a:extLst>
          </p:cNvPr>
          <p:cNvSpPr>
            <a:spLocks noGrp="1"/>
          </p:cNvSpPr>
          <p:nvPr>
            <p:ph type="title"/>
          </p:nvPr>
        </p:nvSpPr>
        <p:spPr/>
        <p:txBody>
          <a:bodyPr/>
          <a:lstStyle/>
          <a:p>
            <a:r>
              <a:rPr lang="en-US" sz="2800" dirty="0"/>
              <a:t>QUESTIONS FOR INTERNET SERVICE PROVIDERS</a:t>
            </a:r>
            <a:endParaRPr lang="en-US" dirty="0"/>
          </a:p>
        </p:txBody>
      </p:sp>
      <p:sp>
        <p:nvSpPr>
          <p:cNvPr id="3" name="Footer Placeholder 2">
            <a:extLst>
              <a:ext uri="{FF2B5EF4-FFF2-40B4-BE49-F238E27FC236}">
                <a16:creationId xmlns:a16="http://schemas.microsoft.com/office/drawing/2014/main" id="{B2882385-83AC-9C70-9CD1-D9C595BDD783}"/>
              </a:ext>
            </a:extLst>
          </p:cNvPr>
          <p:cNvSpPr>
            <a:spLocks noGrp="1"/>
          </p:cNvSpPr>
          <p:nvPr>
            <p:ph type="ftr" sz="quarter" idx="11"/>
          </p:nvPr>
        </p:nvSpPr>
        <p:spPr/>
        <p:txBody>
          <a:bodyPr/>
          <a:lstStyle/>
          <a:p>
            <a:r>
              <a:rPr lang="en-US" dirty="0"/>
              <a:t>&lt; Q&amp;A &gt;</a:t>
            </a:r>
          </a:p>
        </p:txBody>
      </p:sp>
      <p:sp>
        <p:nvSpPr>
          <p:cNvPr id="4" name="Slide Number Placeholder 3">
            <a:extLst>
              <a:ext uri="{FF2B5EF4-FFF2-40B4-BE49-F238E27FC236}">
                <a16:creationId xmlns:a16="http://schemas.microsoft.com/office/drawing/2014/main" id="{2FB404D7-8FD2-2370-CD01-BE8286210B0B}"/>
              </a:ext>
            </a:extLst>
          </p:cNvPr>
          <p:cNvSpPr>
            <a:spLocks noGrp="1"/>
          </p:cNvSpPr>
          <p:nvPr>
            <p:ph type="sldNum" sz="quarter" idx="12"/>
          </p:nvPr>
        </p:nvSpPr>
        <p:spPr/>
        <p:txBody>
          <a:bodyPr/>
          <a:lstStyle/>
          <a:p>
            <a:fld id="{ACAAA2AA-9935-F447-A1F2-B7B18FC0B460}" type="slidenum">
              <a:rPr lang="en-US" smtClean="0"/>
              <a:t>26</a:t>
            </a:fld>
            <a:endParaRPr lang="en-US" dirty="0"/>
          </a:p>
        </p:txBody>
      </p:sp>
      <p:sp>
        <p:nvSpPr>
          <p:cNvPr id="6" name="TextBox 5">
            <a:extLst>
              <a:ext uri="{FF2B5EF4-FFF2-40B4-BE49-F238E27FC236}">
                <a16:creationId xmlns:a16="http://schemas.microsoft.com/office/drawing/2014/main" id="{E7231A03-9349-01AC-0F43-53278DDAF731}"/>
              </a:ext>
            </a:extLst>
          </p:cNvPr>
          <p:cNvSpPr txBox="1"/>
          <p:nvPr/>
        </p:nvSpPr>
        <p:spPr>
          <a:xfrm>
            <a:off x="1511614" y="1628775"/>
            <a:ext cx="9842186" cy="5401479"/>
          </a:xfrm>
          <a:prstGeom prst="rect">
            <a:avLst/>
          </a:prstGeom>
          <a:noFill/>
        </p:spPr>
        <p:txBody>
          <a:bodyPr wrap="square" rtlCol="0">
            <a:spAutoFit/>
          </a:bodyPr>
          <a:lstStyle/>
          <a:p>
            <a:pPr marR="0" lvl="0">
              <a:spcBef>
                <a:spcPts val="900"/>
              </a:spcBef>
              <a:spcAft>
                <a:spcPts val="900"/>
              </a:spcAft>
            </a:pPr>
            <a:r>
              <a:rPr lang="en-US" sz="2000" dirty="0">
                <a:solidFill>
                  <a:schemeClr val="tx2"/>
                </a:solidFill>
                <a:effectLst/>
                <a:latin typeface="Open Sans SemiBold" pitchFamily="2" charset="0"/>
                <a:ea typeface="Open Sans SemiBold" pitchFamily="2" charset="0"/>
                <a:cs typeface="Open Sans SemiBold" pitchFamily="2" charset="0"/>
              </a:rPr>
              <a:t>What gaps and needs do you see in the county regarding broadband and digital opportunity? </a:t>
            </a:r>
          </a:p>
          <a:p>
            <a:pPr marR="0" lvl="0">
              <a:spcBef>
                <a:spcPts val="900"/>
              </a:spcBef>
              <a:spcAft>
                <a:spcPts val="900"/>
              </a:spcAft>
            </a:pPr>
            <a:r>
              <a:rPr lang="en-US" sz="2000" dirty="0">
                <a:effectLst/>
                <a:latin typeface="Open Sans SemiBold" pitchFamily="2" charset="0"/>
                <a:ea typeface="Open Sans SemiBold" pitchFamily="2" charset="0"/>
                <a:cs typeface="Open Sans SemiBold" pitchFamily="2" charset="0"/>
              </a:rPr>
              <a:t>What barriers and obstacles do you see to broadband deployment and digital opportunity? </a:t>
            </a:r>
          </a:p>
          <a:p>
            <a:pPr marR="0" lvl="0">
              <a:spcBef>
                <a:spcPts val="900"/>
              </a:spcBef>
              <a:spcAft>
                <a:spcPts val="900"/>
              </a:spcAft>
            </a:pPr>
            <a:r>
              <a:rPr lang="en-US" sz="2000" dirty="0">
                <a:solidFill>
                  <a:schemeClr val="tx2"/>
                </a:solidFill>
                <a:effectLst/>
                <a:latin typeface="Open Sans SemiBold" pitchFamily="2" charset="0"/>
                <a:ea typeface="Open Sans SemiBold" pitchFamily="2" charset="0"/>
                <a:cs typeface="Open Sans SemiBold" pitchFamily="2" charset="0"/>
              </a:rPr>
              <a:t>What are your goals for the future of broadband in this county?</a:t>
            </a:r>
          </a:p>
          <a:p>
            <a:pPr marR="0" lvl="0">
              <a:spcBef>
                <a:spcPts val="900"/>
              </a:spcBef>
              <a:spcAft>
                <a:spcPts val="900"/>
              </a:spcAft>
            </a:pPr>
            <a:r>
              <a:rPr lang="en-US" sz="2000" dirty="0">
                <a:effectLst/>
                <a:latin typeface="Open Sans SemiBold" pitchFamily="2" charset="0"/>
                <a:ea typeface="Open Sans SemiBold" pitchFamily="2" charset="0"/>
                <a:cs typeface="Open Sans SemiBold" pitchFamily="2" charset="0"/>
              </a:rPr>
              <a:t>What are your top priorities?</a:t>
            </a:r>
          </a:p>
          <a:p>
            <a:pPr marR="0" lvl="0">
              <a:spcBef>
                <a:spcPts val="900"/>
              </a:spcBef>
              <a:spcAft>
                <a:spcPts val="900"/>
              </a:spcAft>
            </a:pPr>
            <a:r>
              <a:rPr lang="en-US" sz="2000" dirty="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2000" dirty="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2000" dirty="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 in the county?</a:t>
            </a:r>
          </a:p>
          <a:p>
            <a:pPr>
              <a:spcBef>
                <a:spcPts val="900"/>
              </a:spcBef>
              <a:spcAft>
                <a:spcPts val="900"/>
              </a:spcAft>
            </a:pPr>
            <a:endParaRPr lang="en-US" sz="2000" dirty="0">
              <a:latin typeface="Open Sans SemiBold" pitchFamily="2" charset="0"/>
              <a:ea typeface="Open Sans SemiBold" pitchFamily="2" charset="0"/>
              <a:cs typeface="Open Sans SemiBold" pitchFamily="2" charset="0"/>
            </a:endParaRPr>
          </a:p>
        </p:txBody>
      </p:sp>
    </p:spTree>
    <p:extLst>
      <p:ext uri="{BB962C8B-B14F-4D97-AF65-F5344CB8AC3E}">
        <p14:creationId xmlns:p14="http://schemas.microsoft.com/office/powerpoint/2010/main" val="31119941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47B-FBA4-C0D0-F142-B98D96DD65F4}"/>
              </a:ext>
            </a:extLst>
          </p:cNvPr>
          <p:cNvSpPr>
            <a:spLocks noGrp="1"/>
          </p:cNvSpPr>
          <p:nvPr>
            <p:ph type="title"/>
          </p:nvPr>
        </p:nvSpPr>
        <p:spPr/>
        <p:txBody>
          <a:bodyPr/>
          <a:lstStyle/>
          <a:p>
            <a:r>
              <a:rPr lang="en-US" sz="2800" dirty="0">
                <a:latin typeface="Expressway Rg"/>
              </a:rPr>
              <a:t>QUESTIONS FOR GOVERNMENT AND </a:t>
            </a:r>
            <a:r>
              <a:rPr lang="en-US" dirty="0">
                <a:latin typeface="Expressway Rg"/>
              </a:rPr>
              <a:t>ORGANIZATIONS</a:t>
            </a:r>
            <a:endParaRPr lang="en-US" dirty="0"/>
          </a:p>
        </p:txBody>
      </p:sp>
      <p:sp>
        <p:nvSpPr>
          <p:cNvPr id="3" name="Footer Placeholder 2">
            <a:extLst>
              <a:ext uri="{FF2B5EF4-FFF2-40B4-BE49-F238E27FC236}">
                <a16:creationId xmlns:a16="http://schemas.microsoft.com/office/drawing/2014/main" id="{B2882385-83AC-9C70-9CD1-D9C595BDD783}"/>
              </a:ext>
            </a:extLst>
          </p:cNvPr>
          <p:cNvSpPr>
            <a:spLocks noGrp="1"/>
          </p:cNvSpPr>
          <p:nvPr>
            <p:ph type="ftr" sz="quarter" idx="11"/>
          </p:nvPr>
        </p:nvSpPr>
        <p:spPr/>
        <p:txBody>
          <a:bodyPr/>
          <a:lstStyle/>
          <a:p>
            <a:r>
              <a:rPr lang="en-US" dirty="0"/>
              <a:t>&lt; Q&amp;A &gt;</a:t>
            </a:r>
          </a:p>
        </p:txBody>
      </p:sp>
      <p:sp>
        <p:nvSpPr>
          <p:cNvPr id="4" name="Slide Number Placeholder 3">
            <a:extLst>
              <a:ext uri="{FF2B5EF4-FFF2-40B4-BE49-F238E27FC236}">
                <a16:creationId xmlns:a16="http://schemas.microsoft.com/office/drawing/2014/main" id="{2FB404D7-8FD2-2370-CD01-BE8286210B0B}"/>
              </a:ext>
            </a:extLst>
          </p:cNvPr>
          <p:cNvSpPr>
            <a:spLocks noGrp="1"/>
          </p:cNvSpPr>
          <p:nvPr>
            <p:ph type="sldNum" sz="quarter" idx="12"/>
          </p:nvPr>
        </p:nvSpPr>
        <p:spPr/>
        <p:txBody>
          <a:bodyPr/>
          <a:lstStyle/>
          <a:p>
            <a:fld id="{ACAAA2AA-9935-F447-A1F2-B7B18FC0B460}" type="slidenum">
              <a:rPr lang="en-US" smtClean="0"/>
              <a:t>27</a:t>
            </a:fld>
            <a:endParaRPr lang="en-US" dirty="0"/>
          </a:p>
        </p:txBody>
      </p:sp>
      <p:sp>
        <p:nvSpPr>
          <p:cNvPr id="6" name="TextBox 5">
            <a:extLst>
              <a:ext uri="{FF2B5EF4-FFF2-40B4-BE49-F238E27FC236}">
                <a16:creationId xmlns:a16="http://schemas.microsoft.com/office/drawing/2014/main" id="{E7231A03-9349-01AC-0F43-53278DDAF731}"/>
              </a:ext>
            </a:extLst>
          </p:cNvPr>
          <p:cNvSpPr txBox="1"/>
          <p:nvPr/>
        </p:nvSpPr>
        <p:spPr>
          <a:xfrm>
            <a:off x="1511614" y="1628775"/>
            <a:ext cx="9727886" cy="4862870"/>
          </a:xfrm>
          <a:prstGeom prst="rect">
            <a:avLst/>
          </a:prstGeom>
          <a:noFill/>
        </p:spPr>
        <p:txBody>
          <a:bodyPr wrap="square" rtlCol="0">
            <a:spAutoFit/>
          </a:bodyPr>
          <a:lstStyle/>
          <a:p>
            <a:pPr marR="0" lvl="0">
              <a:spcBef>
                <a:spcPts val="1200"/>
              </a:spcBef>
              <a:spcAft>
                <a:spcPts val="1200"/>
              </a:spcAft>
            </a:pPr>
            <a:r>
              <a:rPr lang="en-US" sz="2000" dirty="0">
                <a:solidFill>
                  <a:schemeClr val="tx2"/>
                </a:solidFill>
                <a:latin typeface="Open Sans SemiBold" pitchFamily="2" charset="0"/>
                <a:ea typeface="Open Sans SemiBold" pitchFamily="2" charset="0"/>
                <a:cs typeface="Open Sans SemiBold" pitchFamily="2" charset="0"/>
              </a:rPr>
              <a:t>What broadband challenges does your agency or organization see? </a:t>
            </a:r>
          </a:p>
          <a:p>
            <a:pPr marR="0" lvl="0">
              <a:spcBef>
                <a:spcPts val="1200"/>
              </a:spcBef>
              <a:spcAft>
                <a:spcPts val="1200"/>
              </a:spcAft>
            </a:pPr>
            <a:r>
              <a:rPr lang="en-US" sz="2000" dirty="0">
                <a:latin typeface="Open Sans SemiBold" pitchFamily="2" charset="0"/>
                <a:ea typeface="Open Sans SemiBold" pitchFamily="2" charset="0"/>
                <a:cs typeface="Open Sans SemiBold" pitchFamily="2" charset="0"/>
              </a:rPr>
              <a:t>What do you hear from your partners and the public about their challenges with broadband access and opportunity?</a:t>
            </a:r>
          </a:p>
          <a:p>
            <a:pPr marR="0" lvl="0">
              <a:spcBef>
                <a:spcPts val="1200"/>
              </a:spcBef>
              <a:spcAft>
                <a:spcPts val="1200"/>
              </a:spcAft>
            </a:pPr>
            <a:r>
              <a:rPr lang="en-US" sz="2000" dirty="0">
                <a:solidFill>
                  <a:schemeClr val="tx2"/>
                </a:solidFill>
                <a:latin typeface="Open Sans SemiBold" pitchFamily="2" charset="0"/>
                <a:ea typeface="Open Sans SemiBold" pitchFamily="2" charset="0"/>
                <a:cs typeface="Open Sans SemiBold" pitchFamily="2" charset="0"/>
              </a:rPr>
              <a:t>What broadband planning work or other activities have been undertaken in the county and/or region?</a:t>
            </a:r>
          </a:p>
          <a:p>
            <a:pPr marR="0" lvl="0">
              <a:spcBef>
                <a:spcPts val="1200"/>
              </a:spcBef>
              <a:spcAft>
                <a:spcPts val="1200"/>
              </a:spcAft>
            </a:pPr>
            <a:r>
              <a:rPr lang="en-US" sz="2000" dirty="0">
                <a:latin typeface="Open Sans SemiBold" pitchFamily="2" charset="0"/>
                <a:ea typeface="Open Sans SemiBold" pitchFamily="2" charset="0"/>
                <a:cs typeface="Open Sans SemiBold" pitchFamily="2" charset="0"/>
              </a:rPr>
              <a:t>What publicly owned infrastructure assets (hard and soft) could spur broadband deployment in the county?</a:t>
            </a:r>
          </a:p>
          <a:p>
            <a:pPr marR="0" lvl="0">
              <a:spcBef>
                <a:spcPts val="1200"/>
              </a:spcBef>
              <a:spcAft>
                <a:spcPts val="1200"/>
              </a:spcAft>
            </a:pPr>
            <a:r>
              <a:rPr lang="en-US" sz="2000" dirty="0">
                <a:solidFill>
                  <a:schemeClr val="tx2"/>
                </a:solidFill>
                <a:latin typeface="Open Sans SemiBold" pitchFamily="2" charset="0"/>
                <a:ea typeface="Open Sans SemiBold" pitchFamily="2" charset="0"/>
                <a:cs typeface="Open Sans SemiBold" pitchFamily="2" charset="0"/>
              </a:rPr>
              <a:t>What programmatic assets exist in the county?</a:t>
            </a:r>
          </a:p>
          <a:p>
            <a:pPr marR="0" lvl="0">
              <a:spcBef>
                <a:spcPts val="1200"/>
              </a:spcBef>
              <a:spcAft>
                <a:spcPts val="1200"/>
              </a:spcAft>
            </a:pPr>
            <a:r>
              <a:rPr lang="en-US" sz="2000" dirty="0">
                <a:latin typeface="Open Sans SemiBold" pitchFamily="2" charset="0"/>
                <a:ea typeface="Open Sans SemiBold" pitchFamily="2" charset="0"/>
                <a:cs typeface="Open Sans SemiBold" pitchFamily="2" charset="0"/>
              </a:rPr>
              <a:t>What workforce resources exist in the county or region</a:t>
            </a:r>
            <a:r>
              <a:rPr lang="en-US" sz="2000" dirty="0">
                <a:effectLst/>
                <a:latin typeface="Open Sans SemiBold" pitchFamily="2" charset="0"/>
                <a:ea typeface="Open Sans SemiBold" pitchFamily="2" charset="0"/>
                <a:cs typeface="Open Sans SemiBold" pitchFamily="2" charset="0"/>
              </a:rPr>
              <a:t>?</a:t>
            </a:r>
          </a:p>
          <a:p>
            <a:endParaRPr lang="en-US" sz="2000" dirty="0">
              <a:latin typeface="Open Sans SemiBold" pitchFamily="2" charset="0"/>
              <a:ea typeface="Open Sans SemiBold" pitchFamily="2" charset="0"/>
              <a:cs typeface="Open Sans SemiBold" pitchFamily="2" charset="0"/>
            </a:endParaRPr>
          </a:p>
        </p:txBody>
      </p:sp>
    </p:spTree>
    <p:extLst>
      <p:ext uri="{BB962C8B-B14F-4D97-AF65-F5344CB8AC3E}">
        <p14:creationId xmlns:p14="http://schemas.microsoft.com/office/powerpoint/2010/main" val="152505165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47B-FBA4-C0D0-F142-B98D96DD65F4}"/>
              </a:ext>
            </a:extLst>
          </p:cNvPr>
          <p:cNvSpPr>
            <a:spLocks noGrp="1"/>
          </p:cNvSpPr>
          <p:nvPr>
            <p:ph type="title"/>
          </p:nvPr>
        </p:nvSpPr>
        <p:spPr/>
        <p:txBody>
          <a:bodyPr/>
          <a:lstStyle/>
          <a:p>
            <a:r>
              <a:rPr lang="en-US" sz="2800" dirty="0"/>
              <a:t>QUESTIONS FOR MEMBERS OF THE PUBLIC</a:t>
            </a:r>
            <a:endParaRPr lang="en-US" dirty="0"/>
          </a:p>
        </p:txBody>
      </p:sp>
      <p:sp>
        <p:nvSpPr>
          <p:cNvPr id="3" name="Footer Placeholder 2">
            <a:extLst>
              <a:ext uri="{FF2B5EF4-FFF2-40B4-BE49-F238E27FC236}">
                <a16:creationId xmlns:a16="http://schemas.microsoft.com/office/drawing/2014/main" id="{B2882385-83AC-9C70-9CD1-D9C595BDD783}"/>
              </a:ext>
            </a:extLst>
          </p:cNvPr>
          <p:cNvSpPr>
            <a:spLocks noGrp="1"/>
          </p:cNvSpPr>
          <p:nvPr>
            <p:ph type="ftr" sz="quarter" idx="11"/>
          </p:nvPr>
        </p:nvSpPr>
        <p:spPr/>
        <p:txBody>
          <a:bodyPr/>
          <a:lstStyle/>
          <a:p>
            <a:r>
              <a:rPr lang="en-US" dirty="0"/>
              <a:t>&lt; Q&amp;A &gt;</a:t>
            </a:r>
          </a:p>
        </p:txBody>
      </p:sp>
      <p:sp>
        <p:nvSpPr>
          <p:cNvPr id="4" name="Slide Number Placeholder 3">
            <a:extLst>
              <a:ext uri="{FF2B5EF4-FFF2-40B4-BE49-F238E27FC236}">
                <a16:creationId xmlns:a16="http://schemas.microsoft.com/office/drawing/2014/main" id="{2FB404D7-8FD2-2370-CD01-BE8286210B0B}"/>
              </a:ext>
            </a:extLst>
          </p:cNvPr>
          <p:cNvSpPr>
            <a:spLocks noGrp="1"/>
          </p:cNvSpPr>
          <p:nvPr>
            <p:ph type="sldNum" sz="quarter" idx="12"/>
          </p:nvPr>
        </p:nvSpPr>
        <p:spPr/>
        <p:txBody>
          <a:bodyPr/>
          <a:lstStyle/>
          <a:p>
            <a:fld id="{ACAAA2AA-9935-F447-A1F2-B7B18FC0B460}" type="slidenum">
              <a:rPr lang="en-US" smtClean="0"/>
              <a:t>28</a:t>
            </a:fld>
            <a:endParaRPr lang="en-US" dirty="0"/>
          </a:p>
        </p:txBody>
      </p:sp>
      <p:sp>
        <p:nvSpPr>
          <p:cNvPr id="6" name="TextBox 5">
            <a:extLst>
              <a:ext uri="{FF2B5EF4-FFF2-40B4-BE49-F238E27FC236}">
                <a16:creationId xmlns:a16="http://schemas.microsoft.com/office/drawing/2014/main" id="{E7231A03-9349-01AC-0F43-53278DDAF731}"/>
              </a:ext>
            </a:extLst>
          </p:cNvPr>
          <p:cNvSpPr txBox="1"/>
          <p:nvPr/>
        </p:nvSpPr>
        <p:spPr>
          <a:xfrm>
            <a:off x="1511614" y="1590680"/>
            <a:ext cx="9870761" cy="4401205"/>
          </a:xfrm>
          <a:prstGeom prst="rect">
            <a:avLst/>
          </a:prstGeom>
          <a:noFill/>
        </p:spPr>
        <p:txBody>
          <a:bodyPr wrap="square" lIns="91440" tIns="45720" rIns="91440" bIns="45720" rtlCol="0" anchor="t">
            <a:spAutoFit/>
          </a:bodyPr>
          <a:lstStyle/>
          <a:p>
            <a:pPr marR="0" lvl="0">
              <a:spcBef>
                <a:spcPts val="1200"/>
              </a:spcBef>
              <a:spcAft>
                <a:spcPts val="1200"/>
              </a:spcAft>
            </a:pPr>
            <a:r>
              <a:rPr lang="en-US" sz="2000" dirty="0">
                <a:solidFill>
                  <a:schemeClr val="tx2"/>
                </a:solidFill>
                <a:latin typeface="Open Sans SemiBold"/>
                <a:ea typeface="Open Sans SemiBold"/>
                <a:cs typeface="Open Sans SemiBold"/>
              </a:rPr>
              <a:t>What is your experience with accessing and using the internet?</a:t>
            </a:r>
          </a:p>
          <a:p>
            <a:pPr marR="0" lvl="0">
              <a:spcBef>
                <a:spcPts val="1200"/>
              </a:spcBef>
              <a:spcAft>
                <a:spcPts val="1200"/>
              </a:spcAft>
            </a:pPr>
            <a:r>
              <a:rPr lang="en-US" sz="2000" dirty="0">
                <a:latin typeface="Open Sans SemiBold"/>
                <a:ea typeface="Open Sans SemiBold"/>
                <a:cs typeface="Open Sans SemiBold"/>
              </a:rPr>
              <a:t>What are the primary activities you use the internet for?</a:t>
            </a:r>
            <a:endParaRPr lang="en-US" sz="2000" dirty="0">
              <a:effectLst/>
              <a:latin typeface="Open Sans SemiBold"/>
              <a:ea typeface="Open Sans SemiBold"/>
              <a:cs typeface="Open Sans SemiBold"/>
            </a:endParaRPr>
          </a:p>
          <a:p>
            <a:pPr>
              <a:spcBef>
                <a:spcPts val="1200"/>
              </a:spcBef>
              <a:spcAft>
                <a:spcPts val="1200"/>
              </a:spcAft>
            </a:pPr>
            <a:r>
              <a:rPr lang="en-US" sz="2000" dirty="0">
                <a:solidFill>
                  <a:schemeClr val="tx2"/>
                </a:solidFill>
                <a:latin typeface="Open Sans SemiBold"/>
                <a:ea typeface="Open Sans SemiBold"/>
                <a:cs typeface="Open Sans SemiBold"/>
              </a:rPr>
              <a:t>Does anyone face challenges with internet quality? Accessing a computer? </a:t>
            </a:r>
            <a:endParaRPr lang="en-US" sz="2000" dirty="0">
              <a:solidFill>
                <a:schemeClr val="tx2"/>
              </a:solidFill>
              <a:latin typeface="Open Sans SemiBold" pitchFamily="2" charset="0"/>
              <a:ea typeface="Open Sans SemiBold" pitchFamily="2" charset="0"/>
              <a:cs typeface="Open Sans SemiBold" pitchFamily="2" charset="0"/>
            </a:endParaRPr>
          </a:p>
          <a:p>
            <a:pPr>
              <a:spcBef>
                <a:spcPts val="1200"/>
              </a:spcBef>
              <a:spcAft>
                <a:spcPts val="1200"/>
              </a:spcAft>
            </a:pPr>
            <a:r>
              <a:rPr lang="en-US" sz="2000" dirty="0">
                <a:latin typeface="Open Sans SemiBold"/>
                <a:ea typeface="Open Sans SemiBold"/>
                <a:cs typeface="Open Sans SemiBold"/>
              </a:rPr>
              <a:t>Do you feel confident in your skills to use the internet and computers to support you and your family?</a:t>
            </a:r>
            <a:endParaRPr lang="en-US" sz="2000" dirty="0">
              <a:latin typeface="Open Sans SemiBold" pitchFamily="2" charset="0"/>
              <a:ea typeface="Open Sans SemiBold" pitchFamily="2" charset="0"/>
              <a:cs typeface="Open Sans SemiBold" pitchFamily="2" charset="0"/>
            </a:endParaRPr>
          </a:p>
          <a:p>
            <a:pPr>
              <a:spcBef>
                <a:spcPts val="1200"/>
              </a:spcBef>
              <a:spcAft>
                <a:spcPts val="1200"/>
              </a:spcAft>
            </a:pPr>
            <a:r>
              <a:rPr lang="en-US" sz="2000" dirty="0">
                <a:solidFill>
                  <a:schemeClr val="tx2"/>
                </a:solidFill>
                <a:latin typeface="Open Sans SemiBold"/>
                <a:ea typeface="Open Sans SemiBold"/>
                <a:cs typeface="Open Sans SemiBold"/>
              </a:rPr>
              <a:t>Are there government services you regularly engage with online? How is that experience? Are there services you would like to access but can’t?</a:t>
            </a:r>
          </a:p>
          <a:p>
            <a:pPr>
              <a:spcBef>
                <a:spcPts val="1200"/>
              </a:spcBef>
              <a:spcAft>
                <a:spcPts val="1200"/>
              </a:spcAft>
            </a:pPr>
            <a:r>
              <a:rPr lang="en-US" sz="2000" dirty="0">
                <a:latin typeface="Open Sans SemiBold"/>
                <a:ea typeface="Open Sans SemiBold"/>
                <a:cs typeface="Open Sans SemiBold"/>
              </a:rPr>
              <a:t>What local community organizations help you reach the internet? How is that experience? </a:t>
            </a:r>
            <a:endParaRPr lang="en-US" sz="2000" dirty="0">
              <a:latin typeface="Open Sans SemiBold" pitchFamily="2" charset="0"/>
              <a:ea typeface="Open Sans SemiBold" pitchFamily="2" charset="0"/>
              <a:cs typeface="Open Sans SemiBold" pitchFamily="2" charset="0"/>
            </a:endParaRPr>
          </a:p>
        </p:txBody>
      </p:sp>
    </p:spTree>
    <p:extLst>
      <p:ext uri="{BB962C8B-B14F-4D97-AF65-F5344CB8AC3E}">
        <p14:creationId xmlns:p14="http://schemas.microsoft.com/office/powerpoint/2010/main" val="10304077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877D-A5E4-E07C-F70C-4C6B94690F84}"/>
              </a:ext>
            </a:extLst>
          </p:cNvPr>
          <p:cNvSpPr>
            <a:spLocks noGrp="1"/>
          </p:cNvSpPr>
          <p:nvPr>
            <p:ph type="title"/>
          </p:nvPr>
        </p:nvSpPr>
        <p:spPr/>
        <p:txBody>
          <a:bodyPr/>
          <a:lstStyle/>
          <a:p>
            <a:r>
              <a:rPr lang="en-US" dirty="0"/>
              <a:t>DEFINITIONS AND CONCEPTS: BITS AND BYTES</a:t>
            </a:r>
          </a:p>
        </p:txBody>
      </p:sp>
      <p:sp>
        <p:nvSpPr>
          <p:cNvPr id="3" name="Text Placeholder 2">
            <a:extLst>
              <a:ext uri="{FF2B5EF4-FFF2-40B4-BE49-F238E27FC236}">
                <a16:creationId xmlns:a16="http://schemas.microsoft.com/office/drawing/2014/main" id="{9A32D67D-F516-BC70-2EBE-9AA4ECC6CD46}"/>
              </a:ext>
            </a:extLst>
          </p:cNvPr>
          <p:cNvSpPr>
            <a:spLocks noGrp="1"/>
          </p:cNvSpPr>
          <p:nvPr>
            <p:ph type="body" idx="1"/>
          </p:nvPr>
        </p:nvSpPr>
        <p:spPr>
          <a:xfrm>
            <a:off x="1511987" y="2324900"/>
            <a:ext cx="4846320" cy="735779"/>
          </a:xfrm>
          <a:solidFill>
            <a:schemeClr val="accent3"/>
          </a:solidFill>
        </p:spPr>
        <p:txBody>
          <a:bodyPr/>
          <a:lstStyle/>
          <a:p>
            <a:pPr>
              <a:lnSpc>
                <a:spcPct val="125000"/>
              </a:lnSpc>
            </a:pPr>
            <a:r>
              <a:rPr lang="en-US" sz="1600" b="1" dirty="0">
                <a:solidFill>
                  <a:schemeClr val="tx1"/>
                </a:solidFill>
                <a:latin typeface="+mn-lt"/>
              </a:rPr>
              <a:t>BITS PER SECOND</a:t>
            </a:r>
            <a:br>
              <a:rPr lang="en-US" sz="1600" b="1" dirty="0">
                <a:solidFill>
                  <a:schemeClr val="tx1"/>
                </a:solidFill>
                <a:latin typeface="+mn-lt"/>
              </a:rPr>
            </a:br>
            <a:r>
              <a:rPr lang="en-US" sz="1600" b="1" dirty="0">
                <a:solidFill>
                  <a:schemeClr val="tx1"/>
                </a:solidFill>
                <a:latin typeface="+mn-lt"/>
              </a:rPr>
              <a:t>(SOMETIMES SHORTENED TO "BITS")</a:t>
            </a:r>
          </a:p>
        </p:txBody>
      </p:sp>
      <p:sp>
        <p:nvSpPr>
          <p:cNvPr id="4" name="Content Placeholder 3">
            <a:extLst>
              <a:ext uri="{FF2B5EF4-FFF2-40B4-BE49-F238E27FC236}">
                <a16:creationId xmlns:a16="http://schemas.microsoft.com/office/drawing/2014/main" id="{99DEC63B-89A9-510D-C446-400AB5B3C03F}"/>
              </a:ext>
            </a:extLst>
          </p:cNvPr>
          <p:cNvSpPr>
            <a:spLocks noGrp="1"/>
          </p:cNvSpPr>
          <p:nvPr>
            <p:ph sz="half" idx="2"/>
          </p:nvPr>
        </p:nvSpPr>
        <p:spPr>
          <a:xfrm>
            <a:off x="1511987" y="3060679"/>
            <a:ext cx="4846320" cy="3357584"/>
          </a:xfrm>
        </p:spPr>
        <p:txBody>
          <a:bodyPr lIns="457200" tIns="182880" rIns="457200" bIns="182880">
            <a:noAutofit/>
          </a:bodyPr>
          <a:lstStyle/>
          <a:p>
            <a:pPr>
              <a:lnSpc>
                <a:spcPct val="95000"/>
              </a:lnSpc>
              <a:spcAft>
                <a:spcPts val="200"/>
              </a:spcAft>
            </a:pPr>
            <a:r>
              <a:rPr lang="en-US" sz="1400" dirty="0">
                <a:solidFill>
                  <a:srgbClr val="0070C0"/>
                </a:solidFill>
              </a:rPr>
              <a:t>Used to describe a measure of speed—how fast data travel across a network (“bandwidth”)</a:t>
            </a:r>
          </a:p>
          <a:p>
            <a:pPr lvl="0" rtl="0">
              <a:lnSpc>
                <a:spcPct val="95000"/>
              </a:lnSpc>
              <a:spcAft>
                <a:spcPts val="200"/>
              </a:spcAft>
            </a:pPr>
            <a:r>
              <a:rPr lang="en-US" sz="1400" b="0" dirty="0">
                <a:solidFill>
                  <a:srgbClr val="3A3A3C"/>
                </a:solidFill>
                <a:latin typeface="Open Sans" panose="020B0606030504020204" pitchFamily="34" charset="0"/>
                <a:ea typeface="Open Sans" panose="020B0606030504020204" pitchFamily="34" charset="0"/>
                <a:cs typeface="Open Sans" panose="020B0606030504020204" pitchFamily="34" charset="0"/>
              </a:rPr>
              <a:t>The number of bits per second tells us how fast the communication is moving on the network</a:t>
            </a:r>
          </a:p>
          <a:p>
            <a:pPr lvl="1">
              <a:lnSpc>
                <a:spcPct val="95000"/>
              </a:lnSpc>
              <a:spcAft>
                <a:spcPts val="200"/>
              </a:spcAft>
            </a:pPr>
            <a:r>
              <a:rPr lang="en-US" sz="1400" dirty="0">
                <a:solidFill>
                  <a:srgbClr val="3A3A3C"/>
                </a:solidFill>
              </a:rPr>
              <a:t>In a roads analogy, “bits per second” are analogous to a car’s miles per hour</a:t>
            </a:r>
          </a:p>
          <a:p>
            <a:pPr lvl="1">
              <a:lnSpc>
                <a:spcPct val="95000"/>
              </a:lnSpc>
              <a:spcAft>
                <a:spcPts val="200"/>
              </a:spcAft>
            </a:pPr>
            <a:r>
              <a:rPr lang="en-US" sz="1400" b="1" dirty="0">
                <a:solidFill>
                  <a:srgbClr val="3A3A3C"/>
                </a:solidFill>
              </a:rPr>
              <a:t>Megabit = 1,000,000 bits</a:t>
            </a:r>
          </a:p>
          <a:p>
            <a:pPr lvl="1">
              <a:lnSpc>
                <a:spcPct val="95000"/>
              </a:lnSpc>
              <a:spcAft>
                <a:spcPts val="200"/>
              </a:spcAft>
            </a:pPr>
            <a:r>
              <a:rPr lang="en-US" sz="1400" b="1" dirty="0">
                <a:solidFill>
                  <a:srgbClr val="3A3A3C"/>
                </a:solidFill>
              </a:rPr>
              <a:t>Gigabit = 1,000 megabits</a:t>
            </a:r>
          </a:p>
          <a:p>
            <a:pPr lvl="0">
              <a:lnSpc>
                <a:spcPct val="95000"/>
              </a:lnSpc>
              <a:spcAft>
                <a:spcPts val="200"/>
              </a:spcAft>
            </a:pPr>
            <a:r>
              <a:rPr lang="en-US" sz="1400" b="0" i="1" dirty="0">
                <a:solidFill>
                  <a:srgbClr val="3A3A3C"/>
                </a:solidFill>
                <a:latin typeface="Open Sans" panose="020B0606030504020204" pitchFamily="34" charset="0"/>
                <a:ea typeface="Open Sans" panose="020B0606030504020204" pitchFamily="34" charset="0"/>
                <a:cs typeface="Open Sans" panose="020B0606030504020204" pitchFamily="34" charset="0"/>
              </a:rPr>
              <a:t>“My internet speed is really fast — it’s up to a gigabit per second.”</a:t>
            </a:r>
          </a:p>
        </p:txBody>
      </p:sp>
      <p:sp>
        <p:nvSpPr>
          <p:cNvPr id="5" name="Text Placeholder 4">
            <a:extLst>
              <a:ext uri="{FF2B5EF4-FFF2-40B4-BE49-F238E27FC236}">
                <a16:creationId xmlns:a16="http://schemas.microsoft.com/office/drawing/2014/main" id="{0019E5EE-895C-F1F0-94A1-86269188821F}"/>
              </a:ext>
            </a:extLst>
          </p:cNvPr>
          <p:cNvSpPr>
            <a:spLocks noGrp="1"/>
          </p:cNvSpPr>
          <p:nvPr>
            <p:ph type="body" sz="quarter" idx="3"/>
          </p:nvPr>
        </p:nvSpPr>
        <p:spPr>
          <a:xfrm>
            <a:off x="6503361" y="2324900"/>
            <a:ext cx="4846320" cy="735779"/>
          </a:xfrm>
          <a:solidFill>
            <a:schemeClr val="accent3"/>
          </a:solidFill>
        </p:spPr>
        <p:txBody>
          <a:bodyPr/>
          <a:lstStyle/>
          <a:p>
            <a:pPr lvl="0">
              <a:lnSpc>
                <a:spcPct val="125000"/>
              </a:lnSpc>
            </a:pPr>
            <a:r>
              <a:rPr lang="en-US" sz="1600" b="1" dirty="0">
                <a:solidFill>
                  <a:schemeClr val="tx1"/>
                </a:solidFill>
                <a:latin typeface="+mn-lt"/>
              </a:rPr>
              <a:t>A “BYTE”</a:t>
            </a:r>
            <a:br>
              <a:rPr lang="en-US" sz="1600" b="1" dirty="0">
                <a:solidFill>
                  <a:schemeClr val="tx1"/>
                </a:solidFill>
                <a:latin typeface="+mn-lt"/>
              </a:rPr>
            </a:br>
            <a:r>
              <a:rPr lang="en-US" sz="1600" b="1" dirty="0">
                <a:solidFill>
                  <a:schemeClr val="tx1"/>
                </a:solidFill>
                <a:latin typeface="+mn-lt"/>
              </a:rPr>
              <a:t>IS EQUAL TO 8 BITS</a:t>
            </a:r>
          </a:p>
        </p:txBody>
      </p:sp>
      <p:sp>
        <p:nvSpPr>
          <p:cNvPr id="6" name="Content Placeholder 5">
            <a:extLst>
              <a:ext uri="{FF2B5EF4-FFF2-40B4-BE49-F238E27FC236}">
                <a16:creationId xmlns:a16="http://schemas.microsoft.com/office/drawing/2014/main" id="{3DF6EE34-44ED-6AD8-2ABA-EC3288D3C13F}"/>
              </a:ext>
            </a:extLst>
          </p:cNvPr>
          <p:cNvSpPr>
            <a:spLocks noGrp="1"/>
          </p:cNvSpPr>
          <p:nvPr>
            <p:ph sz="quarter" idx="4"/>
          </p:nvPr>
        </p:nvSpPr>
        <p:spPr>
          <a:xfrm>
            <a:off x="6503361" y="3060679"/>
            <a:ext cx="4846320" cy="3357584"/>
          </a:xfrm>
        </p:spPr>
        <p:txBody>
          <a:bodyPr lIns="457200" tIns="182880" rIns="457200" bIns="182880">
            <a:noAutofit/>
          </a:bodyPr>
          <a:lstStyle/>
          <a:p>
            <a:pPr lvl="0">
              <a:lnSpc>
                <a:spcPct val="105000"/>
              </a:lnSpc>
              <a:spcAft>
                <a:spcPts val="200"/>
              </a:spcAft>
            </a:pPr>
            <a:r>
              <a:rPr lang="en-US" sz="1400" dirty="0">
                <a:solidFill>
                  <a:srgbClr val="0070C0"/>
                </a:solidFill>
              </a:rPr>
              <a:t>Used to describe the amount of data stored (memory capacity)</a:t>
            </a:r>
          </a:p>
          <a:p>
            <a:pPr lvl="0">
              <a:lnSpc>
                <a:spcPct val="105000"/>
              </a:lnSpc>
              <a:spcAft>
                <a:spcPts val="200"/>
              </a:spcAft>
            </a:pPr>
            <a:r>
              <a:rPr lang="en-US" sz="1400" b="0" dirty="0">
                <a:solidFill>
                  <a:srgbClr val="3A3A3C"/>
                </a:solidFill>
                <a:latin typeface="Open Sans" panose="020B0606030504020204" pitchFamily="34" charset="0"/>
                <a:ea typeface="Open Sans" panose="020B0606030504020204" pitchFamily="34" charset="0"/>
                <a:cs typeface="Open Sans" panose="020B0606030504020204" pitchFamily="34" charset="0"/>
              </a:rPr>
              <a:t>The number of bytes tells us how much information is involved</a:t>
            </a:r>
          </a:p>
          <a:p>
            <a:pPr lvl="1">
              <a:lnSpc>
                <a:spcPct val="105000"/>
              </a:lnSpc>
              <a:spcAft>
                <a:spcPts val="200"/>
              </a:spcAft>
            </a:pPr>
            <a:r>
              <a:rPr lang="en-US" sz="1400" dirty="0">
                <a:solidFill>
                  <a:srgbClr val="3A3A3C"/>
                </a:solidFill>
              </a:rPr>
              <a:t>In a roads analogy, “bytes” is analogous to the number of cars on the road</a:t>
            </a:r>
          </a:p>
          <a:p>
            <a:pPr lvl="1">
              <a:lnSpc>
                <a:spcPct val="105000"/>
              </a:lnSpc>
              <a:spcAft>
                <a:spcPts val="200"/>
              </a:spcAft>
            </a:pPr>
            <a:r>
              <a:rPr lang="en-US" sz="1400" b="1" dirty="0">
                <a:solidFill>
                  <a:srgbClr val="3A3A3C"/>
                </a:solidFill>
              </a:rPr>
              <a:t>Megabyte = 1,000,000 bytes</a:t>
            </a:r>
          </a:p>
          <a:p>
            <a:pPr lvl="1">
              <a:lnSpc>
                <a:spcPct val="105000"/>
              </a:lnSpc>
              <a:spcAft>
                <a:spcPts val="200"/>
              </a:spcAft>
            </a:pPr>
            <a:r>
              <a:rPr lang="en-US" sz="1400" b="1" dirty="0">
                <a:solidFill>
                  <a:srgbClr val="3A3A3C"/>
                </a:solidFill>
              </a:rPr>
              <a:t>Gigabyte = 1,000 megabytes</a:t>
            </a:r>
          </a:p>
          <a:p>
            <a:pPr lvl="0">
              <a:lnSpc>
                <a:spcPct val="105000"/>
              </a:lnSpc>
              <a:spcAft>
                <a:spcPts val="200"/>
              </a:spcAft>
            </a:pPr>
            <a:r>
              <a:rPr lang="en-US" sz="1400" b="0" dirty="0">
                <a:solidFill>
                  <a:srgbClr val="3A3A3C"/>
                </a:solidFill>
                <a:latin typeface="Open Sans" panose="020B0606030504020204" pitchFamily="34" charset="0"/>
                <a:ea typeface="Open Sans" panose="020B0606030504020204" pitchFamily="34" charset="0"/>
                <a:cs typeface="Open Sans" panose="020B0606030504020204" pitchFamily="34" charset="0"/>
              </a:rPr>
              <a:t>“</a:t>
            </a:r>
            <a:r>
              <a:rPr lang="en-US" sz="1400" b="0" i="1" dirty="0">
                <a:solidFill>
                  <a:srgbClr val="3A3A3C"/>
                </a:solidFill>
                <a:latin typeface="Open Sans" panose="020B0606030504020204" pitchFamily="34" charset="0"/>
                <a:ea typeface="Open Sans" panose="020B0606030504020204" pitchFamily="34" charset="0"/>
                <a:cs typeface="Open Sans" panose="020B0606030504020204" pitchFamily="34" charset="0"/>
              </a:rPr>
              <a:t>My data plan with T-Mobile lets me send or receive a total of five gigabytes a month.</a:t>
            </a:r>
            <a:r>
              <a:rPr lang="en-US" sz="1400" b="0" dirty="0">
                <a:solidFill>
                  <a:srgbClr val="3A3A3C"/>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Footer Placeholder 6">
            <a:extLst>
              <a:ext uri="{FF2B5EF4-FFF2-40B4-BE49-F238E27FC236}">
                <a16:creationId xmlns:a16="http://schemas.microsoft.com/office/drawing/2014/main" id="{81511685-DBDC-C6FB-FCE6-5993E0A998C3}"/>
              </a:ext>
            </a:extLst>
          </p:cNvPr>
          <p:cNvSpPr>
            <a:spLocks noGrp="1"/>
          </p:cNvSpPr>
          <p:nvPr>
            <p:ph type="ftr" sz="quarter" idx="11"/>
          </p:nvPr>
        </p:nvSpPr>
        <p:spPr/>
        <p:txBody>
          <a:bodyPr/>
          <a:lstStyle/>
          <a:p>
            <a:r>
              <a:rPr lang="en-US" dirty="0"/>
              <a:t>BROADBAND TECHNOLOGY</a:t>
            </a:r>
          </a:p>
        </p:txBody>
      </p:sp>
      <p:sp>
        <p:nvSpPr>
          <p:cNvPr id="8" name="Slide Number Placeholder 7">
            <a:extLst>
              <a:ext uri="{FF2B5EF4-FFF2-40B4-BE49-F238E27FC236}">
                <a16:creationId xmlns:a16="http://schemas.microsoft.com/office/drawing/2014/main" id="{36493476-1A11-10A6-C8FE-E960A6A3CF3E}"/>
              </a:ext>
            </a:extLst>
          </p:cNvPr>
          <p:cNvSpPr>
            <a:spLocks noGrp="1"/>
          </p:cNvSpPr>
          <p:nvPr>
            <p:ph type="sldNum" sz="quarter" idx="12"/>
          </p:nvPr>
        </p:nvSpPr>
        <p:spPr/>
        <p:txBody>
          <a:bodyPr/>
          <a:lstStyle/>
          <a:p>
            <a:fld id="{ACAAA2AA-9935-F447-A1F2-B7B18FC0B460}" type="slidenum">
              <a:rPr lang="en-US" smtClean="0"/>
              <a:pPr/>
              <a:t>2</a:t>
            </a:fld>
            <a:endParaRPr lang="en-US" dirty="0"/>
          </a:p>
        </p:txBody>
      </p:sp>
      <p:sp>
        <p:nvSpPr>
          <p:cNvPr id="9" name="TextBox 8">
            <a:extLst>
              <a:ext uri="{FF2B5EF4-FFF2-40B4-BE49-F238E27FC236}">
                <a16:creationId xmlns:a16="http://schemas.microsoft.com/office/drawing/2014/main" id="{B519C984-DA5A-926B-4C4C-98B453A79861}"/>
              </a:ext>
            </a:extLst>
          </p:cNvPr>
          <p:cNvSpPr txBox="1"/>
          <p:nvPr/>
        </p:nvSpPr>
        <p:spPr>
          <a:xfrm>
            <a:off x="1508133" y="1272209"/>
            <a:ext cx="9841548" cy="646331"/>
          </a:xfrm>
          <a:prstGeom prst="rect">
            <a:avLst/>
          </a:prstGeom>
          <a:noFill/>
        </p:spPr>
        <p:txBody>
          <a:bodyPr wrap="square" lIns="0" rtlCol="0">
            <a:spAutoFit/>
          </a:bodyPr>
          <a:lstStyle/>
          <a:p>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These two are frequently confused but are distinct—both are measures of </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 information</a:t>
            </a: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 but one refers to speed and the other refers to amount of data</a:t>
            </a:r>
          </a:p>
        </p:txBody>
      </p:sp>
    </p:spTree>
    <p:extLst>
      <p:ext uri="{BB962C8B-B14F-4D97-AF65-F5344CB8AC3E}">
        <p14:creationId xmlns:p14="http://schemas.microsoft.com/office/powerpoint/2010/main" val="27809101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A565-0C0A-D947-EF74-7FE91A32B86D}"/>
              </a:ext>
            </a:extLst>
          </p:cNvPr>
          <p:cNvSpPr>
            <a:spLocks noGrp="1"/>
          </p:cNvSpPr>
          <p:nvPr>
            <p:ph type="title"/>
          </p:nvPr>
        </p:nvSpPr>
        <p:spPr/>
        <p:txBody>
          <a:bodyPr/>
          <a:lstStyle/>
          <a:p>
            <a:r>
              <a:rPr lang="en-US" dirty="0"/>
              <a:t>CONTACTING ADECA</a:t>
            </a:r>
          </a:p>
        </p:txBody>
      </p:sp>
      <p:sp>
        <p:nvSpPr>
          <p:cNvPr id="3" name="Footer Placeholder 2">
            <a:extLst>
              <a:ext uri="{FF2B5EF4-FFF2-40B4-BE49-F238E27FC236}">
                <a16:creationId xmlns:a16="http://schemas.microsoft.com/office/drawing/2014/main" id="{439AF2D3-82C5-3B45-A570-8A57CC461DE2}"/>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371A01F0-8C00-6AB6-970A-E9CC55576ADB}"/>
              </a:ext>
            </a:extLst>
          </p:cNvPr>
          <p:cNvSpPr>
            <a:spLocks noGrp="1"/>
          </p:cNvSpPr>
          <p:nvPr>
            <p:ph type="sldNum" sz="quarter" idx="12"/>
          </p:nvPr>
        </p:nvSpPr>
        <p:spPr/>
        <p:txBody>
          <a:bodyPr/>
          <a:lstStyle/>
          <a:p>
            <a:fld id="{ACAAA2AA-9935-F447-A1F2-B7B18FC0B460}" type="slidenum">
              <a:rPr lang="en-US" smtClean="0"/>
              <a:t>29</a:t>
            </a:fld>
            <a:endParaRPr lang="en-US" dirty="0"/>
          </a:p>
        </p:txBody>
      </p:sp>
      <p:sp>
        <p:nvSpPr>
          <p:cNvPr id="5" name="TextBox 4">
            <a:extLst>
              <a:ext uri="{FF2B5EF4-FFF2-40B4-BE49-F238E27FC236}">
                <a16:creationId xmlns:a16="http://schemas.microsoft.com/office/drawing/2014/main" id="{B1105A15-D678-5CEA-2198-573B3BFDE9CF}"/>
              </a:ext>
            </a:extLst>
          </p:cNvPr>
          <p:cNvSpPr txBox="1"/>
          <p:nvPr/>
        </p:nvSpPr>
        <p:spPr>
          <a:xfrm>
            <a:off x="1522371" y="1647825"/>
            <a:ext cx="9571253" cy="800219"/>
          </a:xfrm>
          <a:prstGeom prst="rect">
            <a:avLst/>
          </a:prstGeom>
          <a:no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dirty="0">
                <a:solidFill>
                  <a:schemeClr val="tx2"/>
                </a:solidFill>
                <a:latin typeface="Open Sans SemiBold" pitchFamily="2" charset="0"/>
                <a:ea typeface="Open Sans SemiBold" pitchFamily="2" charset="0"/>
                <a:cs typeface="Open Sans SemiBold" pitchFamily="2" charset="0"/>
              </a:rPr>
              <a:t>Email ADECA: </a:t>
            </a:r>
            <a:r>
              <a:rPr lang="en-US" dirty="0">
                <a:solidFill>
                  <a:schemeClr val="tx2"/>
                </a:solidFill>
                <a:latin typeface="Open Sans SemiBold" pitchFamily="2" charset="0"/>
                <a:ea typeface="Open Sans SemiBold" pitchFamily="2" charset="0"/>
                <a:cs typeface="Open Sans SemiBold" pitchFamily="2" charset="0"/>
                <a:hlinkClick r:id="rId3"/>
              </a:rPr>
              <a:t>Broadband.Fund@adeca.alabama.gov</a:t>
            </a:r>
            <a:r>
              <a:rPr lang="en-US" dirty="0">
                <a:solidFill>
                  <a:schemeClr val="tx2"/>
                </a:solidFill>
                <a:latin typeface="Open Sans SemiBold" pitchFamily="2" charset="0"/>
                <a:ea typeface="Open Sans SemiBold" pitchFamily="2" charset="0"/>
                <a:cs typeface="Open Sans SemiBold" pitchFamily="2" charset="0"/>
              </a:rPr>
              <a:t> </a:t>
            </a:r>
          </a:p>
          <a:p>
            <a:pPr marL="285750" indent="-285750">
              <a:spcBef>
                <a:spcPts val="600"/>
              </a:spcBef>
              <a:spcAft>
                <a:spcPts val="600"/>
              </a:spcAft>
              <a:buFont typeface="Arial" panose="020B0604020202020204" pitchFamily="34" charset="0"/>
              <a:buChar char="•"/>
            </a:pPr>
            <a:r>
              <a:rPr lang="en-US" dirty="0">
                <a:solidFill>
                  <a:schemeClr val="tx2"/>
                </a:solidFill>
                <a:latin typeface="Open Sans SemiBold" pitchFamily="2" charset="0"/>
                <a:ea typeface="Open Sans SemiBold" pitchFamily="2" charset="0"/>
                <a:cs typeface="Open Sans SemiBold" pitchFamily="2" charset="0"/>
              </a:rPr>
              <a:t>Website:  </a:t>
            </a:r>
            <a:r>
              <a:rPr lang="en-US" dirty="0">
                <a:solidFill>
                  <a:schemeClr val="tx2"/>
                </a:solidFill>
                <a:latin typeface="Open Sans SemiBold" pitchFamily="2" charset="0"/>
                <a:ea typeface="Open Sans SemiBold" pitchFamily="2" charset="0"/>
                <a:cs typeface="Open Sans SemiBold" pitchFamily="2" charset="0"/>
                <a:hlinkClick r:id="rId4"/>
              </a:rPr>
              <a:t>https://adeca.alabama.gov/broadband/</a:t>
            </a:r>
            <a:r>
              <a:rPr lang="en-US" dirty="0">
                <a:solidFill>
                  <a:schemeClr val="tx2"/>
                </a:solidFill>
                <a:latin typeface="Open Sans SemiBold" pitchFamily="2" charset="0"/>
                <a:ea typeface="Open Sans SemiBold" pitchFamily="2" charset="0"/>
                <a:cs typeface="Open Sans SemiBold" pitchFamily="2" charset="0"/>
              </a:rPr>
              <a:t> </a:t>
            </a:r>
          </a:p>
        </p:txBody>
      </p:sp>
    </p:spTree>
    <p:extLst>
      <p:ext uri="{BB962C8B-B14F-4D97-AF65-F5344CB8AC3E}">
        <p14:creationId xmlns:p14="http://schemas.microsoft.com/office/powerpoint/2010/main" val="5676648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3FEBBE1-4992-11B2-E872-EE4B90E9DBBF}"/>
              </a:ext>
            </a:extLst>
          </p:cNvPr>
          <p:cNvSpPr/>
          <p:nvPr/>
        </p:nvSpPr>
        <p:spPr>
          <a:xfrm>
            <a:off x="1521447" y="5210054"/>
            <a:ext cx="9937130" cy="1297100"/>
          </a:xfrm>
          <a:prstGeom prst="roundRect">
            <a:avLst/>
          </a:prstGeom>
          <a:solidFill>
            <a:schemeClr val="accent3">
              <a:lumMod val="20000"/>
              <a:lumOff val="80000"/>
              <a:alpha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55AFB963-5DFF-E07D-E78C-B4F454413AD1}"/>
              </a:ext>
            </a:extLst>
          </p:cNvPr>
          <p:cNvSpPr/>
          <p:nvPr/>
        </p:nvSpPr>
        <p:spPr>
          <a:xfrm>
            <a:off x="1511614" y="1670872"/>
            <a:ext cx="9946962" cy="2634700"/>
          </a:xfrm>
          <a:prstGeom prst="roundRect">
            <a:avLst/>
          </a:prstGeom>
          <a:solidFill>
            <a:schemeClr val="accent3">
              <a:lumMod val="20000"/>
              <a:lumOff val="80000"/>
              <a:alpha val="2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265FA443-F0A6-2F85-82E4-2398F2AFC250}"/>
              </a:ext>
            </a:extLst>
          </p:cNvPr>
          <p:cNvSpPr>
            <a:spLocks noGrp="1"/>
          </p:cNvSpPr>
          <p:nvPr>
            <p:ph type="title"/>
          </p:nvPr>
        </p:nvSpPr>
        <p:spPr/>
        <p:txBody>
          <a:bodyPr>
            <a:normAutofit/>
          </a:bodyPr>
          <a:lstStyle/>
          <a:p>
            <a:r>
              <a:rPr lang="en-US" dirty="0"/>
              <a:t>HOW MUCH BANDWIDTH DO WE NEED?</a:t>
            </a:r>
          </a:p>
        </p:txBody>
      </p:sp>
      <p:sp>
        <p:nvSpPr>
          <p:cNvPr id="7" name="Footer Placeholder 6">
            <a:extLst>
              <a:ext uri="{FF2B5EF4-FFF2-40B4-BE49-F238E27FC236}">
                <a16:creationId xmlns:a16="http://schemas.microsoft.com/office/drawing/2014/main" id="{B9E57DEF-8E2E-C238-E085-EE4E8C932CC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lumMod val="75000"/>
                  </a:srgbClr>
                </a:solidFill>
                <a:effectLst/>
                <a:uLnTx/>
                <a:uFillTx/>
                <a:latin typeface="Expressway Rg" panose="020B0604020200020204" pitchFamily="34" charset="0"/>
                <a:ea typeface="+mn-ea"/>
                <a:cs typeface="+mn-cs"/>
              </a:rPr>
              <a:t>BROADBAND TECHNOLOTY</a:t>
            </a:r>
          </a:p>
        </p:txBody>
      </p:sp>
      <p:sp>
        <p:nvSpPr>
          <p:cNvPr id="8" name="Slide Number Placeholder 7">
            <a:extLst>
              <a:ext uri="{FF2B5EF4-FFF2-40B4-BE49-F238E27FC236}">
                <a16:creationId xmlns:a16="http://schemas.microsoft.com/office/drawing/2014/main" id="{7994F6B0-0FC0-6629-43CC-5277BFB28B3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FFFFFF">
                  <a:lumMod val="75000"/>
                </a:srgbClr>
              </a:solidFill>
              <a:effectLst/>
              <a:uLnTx/>
              <a:uFillTx/>
              <a:latin typeface="Expressway Xb" panose="020B0604020200020204" pitchFamily="34" charset="0"/>
              <a:ea typeface="+mn-ea"/>
              <a:cs typeface="+mn-cs"/>
            </a:endParaRPr>
          </a:p>
        </p:txBody>
      </p:sp>
      <p:graphicFrame>
        <p:nvGraphicFramePr>
          <p:cNvPr id="10" name="Chart 9">
            <a:extLst>
              <a:ext uri="{FF2B5EF4-FFF2-40B4-BE49-F238E27FC236}">
                <a16:creationId xmlns:a16="http://schemas.microsoft.com/office/drawing/2014/main" id="{7ABAD165-52A8-00C0-C623-925D1101C0CB}"/>
              </a:ext>
            </a:extLst>
          </p:cNvPr>
          <p:cNvGraphicFramePr/>
          <p:nvPr/>
        </p:nvGraphicFramePr>
        <p:xfrm>
          <a:off x="1603582" y="1745830"/>
          <a:ext cx="9750217" cy="255974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E85E3AEA-D071-AC74-BD91-9D740B0D55C9}"/>
              </a:ext>
            </a:extLst>
          </p:cNvPr>
          <p:cNvSpPr txBox="1"/>
          <p:nvPr/>
        </p:nvSpPr>
        <p:spPr>
          <a:xfrm>
            <a:off x="1114425" y="1223136"/>
            <a:ext cx="10719114" cy="36933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sz="2000"/>
            </a:lvl1pPr>
          </a:lstStyle>
          <a:p>
            <a:pPr algn="ctr"/>
            <a:r>
              <a:rPr lang="en-US" sz="1800" dirty="0">
                <a:solidFill>
                  <a:schemeClr val="tx2"/>
                </a:solidFill>
                <a:latin typeface="Open Sans SemiBold" pitchFamily="2" charset="0"/>
                <a:ea typeface="Open Sans SemiBold" pitchFamily="2" charset="0"/>
                <a:cs typeface="Open Sans SemiBold" pitchFamily="2" charset="0"/>
              </a:rPr>
              <a:t>Today we need more bandwidth than minimum 25/3 Mbps broadband speeds defined by FCC</a:t>
            </a:r>
          </a:p>
        </p:txBody>
      </p:sp>
      <p:graphicFrame>
        <p:nvGraphicFramePr>
          <p:cNvPr id="15" name="Chart 14">
            <a:extLst>
              <a:ext uri="{FF2B5EF4-FFF2-40B4-BE49-F238E27FC236}">
                <a16:creationId xmlns:a16="http://schemas.microsoft.com/office/drawing/2014/main" id="{F6F400C9-5DC7-B69F-C738-8821E7AD74EA}"/>
              </a:ext>
            </a:extLst>
          </p:cNvPr>
          <p:cNvGraphicFramePr/>
          <p:nvPr/>
        </p:nvGraphicFramePr>
        <p:xfrm>
          <a:off x="1818967" y="5167783"/>
          <a:ext cx="9639609" cy="124315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121E4D43-11AC-80A7-C207-82FD350D110B}"/>
              </a:ext>
            </a:extLst>
          </p:cNvPr>
          <p:cNvSpPr txBox="1"/>
          <p:nvPr/>
        </p:nvSpPr>
        <p:spPr>
          <a:xfrm>
            <a:off x="1511614" y="4458934"/>
            <a:ext cx="10041289"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solidFill>
                  <a:schemeClr val="tx2"/>
                </a:solidFill>
                <a:latin typeface="Open Sans SemiBold" pitchFamily="2" charset="0"/>
                <a:ea typeface="Open Sans SemiBold" pitchFamily="2" charset="0"/>
                <a:cs typeface="Open Sans SemiBold" pitchFamily="2" charset="0"/>
              </a:rPr>
              <a:t>With augmented reality, other anticipated applications, and increased usage we will soon need much higher speeds</a:t>
            </a:r>
          </a:p>
        </p:txBody>
      </p:sp>
      <p:sp>
        <p:nvSpPr>
          <p:cNvPr id="17" name="TextBox 16">
            <a:extLst>
              <a:ext uri="{FF2B5EF4-FFF2-40B4-BE49-F238E27FC236}">
                <a16:creationId xmlns:a16="http://schemas.microsoft.com/office/drawing/2014/main" id="{3411782C-55DB-5480-5112-706A5A12648D}"/>
              </a:ext>
            </a:extLst>
          </p:cNvPr>
          <p:cNvSpPr txBox="1"/>
          <p:nvPr/>
        </p:nvSpPr>
        <p:spPr>
          <a:xfrm>
            <a:off x="9312275" y="2116368"/>
            <a:ext cx="2041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latin typeface="Open Sans SemiBold" pitchFamily="2" charset="0"/>
                <a:ea typeface="Open Sans SemiBold" pitchFamily="2" charset="0"/>
                <a:cs typeface="Open Sans SemiBold" pitchFamily="2" charset="0"/>
              </a:rPr>
              <a:t>Typical peak use for family of four</a:t>
            </a:r>
          </a:p>
        </p:txBody>
      </p:sp>
    </p:spTree>
    <p:extLst>
      <p:ext uri="{BB962C8B-B14F-4D97-AF65-F5344CB8AC3E}">
        <p14:creationId xmlns:p14="http://schemas.microsoft.com/office/powerpoint/2010/main" val="6519130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2C63-97D2-C3BE-78B1-84202DA2D1E8}"/>
              </a:ext>
            </a:extLst>
          </p:cNvPr>
          <p:cNvSpPr>
            <a:spLocks noGrp="1"/>
          </p:cNvSpPr>
          <p:nvPr>
            <p:ph type="title"/>
          </p:nvPr>
        </p:nvSpPr>
        <p:spPr/>
        <p:txBody>
          <a:bodyPr>
            <a:normAutofit/>
          </a:bodyPr>
          <a:lstStyle/>
          <a:p>
            <a:r>
              <a:rPr lang="en-US" sz="2400" dirty="0"/>
              <a:t>FEDERAL AND ALABAMA BROADBAND SPEED TARGETS</a:t>
            </a:r>
          </a:p>
        </p:txBody>
      </p:sp>
      <p:sp>
        <p:nvSpPr>
          <p:cNvPr id="3" name="Footer Placeholder 2">
            <a:extLst>
              <a:ext uri="{FF2B5EF4-FFF2-40B4-BE49-F238E27FC236}">
                <a16:creationId xmlns:a16="http://schemas.microsoft.com/office/drawing/2014/main" id="{DF000C5D-2826-720D-031A-302B71DD2182}"/>
              </a:ext>
            </a:extLst>
          </p:cNvPr>
          <p:cNvSpPr>
            <a:spLocks noGrp="1"/>
          </p:cNvSpPr>
          <p:nvPr>
            <p:ph type="ftr" sz="quarter" idx="11"/>
          </p:nvPr>
        </p:nvSpPr>
        <p:spPr/>
        <p:txBody>
          <a:bodyPr/>
          <a:lstStyle/>
          <a:p>
            <a:r>
              <a:rPr lang="en-US" dirty="0"/>
              <a:t>BROADBAND TECHNOLOGY</a:t>
            </a:r>
          </a:p>
        </p:txBody>
      </p:sp>
      <p:sp>
        <p:nvSpPr>
          <p:cNvPr id="4" name="Slide Number Placeholder 3">
            <a:extLst>
              <a:ext uri="{FF2B5EF4-FFF2-40B4-BE49-F238E27FC236}">
                <a16:creationId xmlns:a16="http://schemas.microsoft.com/office/drawing/2014/main" id="{A3957CE8-02E8-F5DC-5CA5-F0596489322F}"/>
              </a:ext>
            </a:extLst>
          </p:cNvPr>
          <p:cNvSpPr>
            <a:spLocks noGrp="1"/>
          </p:cNvSpPr>
          <p:nvPr>
            <p:ph type="sldNum" sz="quarter" idx="12"/>
          </p:nvPr>
        </p:nvSpPr>
        <p:spPr/>
        <p:txBody>
          <a:bodyPr/>
          <a:lstStyle/>
          <a:p>
            <a:fld id="{ACAAA2AA-9935-F447-A1F2-B7B18FC0B460}" type="slidenum">
              <a:rPr lang="en-US" smtClean="0"/>
              <a:t>4</a:t>
            </a:fld>
            <a:endParaRPr lang="en-US" dirty="0"/>
          </a:p>
        </p:txBody>
      </p:sp>
      <p:graphicFrame>
        <p:nvGraphicFramePr>
          <p:cNvPr id="6" name="Diagram 5">
            <a:extLst>
              <a:ext uri="{FF2B5EF4-FFF2-40B4-BE49-F238E27FC236}">
                <a16:creationId xmlns:a16="http://schemas.microsoft.com/office/drawing/2014/main" id="{4001BF74-677E-1F1C-5BAF-AA86F18511BD}"/>
              </a:ext>
            </a:extLst>
          </p:cNvPr>
          <p:cNvGraphicFramePr/>
          <p:nvPr>
            <p:extLst>
              <p:ext uri="{D42A27DB-BD31-4B8C-83A1-F6EECF244321}">
                <p14:modId xmlns:p14="http://schemas.microsoft.com/office/powerpoint/2010/main" val="2873919588"/>
              </p:ext>
            </p:extLst>
          </p:nvPr>
        </p:nvGraphicFramePr>
        <p:xfrm>
          <a:off x="1508133" y="1874222"/>
          <a:ext cx="9841548" cy="4264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06834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6DE1-5187-502B-6189-710D1636B54C}"/>
              </a:ext>
            </a:extLst>
          </p:cNvPr>
          <p:cNvSpPr>
            <a:spLocks noGrp="1"/>
          </p:cNvSpPr>
          <p:nvPr>
            <p:ph type="title"/>
          </p:nvPr>
        </p:nvSpPr>
        <p:spPr>
          <a:xfrm>
            <a:off x="1513840" y="459332"/>
            <a:ext cx="3250183" cy="1598067"/>
          </a:xfrm>
        </p:spPr>
        <p:txBody>
          <a:bodyPr>
            <a:normAutofit/>
          </a:bodyPr>
          <a:lstStyle/>
          <a:p>
            <a:r>
              <a:rPr lang="en-US" sz="2000" dirty="0"/>
              <a:t>THE ELEMENTS</a:t>
            </a:r>
            <a:br>
              <a:rPr lang="en-US" sz="2000" dirty="0"/>
            </a:br>
            <a:r>
              <a:rPr lang="en-US" sz="2000" dirty="0"/>
              <a:t>OF A BROADBAND NETWORK</a:t>
            </a:r>
          </a:p>
        </p:txBody>
      </p:sp>
      <p:sp>
        <p:nvSpPr>
          <p:cNvPr id="4" name="Text Placeholder 3">
            <a:extLst>
              <a:ext uri="{FF2B5EF4-FFF2-40B4-BE49-F238E27FC236}">
                <a16:creationId xmlns:a16="http://schemas.microsoft.com/office/drawing/2014/main" id="{1D78793C-C9E7-92E7-F59A-BDF679041B35}"/>
              </a:ext>
            </a:extLst>
          </p:cNvPr>
          <p:cNvSpPr>
            <a:spLocks noGrp="1"/>
          </p:cNvSpPr>
          <p:nvPr>
            <p:ph type="body" sz="half" idx="2"/>
          </p:nvPr>
        </p:nvSpPr>
        <p:spPr>
          <a:xfrm>
            <a:off x="1513840" y="2147730"/>
            <a:ext cx="3250183" cy="4250937"/>
          </a:xfrm>
        </p:spPr>
        <p:txBody>
          <a:bodyPr>
            <a:normAutofit/>
          </a:bodyPr>
          <a:lstStyle/>
          <a:p>
            <a:pPr marL="342900" indent="-342900">
              <a:lnSpc>
                <a:spcPct val="125000"/>
              </a:lnSpc>
              <a:spcAft>
                <a:spcPts val="600"/>
              </a:spcAft>
              <a:buFont typeface="Arial" panose="020B0604020202020204" pitchFamily="34" charset="0"/>
              <a:buChar char="•"/>
            </a:pPr>
            <a:r>
              <a:rPr lang="en-US" sz="2200" b="0" dirty="0">
                <a:solidFill>
                  <a:schemeClr val="accent6"/>
                </a:solidFill>
              </a:rPr>
              <a:t>Long haul fiber</a:t>
            </a:r>
          </a:p>
          <a:p>
            <a:pPr marL="342900" indent="-342900">
              <a:lnSpc>
                <a:spcPct val="125000"/>
              </a:lnSpc>
              <a:spcAft>
                <a:spcPts val="600"/>
              </a:spcAft>
              <a:buFont typeface="Arial" panose="020B0604020202020204" pitchFamily="34" charset="0"/>
              <a:buChar char="•"/>
            </a:pPr>
            <a:r>
              <a:rPr lang="en-US" sz="2200" b="0" dirty="0">
                <a:solidFill>
                  <a:schemeClr val="accent6"/>
                </a:solidFill>
              </a:rPr>
              <a:t>Middle mile fiber</a:t>
            </a:r>
          </a:p>
          <a:p>
            <a:pPr marL="342900" indent="-342900">
              <a:lnSpc>
                <a:spcPct val="125000"/>
              </a:lnSpc>
              <a:spcAft>
                <a:spcPts val="600"/>
              </a:spcAft>
              <a:buFont typeface="Arial" panose="020B0604020202020204" pitchFamily="34" charset="0"/>
              <a:buChar char="•"/>
            </a:pPr>
            <a:r>
              <a:rPr lang="en-US" sz="2200" b="0" dirty="0">
                <a:solidFill>
                  <a:schemeClr val="accent6"/>
                </a:solidFill>
              </a:rPr>
              <a:t>Last mile</a:t>
            </a:r>
            <a:br>
              <a:rPr lang="en-US" sz="2200" b="0" dirty="0">
                <a:solidFill>
                  <a:schemeClr val="accent6"/>
                </a:solidFill>
              </a:rPr>
            </a:br>
            <a:r>
              <a:rPr lang="en-US" sz="2200" b="0" dirty="0">
                <a:solidFill>
                  <a:schemeClr val="accent6"/>
                </a:solidFill>
              </a:rPr>
              <a:t>(wireline or wireless)</a:t>
            </a:r>
          </a:p>
        </p:txBody>
      </p:sp>
      <p:sp>
        <p:nvSpPr>
          <p:cNvPr id="5" name="Footer Placeholder 4">
            <a:extLst>
              <a:ext uri="{FF2B5EF4-FFF2-40B4-BE49-F238E27FC236}">
                <a16:creationId xmlns:a16="http://schemas.microsoft.com/office/drawing/2014/main" id="{783F289F-53AF-25BD-7E59-F0E7D585B8BC}"/>
              </a:ext>
            </a:extLst>
          </p:cNvPr>
          <p:cNvSpPr>
            <a:spLocks noGrp="1"/>
          </p:cNvSpPr>
          <p:nvPr>
            <p:ph type="ftr" sz="quarter" idx="11"/>
          </p:nvPr>
        </p:nvSpPr>
        <p:spPr/>
        <p:txBody>
          <a:bodyPr/>
          <a:lstStyle/>
          <a:p>
            <a:r>
              <a:rPr lang="en-US" dirty="0"/>
              <a:t>BROADBAND TECHNOLOGY</a:t>
            </a:r>
          </a:p>
        </p:txBody>
      </p:sp>
      <p:sp>
        <p:nvSpPr>
          <p:cNvPr id="6" name="Slide Number Placeholder 5">
            <a:extLst>
              <a:ext uri="{FF2B5EF4-FFF2-40B4-BE49-F238E27FC236}">
                <a16:creationId xmlns:a16="http://schemas.microsoft.com/office/drawing/2014/main" id="{B3AC5A36-82C9-3505-CAE9-1DC753F44BF3}"/>
              </a:ext>
            </a:extLst>
          </p:cNvPr>
          <p:cNvSpPr>
            <a:spLocks noGrp="1"/>
          </p:cNvSpPr>
          <p:nvPr>
            <p:ph type="sldNum" sz="quarter" idx="12"/>
          </p:nvPr>
        </p:nvSpPr>
        <p:spPr/>
        <p:txBody>
          <a:bodyPr/>
          <a:lstStyle/>
          <a:p>
            <a:fld id="{ACAAA2AA-9935-F447-A1F2-B7B18FC0B460}" type="slidenum">
              <a:rPr lang="en-US" smtClean="0"/>
              <a:t>5</a:t>
            </a:fld>
            <a:endParaRPr lang="en-US" dirty="0"/>
          </a:p>
        </p:txBody>
      </p:sp>
      <p:grpSp>
        <p:nvGrpSpPr>
          <p:cNvPr id="16" name="Group 15">
            <a:extLst>
              <a:ext uri="{FF2B5EF4-FFF2-40B4-BE49-F238E27FC236}">
                <a16:creationId xmlns:a16="http://schemas.microsoft.com/office/drawing/2014/main" id="{8FB6297F-FB0E-9260-53C6-7C3AB3C4BE9B}"/>
              </a:ext>
            </a:extLst>
          </p:cNvPr>
          <p:cNvGrpSpPr/>
          <p:nvPr/>
        </p:nvGrpSpPr>
        <p:grpSpPr>
          <a:xfrm>
            <a:off x="4912165" y="1164900"/>
            <a:ext cx="6944820" cy="4673191"/>
            <a:chOff x="4912165" y="1164900"/>
            <a:chExt cx="6944820" cy="4673191"/>
          </a:xfrm>
        </p:grpSpPr>
        <p:pic>
          <p:nvPicPr>
            <p:cNvPr id="10" name="Picture 9">
              <a:extLst>
                <a:ext uri="{FF2B5EF4-FFF2-40B4-BE49-F238E27FC236}">
                  <a16:creationId xmlns:a16="http://schemas.microsoft.com/office/drawing/2014/main" id="{07AD0459-10A7-1A66-FAD4-52AF3C410C5A}"/>
                </a:ext>
              </a:extLst>
            </p:cNvPr>
            <p:cNvPicPr>
              <a:picLocks noChangeAspect="1"/>
            </p:cNvPicPr>
            <p:nvPr/>
          </p:nvPicPr>
          <p:blipFill>
            <a:blip r:embed="rId2"/>
            <a:stretch>
              <a:fillRect/>
            </a:stretch>
          </p:blipFill>
          <p:spPr>
            <a:xfrm>
              <a:off x="4912165" y="1164900"/>
              <a:ext cx="6921374" cy="4673191"/>
            </a:xfrm>
            <a:prstGeom prst="rect">
              <a:avLst/>
            </a:prstGeom>
          </p:spPr>
        </p:pic>
        <p:sp>
          <p:nvSpPr>
            <p:cNvPr id="3" name="TextBox 2">
              <a:extLst>
                <a:ext uri="{FF2B5EF4-FFF2-40B4-BE49-F238E27FC236}">
                  <a16:creationId xmlns:a16="http://schemas.microsoft.com/office/drawing/2014/main" id="{D14FC63E-372A-A12C-B450-2D8187B0DBB8}"/>
                </a:ext>
              </a:extLst>
            </p:cNvPr>
            <p:cNvSpPr txBox="1"/>
            <p:nvPr/>
          </p:nvSpPr>
          <p:spPr>
            <a:xfrm>
              <a:off x="5114759" y="2315903"/>
              <a:ext cx="1088204" cy="584775"/>
            </a:xfrm>
            <a:prstGeom prst="rect">
              <a:avLst/>
            </a:prstGeom>
            <a:solidFill>
              <a:srgbClr val="DEE6F0"/>
            </a:solidFill>
          </p:spPr>
          <p:txBody>
            <a:bodyPr wrap="square" rtlCol="0">
              <a:spAutoFit/>
            </a:bodyPr>
            <a:lstStyle/>
            <a:p>
              <a:pPr algn="ctr"/>
              <a:r>
                <a:rPr lang="en-US" sz="1600" dirty="0"/>
                <a:t>Wireline/</a:t>
              </a:r>
            </a:p>
            <a:p>
              <a:pPr algn="ctr"/>
              <a:r>
                <a:rPr lang="en-US" sz="1600" dirty="0"/>
                <a:t>Fiber</a:t>
              </a:r>
            </a:p>
          </p:txBody>
        </p:sp>
        <p:sp>
          <p:nvSpPr>
            <p:cNvPr id="7" name="TextBox 6">
              <a:extLst>
                <a:ext uri="{FF2B5EF4-FFF2-40B4-BE49-F238E27FC236}">
                  <a16:creationId xmlns:a16="http://schemas.microsoft.com/office/drawing/2014/main" id="{020709B5-4217-A47E-1B0C-3220A659D6BC}"/>
                </a:ext>
              </a:extLst>
            </p:cNvPr>
            <p:cNvSpPr txBox="1"/>
            <p:nvPr/>
          </p:nvSpPr>
          <p:spPr>
            <a:xfrm>
              <a:off x="5114759" y="4249752"/>
              <a:ext cx="1067220" cy="338554"/>
            </a:xfrm>
            <a:prstGeom prst="rect">
              <a:avLst/>
            </a:prstGeom>
            <a:solidFill>
              <a:srgbClr val="DEE6F0"/>
            </a:solidFill>
          </p:spPr>
          <p:txBody>
            <a:bodyPr wrap="square" rtlCol="0">
              <a:spAutoFit/>
            </a:bodyPr>
            <a:lstStyle/>
            <a:p>
              <a:pPr algn="ctr"/>
              <a:r>
                <a:rPr lang="en-US" sz="1600" dirty="0"/>
                <a:t>Wireless</a:t>
              </a:r>
            </a:p>
          </p:txBody>
        </p:sp>
        <p:sp>
          <p:nvSpPr>
            <p:cNvPr id="9" name="Rectangle: Rounded Corners 8">
              <a:extLst>
                <a:ext uri="{FF2B5EF4-FFF2-40B4-BE49-F238E27FC236}">
                  <a16:creationId xmlns:a16="http://schemas.microsoft.com/office/drawing/2014/main" id="{6063A141-ECC0-8D66-94F6-1330005255D2}"/>
                </a:ext>
              </a:extLst>
            </p:cNvPr>
            <p:cNvSpPr/>
            <p:nvPr/>
          </p:nvSpPr>
          <p:spPr>
            <a:xfrm>
              <a:off x="5017477" y="4759568"/>
              <a:ext cx="2121877" cy="898363"/>
            </a:xfrm>
            <a:prstGeom prst="roundRect">
              <a:avLst/>
            </a:prstGeom>
            <a:solidFill>
              <a:srgbClr val="DEE6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Local Last Mile </a:t>
              </a:r>
              <a:br>
                <a:rPr lang="en-US" sz="1600" dirty="0">
                  <a:solidFill>
                    <a:schemeClr val="tx1"/>
                  </a:solidFill>
                </a:rPr>
              </a:br>
              <a:r>
                <a:rPr lang="en-US" sz="1600" dirty="0">
                  <a:solidFill>
                    <a:schemeClr val="tx1"/>
                  </a:solidFill>
                </a:rPr>
                <a:t>to Homes and Businesses</a:t>
              </a:r>
            </a:p>
          </p:txBody>
        </p:sp>
        <p:sp>
          <p:nvSpPr>
            <p:cNvPr id="11" name="Rectangle: Rounded Corners 10">
              <a:extLst>
                <a:ext uri="{FF2B5EF4-FFF2-40B4-BE49-F238E27FC236}">
                  <a16:creationId xmlns:a16="http://schemas.microsoft.com/office/drawing/2014/main" id="{404BEDE6-AA13-4604-5F58-43210625ACCC}"/>
                </a:ext>
              </a:extLst>
            </p:cNvPr>
            <p:cNvSpPr/>
            <p:nvPr/>
          </p:nvSpPr>
          <p:spPr>
            <a:xfrm>
              <a:off x="9735108" y="4747843"/>
              <a:ext cx="2121877" cy="898363"/>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Long Haul Fiber</a:t>
              </a:r>
            </a:p>
          </p:txBody>
        </p:sp>
        <p:sp>
          <p:nvSpPr>
            <p:cNvPr id="12" name="Rectangle: Rounded Corners 11">
              <a:extLst>
                <a:ext uri="{FF2B5EF4-FFF2-40B4-BE49-F238E27FC236}">
                  <a16:creationId xmlns:a16="http://schemas.microsoft.com/office/drawing/2014/main" id="{0BBC430A-3D8A-CFA6-0B58-E3B92F8636C8}"/>
                </a:ext>
              </a:extLst>
            </p:cNvPr>
            <p:cNvSpPr/>
            <p:nvPr/>
          </p:nvSpPr>
          <p:spPr>
            <a:xfrm>
              <a:off x="7393004" y="4747844"/>
              <a:ext cx="2121877" cy="898363"/>
            </a:xfrm>
            <a:prstGeom prst="roundRect">
              <a:avLst/>
            </a:prstGeom>
            <a:solidFill>
              <a:srgbClr val="EFF3F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Middle-Mile Fiber</a:t>
              </a:r>
            </a:p>
          </p:txBody>
        </p:sp>
        <p:sp>
          <p:nvSpPr>
            <p:cNvPr id="8" name="TextBox 7">
              <a:extLst>
                <a:ext uri="{FF2B5EF4-FFF2-40B4-BE49-F238E27FC236}">
                  <a16:creationId xmlns:a16="http://schemas.microsoft.com/office/drawing/2014/main" id="{FDF0E197-AF51-9A7A-C2F3-A302CF074C3B}"/>
                </a:ext>
              </a:extLst>
            </p:cNvPr>
            <p:cNvSpPr txBox="1"/>
            <p:nvPr/>
          </p:nvSpPr>
          <p:spPr>
            <a:xfrm>
              <a:off x="10134058" y="1211794"/>
              <a:ext cx="1088204" cy="338554"/>
            </a:xfrm>
            <a:prstGeom prst="rect">
              <a:avLst/>
            </a:prstGeom>
            <a:solidFill>
              <a:srgbClr val="FFFFFF"/>
            </a:solidFill>
          </p:spPr>
          <p:txBody>
            <a:bodyPr wrap="square" rtlCol="0">
              <a:spAutoFit/>
            </a:bodyPr>
            <a:lstStyle/>
            <a:p>
              <a:pPr algn="ctr"/>
              <a:r>
                <a:rPr lang="en-US" sz="1600" dirty="0"/>
                <a:t>Nashville</a:t>
              </a:r>
            </a:p>
          </p:txBody>
        </p:sp>
        <p:sp>
          <p:nvSpPr>
            <p:cNvPr id="13" name="TextBox 12">
              <a:extLst>
                <a:ext uri="{FF2B5EF4-FFF2-40B4-BE49-F238E27FC236}">
                  <a16:creationId xmlns:a16="http://schemas.microsoft.com/office/drawing/2014/main" id="{8EA1FB39-55EA-9F54-438F-C05926CC635B}"/>
                </a:ext>
              </a:extLst>
            </p:cNvPr>
            <p:cNvSpPr txBox="1"/>
            <p:nvPr/>
          </p:nvSpPr>
          <p:spPr>
            <a:xfrm>
              <a:off x="10678160" y="2089175"/>
              <a:ext cx="903266" cy="338554"/>
            </a:xfrm>
            <a:prstGeom prst="rect">
              <a:avLst/>
            </a:prstGeom>
            <a:solidFill>
              <a:srgbClr val="FFFFFF"/>
            </a:solidFill>
          </p:spPr>
          <p:txBody>
            <a:bodyPr wrap="square" rtlCol="0">
              <a:spAutoFit/>
            </a:bodyPr>
            <a:lstStyle/>
            <a:p>
              <a:pPr algn="ctr"/>
              <a:r>
                <a:rPr lang="en-US" sz="1600" dirty="0"/>
                <a:t>Atlanta</a:t>
              </a:r>
            </a:p>
          </p:txBody>
        </p:sp>
        <p:sp>
          <p:nvSpPr>
            <p:cNvPr id="14" name="TextBox 13">
              <a:extLst>
                <a:ext uri="{FF2B5EF4-FFF2-40B4-BE49-F238E27FC236}">
                  <a16:creationId xmlns:a16="http://schemas.microsoft.com/office/drawing/2014/main" id="{ADF2718C-CFC4-42AB-D7EE-A036C0BFD399}"/>
                </a:ext>
              </a:extLst>
            </p:cNvPr>
            <p:cNvSpPr txBox="1"/>
            <p:nvPr/>
          </p:nvSpPr>
          <p:spPr>
            <a:xfrm>
              <a:off x="10251944" y="3917550"/>
              <a:ext cx="1179524" cy="338554"/>
            </a:xfrm>
            <a:prstGeom prst="rect">
              <a:avLst/>
            </a:prstGeom>
            <a:solidFill>
              <a:srgbClr val="FFFFFF"/>
            </a:solidFill>
          </p:spPr>
          <p:txBody>
            <a:bodyPr wrap="square" rtlCol="0">
              <a:spAutoFit/>
            </a:bodyPr>
            <a:lstStyle/>
            <a:p>
              <a:pPr algn="ctr"/>
              <a:r>
                <a:rPr lang="en-US" sz="1600" dirty="0"/>
                <a:t>Jacksonville</a:t>
              </a:r>
            </a:p>
          </p:txBody>
        </p:sp>
        <p:sp>
          <p:nvSpPr>
            <p:cNvPr id="15" name="TextBox 14">
              <a:extLst>
                <a:ext uri="{FF2B5EF4-FFF2-40B4-BE49-F238E27FC236}">
                  <a16:creationId xmlns:a16="http://schemas.microsoft.com/office/drawing/2014/main" id="{24A230C6-D2E9-8A26-0264-A258E894424E}"/>
                </a:ext>
              </a:extLst>
            </p:cNvPr>
            <p:cNvSpPr txBox="1"/>
            <p:nvPr/>
          </p:nvSpPr>
          <p:spPr>
            <a:xfrm>
              <a:off x="8453942" y="2562124"/>
              <a:ext cx="1194100" cy="338554"/>
            </a:xfrm>
            <a:prstGeom prst="rect">
              <a:avLst/>
            </a:prstGeom>
            <a:solidFill>
              <a:srgbClr val="EFF3F8"/>
            </a:solidFill>
          </p:spPr>
          <p:txBody>
            <a:bodyPr wrap="square" rtlCol="0">
              <a:spAutoFit/>
            </a:bodyPr>
            <a:lstStyle/>
            <a:p>
              <a:pPr algn="ctr"/>
              <a:r>
                <a:rPr lang="en-US" sz="1600" dirty="0"/>
                <a:t>Birmingham</a:t>
              </a:r>
            </a:p>
          </p:txBody>
        </p:sp>
      </p:grpSp>
    </p:spTree>
    <p:extLst>
      <p:ext uri="{BB962C8B-B14F-4D97-AF65-F5344CB8AC3E}">
        <p14:creationId xmlns:p14="http://schemas.microsoft.com/office/powerpoint/2010/main" val="30165425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6ABD36-015D-643D-83EC-C34263D39CF8}"/>
              </a:ext>
            </a:extLst>
          </p:cNvPr>
          <p:cNvSpPr/>
          <p:nvPr/>
        </p:nvSpPr>
        <p:spPr>
          <a:xfrm>
            <a:off x="1595827" y="1113183"/>
            <a:ext cx="9842186" cy="5379692"/>
          </a:xfrm>
          <a:prstGeom prst="rect">
            <a:avLst/>
          </a:prstGeom>
          <a:solidFill>
            <a:schemeClr val="tx1">
              <a:alpha val="18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74A7BB-85B7-481F-28E6-D69369950492}"/>
              </a:ext>
            </a:extLst>
          </p:cNvPr>
          <p:cNvSpPr>
            <a:spLocks noGrp="1"/>
          </p:cNvSpPr>
          <p:nvPr>
            <p:ph type="title"/>
          </p:nvPr>
        </p:nvSpPr>
        <p:spPr/>
        <p:txBody>
          <a:bodyPr/>
          <a:lstStyle/>
          <a:p>
            <a:r>
              <a:rPr lang="en-US" dirty="0"/>
              <a:t>TYPES OF BROADBAND INFRASTRUCTURE</a:t>
            </a:r>
          </a:p>
        </p:txBody>
      </p:sp>
      <p:sp>
        <p:nvSpPr>
          <p:cNvPr id="3" name="Footer Placeholder 2">
            <a:extLst>
              <a:ext uri="{FF2B5EF4-FFF2-40B4-BE49-F238E27FC236}">
                <a16:creationId xmlns:a16="http://schemas.microsoft.com/office/drawing/2014/main" id="{2CDF806F-9A2A-A951-2CE2-7ABC19FD6825}"/>
              </a:ext>
            </a:extLst>
          </p:cNvPr>
          <p:cNvSpPr>
            <a:spLocks noGrp="1"/>
          </p:cNvSpPr>
          <p:nvPr>
            <p:ph type="ftr" sz="quarter" idx="11"/>
          </p:nvPr>
        </p:nvSpPr>
        <p:spPr/>
        <p:txBody>
          <a:bodyPr/>
          <a:lstStyle/>
          <a:p>
            <a:r>
              <a:rPr lang="en-US" dirty="0"/>
              <a:t>BROADBAND TECHNOLOGY</a:t>
            </a:r>
          </a:p>
        </p:txBody>
      </p:sp>
      <p:sp>
        <p:nvSpPr>
          <p:cNvPr id="4" name="Slide Number Placeholder 3">
            <a:extLst>
              <a:ext uri="{FF2B5EF4-FFF2-40B4-BE49-F238E27FC236}">
                <a16:creationId xmlns:a16="http://schemas.microsoft.com/office/drawing/2014/main" id="{E407C975-E720-351B-2667-B736D2EA1654}"/>
              </a:ext>
            </a:extLst>
          </p:cNvPr>
          <p:cNvSpPr>
            <a:spLocks noGrp="1"/>
          </p:cNvSpPr>
          <p:nvPr>
            <p:ph type="sldNum" sz="quarter" idx="12"/>
          </p:nvPr>
        </p:nvSpPr>
        <p:spPr/>
        <p:txBody>
          <a:bodyPr/>
          <a:lstStyle/>
          <a:p>
            <a:fld id="{ACAAA2AA-9935-F447-A1F2-B7B18FC0B460}" type="slidenum">
              <a:rPr lang="en-US" smtClean="0"/>
              <a:t>6</a:t>
            </a:fld>
            <a:endParaRPr lang="en-US" dirty="0"/>
          </a:p>
        </p:txBody>
      </p:sp>
      <p:grpSp>
        <p:nvGrpSpPr>
          <p:cNvPr id="23" name="Group 22">
            <a:extLst>
              <a:ext uri="{FF2B5EF4-FFF2-40B4-BE49-F238E27FC236}">
                <a16:creationId xmlns:a16="http://schemas.microsoft.com/office/drawing/2014/main" id="{61B28399-0278-1CA5-1F1A-BCF74D0F172D}"/>
              </a:ext>
            </a:extLst>
          </p:cNvPr>
          <p:cNvGrpSpPr/>
          <p:nvPr/>
        </p:nvGrpSpPr>
        <p:grpSpPr>
          <a:xfrm>
            <a:off x="3192204" y="1657575"/>
            <a:ext cx="6481006" cy="4361248"/>
            <a:chOff x="4097103" y="720418"/>
            <a:chExt cx="3386218" cy="2278679"/>
          </a:xfrm>
        </p:grpSpPr>
        <p:sp>
          <p:nvSpPr>
            <p:cNvPr id="8" name="Freeform 7">
              <a:extLst>
                <a:ext uri="{FF2B5EF4-FFF2-40B4-BE49-F238E27FC236}">
                  <a16:creationId xmlns:a16="http://schemas.microsoft.com/office/drawing/2014/main" id="{752037B1-8567-0F65-DD4A-14568380E194}"/>
                </a:ext>
              </a:extLst>
            </p:cNvPr>
            <p:cNvSpPr/>
            <p:nvPr/>
          </p:nvSpPr>
          <p:spPr>
            <a:xfrm>
              <a:off x="5834212" y="720418"/>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algn="ctr" defTabSz="400050">
                <a:lnSpc>
                  <a:spcPct val="114000"/>
                </a:lnSpc>
                <a:spcBef>
                  <a:spcPct val="0"/>
                </a:spcBef>
                <a:spcAft>
                  <a:spcPct val="35000"/>
                </a:spcAft>
              </a:pPr>
              <a:r>
                <a:rPr lang="en-US" sz="2000" kern="1200" dirty="0">
                  <a:latin typeface="Expressway Rg"/>
                </a:rPr>
                <a:t>Hybrid fiber-coaxial (cable)</a:t>
              </a:r>
            </a:p>
          </p:txBody>
        </p:sp>
        <p:sp>
          <p:nvSpPr>
            <p:cNvPr id="10" name="Freeform 9">
              <a:extLst>
                <a:ext uri="{FF2B5EF4-FFF2-40B4-BE49-F238E27FC236}">
                  <a16:creationId xmlns:a16="http://schemas.microsoft.com/office/drawing/2014/main" id="{0BC70F3C-9830-13F4-D93D-A3B91360EFFC}"/>
                </a:ext>
              </a:extLst>
            </p:cNvPr>
            <p:cNvSpPr/>
            <p:nvPr/>
          </p:nvSpPr>
          <p:spPr>
            <a:xfrm>
              <a:off x="4676139" y="720418"/>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099" tIns="192068" rIns="167100" bIns="192067" numCol="1" spcCol="1270" anchor="ctr" anchorCtr="0">
              <a:noAutofit/>
            </a:bodyPr>
            <a:lstStyle/>
            <a:p>
              <a:pPr algn="ctr" defTabSz="1600200">
                <a:lnSpc>
                  <a:spcPct val="114000"/>
                </a:lnSpc>
                <a:spcBef>
                  <a:spcPct val="0"/>
                </a:spcBef>
                <a:spcAft>
                  <a:spcPct val="35000"/>
                </a:spcAft>
              </a:pPr>
              <a:r>
                <a:rPr lang="en-US" sz="2000" kern="1200" dirty="0">
                  <a:latin typeface="Expressway Rg"/>
                </a:rPr>
                <a:t>Fiber-to-the-premises</a:t>
              </a:r>
            </a:p>
          </p:txBody>
        </p:sp>
        <p:sp>
          <p:nvSpPr>
            <p:cNvPr id="11" name="Freeform 10">
              <a:extLst>
                <a:ext uri="{FF2B5EF4-FFF2-40B4-BE49-F238E27FC236}">
                  <a16:creationId xmlns:a16="http://schemas.microsoft.com/office/drawing/2014/main" id="{19A9A9EE-B355-0C48-BBA2-49C4B6ACBDDD}"/>
                </a:ext>
              </a:extLst>
            </p:cNvPr>
            <p:cNvSpPr/>
            <p:nvPr/>
          </p:nvSpPr>
          <p:spPr>
            <a:xfrm>
              <a:off x="5252957"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308CC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algn="ctr" defTabSz="1600200">
                <a:lnSpc>
                  <a:spcPct val="114000"/>
                </a:lnSpc>
                <a:spcBef>
                  <a:spcPct val="0"/>
                </a:spcBef>
                <a:spcAft>
                  <a:spcPct val="35000"/>
                </a:spcAft>
              </a:pPr>
              <a:r>
                <a:rPr lang="en-US" sz="2000" kern="1200" dirty="0">
                  <a:latin typeface="Expressway Rg"/>
                </a:rPr>
                <a:t>Fixed wireless</a:t>
              </a:r>
              <a:br>
                <a:rPr lang="en-US" sz="2000" kern="1200" dirty="0">
                  <a:latin typeface="Expressway Rg" panose="020B0604020200020204" pitchFamily="34" charset="0"/>
                </a:rPr>
              </a:br>
              <a:r>
                <a:rPr lang="en-US" kern="1200" dirty="0">
                  <a:latin typeface="Expressway Rg"/>
                </a:rPr>
                <a:t>sometimes not at broadband speeds</a:t>
              </a:r>
              <a:endParaRPr lang="en-US" sz="2000" kern="1200" dirty="0">
                <a:latin typeface="Expressway Rg"/>
              </a:endParaRPr>
            </a:p>
          </p:txBody>
        </p:sp>
        <p:sp>
          <p:nvSpPr>
            <p:cNvPr id="13" name="Freeform 12">
              <a:extLst>
                <a:ext uri="{FF2B5EF4-FFF2-40B4-BE49-F238E27FC236}">
                  <a16:creationId xmlns:a16="http://schemas.microsoft.com/office/drawing/2014/main" id="{67363A74-FFFF-5177-C195-3D573701C166}"/>
                </a:ext>
              </a:extLst>
            </p:cNvPr>
            <p:cNvSpPr/>
            <p:nvPr/>
          </p:nvSpPr>
          <p:spPr>
            <a:xfrm>
              <a:off x="6411030"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0508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099" tIns="192068" rIns="167100" bIns="192067" numCol="1" spcCol="1270" anchor="ctr" anchorCtr="0">
              <a:noAutofit/>
            </a:bodyPr>
            <a:lstStyle/>
            <a:p>
              <a:pPr lvl="0" algn="ctr">
                <a:lnSpc>
                  <a:spcPct val="114000"/>
                </a:lnSpc>
              </a:pPr>
              <a:r>
                <a:rPr lang="en-US" sz="2000" dirty="0">
                  <a:latin typeface="Expressway Rg"/>
                </a:rPr>
                <a:t>Mobile wireless</a:t>
              </a:r>
              <a:br>
                <a:rPr lang="en-US" sz="2000" dirty="0">
                  <a:latin typeface="Expressway Rg" panose="020B0604020200020204" pitchFamily="34" charset="0"/>
                </a:rPr>
              </a:br>
              <a:r>
                <a:rPr lang="en-US" sz="2000" dirty="0">
                  <a:latin typeface="Expressway Rg"/>
                </a:rPr>
                <a:t>(4G and 5G)</a:t>
              </a:r>
            </a:p>
          </p:txBody>
        </p:sp>
        <p:sp>
          <p:nvSpPr>
            <p:cNvPr id="14" name="Freeform 13">
              <a:extLst>
                <a:ext uri="{FF2B5EF4-FFF2-40B4-BE49-F238E27FC236}">
                  <a16:creationId xmlns:a16="http://schemas.microsoft.com/office/drawing/2014/main" id="{AD548C1D-DE9E-70EC-4403-9A22354CBB4F}"/>
                </a:ext>
              </a:extLst>
            </p:cNvPr>
            <p:cNvSpPr/>
            <p:nvPr/>
          </p:nvSpPr>
          <p:spPr>
            <a:xfrm>
              <a:off x="4097103"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F75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marL="0" lvl="0" indent="0" algn="ctr" defTabSz="400050">
                <a:lnSpc>
                  <a:spcPct val="114000"/>
                </a:lnSpc>
                <a:spcBef>
                  <a:spcPct val="0"/>
                </a:spcBef>
                <a:spcAft>
                  <a:spcPct val="35000"/>
                </a:spcAft>
                <a:buNone/>
              </a:pPr>
              <a:r>
                <a:rPr lang="en-US" sz="2000" kern="1200" dirty="0">
                  <a:latin typeface="Expressway Rg"/>
                </a:rPr>
                <a:t>Digital Subscriber Line (DSL)</a:t>
              </a:r>
              <a:br>
                <a:rPr lang="en-US" sz="2000" kern="1200" dirty="0">
                  <a:latin typeface="Expressway Rg" panose="020B0604020200020204" pitchFamily="34" charset="0"/>
                </a:rPr>
              </a:br>
              <a:r>
                <a:rPr lang="en-US" kern="1200" dirty="0">
                  <a:latin typeface="Expressway Rg"/>
                </a:rPr>
                <a:t>frequently not at broadband speeds</a:t>
              </a:r>
              <a:endParaRPr lang="en-US" sz="2000" kern="1200" dirty="0">
                <a:latin typeface="Expressway Rg"/>
              </a:endParaRPr>
            </a:p>
          </p:txBody>
        </p:sp>
      </p:grpSp>
    </p:spTree>
    <p:extLst>
      <p:ext uri="{BB962C8B-B14F-4D97-AF65-F5344CB8AC3E}">
        <p14:creationId xmlns:p14="http://schemas.microsoft.com/office/powerpoint/2010/main" val="10552394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013AA697-36E4-168C-C1B5-C3DCCF4DB4DE}"/>
              </a:ext>
            </a:extLst>
          </p:cNvPr>
          <p:cNvSpPr/>
          <p:nvPr/>
        </p:nvSpPr>
        <p:spPr>
          <a:xfrm>
            <a:off x="9809379" y="5081778"/>
            <a:ext cx="2003518" cy="1524054"/>
          </a:xfrm>
          <a:prstGeom prst="rect">
            <a:avLst/>
          </a:prstGeom>
          <a:solidFill>
            <a:schemeClr val="bg1">
              <a:alpha val="50000"/>
            </a:schemeClr>
          </a:solidFill>
          <a:ln>
            <a:solidFill>
              <a:srgbClr val="BCD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61FF5E-2506-0361-E840-DD2473750827}"/>
              </a:ext>
            </a:extLst>
          </p:cNvPr>
          <p:cNvSpPr>
            <a:spLocks noGrp="1"/>
          </p:cNvSpPr>
          <p:nvPr>
            <p:ph type="title"/>
          </p:nvPr>
        </p:nvSpPr>
        <p:spPr/>
        <p:txBody>
          <a:bodyPr>
            <a:normAutofit/>
          </a:bodyPr>
          <a:lstStyle/>
          <a:p>
            <a:r>
              <a:rPr lang="en-US" sz="2000" dirty="0"/>
              <a:t>TYPICAL SPEEDS: WIRELINE AND WIRELESS TECHNOLOGIES</a:t>
            </a:r>
          </a:p>
        </p:txBody>
      </p:sp>
      <p:sp>
        <p:nvSpPr>
          <p:cNvPr id="3" name="Footer Placeholder 2">
            <a:extLst>
              <a:ext uri="{FF2B5EF4-FFF2-40B4-BE49-F238E27FC236}">
                <a16:creationId xmlns:a16="http://schemas.microsoft.com/office/drawing/2014/main" id="{0E3C69F9-C9E1-29A3-EFE3-C52A07FD6A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lumMod val="75000"/>
                  </a:srgbClr>
                </a:solidFill>
                <a:effectLst/>
                <a:uLnTx/>
                <a:uFillTx/>
                <a:latin typeface="Expressway Rg" panose="020B0604020200020204" pitchFamily="34" charset="0"/>
                <a:ea typeface="+mn-ea"/>
                <a:cs typeface="+mn-cs"/>
              </a:rPr>
              <a:t>BROADBAND TECHNOLOGY</a:t>
            </a:r>
          </a:p>
        </p:txBody>
      </p:sp>
      <p:sp>
        <p:nvSpPr>
          <p:cNvPr id="4" name="Slide Number Placeholder 3">
            <a:extLst>
              <a:ext uri="{FF2B5EF4-FFF2-40B4-BE49-F238E27FC236}">
                <a16:creationId xmlns:a16="http://schemas.microsoft.com/office/drawing/2014/main" id="{815C1ECD-56E1-DA5F-54CF-F21AF6FDA5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FFFFFF">
                  <a:lumMod val="75000"/>
                </a:srgbClr>
              </a:solidFill>
              <a:effectLst/>
              <a:uLnTx/>
              <a:uFillTx/>
              <a:latin typeface="Expressway Xb" panose="020B0604020200020204" pitchFamily="34" charset="0"/>
              <a:ea typeface="+mn-ea"/>
              <a:cs typeface="+mn-cs"/>
            </a:endParaRPr>
          </a:p>
        </p:txBody>
      </p:sp>
      <p:sp>
        <p:nvSpPr>
          <p:cNvPr id="5" name="TextBox 4">
            <a:extLst>
              <a:ext uri="{FF2B5EF4-FFF2-40B4-BE49-F238E27FC236}">
                <a16:creationId xmlns:a16="http://schemas.microsoft.com/office/drawing/2014/main" id="{EBE493F4-9005-D9BE-FDA5-BCD750434D35}"/>
              </a:ext>
            </a:extLst>
          </p:cNvPr>
          <p:cNvSpPr txBox="1"/>
          <p:nvPr/>
        </p:nvSpPr>
        <p:spPr>
          <a:xfrm>
            <a:off x="1181713" y="1279147"/>
            <a:ext cx="1485900" cy="369332"/>
          </a:xfrm>
          <a:prstGeom prst="rect">
            <a:avLst/>
          </a:prstGeom>
          <a:noFill/>
        </p:spPr>
        <p:txBody>
          <a:bodyPr wrap="square" rtlCol="0">
            <a:spAutoFit/>
          </a:bodyPr>
          <a:lstStyle/>
          <a:p>
            <a:r>
              <a:rPr lang="en-US" dirty="0">
                <a:latin typeface="Open Sans SemiBold" pitchFamily="2" charset="0"/>
                <a:ea typeface="Open Sans SemiBold" pitchFamily="2" charset="0"/>
                <a:cs typeface="Open Sans SemiBold" pitchFamily="2" charset="0"/>
              </a:rPr>
              <a:t>Wireline</a:t>
            </a:r>
          </a:p>
        </p:txBody>
      </p:sp>
      <p:sp>
        <p:nvSpPr>
          <p:cNvPr id="7" name="TextBox 6">
            <a:extLst>
              <a:ext uri="{FF2B5EF4-FFF2-40B4-BE49-F238E27FC236}">
                <a16:creationId xmlns:a16="http://schemas.microsoft.com/office/drawing/2014/main" id="{AD923F86-8901-F1A7-65AB-D8F2EDBD195C}"/>
              </a:ext>
            </a:extLst>
          </p:cNvPr>
          <p:cNvSpPr txBox="1"/>
          <p:nvPr/>
        </p:nvSpPr>
        <p:spPr>
          <a:xfrm>
            <a:off x="1195740" y="4125791"/>
            <a:ext cx="1485900" cy="369332"/>
          </a:xfrm>
          <a:prstGeom prst="rect">
            <a:avLst/>
          </a:prstGeom>
          <a:noFill/>
        </p:spPr>
        <p:txBody>
          <a:bodyPr wrap="square" rtlCol="0">
            <a:spAutoFit/>
          </a:bodyPr>
          <a:lstStyle/>
          <a:p>
            <a:r>
              <a:rPr lang="en-US" dirty="0">
                <a:latin typeface="Open Sans SemiBold" pitchFamily="2" charset="0"/>
                <a:ea typeface="Open Sans SemiBold" pitchFamily="2" charset="0"/>
                <a:cs typeface="Open Sans SemiBold" pitchFamily="2" charset="0"/>
              </a:rPr>
              <a:t>Wireless</a:t>
            </a:r>
          </a:p>
        </p:txBody>
      </p:sp>
      <p:grpSp>
        <p:nvGrpSpPr>
          <p:cNvPr id="47" name="Group 46">
            <a:extLst>
              <a:ext uri="{FF2B5EF4-FFF2-40B4-BE49-F238E27FC236}">
                <a16:creationId xmlns:a16="http://schemas.microsoft.com/office/drawing/2014/main" id="{325307D1-30B3-375E-5A15-7512EFC06F67}"/>
              </a:ext>
            </a:extLst>
          </p:cNvPr>
          <p:cNvGrpSpPr/>
          <p:nvPr/>
        </p:nvGrpSpPr>
        <p:grpSpPr>
          <a:xfrm>
            <a:off x="1586608" y="3190858"/>
            <a:ext cx="9846400" cy="961853"/>
            <a:chOff x="1591843" y="3057253"/>
            <a:chExt cx="9846400" cy="961853"/>
          </a:xfrm>
        </p:grpSpPr>
        <p:cxnSp>
          <p:nvCxnSpPr>
            <p:cNvPr id="13" name="Straight Arrow Connector 12">
              <a:extLst>
                <a:ext uri="{FF2B5EF4-FFF2-40B4-BE49-F238E27FC236}">
                  <a16:creationId xmlns:a16="http://schemas.microsoft.com/office/drawing/2014/main" id="{1D4512DF-44F9-24DD-5872-67A5C675AAA5}"/>
                </a:ext>
              </a:extLst>
            </p:cNvPr>
            <p:cNvCxnSpPr/>
            <p:nvPr/>
          </p:nvCxnSpPr>
          <p:spPr>
            <a:xfrm>
              <a:off x="1704975" y="3219450"/>
              <a:ext cx="9648825" cy="0"/>
            </a:xfrm>
            <a:prstGeom prst="straightConnector1">
              <a:avLst/>
            </a:prstGeom>
            <a:ln w="1905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442CA7-42E6-0DA7-C0F2-EF71B4140452}"/>
                </a:ext>
              </a:extLst>
            </p:cNvPr>
            <p:cNvCxnSpPr/>
            <p:nvPr/>
          </p:nvCxnSpPr>
          <p:spPr>
            <a:xfrm>
              <a:off x="179832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06F42E-3CE3-1F5F-CA2F-84C51EF5D8B4}"/>
                </a:ext>
              </a:extLst>
            </p:cNvPr>
            <p:cNvCxnSpPr/>
            <p:nvPr/>
          </p:nvCxnSpPr>
          <p:spPr>
            <a:xfrm>
              <a:off x="203454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11081B-1AAD-C28D-519A-D37C7D0D259B}"/>
                </a:ext>
              </a:extLst>
            </p:cNvPr>
            <p:cNvCxnSpPr/>
            <p:nvPr/>
          </p:nvCxnSpPr>
          <p:spPr>
            <a:xfrm>
              <a:off x="2341351" y="30685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5D89908-DB9F-1316-CEB3-D918F57E8926}"/>
                </a:ext>
              </a:extLst>
            </p:cNvPr>
            <p:cNvCxnSpPr/>
            <p:nvPr/>
          </p:nvCxnSpPr>
          <p:spPr>
            <a:xfrm>
              <a:off x="3375660" y="3057253"/>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EFB8C5-626E-EA96-6AA3-6B743C5A0C01}"/>
                </a:ext>
              </a:extLst>
            </p:cNvPr>
            <p:cNvCxnSpPr/>
            <p:nvPr/>
          </p:nvCxnSpPr>
          <p:spPr>
            <a:xfrm>
              <a:off x="261366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E620FB-2517-5828-F8EF-FFD33C19950E}"/>
                </a:ext>
              </a:extLst>
            </p:cNvPr>
            <p:cNvCxnSpPr/>
            <p:nvPr/>
          </p:nvCxnSpPr>
          <p:spPr>
            <a:xfrm>
              <a:off x="293370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AC0EF1-1166-2BC5-FB0C-6963F9E8392A}"/>
                </a:ext>
              </a:extLst>
            </p:cNvPr>
            <p:cNvCxnSpPr/>
            <p:nvPr/>
          </p:nvCxnSpPr>
          <p:spPr>
            <a:xfrm>
              <a:off x="400050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61C69F-5F76-3113-060C-9150143272B9}"/>
                </a:ext>
              </a:extLst>
            </p:cNvPr>
            <p:cNvCxnSpPr/>
            <p:nvPr/>
          </p:nvCxnSpPr>
          <p:spPr>
            <a:xfrm>
              <a:off x="4600303"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FF574E-A5A4-34E4-A0F0-E29DA8DBDDA3}"/>
                </a:ext>
              </a:extLst>
            </p:cNvPr>
            <p:cNvCxnSpPr/>
            <p:nvPr/>
          </p:nvCxnSpPr>
          <p:spPr>
            <a:xfrm>
              <a:off x="5238206" y="3068321"/>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71008B-0A17-1DE3-45C0-20EBA16B8007}"/>
                </a:ext>
              </a:extLst>
            </p:cNvPr>
            <p:cNvCxnSpPr/>
            <p:nvPr/>
          </p:nvCxnSpPr>
          <p:spPr>
            <a:xfrm>
              <a:off x="637032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6BF048-1E69-88FC-4572-16223E2062FE}"/>
                </a:ext>
              </a:extLst>
            </p:cNvPr>
            <p:cNvCxnSpPr/>
            <p:nvPr/>
          </p:nvCxnSpPr>
          <p:spPr>
            <a:xfrm>
              <a:off x="7807235" y="3062696"/>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9D2D4C-4159-A1EA-8828-2367668F9E51}"/>
                </a:ext>
              </a:extLst>
            </p:cNvPr>
            <p:cNvCxnSpPr/>
            <p:nvPr/>
          </p:nvCxnSpPr>
          <p:spPr>
            <a:xfrm>
              <a:off x="9309463" y="3068321"/>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385698-4165-10FE-58BC-AEDA0624D590}"/>
                </a:ext>
              </a:extLst>
            </p:cNvPr>
            <p:cNvCxnSpPr/>
            <p:nvPr/>
          </p:nvCxnSpPr>
          <p:spPr>
            <a:xfrm>
              <a:off x="11170920" y="3065600"/>
              <a:ext cx="0" cy="30770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B9453D6-2098-0E7A-B8A6-222A89A4B184}"/>
                </a:ext>
              </a:extLst>
            </p:cNvPr>
            <p:cNvSpPr txBox="1"/>
            <p:nvPr/>
          </p:nvSpPr>
          <p:spPr>
            <a:xfrm>
              <a:off x="2457827" y="3436632"/>
              <a:ext cx="311666" cy="276999"/>
            </a:xfrm>
            <a:prstGeom prst="rect">
              <a:avLst/>
            </a:prstGeom>
            <a:noFill/>
          </p:spPr>
          <p:txBody>
            <a:bodyPr wrap="square" rtlCol="0">
              <a:spAutoFit/>
            </a:bodyPr>
            <a:lstStyle/>
            <a:p>
              <a:pPr algn="ctr"/>
              <a:r>
                <a:rPr lang="en-US" sz="1200" dirty="0">
                  <a:solidFill>
                    <a:schemeClr val="bg2">
                      <a:lumMod val="50000"/>
                    </a:schemeClr>
                  </a:solidFill>
                </a:rPr>
                <a:t>1</a:t>
              </a:r>
            </a:p>
          </p:txBody>
        </p:sp>
        <p:sp>
          <p:nvSpPr>
            <p:cNvPr id="30" name="TextBox 29">
              <a:extLst>
                <a:ext uri="{FF2B5EF4-FFF2-40B4-BE49-F238E27FC236}">
                  <a16:creationId xmlns:a16="http://schemas.microsoft.com/office/drawing/2014/main" id="{6C4FC67A-9532-5DAB-4BCA-06B5CD095FD8}"/>
                </a:ext>
              </a:extLst>
            </p:cNvPr>
            <p:cNvSpPr txBox="1"/>
            <p:nvPr/>
          </p:nvSpPr>
          <p:spPr>
            <a:xfrm>
              <a:off x="2777867" y="3439851"/>
              <a:ext cx="311666" cy="276999"/>
            </a:xfrm>
            <a:prstGeom prst="rect">
              <a:avLst/>
            </a:prstGeom>
            <a:noFill/>
          </p:spPr>
          <p:txBody>
            <a:bodyPr wrap="square" rtlCol="0">
              <a:spAutoFit/>
            </a:bodyPr>
            <a:lstStyle/>
            <a:p>
              <a:pPr algn="ctr"/>
              <a:r>
                <a:rPr lang="en-US" sz="1200" dirty="0">
                  <a:solidFill>
                    <a:schemeClr val="bg2">
                      <a:lumMod val="50000"/>
                    </a:schemeClr>
                  </a:solidFill>
                </a:rPr>
                <a:t>5</a:t>
              </a:r>
            </a:p>
          </p:txBody>
        </p:sp>
        <p:sp>
          <p:nvSpPr>
            <p:cNvPr id="31" name="TextBox 30">
              <a:extLst>
                <a:ext uri="{FF2B5EF4-FFF2-40B4-BE49-F238E27FC236}">
                  <a16:creationId xmlns:a16="http://schemas.microsoft.com/office/drawing/2014/main" id="{5638924D-D15D-8DDA-413A-3282CB0A031D}"/>
                </a:ext>
              </a:extLst>
            </p:cNvPr>
            <p:cNvSpPr txBox="1"/>
            <p:nvPr/>
          </p:nvSpPr>
          <p:spPr>
            <a:xfrm>
              <a:off x="3193096" y="3436632"/>
              <a:ext cx="365127" cy="276999"/>
            </a:xfrm>
            <a:prstGeom prst="rect">
              <a:avLst/>
            </a:prstGeom>
            <a:noFill/>
          </p:spPr>
          <p:txBody>
            <a:bodyPr wrap="square" rtlCol="0">
              <a:spAutoFit/>
            </a:bodyPr>
            <a:lstStyle/>
            <a:p>
              <a:pPr algn="ctr"/>
              <a:r>
                <a:rPr lang="en-US" sz="1200" dirty="0">
                  <a:solidFill>
                    <a:schemeClr val="bg2">
                      <a:lumMod val="50000"/>
                    </a:schemeClr>
                  </a:solidFill>
                </a:rPr>
                <a:t>10</a:t>
              </a:r>
            </a:p>
          </p:txBody>
        </p:sp>
        <p:sp>
          <p:nvSpPr>
            <p:cNvPr id="32" name="TextBox 31">
              <a:extLst>
                <a:ext uri="{FF2B5EF4-FFF2-40B4-BE49-F238E27FC236}">
                  <a16:creationId xmlns:a16="http://schemas.microsoft.com/office/drawing/2014/main" id="{7B4DAE09-03C9-9121-8B9D-54F989018936}"/>
                </a:ext>
              </a:extLst>
            </p:cNvPr>
            <p:cNvSpPr txBox="1"/>
            <p:nvPr/>
          </p:nvSpPr>
          <p:spPr>
            <a:xfrm>
              <a:off x="3845850" y="3436632"/>
              <a:ext cx="365127" cy="276999"/>
            </a:xfrm>
            <a:prstGeom prst="rect">
              <a:avLst/>
            </a:prstGeom>
            <a:noFill/>
          </p:spPr>
          <p:txBody>
            <a:bodyPr wrap="square" rtlCol="0">
              <a:spAutoFit/>
            </a:bodyPr>
            <a:lstStyle/>
            <a:p>
              <a:pPr algn="ctr"/>
              <a:r>
                <a:rPr lang="en-US" sz="1200" dirty="0">
                  <a:solidFill>
                    <a:schemeClr val="bg2">
                      <a:lumMod val="50000"/>
                    </a:schemeClr>
                  </a:solidFill>
                </a:rPr>
                <a:t>50</a:t>
              </a:r>
            </a:p>
          </p:txBody>
        </p:sp>
        <p:sp>
          <p:nvSpPr>
            <p:cNvPr id="33" name="TextBox 32">
              <a:extLst>
                <a:ext uri="{FF2B5EF4-FFF2-40B4-BE49-F238E27FC236}">
                  <a16:creationId xmlns:a16="http://schemas.microsoft.com/office/drawing/2014/main" id="{5C1DB98F-4B9A-A345-BA6D-3F3B13046340}"/>
                </a:ext>
              </a:extLst>
            </p:cNvPr>
            <p:cNvSpPr txBox="1"/>
            <p:nvPr/>
          </p:nvSpPr>
          <p:spPr>
            <a:xfrm>
              <a:off x="1782781" y="3448700"/>
              <a:ext cx="511393" cy="261610"/>
            </a:xfrm>
            <a:prstGeom prst="rect">
              <a:avLst/>
            </a:prstGeom>
            <a:noFill/>
          </p:spPr>
          <p:txBody>
            <a:bodyPr wrap="square" rtlCol="0">
              <a:spAutoFit/>
            </a:bodyPr>
            <a:lstStyle/>
            <a:p>
              <a:pPr algn="ctr"/>
              <a:r>
                <a:rPr lang="en-US" sz="1100" dirty="0">
                  <a:solidFill>
                    <a:schemeClr val="bg2">
                      <a:lumMod val="50000"/>
                    </a:schemeClr>
                  </a:solidFill>
                </a:rPr>
                <a:t>100</a:t>
              </a:r>
            </a:p>
          </p:txBody>
        </p:sp>
        <p:sp>
          <p:nvSpPr>
            <p:cNvPr id="34" name="TextBox 33">
              <a:extLst>
                <a:ext uri="{FF2B5EF4-FFF2-40B4-BE49-F238E27FC236}">
                  <a16:creationId xmlns:a16="http://schemas.microsoft.com/office/drawing/2014/main" id="{92A73E11-A8E5-B9C2-0B1F-362716639A08}"/>
                </a:ext>
              </a:extLst>
            </p:cNvPr>
            <p:cNvSpPr txBox="1"/>
            <p:nvPr/>
          </p:nvSpPr>
          <p:spPr>
            <a:xfrm>
              <a:off x="1591843" y="3456355"/>
              <a:ext cx="365127" cy="261610"/>
            </a:xfrm>
            <a:prstGeom prst="rect">
              <a:avLst/>
            </a:prstGeom>
            <a:noFill/>
          </p:spPr>
          <p:txBody>
            <a:bodyPr wrap="square" rtlCol="0">
              <a:spAutoFit/>
            </a:bodyPr>
            <a:lstStyle/>
            <a:p>
              <a:pPr algn="ctr"/>
              <a:r>
                <a:rPr lang="en-US" sz="1100" dirty="0">
                  <a:solidFill>
                    <a:schemeClr val="bg2">
                      <a:lumMod val="50000"/>
                    </a:schemeClr>
                  </a:solidFill>
                </a:rPr>
                <a:t>50</a:t>
              </a:r>
            </a:p>
          </p:txBody>
        </p:sp>
        <p:sp>
          <p:nvSpPr>
            <p:cNvPr id="35" name="TextBox 34">
              <a:extLst>
                <a:ext uri="{FF2B5EF4-FFF2-40B4-BE49-F238E27FC236}">
                  <a16:creationId xmlns:a16="http://schemas.microsoft.com/office/drawing/2014/main" id="{15393BF4-6C9E-3F9B-7F6E-72BFC6B57204}"/>
                </a:ext>
              </a:extLst>
            </p:cNvPr>
            <p:cNvSpPr txBox="1"/>
            <p:nvPr/>
          </p:nvSpPr>
          <p:spPr>
            <a:xfrm>
              <a:off x="2074149" y="3448700"/>
              <a:ext cx="511393" cy="261610"/>
            </a:xfrm>
            <a:prstGeom prst="rect">
              <a:avLst/>
            </a:prstGeom>
            <a:noFill/>
          </p:spPr>
          <p:txBody>
            <a:bodyPr wrap="square" rtlCol="0">
              <a:spAutoFit/>
            </a:bodyPr>
            <a:lstStyle/>
            <a:p>
              <a:pPr algn="ctr"/>
              <a:r>
                <a:rPr lang="en-US" sz="1100" dirty="0">
                  <a:solidFill>
                    <a:schemeClr val="bg2">
                      <a:lumMod val="50000"/>
                    </a:schemeClr>
                  </a:solidFill>
                </a:rPr>
                <a:t>500</a:t>
              </a:r>
            </a:p>
          </p:txBody>
        </p:sp>
        <p:sp>
          <p:nvSpPr>
            <p:cNvPr id="38" name="TextBox 37">
              <a:extLst>
                <a:ext uri="{FF2B5EF4-FFF2-40B4-BE49-F238E27FC236}">
                  <a16:creationId xmlns:a16="http://schemas.microsoft.com/office/drawing/2014/main" id="{C564BC5D-FC98-8529-EE1F-A9EB79C9F8C3}"/>
                </a:ext>
              </a:extLst>
            </p:cNvPr>
            <p:cNvSpPr txBox="1"/>
            <p:nvPr/>
          </p:nvSpPr>
          <p:spPr>
            <a:xfrm>
              <a:off x="6139383" y="3433334"/>
              <a:ext cx="449626" cy="276999"/>
            </a:xfrm>
            <a:prstGeom prst="rect">
              <a:avLst/>
            </a:prstGeom>
            <a:noFill/>
          </p:spPr>
          <p:txBody>
            <a:bodyPr wrap="square" rtlCol="0">
              <a:spAutoFit/>
            </a:bodyPr>
            <a:lstStyle/>
            <a:p>
              <a:pPr algn="ctr"/>
              <a:r>
                <a:rPr lang="en-US" sz="1200" dirty="0">
                  <a:solidFill>
                    <a:schemeClr val="bg2">
                      <a:lumMod val="50000"/>
                    </a:schemeClr>
                  </a:solidFill>
                </a:rPr>
                <a:t>500</a:t>
              </a:r>
            </a:p>
          </p:txBody>
        </p:sp>
        <p:sp>
          <p:nvSpPr>
            <p:cNvPr id="39" name="TextBox 38">
              <a:extLst>
                <a:ext uri="{FF2B5EF4-FFF2-40B4-BE49-F238E27FC236}">
                  <a16:creationId xmlns:a16="http://schemas.microsoft.com/office/drawing/2014/main" id="{1228FB6A-2A00-ECA3-9CE4-3114F6FBE500}"/>
                </a:ext>
              </a:extLst>
            </p:cNvPr>
            <p:cNvSpPr txBox="1"/>
            <p:nvPr/>
          </p:nvSpPr>
          <p:spPr>
            <a:xfrm>
              <a:off x="5037003" y="3433311"/>
              <a:ext cx="449626" cy="276999"/>
            </a:xfrm>
            <a:prstGeom prst="rect">
              <a:avLst/>
            </a:prstGeom>
            <a:noFill/>
          </p:spPr>
          <p:txBody>
            <a:bodyPr wrap="square" rtlCol="0">
              <a:spAutoFit/>
            </a:bodyPr>
            <a:lstStyle/>
            <a:p>
              <a:pPr algn="ctr"/>
              <a:r>
                <a:rPr lang="en-US" sz="1200" dirty="0">
                  <a:solidFill>
                    <a:schemeClr val="bg2">
                      <a:lumMod val="50000"/>
                    </a:schemeClr>
                  </a:solidFill>
                </a:rPr>
                <a:t>200</a:t>
              </a:r>
            </a:p>
          </p:txBody>
        </p:sp>
        <p:sp>
          <p:nvSpPr>
            <p:cNvPr id="40" name="TextBox 39">
              <a:extLst>
                <a:ext uri="{FF2B5EF4-FFF2-40B4-BE49-F238E27FC236}">
                  <a16:creationId xmlns:a16="http://schemas.microsoft.com/office/drawing/2014/main" id="{37C64DBF-3F05-53B5-5B55-D1295EBE398A}"/>
                </a:ext>
              </a:extLst>
            </p:cNvPr>
            <p:cNvSpPr txBox="1"/>
            <p:nvPr/>
          </p:nvSpPr>
          <p:spPr>
            <a:xfrm>
              <a:off x="4389645" y="3439456"/>
              <a:ext cx="449626" cy="276999"/>
            </a:xfrm>
            <a:prstGeom prst="rect">
              <a:avLst/>
            </a:prstGeom>
            <a:noFill/>
          </p:spPr>
          <p:txBody>
            <a:bodyPr wrap="square" rtlCol="0">
              <a:spAutoFit/>
            </a:bodyPr>
            <a:lstStyle/>
            <a:p>
              <a:pPr algn="ctr"/>
              <a:r>
                <a:rPr lang="en-US" sz="1200" dirty="0">
                  <a:solidFill>
                    <a:schemeClr val="bg2">
                      <a:lumMod val="50000"/>
                    </a:schemeClr>
                  </a:solidFill>
                </a:rPr>
                <a:t>100</a:t>
              </a:r>
            </a:p>
          </p:txBody>
        </p:sp>
        <p:sp>
          <p:nvSpPr>
            <p:cNvPr id="41" name="TextBox 40">
              <a:extLst>
                <a:ext uri="{FF2B5EF4-FFF2-40B4-BE49-F238E27FC236}">
                  <a16:creationId xmlns:a16="http://schemas.microsoft.com/office/drawing/2014/main" id="{CB2D61BC-34B9-F2BD-D72B-4172E0392483}"/>
                </a:ext>
              </a:extLst>
            </p:cNvPr>
            <p:cNvSpPr txBox="1"/>
            <p:nvPr/>
          </p:nvSpPr>
          <p:spPr>
            <a:xfrm>
              <a:off x="3874342" y="3674007"/>
              <a:ext cx="734603" cy="307777"/>
            </a:xfrm>
            <a:prstGeom prst="rect">
              <a:avLst/>
            </a:prstGeom>
            <a:noFill/>
          </p:spPr>
          <p:txBody>
            <a:bodyPr wrap="square" rtlCol="0">
              <a:spAutoFit/>
            </a:bodyPr>
            <a:lstStyle/>
            <a:p>
              <a:pPr algn="ctr"/>
              <a:r>
                <a:rPr lang="en-US" sz="1400" b="1" dirty="0">
                  <a:solidFill>
                    <a:schemeClr val="bg2">
                      <a:lumMod val="50000"/>
                    </a:schemeClr>
                  </a:solidFill>
                </a:rPr>
                <a:t>Mbps</a:t>
              </a:r>
            </a:p>
          </p:txBody>
        </p:sp>
        <p:sp>
          <p:nvSpPr>
            <p:cNvPr id="42" name="TextBox 41">
              <a:extLst>
                <a:ext uri="{FF2B5EF4-FFF2-40B4-BE49-F238E27FC236}">
                  <a16:creationId xmlns:a16="http://schemas.microsoft.com/office/drawing/2014/main" id="{8DE5A73A-4F60-831D-FDE1-14DA2AC533B3}"/>
                </a:ext>
              </a:extLst>
            </p:cNvPr>
            <p:cNvSpPr txBox="1"/>
            <p:nvPr/>
          </p:nvSpPr>
          <p:spPr>
            <a:xfrm>
              <a:off x="1775205" y="3671399"/>
              <a:ext cx="802552" cy="307777"/>
            </a:xfrm>
            <a:prstGeom prst="rect">
              <a:avLst/>
            </a:prstGeom>
            <a:noFill/>
          </p:spPr>
          <p:txBody>
            <a:bodyPr wrap="square" rtlCol="0">
              <a:spAutoFit/>
            </a:bodyPr>
            <a:lstStyle/>
            <a:p>
              <a:pPr algn="ctr"/>
              <a:r>
                <a:rPr lang="en-US" sz="1400" b="1" dirty="0">
                  <a:solidFill>
                    <a:schemeClr val="bg2">
                      <a:lumMod val="50000"/>
                    </a:schemeClr>
                  </a:solidFill>
                </a:rPr>
                <a:t>kbps</a:t>
              </a:r>
            </a:p>
          </p:txBody>
        </p:sp>
        <p:sp>
          <p:nvSpPr>
            <p:cNvPr id="43" name="TextBox 42">
              <a:extLst>
                <a:ext uri="{FF2B5EF4-FFF2-40B4-BE49-F238E27FC236}">
                  <a16:creationId xmlns:a16="http://schemas.microsoft.com/office/drawing/2014/main" id="{87C768D6-23E9-4187-6401-F54C5340B64E}"/>
                </a:ext>
              </a:extLst>
            </p:cNvPr>
            <p:cNvSpPr txBox="1"/>
            <p:nvPr/>
          </p:nvSpPr>
          <p:spPr>
            <a:xfrm>
              <a:off x="7582422" y="3397248"/>
              <a:ext cx="449626" cy="307777"/>
            </a:xfrm>
            <a:prstGeom prst="rect">
              <a:avLst/>
            </a:prstGeom>
            <a:noFill/>
          </p:spPr>
          <p:txBody>
            <a:bodyPr wrap="square" rtlCol="0">
              <a:spAutoFit/>
            </a:bodyPr>
            <a:lstStyle/>
            <a:p>
              <a:pPr algn="ctr"/>
              <a:r>
                <a:rPr lang="en-US" sz="1400" dirty="0">
                  <a:solidFill>
                    <a:schemeClr val="bg2">
                      <a:lumMod val="50000"/>
                    </a:schemeClr>
                  </a:solidFill>
                </a:rPr>
                <a:t>1</a:t>
              </a:r>
            </a:p>
          </p:txBody>
        </p:sp>
        <p:sp>
          <p:nvSpPr>
            <p:cNvPr id="44" name="TextBox 43">
              <a:extLst>
                <a:ext uri="{FF2B5EF4-FFF2-40B4-BE49-F238E27FC236}">
                  <a16:creationId xmlns:a16="http://schemas.microsoft.com/office/drawing/2014/main" id="{B80B09F5-E582-6D44-38FD-6A97D1F9DE41}"/>
                </a:ext>
              </a:extLst>
            </p:cNvPr>
            <p:cNvSpPr txBox="1"/>
            <p:nvPr/>
          </p:nvSpPr>
          <p:spPr>
            <a:xfrm>
              <a:off x="9101834" y="3420604"/>
              <a:ext cx="449626" cy="307777"/>
            </a:xfrm>
            <a:prstGeom prst="rect">
              <a:avLst/>
            </a:prstGeom>
            <a:noFill/>
          </p:spPr>
          <p:txBody>
            <a:bodyPr wrap="square" rtlCol="0">
              <a:spAutoFit/>
            </a:bodyPr>
            <a:lstStyle/>
            <a:p>
              <a:pPr algn="ctr"/>
              <a:r>
                <a:rPr lang="en-US" sz="1400" dirty="0">
                  <a:solidFill>
                    <a:schemeClr val="bg2">
                      <a:lumMod val="50000"/>
                    </a:schemeClr>
                  </a:solidFill>
                </a:rPr>
                <a:t>10</a:t>
              </a:r>
            </a:p>
          </p:txBody>
        </p:sp>
        <p:sp>
          <p:nvSpPr>
            <p:cNvPr id="45" name="TextBox 44">
              <a:extLst>
                <a:ext uri="{FF2B5EF4-FFF2-40B4-BE49-F238E27FC236}">
                  <a16:creationId xmlns:a16="http://schemas.microsoft.com/office/drawing/2014/main" id="{BB7235C7-711F-0A27-F305-85D32B66F0D2}"/>
                </a:ext>
              </a:extLst>
            </p:cNvPr>
            <p:cNvSpPr txBox="1"/>
            <p:nvPr/>
          </p:nvSpPr>
          <p:spPr>
            <a:xfrm>
              <a:off x="10903597" y="3405854"/>
              <a:ext cx="534646" cy="307777"/>
            </a:xfrm>
            <a:prstGeom prst="rect">
              <a:avLst/>
            </a:prstGeom>
            <a:noFill/>
          </p:spPr>
          <p:txBody>
            <a:bodyPr wrap="square" rtlCol="0">
              <a:spAutoFit/>
            </a:bodyPr>
            <a:lstStyle/>
            <a:p>
              <a:pPr algn="ctr"/>
              <a:r>
                <a:rPr lang="en-US" sz="1400" dirty="0">
                  <a:solidFill>
                    <a:schemeClr val="bg2">
                      <a:lumMod val="50000"/>
                    </a:schemeClr>
                  </a:solidFill>
                </a:rPr>
                <a:t>100</a:t>
              </a:r>
            </a:p>
          </p:txBody>
        </p:sp>
        <p:sp>
          <p:nvSpPr>
            <p:cNvPr id="46" name="TextBox 45">
              <a:extLst>
                <a:ext uri="{FF2B5EF4-FFF2-40B4-BE49-F238E27FC236}">
                  <a16:creationId xmlns:a16="http://schemas.microsoft.com/office/drawing/2014/main" id="{B6627AB1-3062-3660-99E0-724D00FC9D28}"/>
                </a:ext>
              </a:extLst>
            </p:cNvPr>
            <p:cNvSpPr txBox="1"/>
            <p:nvPr/>
          </p:nvSpPr>
          <p:spPr>
            <a:xfrm>
              <a:off x="8157091" y="3711329"/>
              <a:ext cx="734603" cy="307777"/>
            </a:xfrm>
            <a:prstGeom prst="rect">
              <a:avLst/>
            </a:prstGeom>
            <a:noFill/>
          </p:spPr>
          <p:txBody>
            <a:bodyPr wrap="square" rtlCol="0">
              <a:spAutoFit/>
            </a:bodyPr>
            <a:lstStyle/>
            <a:p>
              <a:pPr algn="ctr"/>
              <a:r>
                <a:rPr lang="en-US" sz="1400" b="1" dirty="0">
                  <a:solidFill>
                    <a:schemeClr val="bg2">
                      <a:lumMod val="50000"/>
                    </a:schemeClr>
                  </a:solidFill>
                </a:rPr>
                <a:t>Gbps</a:t>
              </a:r>
            </a:p>
          </p:txBody>
        </p:sp>
      </p:grpSp>
      <p:grpSp>
        <p:nvGrpSpPr>
          <p:cNvPr id="50" name="Group 49">
            <a:extLst>
              <a:ext uri="{FF2B5EF4-FFF2-40B4-BE49-F238E27FC236}">
                <a16:creationId xmlns:a16="http://schemas.microsoft.com/office/drawing/2014/main" id="{C4731BF8-992E-ABF6-4656-32B34623C87B}"/>
              </a:ext>
            </a:extLst>
          </p:cNvPr>
          <p:cNvGrpSpPr/>
          <p:nvPr/>
        </p:nvGrpSpPr>
        <p:grpSpPr>
          <a:xfrm>
            <a:off x="3256517" y="1494907"/>
            <a:ext cx="7641844" cy="494019"/>
            <a:chOff x="3343274" y="1494907"/>
            <a:chExt cx="7187202" cy="494019"/>
          </a:xfrm>
        </p:grpSpPr>
        <p:sp>
          <p:nvSpPr>
            <p:cNvPr id="48" name="Rectangle 47">
              <a:extLst>
                <a:ext uri="{FF2B5EF4-FFF2-40B4-BE49-F238E27FC236}">
                  <a16:creationId xmlns:a16="http://schemas.microsoft.com/office/drawing/2014/main" id="{82903A13-45FB-A35A-9A74-C16D6FA0D218}"/>
                </a:ext>
              </a:extLst>
            </p:cNvPr>
            <p:cNvSpPr/>
            <p:nvPr/>
          </p:nvSpPr>
          <p:spPr>
            <a:xfrm>
              <a:off x="3343274" y="1619250"/>
              <a:ext cx="5614035" cy="247650"/>
            </a:xfrm>
            <a:prstGeom prst="rect">
              <a:avLst/>
            </a:prstGeom>
            <a:solidFill>
              <a:srgbClr val="46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Fiber-to-the-Premises</a:t>
              </a:r>
            </a:p>
          </p:txBody>
        </p:sp>
        <p:sp>
          <p:nvSpPr>
            <p:cNvPr id="49" name="Arrow: Right 48">
              <a:extLst>
                <a:ext uri="{FF2B5EF4-FFF2-40B4-BE49-F238E27FC236}">
                  <a16:creationId xmlns:a16="http://schemas.microsoft.com/office/drawing/2014/main" id="{D3BF3B35-3224-9D48-1AAD-A13B2CAD5A07}"/>
                </a:ext>
              </a:extLst>
            </p:cNvPr>
            <p:cNvSpPr/>
            <p:nvPr/>
          </p:nvSpPr>
          <p:spPr>
            <a:xfrm>
              <a:off x="8953135" y="1494907"/>
              <a:ext cx="1577341" cy="494019"/>
            </a:xfrm>
            <a:prstGeom prst="rightArrow">
              <a:avLst/>
            </a:prstGeom>
            <a:solidFill>
              <a:srgbClr val="BC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55B546E2-438D-B505-0F71-117F148A178C}"/>
              </a:ext>
            </a:extLst>
          </p:cNvPr>
          <p:cNvGrpSpPr/>
          <p:nvPr/>
        </p:nvGrpSpPr>
        <p:grpSpPr>
          <a:xfrm>
            <a:off x="3022046" y="2031002"/>
            <a:ext cx="6287599" cy="247650"/>
            <a:chOff x="3209925" y="2041888"/>
            <a:chExt cx="5895663" cy="247650"/>
          </a:xfrm>
        </p:grpSpPr>
        <p:sp>
          <p:nvSpPr>
            <p:cNvPr id="52" name="Rectangle 51">
              <a:extLst>
                <a:ext uri="{FF2B5EF4-FFF2-40B4-BE49-F238E27FC236}">
                  <a16:creationId xmlns:a16="http://schemas.microsoft.com/office/drawing/2014/main" id="{4D38A336-9DA6-EC97-EEA0-403EA809117E}"/>
                </a:ext>
              </a:extLst>
            </p:cNvPr>
            <p:cNvSpPr/>
            <p:nvPr/>
          </p:nvSpPr>
          <p:spPr>
            <a:xfrm>
              <a:off x="3209925" y="2041888"/>
              <a:ext cx="4448175" cy="2476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Cable Modem DOCSIS 1 to 3.1</a:t>
              </a:r>
            </a:p>
          </p:txBody>
        </p:sp>
        <p:sp>
          <p:nvSpPr>
            <p:cNvPr id="53" name="Rectangle 52">
              <a:extLst>
                <a:ext uri="{FF2B5EF4-FFF2-40B4-BE49-F238E27FC236}">
                  <a16:creationId xmlns:a16="http://schemas.microsoft.com/office/drawing/2014/main" id="{E9BB8765-14DF-D606-D3FA-D2D67A40AA6D}"/>
                </a:ext>
              </a:extLst>
            </p:cNvPr>
            <p:cNvSpPr/>
            <p:nvPr/>
          </p:nvSpPr>
          <p:spPr>
            <a:xfrm>
              <a:off x="7658100" y="2041890"/>
              <a:ext cx="1447488" cy="247648"/>
            </a:xfrm>
            <a:prstGeom prst="rect">
              <a:avLst/>
            </a:prstGeom>
            <a:solidFill>
              <a:srgbClr val="BC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DOCSIS 4.0 / NG</a:t>
              </a:r>
            </a:p>
          </p:txBody>
        </p:sp>
      </p:grpSp>
      <p:grpSp>
        <p:nvGrpSpPr>
          <p:cNvPr id="58" name="Group 57">
            <a:extLst>
              <a:ext uri="{FF2B5EF4-FFF2-40B4-BE49-F238E27FC236}">
                <a16:creationId xmlns:a16="http://schemas.microsoft.com/office/drawing/2014/main" id="{E2925613-7742-4849-4681-43667292524F}"/>
              </a:ext>
            </a:extLst>
          </p:cNvPr>
          <p:cNvGrpSpPr/>
          <p:nvPr/>
        </p:nvGrpSpPr>
        <p:grpSpPr>
          <a:xfrm>
            <a:off x="1889981" y="2450063"/>
            <a:ext cx="3265165" cy="247650"/>
            <a:chOff x="1978745" y="2545026"/>
            <a:chExt cx="3220191" cy="247651"/>
          </a:xfrm>
        </p:grpSpPr>
        <p:sp>
          <p:nvSpPr>
            <p:cNvPr id="55" name="Rectangle 54">
              <a:extLst>
                <a:ext uri="{FF2B5EF4-FFF2-40B4-BE49-F238E27FC236}">
                  <a16:creationId xmlns:a16="http://schemas.microsoft.com/office/drawing/2014/main" id="{E202E803-A43B-83B5-15D3-996FB8BCE7CB}"/>
                </a:ext>
              </a:extLst>
            </p:cNvPr>
            <p:cNvSpPr/>
            <p:nvPr/>
          </p:nvSpPr>
          <p:spPr>
            <a:xfrm>
              <a:off x="1978745" y="2545026"/>
              <a:ext cx="1661265" cy="2476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DSL</a:t>
              </a:r>
            </a:p>
          </p:txBody>
        </p:sp>
        <p:sp>
          <p:nvSpPr>
            <p:cNvPr id="56" name="Rectangle 55">
              <a:extLst>
                <a:ext uri="{FF2B5EF4-FFF2-40B4-BE49-F238E27FC236}">
                  <a16:creationId xmlns:a16="http://schemas.microsoft.com/office/drawing/2014/main" id="{BEE15A89-1C4B-F965-B047-01477962A0C6}"/>
                </a:ext>
              </a:extLst>
            </p:cNvPr>
            <p:cNvSpPr/>
            <p:nvPr/>
          </p:nvSpPr>
          <p:spPr>
            <a:xfrm>
              <a:off x="3640010" y="2545027"/>
              <a:ext cx="926125" cy="247650"/>
            </a:xfrm>
            <a:prstGeom prst="rect">
              <a:avLst/>
            </a:prstGeom>
            <a:solidFill>
              <a:srgbClr val="46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Rectangle 56">
              <a:extLst>
                <a:ext uri="{FF2B5EF4-FFF2-40B4-BE49-F238E27FC236}">
                  <a16:creationId xmlns:a16="http://schemas.microsoft.com/office/drawing/2014/main" id="{668BA0D2-DBB8-48F8-572F-F3F36865EF50}"/>
                </a:ext>
              </a:extLst>
            </p:cNvPr>
            <p:cNvSpPr/>
            <p:nvPr/>
          </p:nvSpPr>
          <p:spPr>
            <a:xfrm>
              <a:off x="4566136" y="2545026"/>
              <a:ext cx="632800" cy="247650"/>
            </a:xfrm>
            <a:prstGeom prst="rect">
              <a:avLst/>
            </a:prstGeom>
            <a:solidFill>
              <a:srgbClr val="BC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grpSp>
      <p:grpSp>
        <p:nvGrpSpPr>
          <p:cNvPr id="61" name="Group 60">
            <a:extLst>
              <a:ext uri="{FF2B5EF4-FFF2-40B4-BE49-F238E27FC236}">
                <a16:creationId xmlns:a16="http://schemas.microsoft.com/office/drawing/2014/main" id="{0EB3DD5E-4AF5-B8F8-08E0-78849652CFA4}"/>
              </a:ext>
            </a:extLst>
          </p:cNvPr>
          <p:cNvGrpSpPr/>
          <p:nvPr/>
        </p:nvGrpSpPr>
        <p:grpSpPr>
          <a:xfrm>
            <a:off x="1662044" y="2816269"/>
            <a:ext cx="946382" cy="307777"/>
            <a:chOff x="1705588" y="2827155"/>
            <a:chExt cx="946382" cy="307777"/>
          </a:xfrm>
        </p:grpSpPr>
        <p:sp>
          <p:nvSpPr>
            <p:cNvPr id="59" name="Rectangle 58">
              <a:extLst>
                <a:ext uri="{FF2B5EF4-FFF2-40B4-BE49-F238E27FC236}">
                  <a16:creationId xmlns:a16="http://schemas.microsoft.com/office/drawing/2014/main" id="{71E0E464-A628-513E-EB41-F2E3EDADC4A4}"/>
                </a:ext>
              </a:extLst>
            </p:cNvPr>
            <p:cNvSpPr/>
            <p:nvPr/>
          </p:nvSpPr>
          <p:spPr>
            <a:xfrm>
              <a:off x="1705588" y="2864673"/>
              <a:ext cx="128587" cy="2476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0" name="TextBox 59">
              <a:extLst>
                <a:ext uri="{FF2B5EF4-FFF2-40B4-BE49-F238E27FC236}">
                  <a16:creationId xmlns:a16="http://schemas.microsoft.com/office/drawing/2014/main" id="{ADA0D055-23DB-1315-2F7F-17DD577A4BAA}"/>
                </a:ext>
              </a:extLst>
            </p:cNvPr>
            <p:cNvSpPr txBox="1"/>
            <p:nvPr/>
          </p:nvSpPr>
          <p:spPr>
            <a:xfrm>
              <a:off x="1851900" y="2827155"/>
              <a:ext cx="800070" cy="307777"/>
            </a:xfrm>
            <a:prstGeom prst="rect">
              <a:avLst/>
            </a:prstGeom>
            <a:noFill/>
          </p:spPr>
          <p:txBody>
            <a:bodyPr wrap="square" rtlCol="0">
              <a:spAutoFit/>
            </a:bodyPr>
            <a:lstStyle/>
            <a:p>
              <a:r>
                <a:rPr lang="en-US" sz="1400" dirty="0"/>
                <a:t>Dial-up</a:t>
              </a:r>
            </a:p>
          </p:txBody>
        </p:sp>
      </p:grpSp>
      <p:sp>
        <p:nvSpPr>
          <p:cNvPr id="62" name="Rectangle 61">
            <a:extLst>
              <a:ext uri="{FF2B5EF4-FFF2-40B4-BE49-F238E27FC236}">
                <a16:creationId xmlns:a16="http://schemas.microsoft.com/office/drawing/2014/main" id="{A5C789FC-966F-EA92-1A95-7A3BB28D8F19}"/>
              </a:ext>
            </a:extLst>
          </p:cNvPr>
          <p:cNvSpPr/>
          <p:nvPr/>
        </p:nvSpPr>
        <p:spPr>
          <a:xfrm>
            <a:off x="1885836" y="4984026"/>
            <a:ext cx="5290235" cy="247650"/>
          </a:xfrm>
          <a:prstGeom prst="rect">
            <a:avLst/>
          </a:prstGeom>
          <a:solidFill>
            <a:srgbClr val="46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5G Fixed Wireless</a:t>
            </a:r>
          </a:p>
        </p:txBody>
      </p:sp>
      <p:sp>
        <p:nvSpPr>
          <p:cNvPr id="63" name="Rectangle 62">
            <a:extLst>
              <a:ext uri="{FF2B5EF4-FFF2-40B4-BE49-F238E27FC236}">
                <a16:creationId xmlns:a16="http://schemas.microsoft.com/office/drawing/2014/main" id="{48D53067-EF2B-C0D2-FD15-6155AFF9B95E}"/>
              </a:ext>
            </a:extLst>
          </p:cNvPr>
          <p:cNvSpPr/>
          <p:nvPr/>
        </p:nvSpPr>
        <p:spPr>
          <a:xfrm>
            <a:off x="3651502" y="5906594"/>
            <a:ext cx="929071" cy="247650"/>
          </a:xfrm>
          <a:prstGeom prst="rect">
            <a:avLst/>
          </a:prstGeom>
          <a:solidFill>
            <a:srgbClr val="46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4" name="Rectangle 63">
            <a:extLst>
              <a:ext uri="{FF2B5EF4-FFF2-40B4-BE49-F238E27FC236}">
                <a16:creationId xmlns:a16="http://schemas.microsoft.com/office/drawing/2014/main" id="{9D9EEE88-1BC1-1E00-591F-D56C25DD9DDC}"/>
              </a:ext>
            </a:extLst>
          </p:cNvPr>
          <p:cNvSpPr/>
          <p:nvPr/>
        </p:nvSpPr>
        <p:spPr>
          <a:xfrm>
            <a:off x="1885836" y="5906594"/>
            <a:ext cx="1765666" cy="2476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GEO Satellite</a:t>
            </a:r>
          </a:p>
        </p:txBody>
      </p:sp>
      <p:sp>
        <p:nvSpPr>
          <p:cNvPr id="65" name="Rectangle 64">
            <a:extLst>
              <a:ext uri="{FF2B5EF4-FFF2-40B4-BE49-F238E27FC236}">
                <a16:creationId xmlns:a16="http://schemas.microsoft.com/office/drawing/2014/main" id="{CD7BC7BF-866D-F251-9B41-F6252B97E8F1}"/>
              </a:ext>
            </a:extLst>
          </p:cNvPr>
          <p:cNvSpPr/>
          <p:nvPr/>
        </p:nvSpPr>
        <p:spPr>
          <a:xfrm>
            <a:off x="1887319" y="4563900"/>
            <a:ext cx="2703603" cy="2476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4G Fixed Wireless</a:t>
            </a:r>
          </a:p>
        </p:txBody>
      </p:sp>
      <p:sp>
        <p:nvSpPr>
          <p:cNvPr id="66" name="Rectangle 65">
            <a:extLst>
              <a:ext uri="{FF2B5EF4-FFF2-40B4-BE49-F238E27FC236}">
                <a16:creationId xmlns:a16="http://schemas.microsoft.com/office/drawing/2014/main" id="{58F25D2F-BCC2-0435-7FED-134A8D56E3CB}"/>
              </a:ext>
            </a:extLst>
          </p:cNvPr>
          <p:cNvSpPr/>
          <p:nvPr/>
        </p:nvSpPr>
        <p:spPr>
          <a:xfrm>
            <a:off x="1885836" y="5429328"/>
            <a:ext cx="7414247" cy="247650"/>
          </a:xfrm>
          <a:prstGeom prst="rect">
            <a:avLst/>
          </a:prstGeom>
          <a:solidFill>
            <a:srgbClr val="BC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mmWave Fixed Wireless</a:t>
            </a:r>
          </a:p>
        </p:txBody>
      </p:sp>
      <p:grpSp>
        <p:nvGrpSpPr>
          <p:cNvPr id="69" name="Group 68">
            <a:extLst>
              <a:ext uri="{FF2B5EF4-FFF2-40B4-BE49-F238E27FC236}">
                <a16:creationId xmlns:a16="http://schemas.microsoft.com/office/drawing/2014/main" id="{28471785-587D-AF7C-E9B0-EE3D2C9F2692}"/>
              </a:ext>
            </a:extLst>
          </p:cNvPr>
          <p:cNvGrpSpPr/>
          <p:nvPr/>
        </p:nvGrpSpPr>
        <p:grpSpPr>
          <a:xfrm>
            <a:off x="1885837" y="6358182"/>
            <a:ext cx="5912018" cy="247650"/>
            <a:chOff x="1933526" y="6083580"/>
            <a:chExt cx="5912018" cy="247650"/>
          </a:xfrm>
        </p:grpSpPr>
        <p:sp>
          <p:nvSpPr>
            <p:cNvPr id="67" name="Rectangle 66">
              <a:extLst>
                <a:ext uri="{FF2B5EF4-FFF2-40B4-BE49-F238E27FC236}">
                  <a16:creationId xmlns:a16="http://schemas.microsoft.com/office/drawing/2014/main" id="{4CE1C575-9A57-DC07-38CD-50D2817AED3D}"/>
                </a:ext>
              </a:extLst>
            </p:cNvPr>
            <p:cNvSpPr/>
            <p:nvPr/>
          </p:nvSpPr>
          <p:spPr>
            <a:xfrm>
              <a:off x="1933526" y="6083580"/>
              <a:ext cx="2705086" cy="2476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4G Mobile</a:t>
              </a:r>
            </a:p>
          </p:txBody>
        </p:sp>
        <p:sp>
          <p:nvSpPr>
            <p:cNvPr id="68" name="Rectangle 67">
              <a:extLst>
                <a:ext uri="{FF2B5EF4-FFF2-40B4-BE49-F238E27FC236}">
                  <a16:creationId xmlns:a16="http://schemas.microsoft.com/office/drawing/2014/main" id="{BB465344-5643-A23D-08B9-8FA5E1A94ECE}"/>
                </a:ext>
              </a:extLst>
            </p:cNvPr>
            <p:cNvSpPr/>
            <p:nvPr/>
          </p:nvSpPr>
          <p:spPr>
            <a:xfrm>
              <a:off x="4628262" y="6083580"/>
              <a:ext cx="3217282" cy="247650"/>
            </a:xfrm>
            <a:prstGeom prst="rect">
              <a:avLst/>
            </a:prstGeom>
            <a:solidFill>
              <a:srgbClr val="BC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5G Mobile</a:t>
              </a:r>
            </a:p>
          </p:txBody>
        </p:sp>
      </p:grpSp>
      <p:grpSp>
        <p:nvGrpSpPr>
          <p:cNvPr id="78" name="Group 77">
            <a:extLst>
              <a:ext uri="{FF2B5EF4-FFF2-40B4-BE49-F238E27FC236}">
                <a16:creationId xmlns:a16="http://schemas.microsoft.com/office/drawing/2014/main" id="{E9BA05E7-3F5B-8CD3-B318-A8545471EFB9}"/>
              </a:ext>
            </a:extLst>
          </p:cNvPr>
          <p:cNvGrpSpPr/>
          <p:nvPr/>
        </p:nvGrpSpPr>
        <p:grpSpPr>
          <a:xfrm>
            <a:off x="9924132" y="5231676"/>
            <a:ext cx="1909407" cy="1257213"/>
            <a:chOff x="9924132" y="4871034"/>
            <a:chExt cx="1909407" cy="1257213"/>
          </a:xfrm>
        </p:grpSpPr>
        <p:sp>
          <p:nvSpPr>
            <p:cNvPr id="70" name="Rectangle 69">
              <a:extLst>
                <a:ext uri="{FF2B5EF4-FFF2-40B4-BE49-F238E27FC236}">
                  <a16:creationId xmlns:a16="http://schemas.microsoft.com/office/drawing/2014/main" id="{5DF66F20-310D-FFD7-61CA-9956FFB978F2}"/>
                </a:ext>
              </a:extLst>
            </p:cNvPr>
            <p:cNvSpPr/>
            <p:nvPr/>
          </p:nvSpPr>
          <p:spPr>
            <a:xfrm>
              <a:off x="9924133" y="4943468"/>
              <a:ext cx="449953" cy="19870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3" name="TextBox 72">
              <a:extLst>
                <a:ext uri="{FF2B5EF4-FFF2-40B4-BE49-F238E27FC236}">
                  <a16:creationId xmlns:a16="http://schemas.microsoft.com/office/drawing/2014/main" id="{2EC7DA6D-032B-F200-4B9A-29D0A68E21DF}"/>
                </a:ext>
              </a:extLst>
            </p:cNvPr>
            <p:cNvSpPr txBox="1"/>
            <p:nvPr/>
          </p:nvSpPr>
          <p:spPr>
            <a:xfrm>
              <a:off x="10408504" y="4871034"/>
              <a:ext cx="1195668" cy="276999"/>
            </a:xfrm>
            <a:prstGeom prst="rect">
              <a:avLst/>
            </a:prstGeom>
            <a:noFill/>
            <a:ln>
              <a:noFill/>
            </a:ln>
          </p:spPr>
          <p:txBody>
            <a:bodyPr wrap="square" rtlCol="0">
              <a:spAutoFit/>
            </a:bodyPr>
            <a:lstStyle/>
            <a:p>
              <a:r>
                <a:rPr lang="en-US" sz="1200" dirty="0"/>
                <a:t>In most markets</a:t>
              </a:r>
            </a:p>
          </p:txBody>
        </p:sp>
        <p:sp>
          <p:nvSpPr>
            <p:cNvPr id="74" name="TextBox 73">
              <a:extLst>
                <a:ext uri="{FF2B5EF4-FFF2-40B4-BE49-F238E27FC236}">
                  <a16:creationId xmlns:a16="http://schemas.microsoft.com/office/drawing/2014/main" id="{DB7B2EEC-F2F3-CB72-9229-B0D516BDDACF}"/>
                </a:ext>
              </a:extLst>
            </p:cNvPr>
            <p:cNvSpPr txBox="1"/>
            <p:nvPr/>
          </p:nvSpPr>
          <p:spPr>
            <a:xfrm>
              <a:off x="10407657" y="5288668"/>
              <a:ext cx="1425882" cy="276999"/>
            </a:xfrm>
            <a:prstGeom prst="rect">
              <a:avLst/>
            </a:prstGeom>
            <a:noFill/>
            <a:ln>
              <a:noFill/>
            </a:ln>
          </p:spPr>
          <p:txBody>
            <a:bodyPr wrap="square" rtlCol="0">
              <a:spAutoFit/>
            </a:bodyPr>
            <a:lstStyle/>
            <a:p>
              <a:r>
                <a:rPr lang="en-US" sz="1200" dirty="0"/>
                <a:t>In select markets</a:t>
              </a:r>
            </a:p>
          </p:txBody>
        </p:sp>
        <p:sp>
          <p:nvSpPr>
            <p:cNvPr id="75" name="TextBox 74">
              <a:extLst>
                <a:ext uri="{FF2B5EF4-FFF2-40B4-BE49-F238E27FC236}">
                  <a16:creationId xmlns:a16="http://schemas.microsoft.com/office/drawing/2014/main" id="{4A1DFA2A-8570-4546-4ABF-219CB47D7D05}"/>
                </a:ext>
              </a:extLst>
            </p:cNvPr>
            <p:cNvSpPr txBox="1"/>
            <p:nvPr/>
          </p:nvSpPr>
          <p:spPr>
            <a:xfrm>
              <a:off x="10407658" y="5666582"/>
              <a:ext cx="1196514" cy="461665"/>
            </a:xfrm>
            <a:prstGeom prst="rect">
              <a:avLst/>
            </a:prstGeom>
            <a:noFill/>
            <a:ln>
              <a:noFill/>
            </a:ln>
          </p:spPr>
          <p:txBody>
            <a:bodyPr wrap="square" rtlCol="0">
              <a:spAutoFit/>
            </a:bodyPr>
            <a:lstStyle/>
            <a:p>
              <a:r>
                <a:rPr lang="en-US" sz="1200" dirty="0"/>
                <a:t>Developmental/early stage</a:t>
              </a:r>
            </a:p>
          </p:txBody>
        </p:sp>
        <p:sp>
          <p:nvSpPr>
            <p:cNvPr id="76" name="Rectangle 75">
              <a:extLst>
                <a:ext uri="{FF2B5EF4-FFF2-40B4-BE49-F238E27FC236}">
                  <a16:creationId xmlns:a16="http://schemas.microsoft.com/office/drawing/2014/main" id="{630C31AF-47DE-B5E6-4966-265C18E41C48}"/>
                </a:ext>
              </a:extLst>
            </p:cNvPr>
            <p:cNvSpPr/>
            <p:nvPr/>
          </p:nvSpPr>
          <p:spPr>
            <a:xfrm>
              <a:off x="9924133" y="5314791"/>
              <a:ext cx="449953" cy="198707"/>
            </a:xfrm>
            <a:prstGeom prst="rect">
              <a:avLst/>
            </a:prstGeom>
            <a:solidFill>
              <a:srgbClr val="2D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7" name="Rectangle 76">
              <a:extLst>
                <a:ext uri="{FF2B5EF4-FFF2-40B4-BE49-F238E27FC236}">
                  <a16:creationId xmlns:a16="http://schemas.microsoft.com/office/drawing/2014/main" id="{17939E3F-FD20-E481-B8E0-48E15D35DBB4}"/>
                </a:ext>
              </a:extLst>
            </p:cNvPr>
            <p:cNvSpPr/>
            <p:nvPr/>
          </p:nvSpPr>
          <p:spPr>
            <a:xfrm>
              <a:off x="9924132" y="5711660"/>
              <a:ext cx="449953" cy="198707"/>
            </a:xfrm>
            <a:prstGeom prst="rect">
              <a:avLst/>
            </a:prstGeom>
            <a:solidFill>
              <a:srgbClr val="BC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0" name="TextBox 9">
            <a:extLst>
              <a:ext uri="{FF2B5EF4-FFF2-40B4-BE49-F238E27FC236}">
                <a16:creationId xmlns:a16="http://schemas.microsoft.com/office/drawing/2014/main" id="{190D1150-D9FD-045A-7A66-E74292C2A6C0}"/>
              </a:ext>
            </a:extLst>
          </p:cNvPr>
          <p:cNvSpPr txBox="1"/>
          <p:nvPr/>
        </p:nvSpPr>
        <p:spPr>
          <a:xfrm>
            <a:off x="4579174" y="5774786"/>
            <a:ext cx="1228208" cy="523220"/>
          </a:xfrm>
          <a:prstGeom prst="rect">
            <a:avLst/>
          </a:prstGeom>
          <a:noFill/>
        </p:spPr>
        <p:txBody>
          <a:bodyPr wrap="square">
            <a:spAutoFit/>
          </a:bodyPr>
          <a:lstStyle/>
          <a:p>
            <a:pPr algn="ctr"/>
            <a:r>
              <a:rPr lang="en-US" sz="1400" dirty="0"/>
              <a:t>LEO Satellite (e.g., SpaceX)</a:t>
            </a:r>
          </a:p>
        </p:txBody>
      </p:sp>
    </p:spTree>
    <p:extLst>
      <p:ext uri="{BB962C8B-B14F-4D97-AF65-F5344CB8AC3E}">
        <p14:creationId xmlns:p14="http://schemas.microsoft.com/office/powerpoint/2010/main" val="39117317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A0672E-F4AE-01F1-465A-32EA2C8CD609}"/>
              </a:ext>
            </a:extLst>
          </p:cNvPr>
          <p:cNvSpPr>
            <a:spLocks noGrp="1"/>
          </p:cNvSpPr>
          <p:nvPr>
            <p:ph type="title"/>
          </p:nvPr>
        </p:nvSpPr>
        <p:spPr/>
        <p:txBody>
          <a:bodyPr>
            <a:normAutofit/>
          </a:bodyPr>
          <a:lstStyle/>
          <a:p>
            <a:r>
              <a:rPr lang="en-US" dirty="0"/>
              <a:t>HOW DID WE GET HERE?</a:t>
            </a:r>
          </a:p>
        </p:txBody>
      </p:sp>
      <p:sp>
        <p:nvSpPr>
          <p:cNvPr id="2" name="Footer Placeholder 1">
            <a:extLst>
              <a:ext uri="{FF2B5EF4-FFF2-40B4-BE49-F238E27FC236}">
                <a16:creationId xmlns:a16="http://schemas.microsoft.com/office/drawing/2014/main" id="{B6109CA0-BAE4-9A2D-A53B-5072BF9B4888}"/>
              </a:ext>
            </a:extLst>
          </p:cNvPr>
          <p:cNvSpPr>
            <a:spLocks noGrp="1"/>
          </p:cNvSpPr>
          <p:nvPr>
            <p:ph type="ftr" sz="quarter" idx="11"/>
          </p:nvPr>
        </p:nvSpPr>
        <p:spPr/>
        <p:txBody>
          <a:bodyPr/>
          <a:lstStyle/>
          <a:p>
            <a:r>
              <a:rPr lang="en-US" dirty="0"/>
              <a:t>BROADBAND TECHNOLOGY</a:t>
            </a:r>
          </a:p>
        </p:txBody>
      </p:sp>
      <p:sp>
        <p:nvSpPr>
          <p:cNvPr id="3" name="Slide Number Placeholder 2">
            <a:extLst>
              <a:ext uri="{FF2B5EF4-FFF2-40B4-BE49-F238E27FC236}">
                <a16:creationId xmlns:a16="http://schemas.microsoft.com/office/drawing/2014/main" id="{6B6FD86E-D4BE-FD92-D72B-47C590925D79}"/>
              </a:ext>
            </a:extLst>
          </p:cNvPr>
          <p:cNvSpPr>
            <a:spLocks noGrp="1"/>
          </p:cNvSpPr>
          <p:nvPr>
            <p:ph type="sldNum" sz="quarter" idx="12"/>
          </p:nvPr>
        </p:nvSpPr>
        <p:spPr/>
        <p:txBody>
          <a:bodyPr/>
          <a:lstStyle/>
          <a:p>
            <a:fld id="{2116183F-75B3-45E6-9DB4-FA4EB6AEDA4B}" type="slidenum">
              <a:rPr lang="en-US" smtClean="0"/>
              <a:t>8</a:t>
            </a:fld>
            <a:endParaRPr lang="en-US" dirty="0"/>
          </a:p>
        </p:txBody>
      </p:sp>
      <p:graphicFrame>
        <p:nvGraphicFramePr>
          <p:cNvPr id="4" name="Diagram 3">
            <a:extLst>
              <a:ext uri="{FF2B5EF4-FFF2-40B4-BE49-F238E27FC236}">
                <a16:creationId xmlns:a16="http://schemas.microsoft.com/office/drawing/2014/main" id="{BB4CF580-3A2A-7276-53B1-91EA5FEA976D}"/>
              </a:ext>
            </a:extLst>
          </p:cNvPr>
          <p:cNvGraphicFramePr/>
          <p:nvPr/>
        </p:nvGraphicFramePr>
        <p:xfrm>
          <a:off x="1480841" y="1874222"/>
          <a:ext cx="10068902" cy="4667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a:extLst>
              <a:ext uri="{FF2B5EF4-FFF2-40B4-BE49-F238E27FC236}">
                <a16:creationId xmlns:a16="http://schemas.microsoft.com/office/drawing/2014/main" id="{75D4F940-F78F-B4ED-B7DE-79F7E2B6A3D0}"/>
              </a:ext>
            </a:extLst>
          </p:cNvPr>
          <p:cNvCxnSpPr>
            <a:cxnSpLocks/>
          </p:cNvCxnSpPr>
          <p:nvPr/>
        </p:nvCxnSpPr>
        <p:spPr>
          <a:xfrm>
            <a:off x="1480841" y="5829300"/>
            <a:ext cx="99927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1FB4194-92C4-8904-E9EA-1E13AFDA17E3}"/>
              </a:ext>
            </a:extLst>
          </p:cNvPr>
          <p:cNvSpPr txBox="1"/>
          <p:nvPr/>
        </p:nvSpPr>
        <p:spPr>
          <a:xfrm>
            <a:off x="1399874" y="5923482"/>
            <a:ext cx="840871" cy="338554"/>
          </a:xfrm>
          <a:prstGeom prst="rect">
            <a:avLst/>
          </a:prstGeom>
          <a:noFill/>
        </p:spPr>
        <p:txBody>
          <a:bodyPr wrap="none" rtlCol="0">
            <a:spAutoFit/>
          </a:bodyPr>
          <a:lstStyle/>
          <a:p>
            <a:r>
              <a:rPr lang="en-US" sz="1600" dirty="0"/>
              <a:t>54 Kbps</a:t>
            </a:r>
          </a:p>
        </p:txBody>
      </p:sp>
      <p:sp>
        <p:nvSpPr>
          <p:cNvPr id="11" name="TextBox 10">
            <a:extLst>
              <a:ext uri="{FF2B5EF4-FFF2-40B4-BE49-F238E27FC236}">
                <a16:creationId xmlns:a16="http://schemas.microsoft.com/office/drawing/2014/main" id="{1A6AE021-0F45-C35B-72F3-1014ED3D714C}"/>
              </a:ext>
            </a:extLst>
          </p:cNvPr>
          <p:cNvSpPr txBox="1"/>
          <p:nvPr/>
        </p:nvSpPr>
        <p:spPr>
          <a:xfrm>
            <a:off x="4233184" y="5908293"/>
            <a:ext cx="804003" cy="338554"/>
          </a:xfrm>
          <a:prstGeom prst="rect">
            <a:avLst/>
          </a:prstGeom>
          <a:noFill/>
        </p:spPr>
        <p:txBody>
          <a:bodyPr wrap="none" rtlCol="0">
            <a:spAutoFit/>
          </a:bodyPr>
          <a:lstStyle/>
          <a:p>
            <a:r>
              <a:rPr lang="en-US" sz="1600" dirty="0"/>
              <a:t>1 Mbps</a:t>
            </a:r>
          </a:p>
        </p:txBody>
      </p:sp>
      <p:sp>
        <p:nvSpPr>
          <p:cNvPr id="12" name="TextBox 11">
            <a:extLst>
              <a:ext uri="{FF2B5EF4-FFF2-40B4-BE49-F238E27FC236}">
                <a16:creationId xmlns:a16="http://schemas.microsoft.com/office/drawing/2014/main" id="{6C1B400F-6031-7534-8297-5F40E9039E3C}"/>
              </a:ext>
            </a:extLst>
          </p:cNvPr>
          <p:cNvSpPr txBox="1"/>
          <p:nvPr/>
        </p:nvSpPr>
        <p:spPr>
          <a:xfrm>
            <a:off x="9995899" y="5923481"/>
            <a:ext cx="759119" cy="338554"/>
          </a:xfrm>
          <a:prstGeom prst="rect">
            <a:avLst/>
          </a:prstGeom>
          <a:noFill/>
        </p:spPr>
        <p:txBody>
          <a:bodyPr wrap="none" rtlCol="0">
            <a:spAutoFit/>
          </a:bodyPr>
          <a:lstStyle/>
          <a:p>
            <a:r>
              <a:rPr lang="en-US" sz="1600" dirty="0"/>
              <a:t>1 Gbps</a:t>
            </a:r>
          </a:p>
        </p:txBody>
      </p:sp>
      <p:sp>
        <p:nvSpPr>
          <p:cNvPr id="13" name="TextBox 12">
            <a:extLst>
              <a:ext uri="{FF2B5EF4-FFF2-40B4-BE49-F238E27FC236}">
                <a16:creationId xmlns:a16="http://schemas.microsoft.com/office/drawing/2014/main" id="{E338ADCC-0CAD-9471-FDAE-1D334CC2CA5E}"/>
              </a:ext>
            </a:extLst>
          </p:cNvPr>
          <p:cNvSpPr txBox="1"/>
          <p:nvPr/>
        </p:nvSpPr>
        <p:spPr>
          <a:xfrm>
            <a:off x="1508133" y="1272209"/>
            <a:ext cx="9841548" cy="36933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Open Sans SemiBold" pitchFamily="2" charset="0"/>
                <a:ea typeface="Open Sans SemiBold" pitchFamily="2" charset="0"/>
                <a:cs typeface="Open Sans SemiBold" pitchFamily="2" charset="0"/>
              </a:rPr>
              <a:t>Broadband has developed through the evolution of technology &amp; industry investment</a:t>
            </a:r>
          </a:p>
        </p:txBody>
      </p:sp>
    </p:spTree>
    <p:extLst>
      <p:ext uri="{BB962C8B-B14F-4D97-AF65-F5344CB8AC3E}">
        <p14:creationId xmlns:p14="http://schemas.microsoft.com/office/powerpoint/2010/main" val="3899271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ADECA">
      <a:dk1>
        <a:srgbClr val="000000"/>
      </a:dk1>
      <a:lt1>
        <a:srgbClr val="FFFFFF"/>
      </a:lt1>
      <a:dk2>
        <a:srgbClr val="0F75BC"/>
      </a:dk2>
      <a:lt2>
        <a:srgbClr val="E7E6E6"/>
      </a:lt2>
      <a:accent1>
        <a:srgbClr val="30B1FF"/>
      </a:accent1>
      <a:accent2>
        <a:srgbClr val="109DFF"/>
      </a:accent2>
      <a:accent3>
        <a:srgbClr val="61C1FF"/>
      </a:accent3>
      <a:accent4>
        <a:srgbClr val="FFC000"/>
      </a:accent4>
      <a:accent5>
        <a:srgbClr val="D58434"/>
      </a:accent5>
      <a:accent6>
        <a:srgbClr val="3A3A3C"/>
      </a:accent6>
      <a:hlink>
        <a:srgbClr val="30B1FF"/>
      </a:hlink>
      <a:folHlink>
        <a:srgbClr val="0F99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ad14a2b-0901-4851-9135-e440dd1a60d2">
      <Terms xmlns="http://schemas.microsoft.com/office/infopath/2007/PartnerControls"/>
    </lcf76f155ced4ddcb4097134ff3c332f>
    <TaxCatchAll xmlns="bc761791-33a0-47b7-8145-9d3c2515a3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5F50E3F8B8C44D9EA5BD2549956CF2" ma:contentTypeVersion="12" ma:contentTypeDescription="Create a new document." ma:contentTypeScope="" ma:versionID="f2691c27c4d3d8d86a57287bda33e3e4">
  <xsd:schema xmlns:xsd="http://www.w3.org/2001/XMLSchema" xmlns:xs="http://www.w3.org/2001/XMLSchema" xmlns:p="http://schemas.microsoft.com/office/2006/metadata/properties" xmlns:ns2="ead14a2b-0901-4851-9135-e440dd1a60d2" xmlns:ns3="bc761791-33a0-47b7-8145-9d3c2515a3a0" targetNamespace="http://schemas.microsoft.com/office/2006/metadata/properties" ma:root="true" ma:fieldsID="8e6ae30fa684a8f4a4319245b74a7f16" ns2:_="" ns3:_="">
    <xsd:import namespace="ead14a2b-0901-4851-9135-e440dd1a60d2"/>
    <xsd:import namespace="bc761791-33a0-47b7-8145-9d3c2515a3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14a2b-0901-4851-9135-e440dd1a6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5dbdce9-60e9-41e5-8608-85a453d2888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c761791-33a0-47b7-8145-9d3c2515a3a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985699-f427-45a7-93a3-105b7de166ff}" ma:internalName="TaxCatchAll" ma:showField="CatchAllData" ma:web="bc761791-33a0-47b7-8145-9d3c2515a3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CB11D8-837D-4FC2-BD22-F32F94D7ACF8}">
  <ds:schemaRefs>
    <ds:schemaRef ds:uri="5d87095d-ff1e-4808-9408-91d24e4452db"/>
    <ds:schemaRef ds:uri="http://schemas.microsoft.com/office/2006/documentManagement/types"/>
    <ds:schemaRef ds:uri="http://schemas.microsoft.com/sharepoint/v3"/>
    <ds:schemaRef ds:uri="http://schemas.microsoft.com/office/2006/metadata/properties"/>
    <ds:schemaRef ds:uri="http://purl.org/dc/dcmitype/"/>
    <ds:schemaRef ds:uri="http://purl.org/dc/elements/1.1/"/>
    <ds:schemaRef ds:uri="http://schemas.openxmlformats.org/package/2006/metadata/core-properties"/>
    <ds:schemaRef ds:uri="e5ab66c7-856c-4cc8-ad3c-55c7e68619f9"/>
    <ds:schemaRef ds:uri="http://purl.org/dc/term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1AE16293-01E6-48D2-B081-A334AB2931E9}"/>
</file>

<file path=customXml/itemProps3.xml><?xml version="1.0" encoding="utf-8"?>
<ds:datastoreItem xmlns:ds="http://schemas.openxmlformats.org/officeDocument/2006/customXml" ds:itemID="{427E997C-783E-4A08-B459-0A18CF5B0B39}">
  <ds:schemaRefs>
    <ds:schemaRef ds:uri="http://schemas.microsoft.com/sharepoint/v3/contenttype/forms"/>
  </ds:schemaRefs>
</ds:datastoreItem>
</file>

<file path=docMetadata/LabelInfo.xml><?xml version="1.0" encoding="utf-8"?>
<clbl:labelList xmlns:clbl="http://schemas.microsoft.com/office/2020/mipLabelMetadata">
  <clbl:label id="{bedd5d6f-bcfc-46d4-918d-7fb210e57897}" enabled="0" method="" siteId="{bedd5d6f-bcfc-46d4-918d-7fb210e57897}" removed="1"/>
</clbl:labelList>
</file>

<file path=docProps/app.xml><?xml version="1.0" encoding="utf-8"?>
<Properties xmlns="http://schemas.openxmlformats.org/officeDocument/2006/extended-properties" xmlns:vt="http://schemas.openxmlformats.org/officeDocument/2006/docPropsVTypes">
  <TotalTime>166</TotalTime>
  <Words>2841</Words>
  <Application>Microsoft Office PowerPoint</Application>
  <PresentationFormat>Widescreen</PresentationFormat>
  <Paragraphs>407</Paragraphs>
  <Slides>30</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Calibri</vt:lpstr>
      <vt:lpstr>Open Sans</vt:lpstr>
      <vt:lpstr>Arial,Sans-Serif</vt:lpstr>
      <vt:lpstr>Open Sans SemiBold</vt:lpstr>
      <vt:lpstr>Expressway Rg</vt:lpstr>
      <vt:lpstr>Open Sans Light</vt:lpstr>
      <vt:lpstr>Source Sans Pro</vt:lpstr>
      <vt:lpstr>Times New Roman</vt:lpstr>
      <vt:lpstr>Wingdings</vt:lpstr>
      <vt:lpstr>Calibri Light</vt:lpstr>
      <vt:lpstr>Expressway Xb</vt:lpstr>
      <vt:lpstr>Office Theme</vt:lpstr>
      <vt:lpstr>ALABAMA COMMUNITY BROADBAND TECHNICAL ASSISTANCE PROGRAM</vt:lpstr>
      <vt:lpstr>AGENDA</vt:lpstr>
      <vt:lpstr>DEFINITIONS AND CONCEPTS: BITS AND BYTES</vt:lpstr>
      <vt:lpstr>HOW MUCH BANDWIDTH DO WE NEED?</vt:lpstr>
      <vt:lpstr>FEDERAL AND ALABAMA BROADBAND SPEED TARGETS</vt:lpstr>
      <vt:lpstr>THE ELEMENTS OF A BROADBAND NETWORK</vt:lpstr>
      <vt:lpstr>TYPES OF BROADBAND INFRASTRUCTURE</vt:lpstr>
      <vt:lpstr>TYPICAL SPEEDS: WIRELINE AND WIRELESS TECHNOLOGIES</vt:lpstr>
      <vt:lpstr>HOW DID WE GET HERE?</vt:lpstr>
      <vt:lpstr>STATE BROADBAND MAP</vt:lpstr>
      <vt:lpstr>WHAT IS “DIGITAL OPPORTUNITY AND EQUITY”?</vt:lpstr>
      <vt:lpstr>ALABAMA COMMUNITY BROADBAND TECHNICAL ASSISTANCE PROGRAM</vt:lpstr>
      <vt:lpstr>ALABAMA COMMUNITY BROADBAND TECHNICAL ASSISTANCE PROGRAM</vt:lpstr>
      <vt:lpstr>TECHNICAL ASSISTANCE PROGRAM SERVICES</vt:lpstr>
      <vt:lpstr>FUNDING AND PROGRAMMATIC OPPORTUNITIES</vt:lpstr>
      <vt:lpstr>FUNDING OPPORTUNITIES</vt:lpstr>
      <vt:lpstr>BROADBAND, EQUITY, ACCESS, &amp; DEPLOYMENT (BEAD)</vt:lpstr>
      <vt:lpstr>DIGITAL EQUITY FUNDING PRIORITIES AND TIMELINE</vt:lpstr>
      <vt:lpstr>BROADBAND PROGRAM TIMELINE</vt:lpstr>
      <vt:lpstr>CONSIDERING AFFORDABILITY IN PROJECT DEVELOPMENT</vt:lpstr>
      <vt:lpstr>LEVERAGING THE AFFORDABLE CONNECTIVITY PROGRAM </vt:lpstr>
      <vt:lpstr>SUBMITTING AN FCC CHALLENGE</vt:lpstr>
      <vt:lpstr>STATEWIDE RESIDENT BROADBAND SURVEY</vt:lpstr>
      <vt:lpstr>STATEWIDE RESIDENT BROADBAND SURVEY</vt:lpstr>
      <vt:lpstr>PARTNER QUESTIONNAIRES</vt:lpstr>
      <vt:lpstr>QUESTIONS FOR ELECTED OFFICIALS</vt:lpstr>
      <vt:lpstr>QUESTIONS FOR INTERNET SERVICE PROVIDERS</vt:lpstr>
      <vt:lpstr>QUESTIONS FOR GOVERNMENT AND ORGANIZATIONS</vt:lpstr>
      <vt:lpstr>QUESTIONS FOR MEMBERS OF THE PUBLIC</vt:lpstr>
      <vt:lpstr>CONTACTING ADECA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ALABAMA COMMUNITY BROADBAND TECHNICAL ASSISTANCE PROGRAM</dc:title>
  <dc:subject/>
  <dc:creator>Kelsey Smith</dc:creator>
  <cp:keywords/>
  <dc:description/>
  <cp:lastModifiedBy>May, Dorothy</cp:lastModifiedBy>
  <cp:revision>34</cp:revision>
  <dcterms:created xsi:type="dcterms:W3CDTF">2022-12-02T19:27:58Z</dcterms:created>
  <dcterms:modified xsi:type="dcterms:W3CDTF">2023-03-29T18:41:39Z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0x010100685714D625ED474797DB2F14F95CF86E</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