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5"/>
  </p:notesMasterIdLst>
  <p:sldIdLst>
    <p:sldId id="258" r:id="rId5"/>
    <p:sldId id="3416" r:id="rId6"/>
    <p:sldId id="3652" r:id="rId7"/>
    <p:sldId id="3639" r:id="rId8"/>
    <p:sldId id="2147477656" r:id="rId9"/>
    <p:sldId id="265" r:id="rId10"/>
    <p:sldId id="3637" r:id="rId11"/>
    <p:sldId id="3418" r:id="rId12"/>
    <p:sldId id="2147477517" r:id="rId13"/>
    <p:sldId id="2147477651" r:id="rId14"/>
    <p:sldId id="3640" r:id="rId15"/>
    <p:sldId id="3642" r:id="rId16"/>
    <p:sldId id="3643" r:id="rId17"/>
    <p:sldId id="3651" r:id="rId18"/>
    <p:sldId id="3638" r:id="rId19"/>
    <p:sldId id="2147477652" r:id="rId20"/>
    <p:sldId id="2147477654" r:id="rId21"/>
    <p:sldId id="2147477655" r:id="rId22"/>
    <p:sldId id="3645" r:id="rId23"/>
    <p:sldId id="3646" r:id="rId24"/>
    <p:sldId id="2147477636" r:id="rId25"/>
    <p:sldId id="3647" r:id="rId26"/>
    <p:sldId id="3492" r:id="rId27"/>
    <p:sldId id="3648" r:id="rId28"/>
    <p:sldId id="3650" r:id="rId29"/>
    <p:sldId id="3649" r:id="rId30"/>
    <p:sldId id="3493" r:id="rId31"/>
    <p:sldId id="2147477633" r:id="rId32"/>
    <p:sldId id="3653" r:id="rId33"/>
    <p:sldId id="2147477634" r:id="rId34"/>
    <p:sldId id="2147477657" r:id="rId35"/>
    <p:sldId id="2147477641" r:id="rId36"/>
    <p:sldId id="2147477642" r:id="rId37"/>
    <p:sldId id="2147477646" r:id="rId38"/>
    <p:sldId id="2147477645" r:id="rId39"/>
    <p:sldId id="2147477648" r:id="rId40"/>
    <p:sldId id="2147477518" r:id="rId41"/>
    <p:sldId id="2147477632" r:id="rId42"/>
    <p:sldId id="2147477635" r:id="rId43"/>
    <p:sldId id="288"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824" userDrawn="1">
          <p15:clr>
            <a:srgbClr val="A4A3A4"/>
          </p15:clr>
        </p15:guide>
        <p15:guide id="2" pos="14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116D01-C112-0D21-F810-E025F8A22261}" name="Kaylon Kenyon" initials="KK" userId="S::kkenyon@ctcnet.us::6b688179-0854-4f25-ab9e-dd988c83084b" providerId="AD"/>
  <p188:author id="{AA63AE12-BEDC-4EA4-79B1-3D20CE665302}" name="Aimee Meacham" initials="AM" userId="S::ameacham@ctcnet.us::aaea9c2f-f9b5-4bb4-adc3-d5583817e91a" providerId="AD"/>
  <p188:author id="{A1793316-30F3-5FDA-A0A4-3602200F84B0}" name="Jordan Shapiro" initials="JS" userId="S::jshapiro@ctcnet.us::342f1420-7b89-49d0-90eb-5b076e31f700" providerId="AD"/>
  <p188:author id="{61717E28-14DA-1A28-EC6E-53342CA6A359}" name="Matt Bubolz" initials="MB" userId="c6bc17e21add1654" providerId="Windows Live"/>
  <p188:author id="{C8117947-9197-AB0E-C03E-10AD86850B84}" name="Julie Elias" initials="JE" userId="S::jelias@ctcnet.us::4a10118b-6e38-47ad-8fef-925e287108dd" providerId="AD"/>
  <p188:author id="{761D2455-BA9F-9A34-34DE-6C0C5054C8FB}" name="Daniela Blaise" initials="DB" userId="S::daniela.blaise@ruralinnovation.onmicrosoft.com::e65d5b22-1c52-40a8-985e-53d7495290d3" providerId="AD"/>
  <p188:author id="{773A1C5E-3941-D1DF-C57B-5272338ABDE9}" name="Gillian Chisholm" initials="GC" userId="S::gchisholm@ctcnet.us::3e00ee1b-91c0-4b99-9c02-e425565742fb" providerId="AD"/>
  <p188:author id="{97D2BC64-085F-0E59-6D93-0069E020E206}" name="Alex Goldman" initials="AG" userId="S::agoldman@ctcnet.us::ba6df6ed-514f-4c75-bf37-ee0ae290a2fc" providerId="AD"/>
  <p188:author id="{7B607979-331B-EB90-D285-ADB372115958}" name="Marc Schulhof" initials="MS" userId="S::mschulhof@ctcnet.us::426ee1ee-5203-43cd-8369-ee3a784b0aa9" providerId="AD"/>
  <p188:author id="{FDB34A9D-15B9-8AEC-7B77-E24E01F4250B}" name="Jack Burbridge" initials="JB" userId="S::jburbridge@ctcnet.us::7774c95d-f050-4285-8a07-4b1287d06b29" providerId="AD"/>
  <p188:author id="{E6C8479E-768D-8683-A205-119627573D52}" name="Andy Spurgeon" initials="AS" userId="S::aspurgeon@ctcnet.us::2083aaf2-f715-4b0d-8d1f-e8021948cfa6" providerId="AD"/>
  <p188:author id="{42AD7BEC-2EAB-B40E-767F-FF5DB83ABAA4}" name="Mala Goodrich" initials="MG" userId="S::mgoodrich@ctcnet.us::27919c37-1a0b-47a4-8fb7-6ff0e1c7533f" providerId="AD"/>
  <p188:author id="{378AFAF7-D84E-50C6-807C-7EECC762A403}" name="Ziggy Rivkin-Fish" initials="ZRF" userId="S::zrivkinfish@ctcnet.us::be2c664b-ef01-4462-bf07-a64d355209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2451"/>
    <a:srgbClr val="F5C445"/>
    <a:srgbClr val="33CC99"/>
    <a:srgbClr val="A44F2C"/>
    <a:srgbClr val="404090"/>
    <a:srgbClr val="228665"/>
    <a:srgbClr val="E6EDF7"/>
    <a:srgbClr val="DEE5EE"/>
    <a:srgbClr val="ED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B5C0D-152D-42BB-96F0-577A017EAA51}" v="3" dt="2023-11-20T14:02:26.70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76" y="108"/>
      </p:cViewPr>
      <p:guideLst>
        <p:guide orient="horz" pos="4824"/>
        <p:guide pos="14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10678-957D-4BF6-9990-AB209C025921}" type="doc">
      <dgm:prSet loTypeId="urn:microsoft.com/office/officeart/2005/8/layout/hProcess4" loCatId="process" qsTypeId="urn:microsoft.com/office/officeart/2005/8/quickstyle/simple1" qsCatId="simple" csTypeId="urn:microsoft.com/office/officeart/2005/8/colors/accent6_1" csCatId="accent6" phldr="1"/>
      <dgm:spPr/>
    </dgm:pt>
    <dgm:pt modelId="{3A11D7F5-FB5F-44CB-A98B-4DD75C2BB88B}">
      <dgm:prSet phldr="0" custT="1"/>
      <dgm:spPr>
        <a:solidFill>
          <a:srgbClr val="242451"/>
        </a:solidFill>
        <a:ln>
          <a:noFill/>
        </a:ln>
      </dgm:spPr>
      <dgm:t>
        <a:bodyPr anchor="ctr"/>
        <a:lstStyle/>
        <a:p>
          <a:pPr rtl="0">
            <a:buNone/>
          </a:pPr>
          <a:r>
            <a:rPr lang="en-US" sz="3600" b="1" kern="1200">
              <a:solidFill>
                <a:schemeClr val="bg1"/>
              </a:solidFill>
              <a:latin typeface="+mj-lt"/>
              <a:ea typeface="Open Sans" panose="020B0606030504020204" pitchFamily="34" charset="0"/>
              <a:cs typeface="Open Sans" panose="020B0606030504020204" pitchFamily="34" charset="0"/>
            </a:rPr>
            <a:t>5-Year Action Plan</a:t>
          </a:r>
        </a:p>
        <a:p>
          <a:pPr rtl="0">
            <a:buNone/>
          </a:pPr>
          <a:r>
            <a:rPr lang="en-US" sz="3600" b="1" i="1" kern="1200">
              <a:solidFill>
                <a:schemeClr val="bg1"/>
              </a:solidFill>
              <a:latin typeface="+mj-lt"/>
              <a:ea typeface="Open Sans" panose="020B0606030504020204" pitchFamily="34" charset="0"/>
              <a:cs typeface="Open Sans" panose="020B0606030504020204" pitchFamily="34" charset="0"/>
            </a:rPr>
            <a:t>Submitted Aug. 28</a:t>
          </a:r>
          <a:endParaRPr lang="en-US" sz="3600" b="0" i="1" kern="1200">
            <a:solidFill>
              <a:schemeClr val="bg1"/>
            </a:solidFill>
            <a:latin typeface="+mj-lt"/>
            <a:ea typeface="Open Sans" panose="020B0606030504020204" pitchFamily="34" charset="0"/>
            <a:cs typeface="Open Sans" panose="020B0606030504020204" pitchFamily="34" charset="0"/>
          </a:endParaRPr>
        </a:p>
      </dgm:t>
    </dgm:pt>
    <dgm:pt modelId="{5ADDD7C0-5632-4EBC-8A8B-41DAEAACDB72}" type="parTrans" cxnId="{643579D6-3F3D-4A73-8E13-524022660651}">
      <dgm:prSet/>
      <dgm:spPr/>
      <dgm:t>
        <a:bodyPr/>
        <a:lstStyle/>
        <a:p>
          <a:endParaRPr lang="en-US"/>
        </a:p>
      </dgm:t>
    </dgm:pt>
    <dgm:pt modelId="{99FD7CF0-FC58-4AB9-891F-4231071B3AA3}" type="sibTrans" cxnId="{643579D6-3F3D-4A73-8E13-524022660651}">
      <dgm:prSet/>
      <dgm:spPr>
        <a:solidFill>
          <a:srgbClr val="F5C445"/>
        </a:solidFill>
      </dgm:spPr>
      <dgm:t>
        <a:bodyPr/>
        <a:lstStyle/>
        <a:p>
          <a:endParaRPr lang="en-US"/>
        </a:p>
      </dgm:t>
    </dgm:pt>
    <dgm:pt modelId="{C2C336CB-A8E2-4AA4-8EDF-3D2A35DEA087}">
      <dgm:prSet phldrT="[Text]" custT="1"/>
      <dgm:spPr>
        <a:solidFill>
          <a:srgbClr val="242451"/>
        </a:solidFill>
        <a:ln>
          <a:noFill/>
        </a:ln>
      </dgm:spPr>
      <dgm:t>
        <a:bodyPr anchor="ctr"/>
        <a:lstStyle/>
        <a:p>
          <a:pPr rtl="0"/>
          <a:r>
            <a:rPr lang="en-US" sz="3600" b="1">
              <a:solidFill>
                <a:schemeClr val="bg1"/>
              </a:solidFill>
              <a:latin typeface="+mj-lt"/>
              <a:ea typeface="Open Sans" panose="020B0606030504020204" pitchFamily="34" charset="0"/>
              <a:cs typeface="Open Sans" panose="020B0606030504020204" pitchFamily="34" charset="0"/>
            </a:rPr>
            <a:t>Initial Proposal</a:t>
          </a:r>
        </a:p>
        <a:p>
          <a:pPr rtl="0"/>
          <a:r>
            <a:rPr lang="en-US" sz="3600" b="1" i="1">
              <a:solidFill>
                <a:schemeClr val="bg1"/>
              </a:solidFill>
              <a:latin typeface="+mj-lt"/>
              <a:ea typeface="Open Sans"/>
              <a:cs typeface="Open Sans"/>
            </a:rPr>
            <a:t>Volumes 1 &amp; 2 open </a:t>
          </a:r>
          <a:br>
            <a:rPr lang="en-US" sz="3600" b="1" i="1">
              <a:solidFill>
                <a:schemeClr val="bg1"/>
              </a:solidFill>
              <a:latin typeface="+mj-lt"/>
              <a:ea typeface="Open Sans"/>
              <a:cs typeface="Open Sans"/>
            </a:rPr>
          </a:br>
          <a:r>
            <a:rPr lang="en-US" sz="3600" b="1" i="1">
              <a:solidFill>
                <a:schemeClr val="bg1"/>
              </a:solidFill>
              <a:latin typeface="+mj-lt"/>
              <a:ea typeface="Open Sans"/>
              <a:cs typeface="Open Sans"/>
            </a:rPr>
            <a:t>for public comment</a:t>
          </a:r>
        </a:p>
      </dgm:t>
    </dgm:pt>
    <dgm:pt modelId="{60182BF0-C360-4AC1-8177-E913641B27A2}" type="parTrans" cxnId="{031DF2CE-27A0-4189-B921-2D51C6E1923C}">
      <dgm:prSet/>
      <dgm:spPr/>
      <dgm:t>
        <a:bodyPr/>
        <a:lstStyle/>
        <a:p>
          <a:endParaRPr lang="en-US"/>
        </a:p>
      </dgm:t>
    </dgm:pt>
    <dgm:pt modelId="{04B53407-E904-434E-BA8F-B2BEBD16A2C7}" type="sibTrans" cxnId="{031DF2CE-27A0-4189-B921-2D51C6E1923C}">
      <dgm:prSet/>
      <dgm:spPr>
        <a:solidFill>
          <a:srgbClr val="F5C445"/>
        </a:solidFill>
      </dgm:spPr>
      <dgm:t>
        <a:bodyPr/>
        <a:lstStyle/>
        <a:p>
          <a:endParaRPr lang="en-US"/>
        </a:p>
      </dgm:t>
    </dgm:pt>
    <dgm:pt modelId="{9EA01D08-F706-497A-920C-E84F2DE1B1E9}">
      <dgm:prSet phldrT="[Text]" phldr="0" custT="1"/>
      <dgm:spPr>
        <a:solidFill>
          <a:srgbClr val="242451"/>
        </a:solidFill>
        <a:ln>
          <a:noFill/>
        </a:ln>
      </dgm:spPr>
      <dgm:t>
        <a:bodyPr anchor="ctr"/>
        <a:lstStyle/>
        <a:p>
          <a:pPr rtl="0"/>
          <a:r>
            <a:rPr lang="en-US" sz="3600" b="1" dirty="0">
              <a:solidFill>
                <a:schemeClr val="bg1"/>
              </a:solidFill>
              <a:latin typeface="+mj-lt"/>
              <a:ea typeface="Open Sans"/>
              <a:cs typeface="Open Sans"/>
            </a:rPr>
            <a:t>Final Proposal</a:t>
          </a:r>
        </a:p>
        <a:p>
          <a:pPr rtl="0"/>
          <a:r>
            <a:rPr lang="en-US" sz="3600" b="1" i="1" dirty="0">
              <a:solidFill>
                <a:schemeClr val="bg1"/>
              </a:solidFill>
              <a:latin typeface="+mj-lt"/>
              <a:ea typeface="Open Sans" panose="020B0606030504020204" pitchFamily="34" charset="0"/>
              <a:cs typeface="Open Sans" panose="020B0606030504020204" pitchFamily="34" charset="0"/>
            </a:rPr>
            <a:t>Likely to be submitted in early 2025</a:t>
          </a:r>
          <a:endParaRPr lang="en-US" sz="3600" dirty="0">
            <a:solidFill>
              <a:schemeClr val="bg1"/>
            </a:solidFill>
            <a:latin typeface="+mj-lt"/>
            <a:ea typeface="Open Sans"/>
            <a:cs typeface="Open Sans"/>
          </a:endParaRPr>
        </a:p>
      </dgm:t>
    </dgm:pt>
    <dgm:pt modelId="{CB74A787-EA91-4C91-8411-65FB3C1EA675}" type="parTrans" cxnId="{DA96DD86-E068-4410-ADD6-5E8962A83C92}">
      <dgm:prSet/>
      <dgm:spPr/>
      <dgm:t>
        <a:bodyPr/>
        <a:lstStyle/>
        <a:p>
          <a:endParaRPr lang="en-US"/>
        </a:p>
      </dgm:t>
    </dgm:pt>
    <dgm:pt modelId="{84DDF607-F181-444F-9BA1-289E4861D82C}" type="sibTrans" cxnId="{DA96DD86-E068-4410-ADD6-5E8962A83C92}">
      <dgm:prSet/>
      <dgm:spPr/>
      <dgm:t>
        <a:bodyPr/>
        <a:lstStyle/>
        <a:p>
          <a:endParaRPr lang="en-US"/>
        </a:p>
      </dgm:t>
    </dgm:pt>
    <dgm:pt modelId="{8FD167F5-C6BA-4316-A9EC-36BAAADCFB8A}">
      <dgm:prSet phldrT="[Text]" custT="1"/>
      <dgm:spPr>
        <a:solidFill>
          <a:srgbClr val="33CC99">
            <a:alpha val="80000"/>
          </a:srgbClr>
        </a:solidFill>
        <a:ln>
          <a:noFill/>
        </a:ln>
      </dgm:spPr>
      <dgm:t>
        <a:bodyPr anchor="t"/>
        <a:lstStyle/>
        <a:p>
          <a:pPr marL="0" indent="0" algn="ctr" rtl="0">
            <a:lnSpc>
              <a:spcPct val="100000"/>
            </a:lnSpc>
            <a:spcAft>
              <a:spcPts val="0"/>
            </a:spcAft>
            <a:buNone/>
          </a:pPr>
          <a:r>
            <a:rPr lang="en-US" sz="3600" b="0">
              <a:solidFill>
                <a:srgbClr val="20383A"/>
              </a:solidFill>
              <a:latin typeface="+mj-lt"/>
              <a:ea typeface="Open Sans" panose="020B0606030504020204" pitchFamily="34" charset="0"/>
              <a:cs typeface="Open Sans" panose="020B0606030504020204" pitchFamily="34" charset="0"/>
            </a:rPr>
            <a:t>The Initial Proposal has two volumes that describe the proposed grant program elements, design, and rules. Following federal approval, ADECA will begin the grant program, likely in early 2024</a:t>
          </a:r>
          <a:endParaRPr lang="en-US" sz="3600">
            <a:solidFill>
              <a:srgbClr val="20383A"/>
            </a:solidFill>
            <a:latin typeface="+mj-lt"/>
            <a:ea typeface="Open Sans" panose="020B0606030504020204" pitchFamily="34" charset="0"/>
            <a:cs typeface="Open Sans" panose="020B0606030504020204" pitchFamily="34" charset="0"/>
          </a:endParaRPr>
        </a:p>
      </dgm:t>
    </dgm:pt>
    <dgm:pt modelId="{564D3644-1771-41F7-BAB1-3F10783F4D74}" type="parTrans" cxnId="{81950ABA-368E-4558-B377-497CC8214D9A}">
      <dgm:prSet/>
      <dgm:spPr/>
      <dgm:t>
        <a:bodyPr/>
        <a:lstStyle/>
        <a:p>
          <a:endParaRPr lang="en-US"/>
        </a:p>
      </dgm:t>
    </dgm:pt>
    <dgm:pt modelId="{A483E265-9F3E-494D-8A70-15AA33793D79}" type="sibTrans" cxnId="{81950ABA-368E-4558-B377-497CC8214D9A}">
      <dgm:prSet/>
      <dgm:spPr/>
      <dgm:t>
        <a:bodyPr/>
        <a:lstStyle/>
        <a:p>
          <a:endParaRPr lang="en-US"/>
        </a:p>
      </dgm:t>
    </dgm:pt>
    <dgm:pt modelId="{8A381649-5C84-419F-856F-7F1B5B17C411}">
      <dgm:prSet phldrT="[Text]" phldr="0" custT="1"/>
      <dgm:spPr>
        <a:solidFill>
          <a:srgbClr val="33CC99">
            <a:alpha val="80000"/>
          </a:srgbClr>
        </a:solidFill>
        <a:ln>
          <a:noFill/>
        </a:ln>
      </dgm:spPr>
      <dgm:t>
        <a:bodyPr anchor="t"/>
        <a:lstStyle/>
        <a:p>
          <a:pPr marL="0" indent="0" algn="ctr" rtl="0">
            <a:lnSpc>
              <a:spcPct val="100000"/>
            </a:lnSpc>
            <a:spcAft>
              <a:spcPts val="0"/>
            </a:spcAft>
            <a:buFont typeface="Arial" panose="020B0604020202020204" pitchFamily="34" charset="0"/>
            <a:buNone/>
          </a:pPr>
          <a:r>
            <a:rPr lang="en-US" sz="3600">
              <a:solidFill>
                <a:srgbClr val="20383A"/>
              </a:solidFill>
              <a:latin typeface="+mj-lt"/>
              <a:ea typeface="Open Sans" panose="020B0606030504020204" pitchFamily="34" charset="0"/>
              <a:cs typeface="Open Sans" panose="020B0606030504020204" pitchFamily="34" charset="0"/>
            </a:rPr>
            <a:t>After final award plans are submitted to the federal government and approved, construction can begin</a:t>
          </a:r>
        </a:p>
      </dgm:t>
    </dgm:pt>
    <dgm:pt modelId="{BEB8C182-091E-414A-AF82-E3C4A91529B1}" type="parTrans" cxnId="{1B80DFF2-7C13-4443-83CD-5BC471B5E5F9}">
      <dgm:prSet/>
      <dgm:spPr/>
      <dgm:t>
        <a:bodyPr/>
        <a:lstStyle/>
        <a:p>
          <a:endParaRPr lang="en-US"/>
        </a:p>
      </dgm:t>
    </dgm:pt>
    <dgm:pt modelId="{AEA5CC51-0AEE-4A2D-8173-B7F976126DD1}" type="sibTrans" cxnId="{1B80DFF2-7C13-4443-83CD-5BC471B5E5F9}">
      <dgm:prSet/>
      <dgm:spPr/>
      <dgm:t>
        <a:bodyPr/>
        <a:lstStyle/>
        <a:p>
          <a:endParaRPr lang="en-US"/>
        </a:p>
      </dgm:t>
    </dgm:pt>
    <dgm:pt modelId="{0AA17CDD-555C-4D75-92BA-C7F7899B484D}">
      <dgm:prSet phldr="0" custT="1"/>
      <dgm:spPr>
        <a:solidFill>
          <a:srgbClr val="33CC99">
            <a:alpha val="80000"/>
          </a:srgbClr>
        </a:solidFill>
        <a:ln>
          <a:noFill/>
        </a:ln>
      </dgm:spPr>
      <dgm:t>
        <a:bodyPr anchor="t"/>
        <a:lstStyle/>
        <a:p>
          <a:pPr marL="0" indent="0" algn="ctr" rtl="0">
            <a:lnSpc>
              <a:spcPct val="100000"/>
            </a:lnSpc>
            <a:spcAft>
              <a:spcPts val="0"/>
            </a:spcAft>
            <a:buNone/>
          </a:pPr>
          <a:r>
            <a:rPr lang="en-US" sz="3600" b="0" kern="1200">
              <a:solidFill>
                <a:srgbClr val="20383A"/>
              </a:solidFill>
              <a:latin typeface="+mj-lt"/>
              <a:ea typeface="Open Sans" panose="020B0606030504020204" pitchFamily="34" charset="0"/>
              <a:cs typeface="Gill Sans" panose="020B0502020104020203"/>
            </a:rPr>
            <a:t>This is the framework and plan for universal broadband. The plan includes input from state and local partners</a:t>
          </a:r>
        </a:p>
      </dgm:t>
    </dgm:pt>
    <dgm:pt modelId="{BFCCBD23-B77E-4ADC-B120-4BCB8EF14624}" type="parTrans" cxnId="{9F35D84E-13C1-4904-9850-B9BA445E378D}">
      <dgm:prSet/>
      <dgm:spPr/>
      <dgm:t>
        <a:bodyPr/>
        <a:lstStyle/>
        <a:p>
          <a:endParaRPr lang="en-US"/>
        </a:p>
      </dgm:t>
    </dgm:pt>
    <dgm:pt modelId="{9A32BCAC-93D5-4DF1-AEE9-457B668095E3}" type="sibTrans" cxnId="{9F35D84E-13C1-4904-9850-B9BA445E378D}">
      <dgm:prSet/>
      <dgm:spPr/>
      <dgm:t>
        <a:bodyPr/>
        <a:lstStyle/>
        <a:p>
          <a:endParaRPr lang="en-US"/>
        </a:p>
      </dgm:t>
    </dgm:pt>
    <dgm:pt modelId="{BF549476-E1F8-4A1B-B9AA-76419A6FAEE2}">
      <dgm:prSet phldrT="[Text]" phldr="0" custT="1"/>
      <dgm:spPr>
        <a:solidFill>
          <a:srgbClr val="33CC99">
            <a:alpha val="80000"/>
          </a:srgbClr>
        </a:solidFill>
        <a:ln>
          <a:noFill/>
        </a:ln>
      </dgm:spPr>
      <dgm:t>
        <a:bodyPr anchor="t"/>
        <a:lstStyle/>
        <a:p>
          <a:pPr marL="0" indent="0" algn="l">
            <a:lnSpc>
              <a:spcPct val="90000"/>
            </a:lnSpc>
            <a:spcAft>
              <a:spcPct val="15000"/>
            </a:spcAft>
            <a:buFont typeface="Arial" panose="020B0604020202020204" pitchFamily="34" charset="0"/>
            <a:buNone/>
          </a:pPr>
          <a:endParaRPr lang="en-US" sz="900" b="0">
            <a:solidFill>
              <a:schemeClr val="bg1"/>
            </a:solidFill>
            <a:latin typeface="Gotham"/>
            <a:ea typeface="Open Sans" panose="020B0606030504020204" pitchFamily="34" charset="0"/>
            <a:cs typeface="Open Sans" panose="020B0606030504020204" pitchFamily="34" charset="0"/>
          </a:endParaRPr>
        </a:p>
      </dgm:t>
    </dgm:pt>
    <dgm:pt modelId="{FBC83374-9F32-48DE-9E34-CE132AB5F1A5}" type="parTrans" cxnId="{B9455784-863E-4845-9512-804BF3AEE4E2}">
      <dgm:prSet/>
      <dgm:spPr/>
      <dgm:t>
        <a:bodyPr/>
        <a:lstStyle/>
        <a:p>
          <a:endParaRPr lang="en-US"/>
        </a:p>
      </dgm:t>
    </dgm:pt>
    <dgm:pt modelId="{125B6585-AC27-479E-A106-DE0E117BEFE6}" type="sibTrans" cxnId="{B9455784-863E-4845-9512-804BF3AEE4E2}">
      <dgm:prSet/>
      <dgm:spPr/>
      <dgm:t>
        <a:bodyPr/>
        <a:lstStyle/>
        <a:p>
          <a:endParaRPr lang="en-US"/>
        </a:p>
      </dgm:t>
    </dgm:pt>
    <dgm:pt modelId="{A655253D-A795-4E40-A4B8-50DEFBBFCFAD}">
      <dgm:prSet phldr="0" custT="1"/>
      <dgm:spPr>
        <a:solidFill>
          <a:srgbClr val="33CC99">
            <a:alpha val="80000"/>
          </a:srgbClr>
        </a:solidFill>
        <a:ln>
          <a:noFill/>
        </a:ln>
      </dgm:spPr>
      <dgm:t>
        <a:bodyPr anchor="t"/>
        <a:lstStyle/>
        <a:p>
          <a:pPr marL="0" indent="0" algn="l" rtl="0">
            <a:lnSpc>
              <a:spcPct val="90000"/>
            </a:lnSpc>
            <a:spcAft>
              <a:spcPct val="15000"/>
            </a:spcAft>
            <a:buNone/>
          </a:pPr>
          <a:endParaRPr lang="en-US" sz="600" b="0" kern="1200">
            <a:solidFill>
              <a:schemeClr val="bg1"/>
            </a:solidFill>
            <a:latin typeface="Gotham"/>
            <a:ea typeface="+mn-ea"/>
            <a:cs typeface="+mn-cs"/>
          </a:endParaRPr>
        </a:p>
      </dgm:t>
    </dgm:pt>
    <dgm:pt modelId="{0CE014F9-E2CA-48F4-812E-466591BE9AD2}" type="parTrans" cxnId="{F4C4D932-B226-4321-9E5E-677D4092E17A}">
      <dgm:prSet/>
      <dgm:spPr/>
      <dgm:t>
        <a:bodyPr/>
        <a:lstStyle/>
        <a:p>
          <a:endParaRPr lang="en-US"/>
        </a:p>
      </dgm:t>
    </dgm:pt>
    <dgm:pt modelId="{D13A8BFC-A759-42E2-BC88-2F2FB1B693FE}" type="sibTrans" cxnId="{F4C4D932-B226-4321-9E5E-677D4092E17A}">
      <dgm:prSet/>
      <dgm:spPr/>
      <dgm:t>
        <a:bodyPr/>
        <a:lstStyle/>
        <a:p>
          <a:endParaRPr lang="en-US"/>
        </a:p>
      </dgm:t>
    </dgm:pt>
    <dgm:pt modelId="{DC1B21E0-E37C-4230-815E-EEC87E3B13DB}" type="pres">
      <dgm:prSet presAssocID="{2FA10678-957D-4BF6-9990-AB209C025921}" presName="Name0" presStyleCnt="0">
        <dgm:presLayoutVars>
          <dgm:dir/>
          <dgm:animLvl val="lvl"/>
          <dgm:resizeHandles val="exact"/>
        </dgm:presLayoutVars>
      </dgm:prSet>
      <dgm:spPr/>
    </dgm:pt>
    <dgm:pt modelId="{E5EBC3F2-3075-40A7-BC3D-DA2E9183F6F7}" type="pres">
      <dgm:prSet presAssocID="{2FA10678-957D-4BF6-9990-AB209C025921}" presName="tSp" presStyleCnt="0"/>
      <dgm:spPr/>
    </dgm:pt>
    <dgm:pt modelId="{B0AA02EE-6D01-4A82-9E03-BA49909133C9}" type="pres">
      <dgm:prSet presAssocID="{2FA10678-957D-4BF6-9990-AB209C025921}" presName="bSp" presStyleCnt="0"/>
      <dgm:spPr/>
    </dgm:pt>
    <dgm:pt modelId="{662ECA27-8B5D-4B7D-8BF2-A3E376C40CC3}" type="pres">
      <dgm:prSet presAssocID="{2FA10678-957D-4BF6-9990-AB209C025921}" presName="process" presStyleCnt="0"/>
      <dgm:spPr/>
    </dgm:pt>
    <dgm:pt modelId="{24AE8379-2B52-495E-80C3-4D131AE8CAD7}" type="pres">
      <dgm:prSet presAssocID="{3A11D7F5-FB5F-44CB-A98B-4DD75C2BB88B}" presName="composite1" presStyleCnt="0"/>
      <dgm:spPr/>
    </dgm:pt>
    <dgm:pt modelId="{FA7FEFFA-0C6E-47D2-8EFD-EEC459149416}" type="pres">
      <dgm:prSet presAssocID="{3A11D7F5-FB5F-44CB-A98B-4DD75C2BB88B}" presName="dummyNode1" presStyleLbl="node1" presStyleIdx="0" presStyleCnt="3"/>
      <dgm:spPr/>
    </dgm:pt>
    <dgm:pt modelId="{B69EA254-DF8D-443F-AAFD-0206122BF2FB}" type="pres">
      <dgm:prSet presAssocID="{3A11D7F5-FB5F-44CB-A98B-4DD75C2BB88B}" presName="childNode1" presStyleLbl="bgAcc1" presStyleIdx="0" presStyleCnt="3" custScaleX="101885" custScaleY="82226" custLinFactNeighborX="21228" custLinFactNeighborY="-10452">
        <dgm:presLayoutVars>
          <dgm:bulletEnabled val="1"/>
        </dgm:presLayoutVars>
      </dgm:prSet>
      <dgm:spPr/>
    </dgm:pt>
    <dgm:pt modelId="{AF8EB920-31E6-424B-B79B-14C4F50C7DB3}" type="pres">
      <dgm:prSet presAssocID="{3A11D7F5-FB5F-44CB-A98B-4DD75C2BB88B}" presName="childNode1tx" presStyleLbl="bgAcc1" presStyleIdx="0" presStyleCnt="3">
        <dgm:presLayoutVars>
          <dgm:bulletEnabled val="1"/>
        </dgm:presLayoutVars>
      </dgm:prSet>
      <dgm:spPr/>
    </dgm:pt>
    <dgm:pt modelId="{6FFAB440-F631-4B6F-BB37-6F5E3BD6E386}" type="pres">
      <dgm:prSet presAssocID="{3A11D7F5-FB5F-44CB-A98B-4DD75C2BB88B}" presName="parentNode1" presStyleLbl="node1" presStyleIdx="0" presStyleCnt="3" custLinFactNeighborX="24199" custLinFactNeighborY="-20887">
        <dgm:presLayoutVars>
          <dgm:chMax val="1"/>
          <dgm:bulletEnabled val="1"/>
        </dgm:presLayoutVars>
      </dgm:prSet>
      <dgm:spPr/>
    </dgm:pt>
    <dgm:pt modelId="{BBE3F739-2BD6-4081-B79D-333D499725CD}" type="pres">
      <dgm:prSet presAssocID="{3A11D7F5-FB5F-44CB-A98B-4DD75C2BB88B}" presName="connSite1" presStyleCnt="0"/>
      <dgm:spPr/>
    </dgm:pt>
    <dgm:pt modelId="{80EC4D19-804A-4FC7-B121-E8B555AFC83B}" type="pres">
      <dgm:prSet presAssocID="{99FD7CF0-FC58-4AB9-891F-4231071B3AA3}" presName="Name9" presStyleLbl="sibTrans2D1" presStyleIdx="0" presStyleCnt="2" custScaleX="97562" custLinFactNeighborX="-23395" custLinFactNeighborY="-4853"/>
      <dgm:spPr/>
    </dgm:pt>
    <dgm:pt modelId="{9546D1B3-45AC-497E-A69F-C29D23711133}" type="pres">
      <dgm:prSet presAssocID="{C2C336CB-A8E2-4AA4-8EDF-3D2A35DEA087}" presName="composite2" presStyleCnt="0"/>
      <dgm:spPr/>
    </dgm:pt>
    <dgm:pt modelId="{1FAB4E5B-9D19-4B44-805B-552A650CA835}" type="pres">
      <dgm:prSet presAssocID="{C2C336CB-A8E2-4AA4-8EDF-3D2A35DEA087}" presName="dummyNode2" presStyleLbl="node1" presStyleIdx="0" presStyleCnt="3"/>
      <dgm:spPr/>
    </dgm:pt>
    <dgm:pt modelId="{6B3AB9DA-8A6E-498E-A195-6A557085B6BF}" type="pres">
      <dgm:prSet presAssocID="{C2C336CB-A8E2-4AA4-8EDF-3D2A35DEA087}" presName="childNode2" presStyleLbl="bgAcc1" presStyleIdx="1" presStyleCnt="3" custScaleY="137406" custLinFactNeighborX="18802" custLinFactNeighborY="10260">
        <dgm:presLayoutVars>
          <dgm:bulletEnabled val="1"/>
        </dgm:presLayoutVars>
      </dgm:prSet>
      <dgm:spPr/>
    </dgm:pt>
    <dgm:pt modelId="{92E2202A-90F0-4C7F-ABFF-4120E48B2E16}" type="pres">
      <dgm:prSet presAssocID="{C2C336CB-A8E2-4AA4-8EDF-3D2A35DEA087}" presName="childNode2tx" presStyleLbl="bgAcc1" presStyleIdx="1" presStyleCnt="3">
        <dgm:presLayoutVars>
          <dgm:bulletEnabled val="1"/>
        </dgm:presLayoutVars>
      </dgm:prSet>
      <dgm:spPr/>
    </dgm:pt>
    <dgm:pt modelId="{D97BCBD2-A29F-4D12-A896-7FFA143B4388}" type="pres">
      <dgm:prSet presAssocID="{C2C336CB-A8E2-4AA4-8EDF-3D2A35DEA087}" presName="parentNode2" presStyleLbl="node1" presStyleIdx="1" presStyleCnt="3" custScaleY="122096" custLinFactNeighborX="18761" custLinFactNeighborY="-8431">
        <dgm:presLayoutVars>
          <dgm:chMax val="0"/>
          <dgm:bulletEnabled val="1"/>
        </dgm:presLayoutVars>
      </dgm:prSet>
      <dgm:spPr/>
    </dgm:pt>
    <dgm:pt modelId="{31BFFAE0-D55E-4A3A-A90B-7631C1D4B0FB}" type="pres">
      <dgm:prSet presAssocID="{C2C336CB-A8E2-4AA4-8EDF-3D2A35DEA087}" presName="connSite2" presStyleCnt="0"/>
      <dgm:spPr/>
    </dgm:pt>
    <dgm:pt modelId="{046792FB-83BE-4E9B-A7EF-0407FB378084}" type="pres">
      <dgm:prSet presAssocID="{04B53407-E904-434E-BA8F-B2BEBD16A2C7}" presName="Name18" presStyleLbl="sibTrans2D1" presStyleIdx="1" presStyleCnt="2" custScaleX="102596" custScaleY="121692" custLinFactNeighborX="4287" custLinFactNeighborY="22993"/>
      <dgm:spPr/>
    </dgm:pt>
    <dgm:pt modelId="{E19977B8-D780-4536-AF3C-5DD3410E980A}" type="pres">
      <dgm:prSet presAssocID="{9EA01D08-F706-497A-920C-E84F2DE1B1E9}" presName="composite1" presStyleCnt="0"/>
      <dgm:spPr/>
    </dgm:pt>
    <dgm:pt modelId="{017EC779-693B-49AF-B7D8-1AFC380AF556}" type="pres">
      <dgm:prSet presAssocID="{9EA01D08-F706-497A-920C-E84F2DE1B1E9}" presName="dummyNode1" presStyleLbl="node1" presStyleIdx="1" presStyleCnt="3"/>
      <dgm:spPr/>
    </dgm:pt>
    <dgm:pt modelId="{3A047AAE-618B-4243-973E-C162FC73A78D}" type="pres">
      <dgm:prSet presAssocID="{9EA01D08-F706-497A-920C-E84F2DE1B1E9}" presName="childNode1" presStyleLbl="bgAcc1" presStyleIdx="2" presStyleCnt="3" custScaleX="88055" custScaleY="77452">
        <dgm:presLayoutVars>
          <dgm:bulletEnabled val="1"/>
        </dgm:presLayoutVars>
      </dgm:prSet>
      <dgm:spPr/>
    </dgm:pt>
    <dgm:pt modelId="{A39B8718-F49E-4963-9122-5C9026BB2DF4}" type="pres">
      <dgm:prSet presAssocID="{9EA01D08-F706-497A-920C-E84F2DE1B1E9}" presName="childNode1tx" presStyleLbl="bgAcc1" presStyleIdx="2" presStyleCnt="3">
        <dgm:presLayoutVars>
          <dgm:bulletEnabled val="1"/>
        </dgm:presLayoutVars>
      </dgm:prSet>
      <dgm:spPr/>
    </dgm:pt>
    <dgm:pt modelId="{B14941F7-27EE-453C-BEC5-D8AB08B15514}" type="pres">
      <dgm:prSet presAssocID="{9EA01D08-F706-497A-920C-E84F2DE1B1E9}" presName="parentNode1" presStyleLbl="node1" presStyleIdx="2" presStyleCnt="3" custScaleX="117758" custLinFactNeighborX="816" custLinFactNeighborY="13346">
        <dgm:presLayoutVars>
          <dgm:chMax val="1"/>
          <dgm:bulletEnabled val="1"/>
        </dgm:presLayoutVars>
      </dgm:prSet>
      <dgm:spPr/>
    </dgm:pt>
    <dgm:pt modelId="{096C9BC8-7D10-480C-A3D9-A93942DC7743}" type="pres">
      <dgm:prSet presAssocID="{9EA01D08-F706-497A-920C-E84F2DE1B1E9}" presName="connSite1" presStyleCnt="0"/>
      <dgm:spPr/>
    </dgm:pt>
  </dgm:ptLst>
  <dgm:cxnLst>
    <dgm:cxn modelId="{A2206801-7277-4C08-8AE2-1070C17F72AB}" type="presOf" srcId="{A655253D-A795-4E40-A4B8-50DEFBBFCFAD}" destId="{AF8EB920-31E6-424B-B79B-14C4F50C7DB3}" srcOrd="1" destOrd="0" presId="urn:microsoft.com/office/officeart/2005/8/layout/hProcess4"/>
    <dgm:cxn modelId="{E980361A-3414-4BED-A35C-4BCBD588AC44}" type="presOf" srcId="{0AA17CDD-555C-4D75-92BA-C7F7899B484D}" destId="{AF8EB920-31E6-424B-B79B-14C4F50C7DB3}" srcOrd="1" destOrd="1" presId="urn:microsoft.com/office/officeart/2005/8/layout/hProcess4"/>
    <dgm:cxn modelId="{EF761132-A157-46FB-AC80-443F91E74410}" type="presOf" srcId="{8A381649-5C84-419F-856F-7F1B5B17C411}" destId="{3A047AAE-618B-4243-973E-C162FC73A78D}" srcOrd="0" destOrd="1" presId="urn:microsoft.com/office/officeart/2005/8/layout/hProcess4"/>
    <dgm:cxn modelId="{F4C4D932-B226-4321-9E5E-677D4092E17A}" srcId="{3A11D7F5-FB5F-44CB-A98B-4DD75C2BB88B}" destId="{A655253D-A795-4E40-A4B8-50DEFBBFCFAD}" srcOrd="0" destOrd="0" parTransId="{0CE014F9-E2CA-48F4-812E-466591BE9AD2}" sibTransId="{D13A8BFC-A759-42E2-BC88-2F2FB1B693FE}"/>
    <dgm:cxn modelId="{488FB343-2BE1-4BCC-98B3-4A1D26FB22C5}" type="presOf" srcId="{8A381649-5C84-419F-856F-7F1B5B17C411}" destId="{A39B8718-F49E-4963-9122-5C9026BB2DF4}" srcOrd="1" destOrd="1" presId="urn:microsoft.com/office/officeart/2005/8/layout/hProcess4"/>
    <dgm:cxn modelId="{56F0966D-BEC7-437F-844E-74CAFB1AB3B8}" type="presOf" srcId="{8FD167F5-C6BA-4316-A9EC-36BAAADCFB8A}" destId="{6B3AB9DA-8A6E-498E-A195-6A557085B6BF}" srcOrd="0" destOrd="0" presId="urn:microsoft.com/office/officeart/2005/8/layout/hProcess4"/>
    <dgm:cxn modelId="{9F35D84E-13C1-4904-9850-B9BA445E378D}" srcId="{3A11D7F5-FB5F-44CB-A98B-4DD75C2BB88B}" destId="{0AA17CDD-555C-4D75-92BA-C7F7899B484D}" srcOrd="1" destOrd="0" parTransId="{BFCCBD23-B77E-4ADC-B120-4BCB8EF14624}" sibTransId="{9A32BCAC-93D5-4DF1-AEE9-457B668095E3}"/>
    <dgm:cxn modelId="{16994E50-3691-4561-A7CE-83C50F869458}" type="presOf" srcId="{2FA10678-957D-4BF6-9990-AB209C025921}" destId="{DC1B21E0-E37C-4230-815E-EEC87E3B13DB}" srcOrd="0" destOrd="0" presId="urn:microsoft.com/office/officeart/2005/8/layout/hProcess4"/>
    <dgm:cxn modelId="{B9455784-863E-4845-9512-804BF3AEE4E2}" srcId="{9EA01D08-F706-497A-920C-E84F2DE1B1E9}" destId="{BF549476-E1F8-4A1B-B9AA-76419A6FAEE2}" srcOrd="0" destOrd="0" parTransId="{FBC83374-9F32-48DE-9E34-CE132AB5F1A5}" sibTransId="{125B6585-AC27-479E-A106-DE0E117BEFE6}"/>
    <dgm:cxn modelId="{DA96DD86-E068-4410-ADD6-5E8962A83C92}" srcId="{2FA10678-957D-4BF6-9990-AB209C025921}" destId="{9EA01D08-F706-497A-920C-E84F2DE1B1E9}" srcOrd="2" destOrd="0" parTransId="{CB74A787-EA91-4C91-8411-65FB3C1EA675}" sibTransId="{84DDF607-F181-444F-9BA1-289E4861D82C}"/>
    <dgm:cxn modelId="{4E39D4AB-0336-465D-A139-CB9AA182894B}" type="presOf" srcId="{C2C336CB-A8E2-4AA4-8EDF-3D2A35DEA087}" destId="{D97BCBD2-A29F-4D12-A896-7FFA143B4388}" srcOrd="0" destOrd="0" presId="urn:microsoft.com/office/officeart/2005/8/layout/hProcess4"/>
    <dgm:cxn modelId="{F456BEB1-28C5-478A-951D-872089FE9D04}" type="presOf" srcId="{99FD7CF0-FC58-4AB9-891F-4231071B3AA3}" destId="{80EC4D19-804A-4FC7-B121-E8B555AFC83B}" srcOrd="0" destOrd="0" presId="urn:microsoft.com/office/officeart/2005/8/layout/hProcess4"/>
    <dgm:cxn modelId="{3417ACB3-FDF8-4070-A9B0-637A9284F011}" type="presOf" srcId="{BF549476-E1F8-4A1B-B9AA-76419A6FAEE2}" destId="{A39B8718-F49E-4963-9122-5C9026BB2DF4}" srcOrd="1" destOrd="0" presId="urn:microsoft.com/office/officeart/2005/8/layout/hProcess4"/>
    <dgm:cxn modelId="{81950ABA-368E-4558-B377-497CC8214D9A}" srcId="{C2C336CB-A8E2-4AA4-8EDF-3D2A35DEA087}" destId="{8FD167F5-C6BA-4316-A9EC-36BAAADCFB8A}" srcOrd="0" destOrd="0" parTransId="{564D3644-1771-41F7-BAB1-3F10783F4D74}" sibTransId="{A483E265-9F3E-494D-8A70-15AA33793D79}"/>
    <dgm:cxn modelId="{659435BD-1EF1-46E7-85B7-9755F86DC8B9}" type="presOf" srcId="{A655253D-A795-4E40-A4B8-50DEFBBFCFAD}" destId="{B69EA254-DF8D-443F-AAFD-0206122BF2FB}" srcOrd="0" destOrd="0" presId="urn:microsoft.com/office/officeart/2005/8/layout/hProcess4"/>
    <dgm:cxn modelId="{6BB520BF-48A0-4866-A2BB-FD4D6BA1B929}" type="presOf" srcId="{04B53407-E904-434E-BA8F-B2BEBD16A2C7}" destId="{046792FB-83BE-4E9B-A7EF-0407FB378084}" srcOrd="0" destOrd="0" presId="urn:microsoft.com/office/officeart/2005/8/layout/hProcess4"/>
    <dgm:cxn modelId="{031DF2CE-27A0-4189-B921-2D51C6E1923C}" srcId="{2FA10678-957D-4BF6-9990-AB209C025921}" destId="{C2C336CB-A8E2-4AA4-8EDF-3D2A35DEA087}" srcOrd="1" destOrd="0" parTransId="{60182BF0-C360-4AC1-8177-E913641B27A2}" sibTransId="{04B53407-E904-434E-BA8F-B2BEBD16A2C7}"/>
    <dgm:cxn modelId="{836E3AD5-9871-48FB-8A49-AF95BFB87A1D}" type="presOf" srcId="{8FD167F5-C6BA-4316-A9EC-36BAAADCFB8A}" destId="{92E2202A-90F0-4C7F-ABFF-4120E48B2E16}" srcOrd="1" destOrd="0" presId="urn:microsoft.com/office/officeart/2005/8/layout/hProcess4"/>
    <dgm:cxn modelId="{643579D6-3F3D-4A73-8E13-524022660651}" srcId="{2FA10678-957D-4BF6-9990-AB209C025921}" destId="{3A11D7F5-FB5F-44CB-A98B-4DD75C2BB88B}" srcOrd="0" destOrd="0" parTransId="{5ADDD7C0-5632-4EBC-8A8B-41DAEAACDB72}" sibTransId="{99FD7CF0-FC58-4AB9-891F-4231071B3AA3}"/>
    <dgm:cxn modelId="{45FAFAE5-B4AD-41C7-8BC8-2B0A66DB33AA}" type="presOf" srcId="{BF549476-E1F8-4A1B-B9AA-76419A6FAEE2}" destId="{3A047AAE-618B-4243-973E-C162FC73A78D}" srcOrd="0" destOrd="0" presId="urn:microsoft.com/office/officeart/2005/8/layout/hProcess4"/>
    <dgm:cxn modelId="{070198E6-68E0-4359-A616-985AA19DB42D}" type="presOf" srcId="{0AA17CDD-555C-4D75-92BA-C7F7899B484D}" destId="{B69EA254-DF8D-443F-AAFD-0206122BF2FB}" srcOrd="0" destOrd="1" presId="urn:microsoft.com/office/officeart/2005/8/layout/hProcess4"/>
    <dgm:cxn modelId="{1B80DFF2-7C13-4443-83CD-5BC471B5E5F9}" srcId="{9EA01D08-F706-497A-920C-E84F2DE1B1E9}" destId="{8A381649-5C84-419F-856F-7F1B5B17C411}" srcOrd="1" destOrd="0" parTransId="{BEB8C182-091E-414A-AF82-E3C4A91529B1}" sibTransId="{AEA5CC51-0AEE-4A2D-8173-B7F976126DD1}"/>
    <dgm:cxn modelId="{5359B2F6-CAE7-4039-8DE1-6679EB7186BA}" type="presOf" srcId="{3A11D7F5-FB5F-44CB-A98B-4DD75C2BB88B}" destId="{6FFAB440-F631-4B6F-BB37-6F5E3BD6E386}" srcOrd="0" destOrd="0" presId="urn:microsoft.com/office/officeart/2005/8/layout/hProcess4"/>
    <dgm:cxn modelId="{553628FF-2609-437B-8DF5-4D167AC5FC09}" type="presOf" srcId="{9EA01D08-F706-497A-920C-E84F2DE1B1E9}" destId="{B14941F7-27EE-453C-BEC5-D8AB08B15514}" srcOrd="0" destOrd="0" presId="urn:microsoft.com/office/officeart/2005/8/layout/hProcess4"/>
    <dgm:cxn modelId="{AF8E8B3A-1443-4F17-B3B8-163D7BB51822}" type="presParOf" srcId="{DC1B21E0-E37C-4230-815E-EEC87E3B13DB}" destId="{E5EBC3F2-3075-40A7-BC3D-DA2E9183F6F7}" srcOrd="0" destOrd="0" presId="urn:microsoft.com/office/officeart/2005/8/layout/hProcess4"/>
    <dgm:cxn modelId="{81FBFA1C-4F1B-484C-A58B-1B309AC6B9AE}" type="presParOf" srcId="{DC1B21E0-E37C-4230-815E-EEC87E3B13DB}" destId="{B0AA02EE-6D01-4A82-9E03-BA49909133C9}" srcOrd="1" destOrd="0" presId="urn:microsoft.com/office/officeart/2005/8/layout/hProcess4"/>
    <dgm:cxn modelId="{1237871A-95BF-4881-90B2-CBA2C98E5D5B}" type="presParOf" srcId="{DC1B21E0-E37C-4230-815E-EEC87E3B13DB}" destId="{662ECA27-8B5D-4B7D-8BF2-A3E376C40CC3}" srcOrd="2" destOrd="0" presId="urn:microsoft.com/office/officeart/2005/8/layout/hProcess4"/>
    <dgm:cxn modelId="{BAD90E6D-FF45-49BE-A99A-B4E78E8DBE4B}" type="presParOf" srcId="{662ECA27-8B5D-4B7D-8BF2-A3E376C40CC3}" destId="{24AE8379-2B52-495E-80C3-4D131AE8CAD7}" srcOrd="0" destOrd="0" presId="urn:microsoft.com/office/officeart/2005/8/layout/hProcess4"/>
    <dgm:cxn modelId="{A60D8AAB-5BF2-4726-B9C3-F3226C3B5848}" type="presParOf" srcId="{24AE8379-2B52-495E-80C3-4D131AE8CAD7}" destId="{FA7FEFFA-0C6E-47D2-8EFD-EEC459149416}" srcOrd="0" destOrd="0" presId="urn:microsoft.com/office/officeart/2005/8/layout/hProcess4"/>
    <dgm:cxn modelId="{68A2A1FD-2193-447D-8D9F-10888080495B}" type="presParOf" srcId="{24AE8379-2B52-495E-80C3-4D131AE8CAD7}" destId="{B69EA254-DF8D-443F-AAFD-0206122BF2FB}" srcOrd="1" destOrd="0" presId="urn:microsoft.com/office/officeart/2005/8/layout/hProcess4"/>
    <dgm:cxn modelId="{4F4D10EF-23D1-45D2-B9D0-1661A78D9FBE}" type="presParOf" srcId="{24AE8379-2B52-495E-80C3-4D131AE8CAD7}" destId="{AF8EB920-31E6-424B-B79B-14C4F50C7DB3}" srcOrd="2" destOrd="0" presId="urn:microsoft.com/office/officeart/2005/8/layout/hProcess4"/>
    <dgm:cxn modelId="{02379FE6-4E62-4D03-9CDC-4A2AB5CD4383}" type="presParOf" srcId="{24AE8379-2B52-495E-80C3-4D131AE8CAD7}" destId="{6FFAB440-F631-4B6F-BB37-6F5E3BD6E386}" srcOrd="3" destOrd="0" presId="urn:microsoft.com/office/officeart/2005/8/layout/hProcess4"/>
    <dgm:cxn modelId="{468D5DE5-7BD6-4D25-97F6-B4E66405CF9B}" type="presParOf" srcId="{24AE8379-2B52-495E-80C3-4D131AE8CAD7}" destId="{BBE3F739-2BD6-4081-B79D-333D499725CD}" srcOrd="4" destOrd="0" presId="urn:microsoft.com/office/officeart/2005/8/layout/hProcess4"/>
    <dgm:cxn modelId="{C102D3A4-CFDF-463B-A7DD-3F6FE8237963}" type="presParOf" srcId="{662ECA27-8B5D-4B7D-8BF2-A3E376C40CC3}" destId="{80EC4D19-804A-4FC7-B121-E8B555AFC83B}" srcOrd="1" destOrd="0" presId="urn:microsoft.com/office/officeart/2005/8/layout/hProcess4"/>
    <dgm:cxn modelId="{82408B08-3A1F-47B9-BDB2-02097505D9B3}" type="presParOf" srcId="{662ECA27-8B5D-4B7D-8BF2-A3E376C40CC3}" destId="{9546D1B3-45AC-497E-A69F-C29D23711133}" srcOrd="2" destOrd="0" presId="urn:microsoft.com/office/officeart/2005/8/layout/hProcess4"/>
    <dgm:cxn modelId="{BF18ABA8-5707-4005-BC86-888B82854866}" type="presParOf" srcId="{9546D1B3-45AC-497E-A69F-C29D23711133}" destId="{1FAB4E5B-9D19-4B44-805B-552A650CA835}" srcOrd="0" destOrd="0" presId="urn:microsoft.com/office/officeart/2005/8/layout/hProcess4"/>
    <dgm:cxn modelId="{E1CB61F3-1658-4D6B-B53A-8D0B8C942834}" type="presParOf" srcId="{9546D1B3-45AC-497E-A69F-C29D23711133}" destId="{6B3AB9DA-8A6E-498E-A195-6A557085B6BF}" srcOrd="1" destOrd="0" presId="urn:microsoft.com/office/officeart/2005/8/layout/hProcess4"/>
    <dgm:cxn modelId="{068E3AA9-F486-485F-B65D-2626DD58A0CB}" type="presParOf" srcId="{9546D1B3-45AC-497E-A69F-C29D23711133}" destId="{92E2202A-90F0-4C7F-ABFF-4120E48B2E16}" srcOrd="2" destOrd="0" presId="urn:microsoft.com/office/officeart/2005/8/layout/hProcess4"/>
    <dgm:cxn modelId="{4254C507-FBDA-4299-BF07-A57B4E0F609D}" type="presParOf" srcId="{9546D1B3-45AC-497E-A69F-C29D23711133}" destId="{D97BCBD2-A29F-4D12-A896-7FFA143B4388}" srcOrd="3" destOrd="0" presId="urn:microsoft.com/office/officeart/2005/8/layout/hProcess4"/>
    <dgm:cxn modelId="{163F333A-F188-47CF-9FE4-4A3BF7AA1084}" type="presParOf" srcId="{9546D1B3-45AC-497E-A69F-C29D23711133}" destId="{31BFFAE0-D55E-4A3A-A90B-7631C1D4B0FB}" srcOrd="4" destOrd="0" presId="urn:microsoft.com/office/officeart/2005/8/layout/hProcess4"/>
    <dgm:cxn modelId="{F6B5EA59-083D-4261-A2E6-625C80AF3FBB}" type="presParOf" srcId="{662ECA27-8B5D-4B7D-8BF2-A3E376C40CC3}" destId="{046792FB-83BE-4E9B-A7EF-0407FB378084}" srcOrd="3" destOrd="0" presId="urn:microsoft.com/office/officeart/2005/8/layout/hProcess4"/>
    <dgm:cxn modelId="{6489E9E2-484D-4F7D-96F7-6858A312C409}" type="presParOf" srcId="{662ECA27-8B5D-4B7D-8BF2-A3E376C40CC3}" destId="{E19977B8-D780-4536-AF3C-5DD3410E980A}" srcOrd="4" destOrd="0" presId="urn:microsoft.com/office/officeart/2005/8/layout/hProcess4"/>
    <dgm:cxn modelId="{E5EA6721-D450-4833-A2F5-C607D6881C7E}" type="presParOf" srcId="{E19977B8-D780-4536-AF3C-5DD3410E980A}" destId="{017EC779-693B-49AF-B7D8-1AFC380AF556}" srcOrd="0" destOrd="0" presId="urn:microsoft.com/office/officeart/2005/8/layout/hProcess4"/>
    <dgm:cxn modelId="{151BED09-F4B1-4CEB-B09D-987DD6CDD871}" type="presParOf" srcId="{E19977B8-D780-4536-AF3C-5DD3410E980A}" destId="{3A047AAE-618B-4243-973E-C162FC73A78D}" srcOrd="1" destOrd="0" presId="urn:microsoft.com/office/officeart/2005/8/layout/hProcess4"/>
    <dgm:cxn modelId="{679C4F0C-7AF6-474C-B99E-182642683525}" type="presParOf" srcId="{E19977B8-D780-4536-AF3C-5DD3410E980A}" destId="{A39B8718-F49E-4963-9122-5C9026BB2DF4}" srcOrd="2" destOrd="0" presId="urn:microsoft.com/office/officeart/2005/8/layout/hProcess4"/>
    <dgm:cxn modelId="{48DCA317-7F74-4EBC-AFE7-DD62BCA71FF1}" type="presParOf" srcId="{E19977B8-D780-4536-AF3C-5DD3410E980A}" destId="{B14941F7-27EE-453C-BEC5-D8AB08B15514}" srcOrd="3" destOrd="0" presId="urn:microsoft.com/office/officeart/2005/8/layout/hProcess4"/>
    <dgm:cxn modelId="{2A556747-62E7-492F-9021-3524F44BBBFA}" type="presParOf" srcId="{E19977B8-D780-4536-AF3C-5DD3410E980A}" destId="{096C9BC8-7D10-480C-A3D9-A93942DC774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EA254-DF8D-443F-AAFD-0206122BF2FB}">
      <dsp:nvSpPr>
        <dsp:cNvPr id="0" name=""/>
        <dsp:cNvSpPr/>
      </dsp:nvSpPr>
      <dsp:spPr>
        <a:xfrm>
          <a:off x="1211086" y="2508300"/>
          <a:ext cx="5785510" cy="3851096"/>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266700" rtl="0">
            <a:lnSpc>
              <a:spcPct val="90000"/>
            </a:lnSpc>
            <a:spcBef>
              <a:spcPct val="0"/>
            </a:spcBef>
            <a:spcAft>
              <a:spcPct val="15000"/>
            </a:spcAft>
            <a:buNone/>
          </a:pPr>
          <a:endParaRPr lang="en-US" sz="600" b="0" kern="1200">
            <a:solidFill>
              <a:schemeClr val="bg1"/>
            </a:solidFill>
            <a:latin typeface="Gotham"/>
            <a:ea typeface="+mn-ea"/>
            <a:cs typeface="+mn-cs"/>
          </a:endParaRPr>
        </a:p>
        <a:p>
          <a:pPr marL="0" lvl="1" indent="0" algn="ctr" defTabSz="1600200" rtl="0">
            <a:lnSpc>
              <a:spcPct val="100000"/>
            </a:lnSpc>
            <a:spcBef>
              <a:spcPct val="0"/>
            </a:spcBef>
            <a:spcAft>
              <a:spcPts val="0"/>
            </a:spcAft>
            <a:buNone/>
          </a:pPr>
          <a:r>
            <a:rPr lang="en-US" sz="3600" b="0" kern="1200">
              <a:solidFill>
                <a:srgbClr val="20383A"/>
              </a:solidFill>
              <a:latin typeface="+mj-lt"/>
              <a:ea typeface="Open Sans" panose="020B0606030504020204" pitchFamily="34" charset="0"/>
              <a:cs typeface="Gill Sans" panose="020B0502020104020203"/>
            </a:rPr>
            <a:t>This is the framework and plan for universal broadband. The plan includes input from state and local partners</a:t>
          </a:r>
        </a:p>
      </dsp:txBody>
      <dsp:txXfrm>
        <a:off x="1299710" y="2596924"/>
        <a:ext cx="5608262" cy="2848613"/>
      </dsp:txXfrm>
    </dsp:sp>
    <dsp:sp modelId="{80EC4D19-804A-4FC7-B121-E8B555AFC83B}">
      <dsp:nvSpPr>
        <dsp:cNvPr id="0" name=""/>
        <dsp:cNvSpPr/>
      </dsp:nvSpPr>
      <dsp:spPr>
        <a:xfrm>
          <a:off x="3269264" y="3437244"/>
          <a:ext cx="6214843" cy="6370147"/>
        </a:xfrm>
        <a:prstGeom prst="leftCircularArrow">
          <a:avLst>
            <a:gd name="adj1" fmla="val 3445"/>
            <a:gd name="adj2" fmla="val 426893"/>
            <a:gd name="adj3" fmla="val 2888983"/>
            <a:gd name="adj4" fmla="val 9711069"/>
            <a:gd name="adj5" fmla="val 4019"/>
          </a:avLst>
        </a:prstGeom>
        <a:solidFill>
          <a:srgbClr val="F5C445"/>
        </a:solidFill>
        <a:ln>
          <a:noFill/>
        </a:ln>
        <a:effectLst/>
      </dsp:spPr>
      <dsp:style>
        <a:lnRef idx="0">
          <a:scrgbClr r="0" g="0" b="0"/>
        </a:lnRef>
        <a:fillRef idx="1">
          <a:scrgbClr r="0" g="0" b="0"/>
        </a:fillRef>
        <a:effectRef idx="0">
          <a:scrgbClr r="0" g="0" b="0"/>
        </a:effectRef>
        <a:fontRef idx="minor">
          <a:schemeClr val="lt1"/>
        </a:fontRef>
      </dsp:style>
    </dsp:sp>
    <dsp:sp modelId="{6FFAB440-F631-4B6F-BB37-6F5E3BD6E386}">
      <dsp:nvSpPr>
        <dsp:cNvPr id="0" name=""/>
        <dsp:cNvSpPr/>
      </dsp:nvSpPr>
      <dsp:spPr>
        <a:xfrm>
          <a:off x="2542514" y="5842279"/>
          <a:ext cx="5047530" cy="2007236"/>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bg1"/>
              </a:solidFill>
              <a:latin typeface="+mj-lt"/>
              <a:ea typeface="Open Sans" panose="020B0606030504020204" pitchFamily="34" charset="0"/>
              <a:cs typeface="Open Sans" panose="020B0606030504020204" pitchFamily="34" charset="0"/>
            </a:rPr>
            <a:t>5-Year Action Plan</a:t>
          </a:r>
        </a:p>
        <a:p>
          <a:pPr marL="0" lvl="0" indent="0" algn="ctr" defTabSz="1600200" rtl="0">
            <a:lnSpc>
              <a:spcPct val="90000"/>
            </a:lnSpc>
            <a:spcBef>
              <a:spcPct val="0"/>
            </a:spcBef>
            <a:spcAft>
              <a:spcPct val="35000"/>
            </a:spcAft>
            <a:buNone/>
          </a:pPr>
          <a:r>
            <a:rPr lang="en-US" sz="3600" b="1" i="1" kern="1200">
              <a:solidFill>
                <a:schemeClr val="bg1"/>
              </a:solidFill>
              <a:latin typeface="+mj-lt"/>
              <a:ea typeface="Open Sans" panose="020B0606030504020204" pitchFamily="34" charset="0"/>
              <a:cs typeface="Open Sans" panose="020B0606030504020204" pitchFamily="34" charset="0"/>
            </a:rPr>
            <a:t>Submitted Aug. 28</a:t>
          </a:r>
          <a:endParaRPr lang="en-US" sz="3600" b="0" i="1" kern="1200">
            <a:solidFill>
              <a:schemeClr val="bg1"/>
            </a:solidFill>
            <a:latin typeface="+mj-lt"/>
            <a:ea typeface="Open Sans" panose="020B0606030504020204" pitchFamily="34" charset="0"/>
            <a:cs typeface="Open Sans" panose="020B0606030504020204" pitchFamily="34" charset="0"/>
          </a:endParaRPr>
        </a:p>
      </dsp:txBody>
      <dsp:txXfrm>
        <a:off x="2601304" y="5901069"/>
        <a:ext cx="4929950" cy="1889656"/>
      </dsp:txXfrm>
    </dsp:sp>
    <dsp:sp modelId="{6B3AB9DA-8A6E-498E-A195-6A557085B6BF}">
      <dsp:nvSpPr>
        <dsp:cNvPr id="0" name=""/>
        <dsp:cNvSpPr/>
      </dsp:nvSpPr>
      <dsp:spPr>
        <a:xfrm>
          <a:off x="8481284" y="2290788"/>
          <a:ext cx="5678471" cy="6435480"/>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1600200" rtl="0">
            <a:lnSpc>
              <a:spcPct val="100000"/>
            </a:lnSpc>
            <a:spcBef>
              <a:spcPct val="0"/>
            </a:spcBef>
            <a:spcAft>
              <a:spcPts val="0"/>
            </a:spcAft>
            <a:buNone/>
          </a:pPr>
          <a:r>
            <a:rPr lang="en-US" sz="3600" b="0" kern="1200">
              <a:solidFill>
                <a:srgbClr val="20383A"/>
              </a:solidFill>
              <a:latin typeface="+mj-lt"/>
              <a:ea typeface="Open Sans" panose="020B0606030504020204" pitchFamily="34" charset="0"/>
              <a:cs typeface="Open Sans" panose="020B0606030504020204" pitchFamily="34" charset="0"/>
            </a:rPr>
            <a:t>The Initial Proposal has two volumes that describe the proposed grant program elements, design, and rules. Following federal approval, ADECA will begin the grant program, likely in early 2024</a:t>
          </a:r>
          <a:endParaRPr lang="en-US" sz="3600" kern="1200">
            <a:solidFill>
              <a:srgbClr val="20383A"/>
            </a:solidFill>
            <a:latin typeface="+mj-lt"/>
            <a:ea typeface="Open Sans" panose="020B0606030504020204" pitchFamily="34" charset="0"/>
            <a:cs typeface="Open Sans" panose="020B0606030504020204" pitchFamily="34" charset="0"/>
          </a:endParaRPr>
        </a:p>
      </dsp:txBody>
      <dsp:txXfrm>
        <a:off x="8629382" y="3817917"/>
        <a:ext cx="5382275" cy="4760253"/>
      </dsp:txXfrm>
    </dsp:sp>
    <dsp:sp modelId="{046792FB-83BE-4E9B-A7EF-0407FB378084}">
      <dsp:nvSpPr>
        <dsp:cNvPr id="0" name=""/>
        <dsp:cNvSpPr/>
      </dsp:nvSpPr>
      <dsp:spPr>
        <a:xfrm>
          <a:off x="11636936" y="518836"/>
          <a:ext cx="6234356" cy="7394745"/>
        </a:xfrm>
        <a:prstGeom prst="circularArrow">
          <a:avLst>
            <a:gd name="adj1" fmla="val 3611"/>
            <a:gd name="adj2" fmla="val 449296"/>
            <a:gd name="adj3" fmla="val 19582768"/>
            <a:gd name="adj4" fmla="val 12783086"/>
            <a:gd name="adj5" fmla="val 4213"/>
          </a:avLst>
        </a:prstGeom>
        <a:solidFill>
          <a:srgbClr val="F5C445"/>
        </a:solidFill>
        <a:ln>
          <a:noFill/>
        </a:ln>
        <a:effectLst/>
      </dsp:spPr>
      <dsp:style>
        <a:lnRef idx="0">
          <a:scrgbClr r="0" g="0" b="0"/>
        </a:lnRef>
        <a:fillRef idx="1">
          <a:scrgbClr r="0" g="0" b="0"/>
        </a:fillRef>
        <a:effectRef idx="0">
          <a:scrgbClr r="0" g="0" b="0"/>
        </a:effectRef>
        <a:fontRef idx="minor">
          <a:schemeClr val="lt1"/>
        </a:fontRef>
      </dsp:style>
    </dsp:sp>
    <dsp:sp modelId="{D97BCBD2-A29F-4D12-A896-7FFA143B4388}">
      <dsp:nvSpPr>
        <dsp:cNvPr id="0" name=""/>
        <dsp:cNvSpPr/>
      </dsp:nvSpPr>
      <dsp:spPr>
        <a:xfrm>
          <a:off x="9622467" y="1291612"/>
          <a:ext cx="5047530" cy="2450755"/>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bg1"/>
              </a:solidFill>
              <a:latin typeface="+mj-lt"/>
              <a:ea typeface="Open Sans" panose="020B0606030504020204" pitchFamily="34" charset="0"/>
              <a:cs typeface="Open Sans" panose="020B0606030504020204" pitchFamily="34" charset="0"/>
            </a:rPr>
            <a:t>Initial Proposal</a:t>
          </a:r>
        </a:p>
        <a:p>
          <a:pPr marL="0" lvl="0" indent="0" algn="ctr" defTabSz="1600200" rtl="0">
            <a:lnSpc>
              <a:spcPct val="90000"/>
            </a:lnSpc>
            <a:spcBef>
              <a:spcPct val="0"/>
            </a:spcBef>
            <a:spcAft>
              <a:spcPct val="35000"/>
            </a:spcAft>
            <a:buNone/>
          </a:pPr>
          <a:r>
            <a:rPr lang="en-US" sz="3600" b="1" i="1" kern="1200">
              <a:solidFill>
                <a:schemeClr val="bg1"/>
              </a:solidFill>
              <a:latin typeface="+mj-lt"/>
              <a:ea typeface="Open Sans"/>
              <a:cs typeface="Open Sans"/>
            </a:rPr>
            <a:t>Volumes 1 &amp; 2 open </a:t>
          </a:r>
          <a:br>
            <a:rPr lang="en-US" sz="3600" b="1" i="1" kern="1200">
              <a:solidFill>
                <a:schemeClr val="bg1"/>
              </a:solidFill>
              <a:latin typeface="+mj-lt"/>
              <a:ea typeface="Open Sans"/>
              <a:cs typeface="Open Sans"/>
            </a:rPr>
          </a:br>
          <a:r>
            <a:rPr lang="en-US" sz="3600" b="1" i="1" kern="1200">
              <a:solidFill>
                <a:schemeClr val="bg1"/>
              </a:solidFill>
              <a:latin typeface="+mj-lt"/>
              <a:ea typeface="Open Sans"/>
              <a:cs typeface="Open Sans"/>
            </a:rPr>
            <a:t>for public comment</a:t>
          </a:r>
        </a:p>
      </dsp:txBody>
      <dsp:txXfrm>
        <a:off x="9694247" y="1363392"/>
        <a:ext cx="4903970" cy="2307195"/>
      </dsp:txXfrm>
    </dsp:sp>
    <dsp:sp modelId="{3A047AAE-618B-4243-973E-C162FC73A78D}">
      <dsp:nvSpPr>
        <dsp:cNvPr id="0" name=""/>
        <dsp:cNvSpPr/>
      </dsp:nvSpPr>
      <dsp:spPr>
        <a:xfrm>
          <a:off x="15107202" y="3109621"/>
          <a:ext cx="5000178" cy="3627504"/>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400050">
            <a:lnSpc>
              <a:spcPct val="90000"/>
            </a:lnSpc>
            <a:spcBef>
              <a:spcPct val="0"/>
            </a:spcBef>
            <a:spcAft>
              <a:spcPct val="15000"/>
            </a:spcAft>
            <a:buFont typeface="Arial" panose="020B0604020202020204" pitchFamily="34" charset="0"/>
            <a:buNone/>
          </a:pPr>
          <a:endParaRPr lang="en-US" sz="900" b="0" kern="1200">
            <a:solidFill>
              <a:schemeClr val="bg1"/>
            </a:solidFill>
            <a:latin typeface="Gotham"/>
            <a:ea typeface="Open Sans" panose="020B0606030504020204" pitchFamily="34" charset="0"/>
            <a:cs typeface="Open Sans" panose="020B0606030504020204" pitchFamily="34" charset="0"/>
          </a:endParaRPr>
        </a:p>
        <a:p>
          <a:pPr marL="0" lvl="1" indent="0" algn="ctr" defTabSz="1600200" rtl="0">
            <a:lnSpc>
              <a:spcPct val="100000"/>
            </a:lnSpc>
            <a:spcBef>
              <a:spcPct val="0"/>
            </a:spcBef>
            <a:spcAft>
              <a:spcPts val="0"/>
            </a:spcAft>
            <a:buFont typeface="Arial" panose="020B0604020202020204" pitchFamily="34" charset="0"/>
            <a:buNone/>
          </a:pPr>
          <a:r>
            <a:rPr lang="en-US" sz="3600" kern="1200">
              <a:solidFill>
                <a:srgbClr val="20383A"/>
              </a:solidFill>
              <a:latin typeface="+mj-lt"/>
              <a:ea typeface="Open Sans" panose="020B0606030504020204" pitchFamily="34" charset="0"/>
              <a:cs typeface="Open Sans" panose="020B0606030504020204" pitchFamily="34" charset="0"/>
            </a:rPr>
            <a:t>After final award plans are submitted to the federal government and approved, construction can begin</a:t>
          </a:r>
        </a:p>
      </dsp:txBody>
      <dsp:txXfrm>
        <a:off x="15190681" y="3193100"/>
        <a:ext cx="4833220" cy="2683223"/>
      </dsp:txXfrm>
    </dsp:sp>
    <dsp:sp modelId="{B14941F7-27EE-453C-BEC5-D8AB08B15514}">
      <dsp:nvSpPr>
        <dsp:cNvPr id="0" name=""/>
        <dsp:cNvSpPr/>
      </dsp:nvSpPr>
      <dsp:spPr>
        <a:xfrm>
          <a:off x="15587428" y="6529416"/>
          <a:ext cx="5943870" cy="2007236"/>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latin typeface="+mj-lt"/>
              <a:ea typeface="Open Sans"/>
              <a:cs typeface="Open Sans"/>
            </a:rPr>
            <a:t>Final Proposal</a:t>
          </a:r>
        </a:p>
        <a:p>
          <a:pPr marL="0" lvl="0" indent="0" algn="ctr" defTabSz="1600200" rtl="0">
            <a:lnSpc>
              <a:spcPct val="90000"/>
            </a:lnSpc>
            <a:spcBef>
              <a:spcPct val="0"/>
            </a:spcBef>
            <a:spcAft>
              <a:spcPct val="35000"/>
            </a:spcAft>
            <a:buNone/>
          </a:pPr>
          <a:r>
            <a:rPr lang="en-US" sz="3600" b="1" i="1" kern="1200" dirty="0">
              <a:solidFill>
                <a:schemeClr val="bg1"/>
              </a:solidFill>
              <a:latin typeface="+mj-lt"/>
              <a:ea typeface="Open Sans" panose="020B0606030504020204" pitchFamily="34" charset="0"/>
              <a:cs typeface="Open Sans" panose="020B0606030504020204" pitchFamily="34" charset="0"/>
            </a:rPr>
            <a:t>Likely to be submitted in early 2025</a:t>
          </a:r>
          <a:endParaRPr lang="en-US" sz="3600" kern="1200" dirty="0">
            <a:solidFill>
              <a:schemeClr val="bg1"/>
            </a:solidFill>
            <a:latin typeface="+mj-lt"/>
            <a:ea typeface="Open Sans"/>
            <a:cs typeface="Open Sans"/>
          </a:endParaRPr>
        </a:p>
      </dsp:txBody>
      <dsp:txXfrm>
        <a:off x="15646218" y="6588206"/>
        <a:ext cx="5826290" cy="18896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Gill Sans MT" panose="020B0502020104020203" pitchFamily="34" charset="0"/>
        <a:cs typeface="Gill Sans" panose="020B0502020104020203"/>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54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36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56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54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496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960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10263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397798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99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31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048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One-Column Text White">
    <p:bg>
      <p:bgPr>
        <a:solidFill>
          <a:srgbClr val="EDF5FF"/>
        </a:solidFill>
        <a:effectLst/>
      </p:bgPr>
    </p:bg>
    <p:spTree>
      <p:nvGrpSpPr>
        <p:cNvPr id="1" name=""/>
        <p:cNvGrpSpPr/>
        <p:nvPr/>
      </p:nvGrpSpPr>
      <p:grpSpPr>
        <a:xfrm>
          <a:off x="0" y="0"/>
          <a:ext cx="0" cy="0"/>
          <a:chOff x="0" y="0"/>
          <a:chExt cx="0" cy="0"/>
        </a:xfrm>
      </p:grpSpPr>
      <p:sp>
        <p:nvSpPr>
          <p:cNvPr id="89" name="Title of the Slide"/>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90" name="Subhead of Presentation"/>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t>Subhead of Presentation</a:t>
            </a:r>
          </a:p>
        </p:txBody>
      </p:sp>
      <p:sp>
        <p:nvSpPr>
          <p:cNvPr id="91" name="Title of Presentation  |  Page Numbe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t>Title of Presentation  |  </a:t>
            </a:r>
            <a:fld id="{63987E49-A98C-EA4D-A8B6-4C757E2B7F44}" type="slidenum">
              <a:rPr lang="en-US" smtClean="0"/>
              <a:t>‹#›</a:t>
            </a:fld>
            <a:endParaRPr/>
          </a:p>
        </p:txBody>
      </p:sp>
      <p:sp>
        <p:nvSpPr>
          <p:cNvPr id="92" name="Circle"/>
          <p:cNvSpPr/>
          <p:nvPr/>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9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5" name="Text Placeholder 2">
            <a:extLst>
              <a:ext uri="{FF2B5EF4-FFF2-40B4-BE49-F238E27FC236}">
                <a16:creationId xmlns:a16="http://schemas.microsoft.com/office/drawing/2014/main" id="{0F628CAC-B788-1625-590B-BBB9975278F7}"/>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rgbClr val="212121"/>
                </a:solidFill>
                <a:latin typeface="Gill Sans MT" panose="020B0502020104020203" pitchFamily="34" charset="0"/>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One-Column Text Purple">
    <p:bg>
      <p:bgPr>
        <a:solidFill>
          <a:srgbClr val="242451"/>
        </a:solidFill>
        <a:effectLst/>
      </p:bgPr>
    </p:bg>
    <p:spTree>
      <p:nvGrpSpPr>
        <p:cNvPr id="1" name=""/>
        <p:cNvGrpSpPr/>
        <p:nvPr/>
      </p:nvGrpSpPr>
      <p:grpSpPr>
        <a:xfrm>
          <a:off x="0" y="0"/>
          <a:ext cx="0" cy="0"/>
          <a:chOff x="0" y="0"/>
          <a:chExt cx="0" cy="0"/>
        </a:xfrm>
      </p:grpSpPr>
      <p:sp>
        <p:nvSpPr>
          <p:cNvPr id="102" name="Circle"/>
          <p:cNvSpPr/>
          <p:nvPr/>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10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104" name="Title of the Slide"/>
          <p:cNvSpPr txBox="1">
            <a:spLocks noGrp="1"/>
          </p:cNvSpPr>
          <p:nvPr>
            <p:ph type="body" sz="quarter" idx="21"/>
          </p:nvPr>
        </p:nvSpPr>
        <p:spPr>
          <a:xfrm>
            <a:off x="1326657" y="1524000"/>
            <a:ext cx="21730686" cy="1159933"/>
          </a:xfrm>
          <a:prstGeom prst="rect">
            <a:avLst/>
          </a:prstGeom>
        </p:spPr>
        <p:txBody>
          <a:bodyPr anchor="t">
            <a:spAutoFit/>
          </a:bodyPr>
          <a:lstStyle>
            <a:lvl1pPr marL="0" indent="0">
              <a:lnSpc>
                <a:spcPct val="90000"/>
              </a:lnSpc>
              <a:spcBef>
                <a:spcPts val="0"/>
              </a:spcBef>
              <a:buSzTx/>
              <a:buNone/>
              <a:defRPr sz="7500">
                <a:solidFill>
                  <a:srgbClr val="33CC99"/>
                </a:solidFill>
                <a:latin typeface="Newsreader Bold"/>
                <a:ea typeface="Newsreader Bold"/>
                <a:cs typeface="Newsreader Bold"/>
                <a:sym typeface="Newsreader Bold"/>
              </a:defRPr>
            </a:lvl1pPr>
          </a:lstStyle>
          <a:p>
            <a:r>
              <a:t>Title of the Slide</a:t>
            </a:r>
          </a:p>
        </p:txBody>
      </p:sp>
      <p:sp>
        <p:nvSpPr>
          <p:cNvPr id="105" name="Subhead of Presentation"/>
          <p:cNvSpPr txBox="1">
            <a:spLocks noGrp="1"/>
          </p:cNvSpPr>
          <p:nvPr>
            <p:ph type="body" sz="quarter" idx="22"/>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F5C445"/>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t>Subhead of Presentation</a:t>
            </a:r>
          </a:p>
        </p:txBody>
      </p:sp>
      <p:sp>
        <p:nvSpPr>
          <p:cNvPr id="3" name="Text Placeholder 2">
            <a:extLst>
              <a:ext uri="{FF2B5EF4-FFF2-40B4-BE49-F238E27FC236}">
                <a16:creationId xmlns:a16="http://schemas.microsoft.com/office/drawing/2014/main" id="{82A6FED0-9953-8737-A84A-516EBAF26E36}"/>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chemeClr val="bg1"/>
                </a:solidFill>
                <a:latin typeface="Gill Sans MT" panose="020B0502020104020203" pitchFamily="34" charset="0"/>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4" name="Title of Presentation  |  Page Number">
            <a:extLst>
              <a:ext uri="{FF2B5EF4-FFF2-40B4-BE49-F238E27FC236}">
                <a16:creationId xmlns:a16="http://schemas.microsoft.com/office/drawing/2014/main" id="{64871EEF-1323-9ED3-B9B0-9BD60BEC0330}"/>
              </a:ext>
            </a:extLst>
          </p:cNvPr>
          <p:cNvSpPr txBox="1">
            <a:spLocks noGrp="1"/>
          </p:cNvSpPr>
          <p:nvPr>
            <p:ph type="body" sz="quarter" idx="26"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1219200" y="3664696"/>
            <a:ext cx="6858000" cy="8702676"/>
          </a:xfrm>
        </p:spPr>
        <p:txBody>
          <a:bodyPr/>
          <a:lstStyle>
            <a:lvl1pPr marL="466726" indent="-466726">
              <a:tabLst/>
              <a:defRPr sz="4400"/>
            </a:lvl1pPr>
            <a:lvl2pPr marL="1028700" indent="-454026">
              <a:tabLst/>
              <a:defRPr sz="4000"/>
            </a:lvl2pPr>
            <a:lvl3pPr marL="1495426" indent="-346076">
              <a:tabLst/>
              <a:defRPr sz="3600"/>
            </a:lvl3pPr>
            <a:lvl4pPr marL="2057400" indent="-307976">
              <a:tabLst/>
              <a:defRPr sz="3200"/>
            </a:lvl4pPr>
            <a:lvl5pPr marL="2403476" indent="-333376">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8763000" y="3651250"/>
            <a:ext cx="6858000" cy="8702676"/>
          </a:xfrm>
        </p:spPr>
        <p:txBody>
          <a:bodyPr/>
          <a:lstStyle>
            <a:lvl1pPr>
              <a:defRPr sz="4400"/>
            </a:lvl1pPr>
            <a:lvl2pPr marL="1149350" indent="-457200">
              <a:tabLst/>
              <a:defRPr sz="4000"/>
            </a:lvl2pPr>
            <a:lvl3pPr marL="1603376" indent="-349250">
              <a:tabLst/>
              <a:defRPr sz="3600"/>
            </a:lvl3pPr>
            <a:lvl4pPr marL="2057400" indent="-307976">
              <a:tabLst/>
              <a:defRPr sz="3200"/>
            </a:lvl4pPr>
            <a:lvl5pPr marL="2524126" indent="-292100">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1143001" y="12799787"/>
            <a:ext cx="8215402"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16306800" y="3646766"/>
            <a:ext cx="6858000" cy="8702676"/>
          </a:xfrm>
        </p:spPr>
        <p:txBody>
          <a:bodyPr/>
          <a:lstStyle>
            <a:lvl1pPr marL="466726" indent="-466726">
              <a:tabLst/>
              <a:defRPr sz="4400"/>
            </a:lvl1pPr>
            <a:lvl2pPr marL="1028700" indent="-454026">
              <a:tabLst/>
              <a:defRPr sz="4000"/>
            </a:lvl2pPr>
            <a:lvl3pPr marL="1495426" indent="-346076">
              <a:tabLst/>
              <a:defRPr sz="3600"/>
            </a:lvl3pPr>
            <a:lvl4pPr marL="2057400" indent="-307976">
              <a:tabLst/>
              <a:defRPr sz="3200"/>
            </a:lvl4pPr>
            <a:lvl5pPr marL="2403476" indent="-333376">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8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extLst>
      <p:ext uri="{BB962C8B-B14F-4D97-AF65-F5344CB8AC3E}">
        <p14:creationId xmlns:p14="http://schemas.microsoft.com/office/powerpoint/2010/main" val="29038683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Column Text White">
  <p:cSld name="1_One-Column Text White">
    <p:bg>
      <p:bgPr>
        <a:solidFill>
          <a:srgbClr val="EDF5FF"/>
        </a:solidFill>
        <a:effectLst/>
      </p:bgPr>
    </p:bg>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326657" y="1524000"/>
            <a:ext cx="21730686" cy="114133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33CC99"/>
              </a:buClr>
              <a:buSzPts val="7500"/>
              <a:buFont typeface="Georgia"/>
              <a:buNone/>
              <a:defRPr sz="7500" b="1" i="0" u="none" strike="noStrike" cap="none">
                <a:solidFill>
                  <a:srgbClr val="33CC99"/>
                </a:solidFill>
                <a:latin typeface="Georgia"/>
                <a:ea typeface="Georgia"/>
                <a:cs typeface="Georgia"/>
                <a:sym typeface="Georgi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24"/>
          <p:cNvSpPr txBox="1">
            <a:spLocks noGrp="1"/>
          </p:cNvSpPr>
          <p:nvPr>
            <p:ph type="body" idx="2"/>
          </p:nvPr>
        </p:nvSpPr>
        <p:spPr>
          <a:xfrm>
            <a:off x="1326657" y="3618805"/>
            <a:ext cx="21730686" cy="54579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242451"/>
              </a:buClr>
              <a:buSzPts val="3200"/>
              <a:buFont typeface="Gill Sans"/>
              <a:buNone/>
              <a:defRPr sz="3200" b="1" i="0" u="none" strike="noStrike" cap="none">
                <a:solidFill>
                  <a:srgbClr val="242451"/>
                </a:solidFill>
                <a:latin typeface="Gill Sans MT" panose="020B0502020104020203" pitchFamily="34" charset="0"/>
                <a:ea typeface="Gill Sans MT" panose="020B0502020104020203" pitchFamily="34" charset="0"/>
                <a:cs typeface="Gill Sans"/>
                <a:sym typeface="Gill Sans"/>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 name="Google Shape;23;p24"/>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212121"/>
              </a:buClr>
              <a:buSzPts val="2400"/>
              <a:buFont typeface="Gill Sans"/>
              <a:buNone/>
              <a:defRPr sz="2400" b="1" i="0" u="none" strike="noStrike" cap="none">
                <a:solidFill>
                  <a:srgbClr val="212121"/>
                </a:solidFill>
                <a:latin typeface="Gill Sans MT" panose="020B0502020104020203" pitchFamily="34" charset="0"/>
                <a:ea typeface="Gill Sans MT" panose="020B0502020104020203" pitchFamily="34" charset="0"/>
                <a:cs typeface="Gill Sans"/>
                <a:sym typeface="Gill Sans"/>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4" name="Google Shape;24;p24"/>
          <p:cNvSpPr/>
          <p:nvPr/>
        </p:nvSpPr>
        <p:spPr>
          <a:xfrm>
            <a:off x="22126078" y="12084050"/>
            <a:ext cx="959844" cy="959843"/>
          </a:xfrm>
          <a:prstGeom prst="ellipse">
            <a:avLst/>
          </a:prstGeom>
          <a:solidFill>
            <a:srgbClr val="33CC9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Gill Sans"/>
              <a:buNone/>
            </a:pPr>
            <a:endParaRPr sz="3000" b="1" i="0" u="none" strike="noStrike" cap="none">
              <a:solidFill>
                <a:srgbClr val="000000"/>
              </a:solidFill>
              <a:latin typeface="Helvetica Neue"/>
              <a:ea typeface="Helvetica Neue"/>
              <a:cs typeface="Helvetica Neue"/>
              <a:sym typeface="Helvetica Neue"/>
            </a:endParaRPr>
          </a:p>
        </p:txBody>
      </p:sp>
      <p:pic>
        <p:nvPicPr>
          <p:cNvPr id="25" name="Google Shape;25;p24"/>
          <p:cNvPicPr preferRelativeResize="0"/>
          <p:nvPr/>
        </p:nvPicPr>
        <p:blipFill rotWithShape="1">
          <a:blip r:embed="rId2">
            <a:alphaModFix/>
          </a:blip>
          <a:srcRect/>
          <a:stretch/>
        </p:blipFill>
        <p:spPr>
          <a:xfrm>
            <a:off x="22416814" y="12313156"/>
            <a:ext cx="378371" cy="501628"/>
          </a:xfrm>
          <a:prstGeom prst="rect">
            <a:avLst/>
          </a:prstGeom>
          <a:noFill/>
          <a:ln>
            <a:noFill/>
          </a:ln>
        </p:spPr>
      </p:pic>
      <p:sp>
        <p:nvSpPr>
          <p:cNvPr id="26" name="Google Shape;26;p24"/>
          <p:cNvSpPr txBox="1">
            <a:spLocks noGrp="1"/>
          </p:cNvSpPr>
          <p:nvPr>
            <p:ph type="body" idx="4"/>
          </p:nvPr>
        </p:nvSpPr>
        <p:spPr>
          <a:xfrm>
            <a:off x="1301258" y="4406900"/>
            <a:ext cx="21784168" cy="6684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2000"/>
              </a:spcBef>
              <a:spcAft>
                <a:spcPts val="0"/>
              </a:spcAft>
              <a:buClr>
                <a:srgbClr val="212121"/>
              </a:buClr>
              <a:buSzPts val="3500"/>
              <a:buFont typeface="Gill Sans"/>
              <a:buNone/>
              <a:defRPr sz="2800" b="0" i="0" u="none" strike="noStrike" cap="none">
                <a:solidFill>
                  <a:srgbClr val="212121"/>
                </a:solidFill>
                <a:latin typeface="Gill Sans MT" panose="020B0502020104020203" pitchFamily="34" charset="0"/>
                <a:ea typeface="Gill Sans MT" panose="020B0502020104020203" pitchFamily="34" charset="0"/>
                <a:cs typeface="Gill Sans"/>
                <a:sym typeface="Gill Sans"/>
              </a:defRPr>
            </a:lvl1pPr>
            <a:lvl2pPr marL="914400" marR="0" lvl="1"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2pPr>
            <a:lvl3pPr marL="1371600" marR="0" lvl="2"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3pPr>
            <a:lvl4pPr marL="1828800" marR="0" lvl="3"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4pPr>
            <a:lvl5pPr marL="2286000" marR="0" lvl="4"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328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MT" panose="020B0502020104020203" pitchFamily="34" charset="0"/>
                <a:ea typeface="Gill Sans MT" panose="020B0502020104020203" pitchFamily="34" charset="0"/>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lvl1pPr>
              <a:defRPr>
                <a:cs typeface="Gill Sans" panose="020B0502020104020203"/>
              </a:defRPr>
            </a:lvl1pPr>
          </a:lstStyle>
          <a:p>
            <a:endParaRPr/>
          </a:p>
        </p:txBody>
      </p:sp>
    </p:spTree>
    <p:extLst>
      <p:ext uri="{BB962C8B-B14F-4D97-AF65-F5344CB8AC3E}">
        <p14:creationId xmlns:p14="http://schemas.microsoft.com/office/powerpoint/2010/main" val="30424797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wo-Column Text">
    <p:bg>
      <p:bgPr>
        <a:solidFill>
          <a:srgbClr val="EDF5FF"/>
        </a:solidFill>
        <a:effectLst/>
      </p:bgPr>
    </p:bg>
    <p:spTree>
      <p:nvGrpSpPr>
        <p:cNvPr id="1" name=""/>
        <p:cNvGrpSpPr/>
        <p:nvPr/>
      </p:nvGrpSpPr>
      <p:grpSpPr>
        <a:xfrm>
          <a:off x="0" y="0"/>
          <a:ext cx="0" cy="0"/>
          <a:chOff x="0" y="0"/>
          <a:chExt cx="0" cy="0"/>
        </a:xfrm>
      </p:grpSpPr>
      <p:sp>
        <p:nvSpPr>
          <p:cNvPr id="120" name="Aborepel et ut quatem quis volore pliquunt incius am veliqui ditio. Erumqui illupis magnim que modi qui conseque nem rescia pe dolene sinumquia nullabo. Itas explis doluptus aut qui dolor aut facest as nos doluptation pellaboribus si di occus dolorro qui"/>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212121"/>
                </a:solidFill>
                <a:latin typeface="Gill Sans MT" panose="020B0502020104020203" pitchFamily="34" charset="0"/>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2" name="Title of the Slide">
            <a:extLst>
              <a:ext uri="{FF2B5EF4-FFF2-40B4-BE49-F238E27FC236}">
                <a16:creationId xmlns:a16="http://schemas.microsoft.com/office/drawing/2014/main" id="{7034357A-7EA5-67D7-0A1C-344E778B1DB5}"/>
              </a:ext>
            </a:extLst>
          </p:cNvPr>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3" name="Subhead of Presentation">
            <a:extLst>
              <a:ext uri="{FF2B5EF4-FFF2-40B4-BE49-F238E27FC236}">
                <a16:creationId xmlns:a16="http://schemas.microsoft.com/office/drawing/2014/main" id="{41985140-A859-C54F-4295-030ADA43C3B8}"/>
              </a:ext>
            </a:extLst>
          </p:cNvPr>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t>Subhead of Presentation</a:t>
            </a:r>
          </a:p>
        </p:txBody>
      </p:sp>
      <p:sp>
        <p:nvSpPr>
          <p:cNvPr id="4" name="Title of Presentation  |  Page Number">
            <a:extLst>
              <a:ext uri="{FF2B5EF4-FFF2-40B4-BE49-F238E27FC236}">
                <a16:creationId xmlns:a16="http://schemas.microsoft.com/office/drawing/2014/main" id="{90E14595-D6F8-461A-0F8E-39BE1DAA38C5}"/>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MT" panose="020B0502020104020203" pitchFamily="34" charset="0"/>
                <a:ea typeface="Gill Sans MT" panose="020B0502020104020203" pitchFamily="34" charset="0"/>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5" name="Circle">
            <a:extLst>
              <a:ext uri="{FF2B5EF4-FFF2-40B4-BE49-F238E27FC236}">
                <a16:creationId xmlns:a16="http://schemas.microsoft.com/office/drawing/2014/main" id="{70D02CEB-A68B-BFBC-3351-73AF9F4F5FEA}"/>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6" name="Image">
            <a:extLst>
              <a:ext uri="{FF2B5EF4-FFF2-40B4-BE49-F238E27FC236}">
                <a16:creationId xmlns:a16="http://schemas.microsoft.com/office/drawing/2014/main" id="{BEAFEB6A-1270-A959-AE66-087D42038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extLst>
      <p:ext uri="{BB962C8B-B14F-4D97-AF65-F5344CB8AC3E}">
        <p14:creationId xmlns:p14="http://schemas.microsoft.com/office/powerpoint/2010/main" val="9991511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 name="Google Shape;329;p37">
            <a:extLst>
              <a:ext uri="{FF2B5EF4-FFF2-40B4-BE49-F238E27FC236}">
                <a16:creationId xmlns:a16="http://schemas.microsoft.com/office/drawing/2014/main" id="{31AD147D-FDCA-9DF6-9777-1218D65D0078}"/>
              </a:ext>
            </a:extLst>
          </p:cNvPr>
          <p:cNvSpPr txBox="1"/>
          <p:nvPr userDrawn="1"/>
        </p:nvSpPr>
        <p:spPr>
          <a:xfrm>
            <a:off x="1333704" y="730250"/>
            <a:ext cx="20095720" cy="1662000"/>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56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990466" y="0"/>
            <a:ext cx="5486400" cy="1382756"/>
          </a:xfrm>
          <a:prstGeom prst="rect">
            <a:avLst/>
          </a:prstGeom>
        </p:spPr>
        <p:txBody>
          <a:bodyPr anchor="ctr"/>
          <a:lstStyle>
            <a:lvl1pPr algn="r">
              <a:defRPr sz="1800" b="1" i="0">
                <a:solidFill>
                  <a:srgbClr val="08473D"/>
                </a:solidFill>
                <a:latin typeface="Proxima Nova" charset="0"/>
                <a:ea typeface="Proxima Nova" charset="0"/>
                <a:cs typeface="Proxima Nova" charset="0"/>
              </a:defRPr>
            </a:lvl1pPr>
          </a:lstStyle>
          <a:p>
            <a:fld id="{E6C700BF-F447-B74E-8525-2F0AD4CE73F1}" type="slidenum">
              <a:rPr lang="en-US" smtClean="0"/>
              <a:pPr/>
              <a:t>‹#›</a:t>
            </a:fld>
            <a:endParaRPr lang="en-US"/>
          </a:p>
        </p:txBody>
      </p:sp>
      <p:cxnSp>
        <p:nvCxnSpPr>
          <p:cNvPr id="5" name="Straight Connector 4"/>
          <p:cNvCxnSpPr/>
          <p:nvPr userDrawn="1"/>
        </p:nvCxnSpPr>
        <p:spPr>
          <a:xfrm>
            <a:off x="959004" y="1382756"/>
            <a:ext cx="22413952" cy="0"/>
          </a:xfrm>
          <a:prstGeom prst="line">
            <a:avLst/>
          </a:prstGeom>
          <a:ln w="3175">
            <a:solidFill>
              <a:srgbClr val="08473D">
                <a:alpha val="18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290" y="402869"/>
            <a:ext cx="3339680" cy="844650"/>
          </a:xfrm>
          <a:prstGeom prst="rect">
            <a:avLst/>
          </a:prstGeom>
        </p:spPr>
      </p:pic>
    </p:spTree>
    <p:extLst>
      <p:ext uri="{BB962C8B-B14F-4D97-AF65-F5344CB8AC3E}">
        <p14:creationId xmlns:p14="http://schemas.microsoft.com/office/powerpoint/2010/main" val="191547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82" r:id="rId3"/>
    <p:sldLayoutId id="2147483685" r:id="rId4"/>
    <p:sldLayoutId id="2147483691" r:id="rId5"/>
    <p:sldLayoutId id="2147483693" r:id="rId6"/>
    <p:sldLayoutId id="2147483694" r:id="rId7"/>
    <p:sldLayoutId id="2147483695" r:id="rId8"/>
    <p:sldLayoutId id="2147483696" r:id="rId9"/>
  </p:sldLayoutIdLst>
  <p:transition spd="med"/>
  <p:hf sldNum="0"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forms.office.com/g/x2EF1HygWZ" TargetMode="External"/><Relationship Id="rId7" Type="http://schemas.openxmlformats.org/officeDocument/2006/relationships/image" Target="../media/image11.png"/><Relationship Id="rId2" Type="http://schemas.openxmlformats.org/officeDocument/2006/relationships/hyperlink" Target="https://alabama.us20.list-manage.com/track/click?u=175096ce786c013d6a3ce27f7&amp;id=26f4384a87&amp;e=351e910415"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labama.us20.list-manage.com/track/click?u=175096ce786c013d6a3ce27f7&amp;id=db5d220941&amp;e=351e910415"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forms.office.com/g/zxjP29vpMQ" TargetMode="External"/><Relationship Id="rId4" Type="http://schemas.openxmlformats.org/officeDocument/2006/relationships/hyperlink" Target="https://forms.office.com/g/B65Ya1irH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5.xml"/><Relationship Id="rId7"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Broadband.fund@adeca.alabama.gov" TargetMode="External"/><Relationship Id="rId2" Type="http://schemas.openxmlformats.org/officeDocument/2006/relationships/hyperlink" Target="http://adeca.alabama.gov/broadban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slideLayout" Target="../slideLayouts/slideLayout1.xml"/><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133061" y="1810446"/>
            <a:ext cx="11310730" cy="8069901"/>
          </a:xfrm>
        </p:spPr>
        <p:txBody>
          <a:bodyPr wrap="square" lIns="91440" tIns="45720" rIns="91440" bIns="45720" anchor="t">
            <a:spAutoFit/>
          </a:bodyPr>
          <a:lstStyle/>
          <a:p>
            <a:r>
              <a:rPr lang="en-US" sz="9600" b="0" dirty="0">
                <a:latin typeface="Georgia"/>
              </a:rPr>
              <a:t>Alabama BEAD Initial Proposal &amp; Alabama Statewide Digital Opportunity Plan Update and Review</a:t>
            </a:r>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a:xfrm>
            <a:off x="8278156" y="11610088"/>
            <a:ext cx="10915445" cy="590931"/>
          </a:xfrm>
        </p:spPr>
        <p:txBody>
          <a:bodyPr/>
          <a:lstStyle/>
          <a:p>
            <a:r>
              <a:rPr lang="en-US" sz="3600" dirty="0"/>
              <a:t>November 2023</a:t>
            </a:r>
          </a:p>
        </p:txBody>
      </p:sp>
      <p:pic>
        <p:nvPicPr>
          <p:cNvPr id="14" name="Picture Placeholder 13" descr="A person wearing a hard hat and a computer&#10;&#10;Description automatically generated">
            <a:extLst>
              <a:ext uri="{FF2B5EF4-FFF2-40B4-BE49-F238E27FC236}">
                <a16:creationId xmlns:a16="http://schemas.microsoft.com/office/drawing/2014/main" id="{27CF8F0A-7A2C-F34F-076F-272840EBF202}"/>
              </a:ext>
            </a:extLst>
          </p:cNvPr>
          <p:cNvPicPr>
            <a:picLocks noGrp="1" noChangeAspect="1"/>
          </p:cNvPicPr>
          <p:nvPr>
            <p:ph type="pic" idx="24"/>
          </p:nvPr>
        </p:nvPicPr>
        <p:blipFill>
          <a:blip r:embed="rId2">
            <a:extLst>
              <a:ext uri="{28A0092B-C50C-407E-A947-70E740481C1C}">
                <a14:useLocalDpi xmlns:a14="http://schemas.microsoft.com/office/drawing/2010/main" val="0"/>
              </a:ext>
            </a:extLst>
          </a:blip>
          <a:srcRect l="28036" r="28036"/>
          <a:stretch>
            <a:fillRect/>
          </a:stretch>
        </p:blipFill>
        <p:spPr>
          <a:xfrm>
            <a:off x="13338314" y="-1"/>
            <a:ext cx="11045686" cy="13716001"/>
          </a:xfrm>
        </p:spPr>
      </p:pic>
    </p:spTree>
    <p:extLst>
      <p:ext uri="{BB962C8B-B14F-4D97-AF65-F5344CB8AC3E}">
        <p14:creationId xmlns:p14="http://schemas.microsoft.com/office/powerpoint/2010/main" val="4773254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10</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998018"/>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a:latin typeface="Georgia" panose="02040502050405020303" pitchFamily="18" charset="0"/>
              </a:rPr>
              <a:t>3</a:t>
            </a:r>
          </a:p>
          <a:p>
            <a:pPr algn="ctr" hangingPunct="1"/>
            <a:endParaRPr lang="en-US" b="1">
              <a:latin typeface="Georgia" panose="02040502050405020303" pitchFamily="18" charset="0"/>
            </a:endParaRPr>
          </a:p>
          <a:p>
            <a:pPr algn="ctr" hangingPunct="1"/>
            <a:r>
              <a:rPr lang="en-US" sz="6600" b="1">
                <a:latin typeface="Georgia"/>
              </a:rPr>
              <a:t>Update on input from community engagement</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98182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D9DC9A-9DA2-FE80-D5EE-AB1234CEEB3C}"/>
              </a:ext>
            </a:extLst>
          </p:cNvPr>
          <p:cNvSpPr/>
          <p:nvPr/>
        </p:nvSpPr>
        <p:spPr>
          <a:xfrm>
            <a:off x="19888200"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2025 &gt;</a:t>
            </a:r>
            <a:br>
              <a:rPr lang="en-US" sz="2800" b="1" kern="1200">
                <a:solidFill>
                  <a:srgbClr val="242451"/>
                </a:solidFill>
                <a:latin typeface="+mj-lt"/>
                <a:ea typeface="Open Sans SemiBold" panose="020B0606030504020204" pitchFamily="34" charset="0"/>
                <a:cs typeface="Open Sans SemiBold" panose="020B0606030504020204" pitchFamily="34" charset="0"/>
              </a:rPr>
            </a:br>
            <a:endParaRPr lang="en-US" sz="2800" b="1" kern="1200">
              <a:solidFill>
                <a:srgbClr val="242451"/>
              </a:solidFill>
              <a:latin typeface="+mj-lt"/>
              <a:ea typeface="Open Sans SemiBold" panose="020B0606030504020204" pitchFamily="34" charset="0"/>
              <a:cs typeface="Open Sans SemiBold" panose="020B0606030504020204" pitchFamily="34" charset="0"/>
            </a:endParaRPr>
          </a:p>
        </p:txBody>
      </p:sp>
      <p:sp>
        <p:nvSpPr>
          <p:cNvPr id="3" name="Rectangle 2">
            <a:extLst>
              <a:ext uri="{FF2B5EF4-FFF2-40B4-BE49-F238E27FC236}">
                <a16:creationId xmlns:a16="http://schemas.microsoft.com/office/drawing/2014/main" id="{0B7AB703-45AD-760D-47F3-2741AEB6301F}"/>
              </a:ext>
            </a:extLst>
          </p:cNvPr>
          <p:cNvSpPr/>
          <p:nvPr/>
        </p:nvSpPr>
        <p:spPr>
          <a:xfrm>
            <a:off x="16250260"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Q3-4</a:t>
            </a:r>
          </a:p>
        </p:txBody>
      </p:sp>
      <p:sp>
        <p:nvSpPr>
          <p:cNvPr id="6" name="Rectangle 5">
            <a:extLst>
              <a:ext uri="{FF2B5EF4-FFF2-40B4-BE49-F238E27FC236}">
                <a16:creationId xmlns:a16="http://schemas.microsoft.com/office/drawing/2014/main" id="{8D579837-A090-6663-6EE2-5A888AD9CAB4}"/>
              </a:ext>
            </a:extLst>
          </p:cNvPr>
          <p:cNvSpPr/>
          <p:nvPr/>
        </p:nvSpPr>
        <p:spPr>
          <a:xfrm>
            <a:off x="12612321" y="3834749"/>
            <a:ext cx="3452679" cy="5938329"/>
          </a:xfrm>
          <a:prstGeom prst="rect">
            <a:avLst/>
          </a:prstGeom>
          <a:solidFill>
            <a:schemeClr val="bg2">
              <a:lumMod val="50000"/>
              <a:alpha val="1961"/>
            </a:scheme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7" name="Rectangle 6">
            <a:extLst>
              <a:ext uri="{FF2B5EF4-FFF2-40B4-BE49-F238E27FC236}">
                <a16:creationId xmlns:a16="http://schemas.microsoft.com/office/drawing/2014/main" id="{B7CE3D36-72BE-AA1A-3F76-310959ABA181}"/>
              </a:ext>
            </a:extLst>
          </p:cNvPr>
          <p:cNvSpPr/>
          <p:nvPr/>
        </p:nvSpPr>
        <p:spPr>
          <a:xfrm>
            <a:off x="5336443"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8" name="Rectangle 7">
            <a:extLst>
              <a:ext uri="{FF2B5EF4-FFF2-40B4-BE49-F238E27FC236}">
                <a16:creationId xmlns:a16="http://schemas.microsoft.com/office/drawing/2014/main" id="{F148A53E-0C09-5258-78DB-6BFC86FBFC17}"/>
              </a:ext>
            </a:extLst>
          </p:cNvPr>
          <p:cNvSpPr/>
          <p:nvPr/>
        </p:nvSpPr>
        <p:spPr>
          <a:xfrm>
            <a:off x="8974382" y="3842833"/>
            <a:ext cx="3452679" cy="5928608"/>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Q3-4</a:t>
            </a:r>
          </a:p>
        </p:txBody>
      </p:sp>
      <p:sp>
        <p:nvSpPr>
          <p:cNvPr id="15" name="Arrow: Chevron 2">
            <a:extLst>
              <a:ext uri="{FF2B5EF4-FFF2-40B4-BE49-F238E27FC236}">
                <a16:creationId xmlns:a16="http://schemas.microsoft.com/office/drawing/2014/main" id="{2D168A97-565E-8B1E-D91A-43BA0CA89F88}"/>
              </a:ext>
            </a:extLst>
          </p:cNvPr>
          <p:cNvSpPr/>
          <p:nvPr/>
        </p:nvSpPr>
        <p:spPr>
          <a:xfrm>
            <a:off x="886717" y="5682159"/>
            <a:ext cx="22606561" cy="163631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Arrow: Chevron 2">
            <a:extLst>
              <a:ext uri="{FF2B5EF4-FFF2-40B4-BE49-F238E27FC236}">
                <a16:creationId xmlns:a16="http://schemas.microsoft.com/office/drawing/2014/main" id="{E969CC5A-C3F8-E2E8-B113-8E5949F7C008}"/>
              </a:ext>
            </a:extLst>
          </p:cNvPr>
          <p:cNvSpPr/>
          <p:nvPr/>
        </p:nvSpPr>
        <p:spPr>
          <a:xfrm>
            <a:off x="734695" y="7627457"/>
            <a:ext cx="22758583" cy="1634666"/>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dirty="0"/>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11</a:t>
            </a:fld>
            <a:endParaRPr lang="en-US" sz="1800" b="0">
              <a:solidFill>
                <a:srgbClr val="242451"/>
              </a:solidFill>
              <a:latin typeface="Gill Sans MT" panose="020B0502020104020203" pitchFamily="34" charset="0"/>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a:t>Public comment timeline</a:t>
            </a:r>
          </a:p>
        </p:txBody>
      </p:sp>
      <p:sp>
        <p:nvSpPr>
          <p:cNvPr id="11" name="Content Placeholder 1">
            <a:extLst>
              <a:ext uri="{FF2B5EF4-FFF2-40B4-BE49-F238E27FC236}">
                <a16:creationId xmlns:a16="http://schemas.microsoft.com/office/drawing/2014/main" id="{6748D48C-70BF-CB35-723D-BAA7BD0C1282}"/>
              </a:ext>
            </a:extLst>
          </p:cNvPr>
          <p:cNvSpPr txBox="1">
            <a:spLocks/>
          </p:cNvSpPr>
          <p:nvPr/>
        </p:nvSpPr>
        <p:spPr>
          <a:xfrm>
            <a:off x="1891217" y="7625809"/>
            <a:ext cx="3445225" cy="163631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242451"/>
                </a:solidFill>
                <a:effectLst/>
                <a:uLnTx/>
                <a:uFillTx/>
                <a:latin typeface="+mj-lt"/>
                <a:ea typeface="Open Sans SemiBold"/>
                <a:cs typeface="Open Sans SemiBold"/>
              </a:rPr>
              <a:t>BEAD </a:t>
            </a:r>
            <a:r>
              <a:rPr lang="en-US" sz="2800" dirty="0">
                <a:solidFill>
                  <a:srgbClr val="242451"/>
                </a:solidFill>
                <a:latin typeface="+mj-lt"/>
                <a:ea typeface="Open Sans SemiBold"/>
                <a:cs typeface="Open Sans SemiBold"/>
              </a:rPr>
              <a:t>Program</a:t>
            </a:r>
            <a:r>
              <a:rPr kumimoji="0" lang="en-US" sz="2800" b="1" i="0" u="none" strike="noStrike" kern="1200" cap="none" spc="0" normalizeH="0" baseline="0" noProof="0" dirty="0">
                <a:ln>
                  <a:noFill/>
                </a:ln>
                <a:solidFill>
                  <a:srgbClr val="242451"/>
                </a:solidFill>
                <a:effectLst/>
                <a:uLnTx/>
                <a:uFillTx/>
                <a:latin typeface="+mj-lt"/>
                <a:ea typeface="Open Sans SemiBold"/>
                <a:cs typeface="Open Sans SemiBold"/>
              </a:rPr>
              <a:t> </a:t>
            </a:r>
            <a:r>
              <a:rPr lang="en-US" sz="2800" dirty="0">
                <a:solidFill>
                  <a:srgbClr val="242451"/>
                </a:solidFill>
                <a:latin typeface="+mj-lt"/>
                <a:ea typeface="Open Sans SemiBold"/>
                <a:cs typeface="Open Sans SemiBold"/>
              </a:rPr>
              <a:t>Initial Proposals</a:t>
            </a:r>
            <a:endParaRPr kumimoji="0" lang="en-US" sz="2800" b="1" i="0" u="none" strike="noStrike" kern="1200" cap="none" spc="0" normalizeH="0" baseline="0" noProof="0" dirty="0">
              <a:ln>
                <a:noFill/>
              </a:ln>
              <a:solidFill>
                <a:srgbClr val="242451"/>
              </a:solidFill>
              <a:effectLst/>
              <a:uLnTx/>
              <a:uFillTx/>
              <a:latin typeface="+mj-lt"/>
              <a:ea typeface="Open Sans SemiBold"/>
              <a:cs typeface="Open Sans SemiBold"/>
            </a:endParaRPr>
          </a:p>
        </p:txBody>
      </p:sp>
      <p:sp>
        <p:nvSpPr>
          <p:cNvPr id="9" name="Content Placeholder 1">
            <a:extLst>
              <a:ext uri="{FF2B5EF4-FFF2-40B4-BE49-F238E27FC236}">
                <a16:creationId xmlns:a16="http://schemas.microsoft.com/office/drawing/2014/main" id="{9C85C1DD-57B7-D671-5FCE-A48E571D58B9}"/>
              </a:ext>
            </a:extLst>
          </p:cNvPr>
          <p:cNvSpPr txBox="1">
            <a:spLocks/>
          </p:cNvSpPr>
          <p:nvPr/>
        </p:nvSpPr>
        <p:spPr>
          <a:xfrm>
            <a:off x="1895750" y="5682160"/>
            <a:ext cx="3403483" cy="1636314"/>
          </a:xfrm>
          <a:prstGeom prst="rect">
            <a:avLst/>
          </a:prstGeom>
        </p:spPr>
        <p:txBody>
          <a:bodyPr anchor="ct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242451"/>
                </a:solidFill>
                <a:effectLst/>
                <a:uLnTx/>
                <a:uFillTx/>
                <a:latin typeface="+mj-lt"/>
              </a:rPr>
              <a:t>Digital Opportunity Plan </a:t>
            </a:r>
          </a:p>
        </p:txBody>
      </p:sp>
      <p:sp>
        <p:nvSpPr>
          <p:cNvPr id="20" name="Oval 19">
            <a:extLst>
              <a:ext uri="{FF2B5EF4-FFF2-40B4-BE49-F238E27FC236}">
                <a16:creationId xmlns:a16="http://schemas.microsoft.com/office/drawing/2014/main" id="{90F3E4F9-8A30-EA4E-1E04-D1F6BBAB746A}"/>
              </a:ext>
            </a:extLst>
          </p:cNvPr>
          <p:cNvSpPr/>
          <p:nvPr/>
        </p:nvSpPr>
        <p:spPr>
          <a:xfrm>
            <a:off x="978079" y="8014532"/>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2</a:t>
            </a:r>
          </a:p>
        </p:txBody>
      </p:sp>
      <p:sp>
        <p:nvSpPr>
          <p:cNvPr id="21" name="Oval 20">
            <a:extLst>
              <a:ext uri="{FF2B5EF4-FFF2-40B4-BE49-F238E27FC236}">
                <a16:creationId xmlns:a16="http://schemas.microsoft.com/office/drawing/2014/main" id="{3D4DC93F-000A-77D1-8048-5AF7C7D3DBA1}"/>
              </a:ext>
            </a:extLst>
          </p:cNvPr>
          <p:cNvSpPr/>
          <p:nvPr/>
        </p:nvSpPr>
        <p:spPr>
          <a:xfrm>
            <a:off x="978079" y="6106596"/>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1</a:t>
            </a:r>
          </a:p>
        </p:txBody>
      </p:sp>
      <p:sp>
        <p:nvSpPr>
          <p:cNvPr id="26" name="Arrow: Chevron 2">
            <a:extLst>
              <a:ext uri="{FF2B5EF4-FFF2-40B4-BE49-F238E27FC236}">
                <a16:creationId xmlns:a16="http://schemas.microsoft.com/office/drawing/2014/main" id="{BF476439-967F-5366-FDEB-DC54487AF567}"/>
              </a:ext>
            </a:extLst>
          </p:cNvPr>
          <p:cNvSpPr/>
          <p:nvPr/>
        </p:nvSpPr>
        <p:spPr>
          <a:xfrm>
            <a:off x="5331423" y="5682159"/>
            <a:ext cx="7095637" cy="163631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Digital Opportunity Plan</a:t>
            </a:r>
          </a:p>
        </p:txBody>
      </p:sp>
      <p:sp>
        <p:nvSpPr>
          <p:cNvPr id="34" name="Arrow: Chevron 2">
            <a:extLst>
              <a:ext uri="{FF2B5EF4-FFF2-40B4-BE49-F238E27FC236}">
                <a16:creationId xmlns:a16="http://schemas.microsoft.com/office/drawing/2014/main" id="{9848A998-B97B-4183-EF19-3F0AAD7BB73C}"/>
              </a:ext>
            </a:extLst>
          </p:cNvPr>
          <p:cNvSpPr/>
          <p:nvPr/>
        </p:nvSpPr>
        <p:spPr>
          <a:xfrm>
            <a:off x="16250259" y="7625809"/>
            <a:ext cx="4792883" cy="1634666"/>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Final Proposal</a:t>
            </a:r>
          </a:p>
        </p:txBody>
      </p:sp>
      <p:sp>
        <p:nvSpPr>
          <p:cNvPr id="5" name="Arrow: Chevron 2">
            <a:extLst>
              <a:ext uri="{FF2B5EF4-FFF2-40B4-BE49-F238E27FC236}">
                <a16:creationId xmlns:a16="http://schemas.microsoft.com/office/drawing/2014/main" id="{8723597A-9C5D-684D-7574-80E37BB5C6E4}"/>
              </a:ext>
            </a:extLst>
          </p:cNvPr>
          <p:cNvSpPr/>
          <p:nvPr/>
        </p:nvSpPr>
        <p:spPr>
          <a:xfrm>
            <a:off x="734695" y="9932649"/>
            <a:ext cx="23001967" cy="202465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Content Placeholder 1">
            <a:extLst>
              <a:ext uri="{FF2B5EF4-FFF2-40B4-BE49-F238E27FC236}">
                <a16:creationId xmlns:a16="http://schemas.microsoft.com/office/drawing/2014/main" id="{2979457B-A471-82BA-F46E-AB798DC36773}"/>
              </a:ext>
            </a:extLst>
          </p:cNvPr>
          <p:cNvSpPr txBox="1">
            <a:spLocks/>
          </p:cNvSpPr>
          <p:nvPr/>
        </p:nvSpPr>
        <p:spPr>
          <a:xfrm>
            <a:off x="1891218" y="10080413"/>
            <a:ext cx="3717940" cy="163631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sz="3200"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Public comment opportunity</a:t>
            </a:r>
          </a:p>
        </p:txBody>
      </p:sp>
      <p:sp>
        <p:nvSpPr>
          <p:cNvPr id="39" name="Star: 5 Points 38">
            <a:extLst>
              <a:ext uri="{FF2B5EF4-FFF2-40B4-BE49-F238E27FC236}">
                <a16:creationId xmlns:a16="http://schemas.microsoft.com/office/drawing/2014/main" id="{F460A54F-3092-10D2-B779-A6B5606D91DC}"/>
              </a:ext>
            </a:extLst>
          </p:cNvPr>
          <p:cNvSpPr/>
          <p:nvPr/>
        </p:nvSpPr>
        <p:spPr>
          <a:xfrm>
            <a:off x="10844378" y="6333775"/>
            <a:ext cx="606450" cy="606450"/>
          </a:xfrm>
          <a:prstGeom prst="star5">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cxnSp>
        <p:nvCxnSpPr>
          <p:cNvPr id="41" name="Straight Connector 40">
            <a:extLst>
              <a:ext uri="{FF2B5EF4-FFF2-40B4-BE49-F238E27FC236}">
                <a16:creationId xmlns:a16="http://schemas.microsoft.com/office/drawing/2014/main" id="{D1A58675-F2F5-49CD-7776-860E706738AD}"/>
              </a:ext>
            </a:extLst>
          </p:cNvPr>
          <p:cNvCxnSpPr>
            <a:cxnSpLocks/>
          </p:cNvCxnSpPr>
          <p:nvPr/>
        </p:nvCxnSpPr>
        <p:spPr>
          <a:xfrm>
            <a:off x="12005871" y="8879775"/>
            <a:ext cx="0" cy="2447108"/>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42167560-73B3-2795-D769-79784FFFFF1D}"/>
              </a:ext>
            </a:extLst>
          </p:cNvPr>
          <p:cNvCxnSpPr>
            <a:cxnSpLocks/>
          </p:cNvCxnSpPr>
          <p:nvPr/>
        </p:nvCxnSpPr>
        <p:spPr>
          <a:xfrm flipH="1">
            <a:off x="11147603" y="6858000"/>
            <a:ext cx="36951" cy="4395375"/>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sp>
        <p:nvSpPr>
          <p:cNvPr id="47" name="Isosceles Triangle 46">
            <a:extLst>
              <a:ext uri="{FF2B5EF4-FFF2-40B4-BE49-F238E27FC236}">
                <a16:creationId xmlns:a16="http://schemas.microsoft.com/office/drawing/2014/main" id="{1369C668-11CF-1A56-0C51-5FE7A032F250}"/>
              </a:ext>
            </a:extLst>
          </p:cNvPr>
          <p:cNvSpPr/>
          <p:nvPr>
            <p:custDataLst>
              <p:tags r:id="rId1"/>
            </p:custDataLst>
          </p:nvPr>
        </p:nvSpPr>
        <p:spPr bwMode="gray">
          <a:xfrm>
            <a:off x="10817875" y="10987439"/>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a:ln>
                <a:noFill/>
              </a:ln>
              <a:solidFill>
                <a:srgbClr val="FFFFFF"/>
              </a:solidFill>
              <a:effectLst/>
              <a:uLnTx/>
              <a:uFillTx/>
              <a:latin typeface="Gotham"/>
              <a:sym typeface="Arial"/>
            </a:endParaRPr>
          </a:p>
        </p:txBody>
      </p:sp>
      <p:cxnSp>
        <p:nvCxnSpPr>
          <p:cNvPr id="52" name="Straight Connector 51">
            <a:extLst>
              <a:ext uri="{FF2B5EF4-FFF2-40B4-BE49-F238E27FC236}">
                <a16:creationId xmlns:a16="http://schemas.microsoft.com/office/drawing/2014/main" id="{FED4507A-F1E7-0B14-722B-A2FA1F269E7C}"/>
              </a:ext>
            </a:extLst>
          </p:cNvPr>
          <p:cNvCxnSpPr>
            <a:cxnSpLocks/>
          </p:cNvCxnSpPr>
          <p:nvPr/>
        </p:nvCxnSpPr>
        <p:spPr>
          <a:xfrm>
            <a:off x="20224925" y="9049592"/>
            <a:ext cx="57329" cy="2540478"/>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sp>
        <p:nvSpPr>
          <p:cNvPr id="53" name="Isosceles Triangle 52">
            <a:extLst>
              <a:ext uri="{FF2B5EF4-FFF2-40B4-BE49-F238E27FC236}">
                <a16:creationId xmlns:a16="http://schemas.microsoft.com/office/drawing/2014/main" id="{741B03D8-DDCE-30EA-742C-7230F90B8E2A}"/>
              </a:ext>
            </a:extLst>
          </p:cNvPr>
          <p:cNvSpPr/>
          <p:nvPr>
            <p:custDataLst>
              <p:tags r:id="rId2"/>
            </p:custDataLst>
          </p:nvPr>
        </p:nvSpPr>
        <p:spPr bwMode="gray">
          <a:xfrm>
            <a:off x="19957582" y="10973839"/>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a:ln>
                <a:noFill/>
              </a:ln>
              <a:solidFill>
                <a:srgbClr val="FFFFFF"/>
              </a:solidFill>
              <a:effectLst/>
              <a:uLnTx/>
              <a:uFillTx/>
              <a:latin typeface="Gotham"/>
              <a:sym typeface="Arial"/>
            </a:endParaRPr>
          </a:p>
        </p:txBody>
      </p:sp>
      <p:sp>
        <p:nvSpPr>
          <p:cNvPr id="55" name="Star: 5 Points 54">
            <a:extLst>
              <a:ext uri="{FF2B5EF4-FFF2-40B4-BE49-F238E27FC236}">
                <a16:creationId xmlns:a16="http://schemas.microsoft.com/office/drawing/2014/main" id="{FE394683-C8FF-19E5-9C72-A535272C25D2}"/>
              </a:ext>
            </a:extLst>
          </p:cNvPr>
          <p:cNvSpPr/>
          <p:nvPr/>
        </p:nvSpPr>
        <p:spPr>
          <a:xfrm>
            <a:off x="19892415" y="8549114"/>
            <a:ext cx="606450" cy="606450"/>
          </a:xfrm>
          <a:prstGeom prst="star5">
            <a:avLst>
              <a:gd name="adj" fmla="val 19098"/>
              <a:gd name="hf" fmla="val 105146"/>
              <a:gd name="vf" fmla="val 110557"/>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sp>
        <p:nvSpPr>
          <p:cNvPr id="33" name="Arrow: Chevron 2">
            <a:extLst>
              <a:ext uri="{FF2B5EF4-FFF2-40B4-BE49-F238E27FC236}">
                <a16:creationId xmlns:a16="http://schemas.microsoft.com/office/drawing/2014/main" id="{AE55894D-AE50-26AD-448C-8F057D3EF882}"/>
              </a:ext>
            </a:extLst>
          </p:cNvPr>
          <p:cNvSpPr/>
          <p:nvPr/>
        </p:nvSpPr>
        <p:spPr>
          <a:xfrm>
            <a:off x="6816492" y="7625809"/>
            <a:ext cx="5610568" cy="1634666"/>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Five-Year Action Plan and Initial Proposal</a:t>
            </a:r>
          </a:p>
        </p:txBody>
      </p:sp>
      <p:sp>
        <p:nvSpPr>
          <p:cNvPr id="31" name="Star: 5 Points 30">
            <a:extLst>
              <a:ext uri="{FF2B5EF4-FFF2-40B4-BE49-F238E27FC236}">
                <a16:creationId xmlns:a16="http://schemas.microsoft.com/office/drawing/2014/main" id="{28FEAF93-7EB5-938C-4DFD-A973D6401916}"/>
              </a:ext>
            </a:extLst>
          </p:cNvPr>
          <p:cNvSpPr/>
          <p:nvPr/>
        </p:nvSpPr>
        <p:spPr>
          <a:xfrm>
            <a:off x="11702646" y="8443142"/>
            <a:ext cx="606450" cy="606450"/>
          </a:xfrm>
          <a:prstGeom prst="star5">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sp>
        <p:nvSpPr>
          <p:cNvPr id="14" name="Isosceles Triangle 13">
            <a:extLst>
              <a:ext uri="{FF2B5EF4-FFF2-40B4-BE49-F238E27FC236}">
                <a16:creationId xmlns:a16="http://schemas.microsoft.com/office/drawing/2014/main" id="{21E07BB9-A9F9-18C2-6467-5EE462D8D05B}"/>
              </a:ext>
            </a:extLst>
          </p:cNvPr>
          <p:cNvSpPr/>
          <p:nvPr>
            <p:custDataLst>
              <p:tags r:id="rId3"/>
            </p:custDataLst>
          </p:nvPr>
        </p:nvSpPr>
        <p:spPr bwMode="gray">
          <a:xfrm>
            <a:off x="11689591" y="11255146"/>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a:ln>
                <a:noFill/>
              </a:ln>
              <a:solidFill>
                <a:srgbClr val="FFFFFF"/>
              </a:solidFill>
              <a:effectLst/>
              <a:uLnTx/>
              <a:uFillTx/>
              <a:latin typeface="Gotham"/>
              <a:sym typeface="Arial"/>
            </a:endParaRPr>
          </a:p>
        </p:txBody>
      </p:sp>
    </p:spTree>
    <p:extLst>
      <p:ext uri="{BB962C8B-B14F-4D97-AF65-F5344CB8AC3E}">
        <p14:creationId xmlns:p14="http://schemas.microsoft.com/office/powerpoint/2010/main" val="10064956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p:nvPr/>
        </p:nvSpPr>
        <p:spPr>
          <a:xfrm>
            <a:off x="12192000" y="3135209"/>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105" name="Google Shape;105;p5"/>
          <p:cNvSpPr/>
          <p:nvPr/>
        </p:nvSpPr>
        <p:spPr>
          <a:xfrm>
            <a:off x="1301257" y="3135209"/>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106" name="Google Shape;106;p5"/>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12121"/>
              </a:buClr>
              <a:buSzPts val="2400"/>
              <a:buFont typeface="Gill Sans"/>
              <a:buNone/>
            </a:pPr>
            <a:r>
              <a:rPr lang="en-US"/>
              <a:t> </a:t>
            </a:r>
            <a:endParaRPr/>
          </a:p>
        </p:txBody>
      </p:sp>
      <p:sp>
        <p:nvSpPr>
          <p:cNvPr id="107" name="Google Shape;107;p5"/>
          <p:cNvSpPr txBox="1"/>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i="0" u="none" strike="noStrike" cap="none" smtClean="0">
                <a:solidFill>
                  <a:srgbClr val="242451"/>
                </a:solidFill>
                <a:latin typeface="Gill Sans MT" panose="020B0502020104020203" pitchFamily="34" charset="0"/>
                <a:ea typeface="Gill Sans"/>
                <a:cs typeface="Gill Sans"/>
                <a:sym typeface="Gill Sans"/>
              </a:rPr>
              <a:t>12</a:t>
            </a:fld>
            <a:endParaRPr lang="en-US" sz="1800" b="0" i="0" u="none" strike="noStrike" cap="none">
              <a:solidFill>
                <a:srgbClr val="242451"/>
              </a:solidFill>
              <a:latin typeface="Gill Sans MT" panose="020B0502020104020203" pitchFamily="34" charset="0"/>
              <a:ea typeface="Gill Sans"/>
              <a:cs typeface="Gill Sans"/>
              <a:sym typeface="Gill Sans"/>
            </a:endParaRPr>
          </a:p>
        </p:txBody>
      </p:sp>
      <p:sp>
        <p:nvSpPr>
          <p:cNvPr id="108" name="Google Shape;108;p5"/>
          <p:cNvSpPr txBox="1"/>
          <p:nvPr/>
        </p:nvSpPr>
        <p:spPr>
          <a:xfrm>
            <a:off x="1301257" y="3562609"/>
            <a:ext cx="10377698"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MT" panose="020B0502020104020203" pitchFamily="34" charset="0"/>
                <a:ea typeface="Gill Sans"/>
                <a:cs typeface="Gill Sans"/>
                <a:sym typeface="Gill Sans"/>
              </a:rPr>
              <a:t>2022 and 2023 interactions to ensure </a:t>
            </a:r>
          </a:p>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MT" panose="020B0502020104020203" pitchFamily="34" charset="0"/>
                <a:ea typeface="Gill Sans"/>
                <a:cs typeface="Gill Sans"/>
                <a:sym typeface="Gill Sans"/>
              </a:rPr>
              <a:t>local and partner input…</a:t>
            </a:r>
          </a:p>
        </p:txBody>
      </p:sp>
      <p:sp>
        <p:nvSpPr>
          <p:cNvPr id="109" name="Google Shape;109;p5"/>
          <p:cNvSpPr txBox="1"/>
          <p:nvPr/>
        </p:nvSpPr>
        <p:spPr>
          <a:xfrm>
            <a:off x="1828799" y="5555789"/>
            <a:ext cx="9850155" cy="5320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In-person meetings in every county and virtual meeting with each county</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Publication of 67 detailed county broadband profiles and online presentations to local officials in each county</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Phone survey of thousands of Alabama households</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Facilitated sessions or one-on-one meetings with ISPs, agencies, nonprofits, and other partners</a:t>
            </a:r>
          </a:p>
          <a:p>
            <a:pPr marL="342900" marR="0" lvl="0" indent="-342900" algn="l" rtl="0">
              <a:spcBef>
                <a:spcPts val="0"/>
              </a:spcBef>
              <a:spcAft>
                <a:spcPts val="1200"/>
              </a:spcAft>
              <a:buClr>
                <a:srgbClr val="242451"/>
              </a:buClr>
              <a:buSzPts val="2400"/>
              <a:buFont typeface="Arial"/>
              <a:buChar char="•"/>
            </a:pPr>
            <a:r>
              <a:rPr lang="en-US" sz="2800" b="0" dirty="0">
                <a:solidFill>
                  <a:srgbClr val="242451"/>
                </a:solidFill>
                <a:latin typeface="Gill Sans MT" panose="020B0502020104020203" pitchFamily="34" charset="0"/>
                <a:ea typeface="Gill Sans"/>
                <a:cs typeface="Gill Sans"/>
                <a:sym typeface="Gill Sans"/>
              </a:rPr>
              <a:t>P</a:t>
            </a:r>
            <a:r>
              <a:rPr lang="en-US" sz="2800" b="0" i="0" u="none" strike="noStrike" cap="none" dirty="0">
                <a:solidFill>
                  <a:srgbClr val="242451"/>
                </a:solidFill>
                <a:latin typeface="Gill Sans MT" panose="020B0502020104020203" pitchFamily="34" charset="0"/>
                <a:ea typeface="Gill Sans"/>
                <a:cs typeface="Gill Sans"/>
                <a:sym typeface="Gill Sans"/>
              </a:rPr>
              <a:t>artner program </a:t>
            </a:r>
            <a:r>
              <a:rPr lang="en-US" sz="2800" b="0" dirty="0">
                <a:solidFill>
                  <a:srgbClr val="242451"/>
                </a:solidFill>
                <a:latin typeface="Gill Sans MT" panose="020B0502020104020203" pitchFamily="34" charset="0"/>
                <a:ea typeface="Gill Sans"/>
                <a:cs typeface="Gill Sans"/>
                <a:sym typeface="Gill Sans"/>
              </a:rPr>
              <a:t>questionnaires and invento</a:t>
            </a:r>
            <a:r>
              <a:rPr lang="en-US" sz="2800" b="0" i="0" u="none" strike="noStrike" cap="none" dirty="0">
                <a:solidFill>
                  <a:srgbClr val="242451"/>
                </a:solidFill>
                <a:latin typeface="Gill Sans MT" panose="020B0502020104020203" pitchFamily="34" charset="0"/>
                <a:ea typeface="Gill Sans"/>
                <a:cs typeface="Gill Sans"/>
                <a:sym typeface="Gill Sans"/>
              </a:rPr>
              <a:t>ries</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Public comments on Digital Opportunity Plan and Initial Proposal Volumes 1 and 2</a:t>
            </a:r>
          </a:p>
        </p:txBody>
      </p:sp>
      <p:sp>
        <p:nvSpPr>
          <p:cNvPr id="110" name="Google Shape;110;p5"/>
          <p:cNvSpPr txBox="1"/>
          <p:nvPr/>
        </p:nvSpPr>
        <p:spPr>
          <a:xfrm>
            <a:off x="12192001" y="3562609"/>
            <a:ext cx="10377698"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MT" panose="020B0502020104020203" pitchFamily="34" charset="0"/>
                <a:ea typeface="Gill Sans"/>
                <a:cs typeface="Gill Sans"/>
                <a:sym typeface="Gill Sans"/>
              </a:rPr>
              <a:t>…continues into 2024 and 2025 </a:t>
            </a:r>
          </a:p>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MT" panose="020B0502020104020203" pitchFamily="34" charset="0"/>
                <a:ea typeface="Gill Sans"/>
                <a:cs typeface="Gill Sans"/>
                <a:sym typeface="Gill Sans"/>
              </a:rPr>
              <a:t>grant cycle</a:t>
            </a:r>
          </a:p>
        </p:txBody>
      </p:sp>
      <p:sp>
        <p:nvSpPr>
          <p:cNvPr id="111" name="Google Shape;111;p5"/>
          <p:cNvSpPr txBox="1"/>
          <p:nvPr/>
        </p:nvSpPr>
        <p:spPr>
          <a:xfrm>
            <a:off x="13018167" y="5555789"/>
            <a:ext cx="9039901" cy="3973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Targeted outreach</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Challenge Process information and opportunity</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Statewide information sessions/webinars</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MT" panose="020B0502020104020203" pitchFamily="34" charset="0"/>
                <a:ea typeface="Gill Sans"/>
                <a:cs typeface="Gill Sans"/>
                <a:sym typeface="Gill Sans"/>
              </a:rPr>
              <a:t>Public comment opportunities</a:t>
            </a:r>
          </a:p>
        </p:txBody>
      </p:sp>
      <p:sp>
        <p:nvSpPr>
          <p:cNvPr id="112" name="Google Shape;112;p5"/>
          <p:cNvSpPr txBox="1"/>
          <p:nvPr/>
        </p:nvSpPr>
        <p:spPr>
          <a:xfrm>
            <a:off x="1326657" y="1011753"/>
            <a:ext cx="21730686" cy="9787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6400" b="1" i="0" u="none" strike="noStrike" cap="none">
                <a:solidFill>
                  <a:srgbClr val="33CC99"/>
                </a:solidFill>
                <a:latin typeface="Georgia"/>
                <a:ea typeface="Georgia"/>
                <a:cs typeface="Georgia"/>
                <a:sym typeface="Georgia"/>
              </a:rPr>
              <a:t>Local and partner input</a:t>
            </a:r>
            <a:endParaRPr/>
          </a:p>
        </p:txBody>
      </p:sp>
      <p:cxnSp>
        <p:nvCxnSpPr>
          <p:cNvPr id="114" name="Google Shape;114;p5"/>
          <p:cNvCxnSpPr/>
          <p:nvPr/>
        </p:nvCxnSpPr>
        <p:spPr>
          <a:xfrm rot="10800000">
            <a:off x="5178141" y="4987339"/>
            <a:ext cx="2623931" cy="0"/>
          </a:xfrm>
          <a:prstGeom prst="straightConnector1">
            <a:avLst/>
          </a:prstGeom>
          <a:noFill/>
          <a:ln w="63500" cap="rnd" cmpd="sng">
            <a:solidFill>
              <a:srgbClr val="F8D57C"/>
            </a:solidFill>
            <a:prstDash val="solid"/>
            <a:round/>
            <a:headEnd type="none" w="sm" len="sm"/>
            <a:tailEnd type="none" w="sm" len="sm"/>
          </a:ln>
        </p:spPr>
      </p:cxnSp>
      <p:cxnSp>
        <p:nvCxnSpPr>
          <p:cNvPr id="115" name="Google Shape;115;p5"/>
          <p:cNvCxnSpPr/>
          <p:nvPr/>
        </p:nvCxnSpPr>
        <p:spPr>
          <a:xfrm rot="10800000">
            <a:off x="16068884" y="4987339"/>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87256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E4A50D-EB9F-668F-701B-C1EAB54AF65C}"/>
              </a:ext>
            </a:extLst>
          </p:cNvPr>
          <p:cNvSpPr>
            <a:spLocks noGrp="1"/>
          </p:cNvSpPr>
          <p:nvPr>
            <p:ph type="body" sz="quarter" idx="23"/>
          </p:nvPr>
        </p:nvSpPr>
        <p:spPr>
          <a:xfrm>
            <a:off x="1301257" y="12362615"/>
            <a:ext cx="17536114" cy="341632"/>
          </a:xfrm>
        </p:spPr>
        <p:txBody>
          <a:bodyPr/>
          <a:lstStyle/>
          <a:p>
            <a:fld id="{B50B12B3-D302-D742-AEA8-F03DE9ADCA1C}" type="slidenum">
              <a:rPr lang="en-US" sz="1800" b="0" smtClean="0">
                <a:solidFill>
                  <a:srgbClr val="242451"/>
                </a:solidFill>
              </a:rPr>
              <a:pPr/>
              <a:t>13</a:t>
            </a:fld>
            <a:endParaRPr lang="en-US" sz="1800" b="0">
              <a:solidFill>
                <a:srgbClr val="242451"/>
              </a:solidFill>
            </a:endParaRPr>
          </a:p>
        </p:txBody>
      </p:sp>
      <p:sp>
        <p:nvSpPr>
          <p:cNvPr id="22" name="Text Placeholder 2">
            <a:extLst>
              <a:ext uri="{FF2B5EF4-FFF2-40B4-BE49-F238E27FC236}">
                <a16:creationId xmlns:a16="http://schemas.microsoft.com/office/drawing/2014/main" id="{D82115C0-05B0-2C2E-E855-280ECFA494A6}"/>
              </a:ext>
            </a:extLst>
          </p:cNvPr>
          <p:cNvSpPr>
            <a:spLocks noGrp="1"/>
          </p:cNvSpPr>
          <p:nvPr>
            <p:ph type="body" sz="quarter" idx="21"/>
          </p:nvPr>
        </p:nvSpPr>
        <p:spPr>
          <a:xfrm>
            <a:off x="1326657" y="1011753"/>
            <a:ext cx="21730686" cy="1131079"/>
          </a:xfrm>
        </p:spPr>
        <p:txBody>
          <a:bodyPr/>
          <a:lstStyle/>
          <a:p>
            <a:r>
              <a:rPr lang="en-US" b="1">
                <a:latin typeface="Georgia" panose="02040502050405020303" pitchFamily="18" charset="0"/>
              </a:rPr>
              <a:t>Findings and themes</a:t>
            </a:r>
          </a:p>
        </p:txBody>
      </p:sp>
      <p:sp>
        <p:nvSpPr>
          <p:cNvPr id="8" name="Rectangle 7">
            <a:extLst>
              <a:ext uri="{FF2B5EF4-FFF2-40B4-BE49-F238E27FC236}">
                <a16:creationId xmlns:a16="http://schemas.microsoft.com/office/drawing/2014/main" id="{CD73EF73-077F-BA7F-A963-2E76CDED9A6C}"/>
              </a:ext>
            </a:extLst>
          </p:cNvPr>
          <p:cNvSpPr/>
          <p:nvPr/>
        </p:nvSpPr>
        <p:spPr>
          <a:xfrm>
            <a:off x="662521" y="2981695"/>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Rounded Corners 5">
            <a:extLst>
              <a:ext uri="{FF2B5EF4-FFF2-40B4-BE49-F238E27FC236}">
                <a16:creationId xmlns:a16="http://schemas.microsoft.com/office/drawing/2014/main" id="{CE8F27F7-6FC8-26BB-E897-4DE86036C70D}"/>
              </a:ext>
            </a:extLst>
          </p:cNvPr>
          <p:cNvSpPr/>
          <p:nvPr/>
        </p:nvSpPr>
        <p:spPr>
          <a:xfrm>
            <a:off x="662521" y="2981698"/>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a:latin typeface="+mj-lt"/>
              </a:rPr>
              <a:t>Deployment</a:t>
            </a:r>
            <a:endParaRPr lang="en-US" sz="3200">
              <a:latin typeface="+mj-lt"/>
            </a:endParaRPr>
          </a:p>
        </p:txBody>
      </p:sp>
      <p:sp>
        <p:nvSpPr>
          <p:cNvPr id="11" name="Text Placeholder 4">
            <a:extLst>
              <a:ext uri="{FF2B5EF4-FFF2-40B4-BE49-F238E27FC236}">
                <a16:creationId xmlns:a16="http://schemas.microsoft.com/office/drawing/2014/main" id="{BCE6AE15-695C-B09A-6AB2-237185D617E0}"/>
              </a:ext>
            </a:extLst>
          </p:cNvPr>
          <p:cNvSpPr txBox="1">
            <a:spLocks/>
          </p:cNvSpPr>
          <p:nvPr/>
        </p:nvSpPr>
        <p:spPr>
          <a:xfrm>
            <a:off x="1058779" y="5273760"/>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dirty="0">
                <a:solidFill>
                  <a:srgbClr val="242451"/>
                </a:solidFill>
                <a:latin typeface="Gill Sans MT" panose="020B0502020104020203" pitchFamily="34" charset="0"/>
              </a:rPr>
              <a:t>Lack of reliable broadband access creates barriers for communities to achieve economic development goals</a:t>
            </a:r>
          </a:p>
          <a:p>
            <a:pPr marL="457200" indent="-457200" hangingPunct="1">
              <a:buFont typeface="Arial" panose="020B0604020202020204" pitchFamily="34" charset="0"/>
              <a:buChar char="•"/>
            </a:pPr>
            <a:r>
              <a:rPr lang="en-US" dirty="0">
                <a:solidFill>
                  <a:srgbClr val="242451"/>
                </a:solidFill>
                <a:latin typeface="Gill Sans MT" panose="020B0502020104020203" pitchFamily="34" charset="0"/>
              </a:rPr>
              <a:t>In rural areas of Alabama, low density of homes creates an obstacle to deployment that means many locations are unserved or underserved </a:t>
            </a:r>
          </a:p>
          <a:p>
            <a:pPr marL="457200" indent="-457200" hangingPunct="1">
              <a:buFont typeface="Arial" panose="020B0604020202020204" pitchFamily="34" charset="0"/>
              <a:buChar char="•"/>
            </a:pPr>
            <a:r>
              <a:rPr lang="en-US" dirty="0">
                <a:solidFill>
                  <a:srgbClr val="242451"/>
                </a:solidFill>
                <a:latin typeface="Gill Sans MT" panose="020B0502020104020203" pitchFamily="34" charset="0"/>
              </a:rPr>
              <a:t>Workforce opportunities abound, as the new federal funds will create new jobs in broadband construction and maintenance</a:t>
            </a:r>
          </a:p>
          <a:p>
            <a:pPr hangingPunct="1"/>
            <a:endParaRPr lang="en-US" dirty="0">
              <a:solidFill>
                <a:srgbClr val="242451"/>
              </a:solidFill>
              <a:latin typeface="Gill Sans MT" panose="020B0502020104020203" pitchFamily="34" charset="0"/>
            </a:endParaRPr>
          </a:p>
        </p:txBody>
      </p:sp>
      <p:sp>
        <p:nvSpPr>
          <p:cNvPr id="2" name="Rectangle 1">
            <a:extLst>
              <a:ext uri="{FF2B5EF4-FFF2-40B4-BE49-F238E27FC236}">
                <a16:creationId xmlns:a16="http://schemas.microsoft.com/office/drawing/2014/main" id="{4801493A-E326-8054-1E55-92B3B0D3E8E5}"/>
              </a:ext>
            </a:extLst>
          </p:cNvPr>
          <p:cNvSpPr/>
          <p:nvPr/>
        </p:nvSpPr>
        <p:spPr>
          <a:xfrm>
            <a:off x="8418881" y="2981695"/>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Rectangle: Rounded Corners 5">
            <a:extLst>
              <a:ext uri="{FF2B5EF4-FFF2-40B4-BE49-F238E27FC236}">
                <a16:creationId xmlns:a16="http://schemas.microsoft.com/office/drawing/2014/main" id="{529BDF6D-72C8-BC73-31D8-0C3917831B7E}"/>
              </a:ext>
            </a:extLst>
          </p:cNvPr>
          <p:cNvSpPr/>
          <p:nvPr/>
        </p:nvSpPr>
        <p:spPr>
          <a:xfrm>
            <a:off x="8418881" y="2981698"/>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a:latin typeface="+mj-lt"/>
              </a:rPr>
              <a:t>Affordability</a:t>
            </a:r>
            <a:endParaRPr lang="en-US" sz="3200">
              <a:latin typeface="+mj-lt"/>
            </a:endParaRPr>
          </a:p>
        </p:txBody>
      </p:sp>
      <p:sp>
        <p:nvSpPr>
          <p:cNvPr id="4" name="Text Placeholder 4">
            <a:extLst>
              <a:ext uri="{FF2B5EF4-FFF2-40B4-BE49-F238E27FC236}">
                <a16:creationId xmlns:a16="http://schemas.microsoft.com/office/drawing/2014/main" id="{98358754-D34D-568E-7814-BE336AADEA52}"/>
              </a:ext>
            </a:extLst>
          </p:cNvPr>
          <p:cNvSpPr txBox="1">
            <a:spLocks/>
          </p:cNvSpPr>
          <p:nvPr/>
        </p:nvSpPr>
        <p:spPr>
          <a:xfrm>
            <a:off x="8815139" y="5273760"/>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Many low-income households struggle to afford broadband services</a:t>
            </a:r>
          </a:p>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Affordable Connectivity Program enrollment helps many households afford and maintain broadband connectivity</a:t>
            </a:r>
          </a:p>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Growing and expanding successful device lending programs would support affordability </a:t>
            </a:r>
          </a:p>
        </p:txBody>
      </p:sp>
      <p:sp>
        <p:nvSpPr>
          <p:cNvPr id="6" name="Rectangle 5">
            <a:extLst>
              <a:ext uri="{FF2B5EF4-FFF2-40B4-BE49-F238E27FC236}">
                <a16:creationId xmlns:a16="http://schemas.microsoft.com/office/drawing/2014/main" id="{F0B70772-5F19-BE24-81E9-B8F584762297}"/>
              </a:ext>
            </a:extLst>
          </p:cNvPr>
          <p:cNvSpPr/>
          <p:nvPr/>
        </p:nvSpPr>
        <p:spPr>
          <a:xfrm>
            <a:off x="16175241" y="2981693"/>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Rounded Corners 5">
            <a:extLst>
              <a:ext uri="{FF2B5EF4-FFF2-40B4-BE49-F238E27FC236}">
                <a16:creationId xmlns:a16="http://schemas.microsoft.com/office/drawing/2014/main" id="{4E805679-DE96-5368-A8EB-2A6530086030}"/>
              </a:ext>
            </a:extLst>
          </p:cNvPr>
          <p:cNvSpPr/>
          <p:nvPr/>
        </p:nvSpPr>
        <p:spPr>
          <a:xfrm>
            <a:off x="16175241" y="2981696"/>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a:latin typeface="+mj-lt"/>
              </a:rPr>
              <a:t>Digital skills</a:t>
            </a:r>
          </a:p>
        </p:txBody>
      </p:sp>
      <p:sp>
        <p:nvSpPr>
          <p:cNvPr id="10" name="Text Placeholder 4">
            <a:extLst>
              <a:ext uri="{FF2B5EF4-FFF2-40B4-BE49-F238E27FC236}">
                <a16:creationId xmlns:a16="http://schemas.microsoft.com/office/drawing/2014/main" id="{33D6F5DF-CBA0-FCE5-6A08-EAC04EF55124}"/>
              </a:ext>
            </a:extLst>
          </p:cNvPr>
          <p:cNvSpPr txBox="1">
            <a:spLocks/>
          </p:cNvSpPr>
          <p:nvPr/>
        </p:nvSpPr>
        <p:spPr>
          <a:xfrm>
            <a:off x="16571499" y="5273758"/>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Multiple organizations across the state offer digital skills training and opportunity exists to expand those programs</a:t>
            </a:r>
          </a:p>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A wide range of partner organizations are engaged in supporting development of digital skills</a:t>
            </a:r>
          </a:p>
          <a:p>
            <a:pPr marL="457200" indent="-457200" hangingPunct="1">
              <a:buFont typeface="Arial" panose="020B0604020202020204" pitchFamily="34" charset="0"/>
              <a:buChar char="•"/>
            </a:pPr>
            <a:r>
              <a:rPr lang="en-US">
                <a:solidFill>
                  <a:srgbClr val="242451"/>
                </a:solidFill>
                <a:latin typeface="Gill Sans MT" panose="020B0502020104020203" pitchFamily="34" charset="0"/>
              </a:rPr>
              <a:t>Digital skills challenges are frequently experienced by lower-income individuals and seniors</a:t>
            </a:r>
          </a:p>
        </p:txBody>
      </p:sp>
    </p:spTree>
    <p:extLst>
      <p:ext uri="{BB962C8B-B14F-4D97-AF65-F5344CB8AC3E}">
        <p14:creationId xmlns:p14="http://schemas.microsoft.com/office/powerpoint/2010/main" val="11450988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14</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998018"/>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a:rPr>
              <a:t>4</a:t>
            </a:r>
          </a:p>
          <a:p>
            <a:pPr algn="ctr" hangingPunct="1"/>
            <a:endParaRPr lang="en-US" b="1" dirty="0">
              <a:latin typeface="Georgia" panose="02040502050405020303" pitchFamily="18" charset="0"/>
            </a:endParaRPr>
          </a:p>
          <a:p>
            <a:pPr algn="ctr"/>
            <a:r>
              <a:rPr lang="en-US" sz="6600" b="1" dirty="0">
                <a:latin typeface="Georgia"/>
              </a:rPr>
              <a:t>The Alabama Statewide Digital Opportunity Plan</a:t>
            </a:r>
            <a:endParaRPr lang="en-US" dirty="0"/>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17022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6619460" y="1524000"/>
            <a:ext cx="17764539" cy="1141338"/>
          </a:xfrm>
        </p:spPr>
        <p:txBody>
          <a:bodyPr>
            <a:noAutofit/>
          </a:bodyPr>
          <a:lstStyle/>
          <a:p>
            <a:pPr algn="ctr"/>
            <a:r>
              <a:rPr lang="en-US" dirty="0"/>
              <a:t>Digital Opportunity Plan status</a:t>
            </a:r>
          </a:p>
        </p:txBody>
      </p:sp>
      <p:sp>
        <p:nvSpPr>
          <p:cNvPr id="2" name="Rectangle 1">
            <a:extLst>
              <a:ext uri="{FF2B5EF4-FFF2-40B4-BE49-F238E27FC236}">
                <a16:creationId xmlns:a16="http://schemas.microsoft.com/office/drawing/2014/main" id="{E93CC420-ECFB-82E5-BD0A-D6A11F7C9503}"/>
              </a:ext>
            </a:extLst>
          </p:cNvPr>
          <p:cNvSpPr/>
          <p:nvPr/>
        </p:nvSpPr>
        <p:spPr>
          <a:xfrm>
            <a:off x="-1" y="0"/>
            <a:ext cx="6619461" cy="13716000"/>
          </a:xfrm>
          <a:prstGeom prst="rect">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3" name="Text Placeholder 4">
            <a:extLst>
              <a:ext uri="{FF2B5EF4-FFF2-40B4-BE49-F238E27FC236}">
                <a16:creationId xmlns:a16="http://schemas.microsoft.com/office/drawing/2014/main" id="{D0AABB98-0ED3-5D18-B719-C8412A015F82}"/>
              </a:ext>
            </a:extLst>
          </p:cNvPr>
          <p:cNvSpPr txBox="1">
            <a:spLocks/>
          </p:cNvSpPr>
          <p:nvPr/>
        </p:nvSpPr>
        <p:spPr>
          <a:xfrm>
            <a:off x="481444" y="1524000"/>
            <a:ext cx="5504668" cy="9370943"/>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3200" dirty="0">
                <a:solidFill>
                  <a:schemeClr val="bg1"/>
                </a:solidFill>
                <a:latin typeface="Gill Sans MT"/>
                <a:cs typeface="Gill Sans"/>
              </a:rPr>
              <a:t>ADECA conducted extensive outreach to communities, Tribes, nonprofits, institutions, and the public.</a:t>
            </a:r>
          </a:p>
          <a:p>
            <a:pPr hangingPunct="1"/>
            <a:endParaRPr lang="en-US" sz="3200" dirty="0">
              <a:solidFill>
                <a:schemeClr val="bg1"/>
              </a:solidFill>
              <a:latin typeface="Gill Sans MT" panose="020B0502020104020203" pitchFamily="34" charset="0"/>
            </a:endParaRPr>
          </a:p>
          <a:p>
            <a:pPr hangingPunct="1"/>
            <a:r>
              <a:rPr lang="en-US" sz="3200" dirty="0">
                <a:solidFill>
                  <a:schemeClr val="bg1"/>
                </a:solidFill>
                <a:latin typeface="Gill Sans MT"/>
                <a:cs typeface="Gill Sans"/>
              </a:rPr>
              <a:t>The draft </a:t>
            </a:r>
            <a:r>
              <a:rPr lang="en-US" sz="3200" dirty="0">
                <a:solidFill>
                  <a:schemeClr val="bg1"/>
                </a:solidFill>
                <a:latin typeface="Gill Sans MT"/>
                <a:cs typeface="Gill Sans"/>
                <a:hlinkClick r:id="rId2">
                  <a:extLst>
                    <a:ext uri="{A12FA001-AC4F-418D-AE19-62706E023703}">
                      <ahyp:hlinkClr xmlns:ahyp="http://schemas.microsoft.com/office/drawing/2018/hyperlinkcolor" val="tx"/>
                    </a:ext>
                  </a:extLst>
                </a:hlinkClick>
              </a:rPr>
              <a:t>Digital Opportunity Plan</a:t>
            </a:r>
            <a:r>
              <a:rPr lang="en-US" sz="3200" dirty="0">
                <a:solidFill>
                  <a:schemeClr val="bg1"/>
                </a:solidFill>
                <a:latin typeface="Gill Sans MT"/>
                <a:cs typeface="Gill Sans"/>
              </a:rPr>
              <a:t> is open for public comment until Nov. 23 and will be submitted to the federal government by Dec. 14.</a:t>
            </a:r>
          </a:p>
          <a:p>
            <a:endParaRPr lang="en-US" sz="3200" dirty="0">
              <a:solidFill>
                <a:schemeClr val="bg1"/>
              </a:solidFill>
              <a:latin typeface="Gill Sans MT"/>
              <a:cs typeface="Gill Sans"/>
            </a:endParaRPr>
          </a:p>
          <a:p>
            <a:r>
              <a:rPr lang="en-US" sz="3200" dirty="0">
                <a:solidFill>
                  <a:schemeClr val="bg1"/>
                </a:solidFill>
                <a:latin typeface="Gill Sans MT"/>
                <a:cs typeface="Gill Sans"/>
              </a:rPr>
              <a:t>To access the public comment form, please </a:t>
            </a:r>
            <a:r>
              <a:rPr lang="en-US" sz="3200" dirty="0">
                <a:solidFill>
                  <a:schemeClr val="bg1"/>
                </a:solidFill>
                <a:latin typeface="Gill Sans MT"/>
                <a:cs typeface="Gill Sans"/>
                <a:hlinkClick r:id="rId3">
                  <a:extLst>
                    <a:ext uri="{A12FA001-AC4F-418D-AE19-62706E023703}">
                      <ahyp:hlinkClr xmlns:ahyp="http://schemas.microsoft.com/office/drawing/2018/hyperlinkcolor" val="tx"/>
                    </a:ext>
                  </a:extLst>
                </a:hlinkClick>
              </a:rPr>
              <a:t>click here.</a:t>
            </a:r>
            <a:endParaRPr lang="en-US" sz="3200" dirty="0">
              <a:solidFill>
                <a:schemeClr val="bg1"/>
              </a:solidFill>
              <a:latin typeface="Gill Sans MT" panose="020B0502020104020203" pitchFamily="34" charset="0"/>
            </a:endParaRPr>
          </a:p>
          <a:p>
            <a:endParaRPr lang="en-US" sz="3200" dirty="0">
              <a:solidFill>
                <a:schemeClr val="bg1"/>
              </a:solidFill>
              <a:latin typeface="Gill Sans MT"/>
              <a:cs typeface="Gill Sans"/>
            </a:endParaRPr>
          </a:p>
          <a:p>
            <a:pPr hangingPunct="1"/>
            <a:r>
              <a:rPr lang="en-US" sz="3200" dirty="0">
                <a:solidFill>
                  <a:schemeClr val="bg1"/>
                </a:solidFill>
                <a:latin typeface="Gill Sans MT"/>
                <a:cs typeface="Gill Sans"/>
              </a:rPr>
              <a:t>Federal approval of the plan will be part of how Alabama accesses related federal funds next year.</a:t>
            </a:r>
          </a:p>
        </p:txBody>
      </p:sp>
      <p:sp>
        <p:nvSpPr>
          <p:cNvPr id="13" name="Google Shape;64;p3">
            <a:extLst>
              <a:ext uri="{FF2B5EF4-FFF2-40B4-BE49-F238E27FC236}">
                <a16:creationId xmlns:a16="http://schemas.microsoft.com/office/drawing/2014/main" id="{5A0E738C-9C36-B88A-C3A1-AD283935694C}"/>
              </a:ext>
            </a:extLst>
          </p:cNvPr>
          <p:cNvSpPr/>
          <p:nvPr/>
        </p:nvSpPr>
        <p:spPr>
          <a:xfrm>
            <a:off x="12787670" y="432478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14" name="Google Shape;66;p3">
            <a:extLst>
              <a:ext uri="{FF2B5EF4-FFF2-40B4-BE49-F238E27FC236}">
                <a16:creationId xmlns:a16="http://schemas.microsoft.com/office/drawing/2014/main" id="{66ABE883-91B4-8E8D-9996-E0650B44BBFD}"/>
              </a:ext>
            </a:extLst>
          </p:cNvPr>
          <p:cNvSpPr/>
          <p:nvPr/>
        </p:nvSpPr>
        <p:spPr>
          <a:xfrm>
            <a:off x="7126911" y="432478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pic>
        <p:nvPicPr>
          <p:cNvPr id="15" name="Google Shape;70;p3" descr="Work from home Wi-Fi with solid fill">
            <a:extLst>
              <a:ext uri="{FF2B5EF4-FFF2-40B4-BE49-F238E27FC236}">
                <a16:creationId xmlns:a16="http://schemas.microsoft.com/office/drawing/2014/main" id="{D4D47666-A0E5-E73B-ED4D-556461D95ABA}"/>
              </a:ext>
            </a:extLst>
          </p:cNvPr>
          <p:cNvPicPr preferRelativeResize="0"/>
          <p:nvPr/>
        </p:nvPicPr>
        <p:blipFill rotWithShape="1">
          <a:blip r:embed="rId4">
            <a:alphaModFix/>
          </a:blip>
          <a:srcRect/>
          <a:stretch/>
        </p:blipFill>
        <p:spPr>
          <a:xfrm>
            <a:off x="7246214" y="5398365"/>
            <a:ext cx="1161304" cy="1161304"/>
          </a:xfrm>
          <a:prstGeom prst="rect">
            <a:avLst/>
          </a:prstGeom>
          <a:noFill/>
          <a:ln>
            <a:noFill/>
          </a:ln>
        </p:spPr>
      </p:pic>
      <p:sp>
        <p:nvSpPr>
          <p:cNvPr id="16" name="Google Shape;71;p3">
            <a:extLst>
              <a:ext uri="{FF2B5EF4-FFF2-40B4-BE49-F238E27FC236}">
                <a16:creationId xmlns:a16="http://schemas.microsoft.com/office/drawing/2014/main" id="{DCE75906-E943-1F9F-DDF8-B76B0A930FF1}"/>
              </a:ext>
            </a:extLst>
          </p:cNvPr>
          <p:cNvSpPr txBox="1"/>
          <p:nvPr/>
        </p:nvSpPr>
        <p:spPr>
          <a:xfrm>
            <a:off x="8515423" y="432478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MT" panose="020B0502020104020203" pitchFamily="34" charset="0"/>
                <a:ea typeface="Gill Sans"/>
                <a:cs typeface="Gill Sans"/>
                <a:sym typeface="Gill Sans"/>
              </a:rPr>
              <a:t>Broadband access</a:t>
            </a:r>
            <a:endParaRPr lang="en-US" sz="2800" b="0" i="0" u="none" strike="noStrike" cap="none" dirty="0">
              <a:solidFill>
                <a:srgbClr val="242451"/>
              </a:solidFill>
              <a:latin typeface="Gill Sans MT" panose="020B0502020104020203" pitchFamily="34" charset="0"/>
              <a:ea typeface="Gill Sans"/>
              <a:cs typeface="Gill Sans"/>
              <a:sym typeface="Gill Sans"/>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dirty="0">
                <a:solidFill>
                  <a:srgbClr val="242451"/>
                </a:solidFill>
                <a:latin typeface="Gill Sans MT" panose="020B0502020104020203" pitchFamily="34" charset="0"/>
                <a:ea typeface="Gill Sans"/>
                <a:cs typeface="Gill Sans"/>
                <a:sym typeface="Gill Sans"/>
              </a:rPr>
              <a:t>Affordable, accessible, and reliable high-speed home internet service is available for all.</a:t>
            </a:r>
            <a:endParaRPr lang="en-US" dirty="0"/>
          </a:p>
        </p:txBody>
      </p:sp>
      <p:sp>
        <p:nvSpPr>
          <p:cNvPr id="17" name="Google Shape;72;p3">
            <a:extLst>
              <a:ext uri="{FF2B5EF4-FFF2-40B4-BE49-F238E27FC236}">
                <a16:creationId xmlns:a16="http://schemas.microsoft.com/office/drawing/2014/main" id="{C7A02D57-20B3-C715-7B7F-83EA80512D31}"/>
              </a:ext>
            </a:extLst>
          </p:cNvPr>
          <p:cNvSpPr txBox="1"/>
          <p:nvPr/>
        </p:nvSpPr>
        <p:spPr>
          <a:xfrm>
            <a:off x="14199542" y="432478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Accessible and inclusive content</a:t>
            </a:r>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a:solidFill>
                  <a:srgbClr val="242451"/>
                </a:solidFill>
                <a:latin typeface="Gill Sans MT" panose="020B0502020104020203" pitchFamily="34" charset="0"/>
                <a:ea typeface="Gill Sans"/>
                <a:cs typeface="Gill Sans"/>
                <a:sym typeface="Gill Sans"/>
              </a:rPr>
              <a:t>Public online content is accessible by all.</a:t>
            </a:r>
            <a:endParaRPr/>
          </a:p>
        </p:txBody>
      </p:sp>
      <p:pic>
        <p:nvPicPr>
          <p:cNvPr id="18" name="Google Shape;74;p3" descr="Group with solid fill">
            <a:extLst>
              <a:ext uri="{FF2B5EF4-FFF2-40B4-BE49-F238E27FC236}">
                <a16:creationId xmlns:a16="http://schemas.microsoft.com/office/drawing/2014/main" id="{C99F7094-7CDF-FE16-C070-B78677474AEE}"/>
              </a:ext>
            </a:extLst>
          </p:cNvPr>
          <p:cNvPicPr preferRelativeResize="0"/>
          <p:nvPr/>
        </p:nvPicPr>
        <p:blipFill rotWithShape="1">
          <a:blip r:embed="rId5">
            <a:alphaModFix/>
          </a:blip>
          <a:srcRect/>
          <a:stretch/>
        </p:blipFill>
        <p:spPr>
          <a:xfrm>
            <a:off x="12886213" y="5355443"/>
            <a:ext cx="1247147" cy="1247147"/>
          </a:xfrm>
          <a:prstGeom prst="rect">
            <a:avLst/>
          </a:prstGeom>
          <a:noFill/>
          <a:ln>
            <a:noFill/>
          </a:ln>
        </p:spPr>
      </p:pic>
      <p:sp>
        <p:nvSpPr>
          <p:cNvPr id="19" name="Google Shape;65;p3">
            <a:extLst>
              <a:ext uri="{FF2B5EF4-FFF2-40B4-BE49-F238E27FC236}">
                <a16:creationId xmlns:a16="http://schemas.microsoft.com/office/drawing/2014/main" id="{F844711A-D5A0-EE7C-C854-41BD6588F016}"/>
              </a:ext>
            </a:extLst>
          </p:cNvPr>
          <p:cNvSpPr/>
          <p:nvPr/>
        </p:nvSpPr>
        <p:spPr>
          <a:xfrm>
            <a:off x="18448429" y="4316099"/>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20" name="Google Shape;73;p3">
            <a:extLst>
              <a:ext uri="{FF2B5EF4-FFF2-40B4-BE49-F238E27FC236}">
                <a16:creationId xmlns:a16="http://schemas.microsoft.com/office/drawing/2014/main" id="{2A06BA63-4C0D-5141-D62F-2CD0467E2545}"/>
              </a:ext>
            </a:extLst>
          </p:cNvPr>
          <p:cNvSpPr txBox="1"/>
          <p:nvPr/>
        </p:nvSpPr>
        <p:spPr>
          <a:xfrm>
            <a:off x="19883661" y="4316099"/>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Devices and tech support</a:t>
            </a:r>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a:solidFill>
                  <a:srgbClr val="242451"/>
                </a:solidFill>
                <a:latin typeface="Gill Sans MT" panose="020B0502020104020203" pitchFamily="34" charset="0"/>
                <a:ea typeface="Gill Sans"/>
                <a:cs typeface="Gill Sans"/>
                <a:sym typeface="Gill Sans"/>
              </a:rPr>
              <a:t>Individuals have access to a computer or tablet and technical support.</a:t>
            </a:r>
            <a:endParaRPr/>
          </a:p>
        </p:txBody>
      </p:sp>
      <p:pic>
        <p:nvPicPr>
          <p:cNvPr id="21" name="Google Shape;75;p3" descr="Programmer female with solid fill">
            <a:extLst>
              <a:ext uri="{FF2B5EF4-FFF2-40B4-BE49-F238E27FC236}">
                <a16:creationId xmlns:a16="http://schemas.microsoft.com/office/drawing/2014/main" id="{8C5BCCC6-292D-D606-C474-CFBFAFFC2AD0}"/>
              </a:ext>
            </a:extLst>
          </p:cNvPr>
          <p:cNvPicPr preferRelativeResize="0"/>
          <p:nvPr/>
        </p:nvPicPr>
        <p:blipFill rotWithShape="1">
          <a:blip r:embed="rId6">
            <a:alphaModFix/>
          </a:blip>
          <a:srcRect/>
          <a:stretch/>
        </p:blipFill>
        <p:spPr>
          <a:xfrm>
            <a:off x="18678513" y="5400852"/>
            <a:ext cx="1138966" cy="1138966"/>
          </a:xfrm>
          <a:prstGeom prst="rect">
            <a:avLst/>
          </a:prstGeom>
          <a:noFill/>
          <a:ln>
            <a:noFill/>
          </a:ln>
        </p:spPr>
      </p:pic>
      <p:sp>
        <p:nvSpPr>
          <p:cNvPr id="22" name="Google Shape;76;p3">
            <a:extLst>
              <a:ext uri="{FF2B5EF4-FFF2-40B4-BE49-F238E27FC236}">
                <a16:creationId xmlns:a16="http://schemas.microsoft.com/office/drawing/2014/main" id="{BD6CB2A3-1CA7-C492-6188-55B6B5FF1B15}"/>
              </a:ext>
            </a:extLst>
          </p:cNvPr>
          <p:cNvSpPr/>
          <p:nvPr/>
        </p:nvSpPr>
        <p:spPr>
          <a:xfrm>
            <a:off x="15744738" y="808075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23" name="Google Shape;77;p3">
            <a:extLst>
              <a:ext uri="{FF2B5EF4-FFF2-40B4-BE49-F238E27FC236}">
                <a16:creationId xmlns:a16="http://schemas.microsoft.com/office/drawing/2014/main" id="{53BB7CC8-22D1-3465-96F8-F16DE866475D}"/>
              </a:ext>
            </a:extLst>
          </p:cNvPr>
          <p:cNvSpPr/>
          <p:nvPr/>
        </p:nvSpPr>
        <p:spPr>
          <a:xfrm>
            <a:off x="10034033" y="8089433"/>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24" name="Google Shape;78;p3">
            <a:extLst>
              <a:ext uri="{FF2B5EF4-FFF2-40B4-BE49-F238E27FC236}">
                <a16:creationId xmlns:a16="http://schemas.microsoft.com/office/drawing/2014/main" id="{23509701-693A-FBA0-8B8E-3B1A7D05F328}"/>
              </a:ext>
            </a:extLst>
          </p:cNvPr>
          <p:cNvSpPr txBox="1"/>
          <p:nvPr/>
        </p:nvSpPr>
        <p:spPr>
          <a:xfrm>
            <a:off x="11422545" y="8089433"/>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Privacy and security</a:t>
            </a:r>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a:solidFill>
                  <a:srgbClr val="242451"/>
                </a:solidFill>
                <a:latin typeface="Gill Sans MT" panose="020B0502020104020203" pitchFamily="34" charset="0"/>
                <a:ea typeface="Gill Sans"/>
                <a:cs typeface="Gill Sans"/>
                <a:sym typeface="Gill Sans"/>
              </a:rPr>
              <a:t>Individuals can protect their data privacy and online security.</a:t>
            </a:r>
            <a:endParaRPr/>
          </a:p>
        </p:txBody>
      </p:sp>
      <p:sp>
        <p:nvSpPr>
          <p:cNvPr id="25" name="Google Shape;79;p3">
            <a:extLst>
              <a:ext uri="{FF2B5EF4-FFF2-40B4-BE49-F238E27FC236}">
                <a16:creationId xmlns:a16="http://schemas.microsoft.com/office/drawing/2014/main" id="{A2F4C440-A0C9-D616-E4A3-0C18CA5F5598}"/>
              </a:ext>
            </a:extLst>
          </p:cNvPr>
          <p:cNvSpPr txBox="1"/>
          <p:nvPr/>
        </p:nvSpPr>
        <p:spPr>
          <a:xfrm>
            <a:off x="17156610" y="808075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Digital skills</a:t>
            </a:r>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a:solidFill>
                  <a:srgbClr val="242451"/>
                </a:solidFill>
                <a:latin typeface="Gill Sans MT" panose="020B0502020104020203" pitchFamily="34" charset="0"/>
                <a:ea typeface="Gill Sans"/>
                <a:cs typeface="Gill Sans"/>
                <a:sym typeface="Gill Sans"/>
              </a:rPr>
              <a:t>Individuals have digital skills to use the internet in their daily lives.</a:t>
            </a:r>
            <a:endParaRPr/>
          </a:p>
        </p:txBody>
      </p:sp>
      <p:pic>
        <p:nvPicPr>
          <p:cNvPr id="26" name="Google Shape;80;p3" descr="Lock with solid fill">
            <a:extLst>
              <a:ext uri="{FF2B5EF4-FFF2-40B4-BE49-F238E27FC236}">
                <a16:creationId xmlns:a16="http://schemas.microsoft.com/office/drawing/2014/main" id="{B17365CC-FDF6-A8A5-C6B3-416121B651E8}"/>
              </a:ext>
            </a:extLst>
          </p:cNvPr>
          <p:cNvPicPr preferRelativeResize="0"/>
          <p:nvPr/>
        </p:nvPicPr>
        <p:blipFill rotWithShape="1">
          <a:blip r:embed="rId7">
            <a:alphaModFix/>
          </a:blip>
          <a:srcRect/>
          <a:stretch/>
        </p:blipFill>
        <p:spPr>
          <a:xfrm>
            <a:off x="10221473" y="9115975"/>
            <a:ext cx="1190075" cy="1190075"/>
          </a:xfrm>
          <a:prstGeom prst="rect">
            <a:avLst/>
          </a:prstGeom>
          <a:noFill/>
          <a:ln>
            <a:noFill/>
          </a:ln>
        </p:spPr>
      </p:pic>
      <p:pic>
        <p:nvPicPr>
          <p:cNvPr id="27" name="Google Shape;81;p3" descr="Laptop with solid fill">
            <a:extLst>
              <a:ext uri="{FF2B5EF4-FFF2-40B4-BE49-F238E27FC236}">
                <a16:creationId xmlns:a16="http://schemas.microsoft.com/office/drawing/2014/main" id="{1D6A5FFC-2D84-89C9-07F5-3B0FFA00E94E}"/>
              </a:ext>
            </a:extLst>
          </p:cNvPr>
          <p:cNvPicPr preferRelativeResize="0"/>
          <p:nvPr/>
        </p:nvPicPr>
        <p:blipFill rotWithShape="1">
          <a:blip r:embed="rId8">
            <a:alphaModFix/>
          </a:blip>
          <a:srcRect/>
          <a:stretch/>
        </p:blipFill>
        <p:spPr>
          <a:xfrm>
            <a:off x="15835934" y="9116852"/>
            <a:ext cx="1236270" cy="1236270"/>
          </a:xfrm>
          <a:prstGeom prst="rect">
            <a:avLst/>
          </a:prstGeom>
          <a:noFill/>
          <a:ln>
            <a:noFill/>
          </a:ln>
        </p:spPr>
      </p:pic>
      <p:sp>
        <p:nvSpPr>
          <p:cNvPr id="28" name="Google Shape;71;p3">
            <a:extLst>
              <a:ext uri="{FF2B5EF4-FFF2-40B4-BE49-F238E27FC236}">
                <a16:creationId xmlns:a16="http://schemas.microsoft.com/office/drawing/2014/main" id="{E92D048C-6463-1279-16A6-00BCB4228207}"/>
              </a:ext>
            </a:extLst>
          </p:cNvPr>
          <p:cNvSpPr txBox="1"/>
          <p:nvPr/>
        </p:nvSpPr>
        <p:spPr>
          <a:xfrm>
            <a:off x="11220880" y="3618016"/>
            <a:ext cx="8437273" cy="53596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242451"/>
              </a:buClr>
              <a:buSzPts val="2800"/>
              <a:buFont typeface="Gill Sans"/>
              <a:buNone/>
            </a:pPr>
            <a:r>
              <a:rPr lang="en-US" sz="3200" dirty="0">
                <a:solidFill>
                  <a:srgbClr val="242451"/>
                </a:solidFill>
                <a:cs typeface="Gill Sans"/>
                <a:sym typeface="Gill Sans"/>
              </a:rPr>
              <a:t>Elements of Digital Opportunity</a:t>
            </a:r>
            <a:endParaRPr sz="3200" dirty="0"/>
          </a:p>
        </p:txBody>
      </p:sp>
      <p:sp>
        <p:nvSpPr>
          <p:cNvPr id="5" name="Text Placeholder 4">
            <a:extLst>
              <a:ext uri="{FF2B5EF4-FFF2-40B4-BE49-F238E27FC236}">
                <a16:creationId xmlns:a16="http://schemas.microsoft.com/office/drawing/2014/main" id="{21AE23C0-9EEB-6698-4051-DBC8C414B0F2}"/>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chemeClr val="bg1"/>
                </a:solidFill>
                <a:latin typeface="Gill Sans MT" panose="020B0502020104020203" pitchFamily="34" charset="0"/>
              </a:rPr>
              <a:pPr hangingPunct="1"/>
              <a:t>15</a:t>
            </a:fld>
            <a:endParaRPr lang="en-US" sz="1800" b="0">
              <a:solidFill>
                <a:schemeClr val="bg1"/>
              </a:solidFill>
              <a:latin typeface="Gill Sans MT" panose="020B0502020104020203" pitchFamily="34" charset="0"/>
            </a:endParaRPr>
          </a:p>
        </p:txBody>
      </p:sp>
    </p:spTree>
    <p:extLst>
      <p:ext uri="{BB962C8B-B14F-4D97-AF65-F5344CB8AC3E}">
        <p14:creationId xmlns:p14="http://schemas.microsoft.com/office/powerpoint/2010/main" val="4065944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298001" y="4586124"/>
            <a:ext cx="21730686" cy="5768182"/>
          </a:xfrm>
        </p:spPr>
        <p:txBody>
          <a:bodyPr lIns="91440" tIns="45720" rIns="91440" bIns="45720" anchor="t">
            <a:spAutoFit/>
          </a:bodyPr>
          <a:lstStyle/>
          <a:p>
            <a:pPr marL="742950" indent="-742950">
              <a:lnSpc>
                <a:spcPct val="200000"/>
              </a:lnSpc>
              <a:spcAft>
                <a:spcPts val="600"/>
              </a:spcAft>
              <a:buAutoNum type="arabicPeriod"/>
            </a:pPr>
            <a:r>
              <a:rPr lang="en-US" sz="3600" dirty="0">
                <a:latin typeface="Gill Sans MT"/>
                <a:cs typeface="Gill Sans"/>
              </a:rPr>
              <a:t>Availability of affordable, reliable internet connectivity at home</a:t>
            </a:r>
            <a:endParaRPr lang="en-US" dirty="0"/>
          </a:p>
          <a:p>
            <a:pPr marL="742950" indent="-742950">
              <a:lnSpc>
                <a:spcPct val="200000"/>
              </a:lnSpc>
              <a:spcAft>
                <a:spcPts val="600"/>
              </a:spcAft>
              <a:buAutoNum type="arabicPeriod"/>
            </a:pPr>
            <a:r>
              <a:rPr lang="en-US" sz="3600" dirty="0">
                <a:latin typeface="Gill Sans MT"/>
                <a:cs typeface="Gill Sans"/>
              </a:rPr>
              <a:t>A computing device and the opportunity to maintain it</a:t>
            </a:r>
            <a:endParaRPr lang="en-US" sz="3600" dirty="0"/>
          </a:p>
          <a:p>
            <a:pPr marL="742950" indent="-742950">
              <a:lnSpc>
                <a:spcPct val="200000"/>
              </a:lnSpc>
              <a:spcAft>
                <a:spcPts val="600"/>
              </a:spcAft>
              <a:buAutoNum type="arabicPeriod"/>
            </a:pPr>
            <a:r>
              <a:rPr lang="en-US" sz="3600" dirty="0">
                <a:latin typeface="Gill Sans MT"/>
                <a:cs typeface="Gill Sans"/>
              </a:rPr>
              <a:t>Opportunity to learn digital skills</a:t>
            </a:r>
            <a:endParaRPr lang="en-US" dirty="0"/>
          </a:p>
          <a:p>
            <a:pPr marL="742950" indent="-742950">
              <a:lnSpc>
                <a:spcPct val="200000"/>
              </a:lnSpc>
              <a:spcAft>
                <a:spcPts val="600"/>
              </a:spcAft>
              <a:buAutoNum type="arabicPeriod"/>
            </a:pPr>
            <a:r>
              <a:rPr lang="en-US" sz="3600" dirty="0">
                <a:latin typeface="Gill Sans MT"/>
                <a:cs typeface="Gill Sans"/>
              </a:rPr>
              <a:t>Tools and information to be safe online</a:t>
            </a:r>
            <a:endParaRPr lang="en-US" dirty="0"/>
          </a:p>
          <a:p>
            <a:pPr marL="742950" indent="-742950">
              <a:lnSpc>
                <a:spcPct val="200000"/>
              </a:lnSpc>
              <a:spcAft>
                <a:spcPts val="600"/>
              </a:spcAft>
              <a:buAutoNum type="arabicPeriod"/>
            </a:pPr>
            <a:r>
              <a:rPr lang="en-US" sz="3600" dirty="0">
                <a:latin typeface="Gill Sans MT"/>
                <a:cs typeface="Gill Sans"/>
              </a:rPr>
              <a:t>Online resources that are accessible and usable</a:t>
            </a:r>
            <a:endParaRPr lang="en-US" dirty="0"/>
          </a:p>
        </p:txBody>
      </p:sp>
      <p:sp>
        <p:nvSpPr>
          <p:cNvPr id="8" name="Text Placeholder 2">
            <a:extLst>
              <a:ext uri="{FF2B5EF4-FFF2-40B4-BE49-F238E27FC236}">
                <a16:creationId xmlns:a16="http://schemas.microsoft.com/office/drawing/2014/main" id="{F46286D1-5CFA-29FC-7928-8237EF9AABAB}"/>
              </a:ext>
            </a:extLst>
          </p:cNvPr>
          <p:cNvSpPr txBox="1">
            <a:spLocks/>
          </p:cNvSpPr>
          <p:nvPr/>
        </p:nvSpPr>
        <p:spPr>
          <a:xfrm>
            <a:off x="1326657" y="1878025"/>
            <a:ext cx="21730686" cy="2169825"/>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r>
              <a:rPr lang="en-US" dirty="0">
                <a:latin typeface="Georgia"/>
              </a:rPr>
              <a:t>Alabama’s Digital Opportunity vision: </a:t>
            </a:r>
          </a:p>
          <a:p>
            <a:r>
              <a:rPr lang="en-US" dirty="0">
                <a:latin typeface="Georgia"/>
              </a:rPr>
              <a:t>5 critical elements</a:t>
            </a:r>
            <a:endParaRPr lang="en-US" dirty="0"/>
          </a:p>
        </p:txBody>
      </p:sp>
      <p:sp>
        <p:nvSpPr>
          <p:cNvPr id="3" name="Text Placeholder 2">
            <a:extLst>
              <a:ext uri="{FF2B5EF4-FFF2-40B4-BE49-F238E27FC236}">
                <a16:creationId xmlns:a16="http://schemas.microsoft.com/office/drawing/2014/main" id="{F6EB866E-4B2B-C393-ABBD-069587FDD6E3}"/>
              </a:ext>
            </a:extLst>
          </p:cNvPr>
          <p:cNvSpPr>
            <a:spLocks noGrp="1"/>
          </p:cNvSpPr>
          <p:nvPr>
            <p:ph type="body" sz="quarter" idx="23"/>
          </p:nvPr>
        </p:nvSpPr>
        <p:spPr>
          <a:xfrm>
            <a:off x="1301257" y="12303621"/>
            <a:ext cx="17536114" cy="341632"/>
          </a:xfrm>
        </p:spPr>
        <p:txBody>
          <a:bodyPr/>
          <a:lstStyle/>
          <a:p>
            <a:r>
              <a:rPr lang="en-US" sz="1800" dirty="0"/>
              <a:t>16</a:t>
            </a:r>
          </a:p>
        </p:txBody>
      </p:sp>
    </p:spTree>
    <p:extLst>
      <p:ext uri="{BB962C8B-B14F-4D97-AF65-F5344CB8AC3E}">
        <p14:creationId xmlns:p14="http://schemas.microsoft.com/office/powerpoint/2010/main" val="6033257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46286D1-5CFA-29FC-7928-8237EF9AABAB}"/>
              </a:ext>
            </a:extLst>
          </p:cNvPr>
          <p:cNvSpPr txBox="1">
            <a:spLocks/>
          </p:cNvSpPr>
          <p:nvPr/>
        </p:nvSpPr>
        <p:spPr>
          <a:xfrm>
            <a:off x="1326657" y="1878025"/>
            <a:ext cx="21730686" cy="1131079"/>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r>
              <a:rPr lang="en-US">
                <a:latin typeface="Georgia"/>
              </a:rPr>
              <a:t>Strategies to address critical barriers (1/2)</a:t>
            </a:r>
            <a:endParaRPr lang="en-US"/>
          </a:p>
        </p:txBody>
      </p:sp>
      <p:sp>
        <p:nvSpPr>
          <p:cNvPr id="3" name="Text Placeholder 2">
            <a:extLst>
              <a:ext uri="{FF2B5EF4-FFF2-40B4-BE49-F238E27FC236}">
                <a16:creationId xmlns:a16="http://schemas.microsoft.com/office/drawing/2014/main" id="{F6EB866E-4B2B-C393-ABBD-069587FDD6E3}"/>
              </a:ext>
            </a:extLst>
          </p:cNvPr>
          <p:cNvSpPr>
            <a:spLocks noGrp="1"/>
          </p:cNvSpPr>
          <p:nvPr>
            <p:ph type="body" sz="quarter" idx="23"/>
          </p:nvPr>
        </p:nvSpPr>
        <p:spPr>
          <a:xfrm>
            <a:off x="1301257" y="12303621"/>
            <a:ext cx="17536114" cy="341632"/>
          </a:xfrm>
        </p:spPr>
        <p:txBody>
          <a:bodyPr/>
          <a:lstStyle/>
          <a:p>
            <a:r>
              <a:rPr lang="en-US" sz="1800" dirty="0"/>
              <a:t>17</a:t>
            </a:r>
          </a:p>
        </p:txBody>
      </p:sp>
      <p:graphicFrame>
        <p:nvGraphicFramePr>
          <p:cNvPr id="6" name="Table 5">
            <a:extLst>
              <a:ext uri="{FF2B5EF4-FFF2-40B4-BE49-F238E27FC236}">
                <a16:creationId xmlns:a16="http://schemas.microsoft.com/office/drawing/2014/main" id="{2525BA05-E6D1-48D2-8B00-F37E280CACF2}"/>
              </a:ext>
            </a:extLst>
          </p:cNvPr>
          <p:cNvGraphicFramePr>
            <a:graphicFrameLocks noGrp="1"/>
          </p:cNvGraphicFramePr>
          <p:nvPr>
            <p:extLst>
              <p:ext uri="{D42A27DB-BD31-4B8C-83A1-F6EECF244321}">
                <p14:modId xmlns:p14="http://schemas.microsoft.com/office/powerpoint/2010/main" val="2560494825"/>
              </p:ext>
            </p:extLst>
          </p:nvPr>
        </p:nvGraphicFramePr>
        <p:xfrm>
          <a:off x="1852407" y="4266465"/>
          <a:ext cx="21204936" cy="7416594"/>
        </p:xfrm>
        <a:graphic>
          <a:graphicData uri="http://schemas.openxmlformats.org/drawingml/2006/table">
            <a:tbl>
              <a:tblPr firstRow="1" bandRow="1">
                <a:tableStyleId>{5940675A-B579-460E-94D1-54222C63F5DA}</a:tableStyleId>
              </a:tblPr>
              <a:tblGrid>
                <a:gridCol w="6456728">
                  <a:extLst>
                    <a:ext uri="{9D8B030D-6E8A-4147-A177-3AD203B41FA5}">
                      <a16:colId xmlns:a16="http://schemas.microsoft.com/office/drawing/2014/main" val="3469633165"/>
                    </a:ext>
                  </a:extLst>
                </a:gridCol>
                <a:gridCol w="14748208">
                  <a:extLst>
                    <a:ext uri="{9D8B030D-6E8A-4147-A177-3AD203B41FA5}">
                      <a16:colId xmlns:a16="http://schemas.microsoft.com/office/drawing/2014/main" val="3171590825"/>
                    </a:ext>
                  </a:extLst>
                </a:gridCol>
              </a:tblGrid>
              <a:tr h="650034">
                <a:tc>
                  <a:txBody>
                    <a:bodyPr/>
                    <a:lstStyle/>
                    <a:p>
                      <a:pPr algn="l"/>
                      <a:r>
                        <a:rPr lang="en-US" sz="3600" b="1" dirty="0">
                          <a:solidFill>
                            <a:srgbClr val="FFFFFF"/>
                          </a:solidFill>
                        </a:rPr>
                        <a:t>Critical barrier</a:t>
                      </a:r>
                    </a:p>
                  </a:txBody>
                  <a:tcPr>
                    <a:solidFill>
                      <a:srgbClr val="242451"/>
                    </a:solidFill>
                  </a:tcPr>
                </a:tc>
                <a:tc>
                  <a:txBody>
                    <a:bodyPr/>
                    <a:lstStyle/>
                    <a:p>
                      <a:pPr algn="l"/>
                      <a:r>
                        <a:rPr lang="en-US" sz="3600" b="1" dirty="0">
                          <a:solidFill>
                            <a:srgbClr val="FFFFFF"/>
                          </a:solidFill>
                        </a:rPr>
                        <a:t>Strategies</a:t>
                      </a:r>
                    </a:p>
                  </a:txBody>
                  <a:tcPr>
                    <a:solidFill>
                      <a:srgbClr val="242451"/>
                    </a:solidFill>
                  </a:tcPr>
                </a:tc>
                <a:extLst>
                  <a:ext uri="{0D108BD9-81ED-4DB2-BD59-A6C34878D82A}">
                    <a16:rowId xmlns:a16="http://schemas.microsoft.com/office/drawing/2014/main" val="3718591542"/>
                  </a:ext>
                </a:extLst>
              </a:tr>
              <a:tr h="1720677">
                <a:tc>
                  <a:txBody>
                    <a:bodyPr/>
                    <a:lstStyle/>
                    <a:p>
                      <a:pPr algn="l"/>
                      <a:r>
                        <a:rPr lang="en-US" sz="3600" dirty="0">
                          <a:solidFill>
                            <a:srgbClr val="242451"/>
                          </a:solidFill>
                        </a:rPr>
                        <a:t>Lack of broadband availability</a:t>
                      </a:r>
                    </a:p>
                  </a:txBody>
                  <a:tcPr>
                    <a:solidFill>
                      <a:schemeClr val="bg1"/>
                    </a:solidFill>
                  </a:tcPr>
                </a:tc>
                <a:tc>
                  <a:txBody>
                    <a:bodyPr/>
                    <a:lstStyle/>
                    <a:p>
                      <a:pPr marL="457200" indent="-457200" algn="l">
                        <a:buAutoNum type="arabicPeriod"/>
                      </a:pPr>
                      <a:r>
                        <a:rPr lang="en-US" sz="3600" dirty="0">
                          <a:solidFill>
                            <a:srgbClr val="242451"/>
                          </a:solidFill>
                        </a:rPr>
                        <a:t>Increase access to residential broadband infrastructure</a:t>
                      </a:r>
                    </a:p>
                    <a:p>
                      <a:pPr marL="457200" lvl="0" indent="-457200" algn="l">
                        <a:buAutoNum type="arabicPeriod"/>
                      </a:pPr>
                      <a:endParaRPr lang="en-US" sz="3600">
                        <a:solidFill>
                          <a:srgbClr val="242451"/>
                        </a:solidFill>
                      </a:endParaRPr>
                    </a:p>
                    <a:p>
                      <a:pPr marL="457200" lvl="0" indent="-457200" algn="l">
                        <a:buAutoNum type="arabicPeriod"/>
                      </a:pPr>
                      <a:r>
                        <a:rPr lang="en-US" sz="3600" dirty="0">
                          <a:solidFill>
                            <a:srgbClr val="242451"/>
                          </a:solidFill>
                        </a:rPr>
                        <a:t>Enable gigabit services at anchor institutions</a:t>
                      </a:r>
                    </a:p>
                  </a:txBody>
                  <a:tcPr>
                    <a:solidFill>
                      <a:schemeClr val="bg1"/>
                    </a:solidFill>
                  </a:tcPr>
                </a:tc>
                <a:extLst>
                  <a:ext uri="{0D108BD9-81ED-4DB2-BD59-A6C34878D82A}">
                    <a16:rowId xmlns:a16="http://schemas.microsoft.com/office/drawing/2014/main" val="3463453495"/>
                  </a:ext>
                </a:extLst>
              </a:tr>
              <a:tr h="4397287">
                <a:tc>
                  <a:txBody>
                    <a:bodyPr/>
                    <a:lstStyle/>
                    <a:p>
                      <a:pPr algn="l"/>
                      <a:r>
                        <a:rPr lang="en-US" sz="3600" dirty="0">
                          <a:solidFill>
                            <a:srgbClr val="242451"/>
                          </a:solidFill>
                        </a:rPr>
                        <a:t>Low-income households struggle to afford broadband services, devices, and technical support</a:t>
                      </a:r>
                    </a:p>
                  </a:txBody>
                  <a:tcPr>
                    <a:solidFill>
                      <a:schemeClr val="bg1"/>
                    </a:solidFill>
                  </a:tcPr>
                </a:tc>
                <a:tc>
                  <a:txBody>
                    <a:bodyPr/>
                    <a:lstStyle/>
                    <a:p>
                      <a:pPr marL="457200" indent="-457200" algn="l">
                        <a:buAutoNum type="arabicPeriod"/>
                      </a:pPr>
                      <a:r>
                        <a:rPr lang="en-US" sz="3600" dirty="0">
                          <a:solidFill>
                            <a:srgbClr val="242451"/>
                          </a:solidFill>
                        </a:rPr>
                        <a:t>Increase Affordable Connectivity Program enrollment among eligible households</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Increase low-cost service offerings</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Expand access to computing devices and tech support</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Develop data and informational resources to enable application of a digital opportunity lens to infrastructure and program decisions</a:t>
                      </a:r>
                    </a:p>
                  </a:txBody>
                  <a:tcPr>
                    <a:solidFill>
                      <a:schemeClr val="bg1"/>
                    </a:solidFill>
                  </a:tcPr>
                </a:tc>
                <a:extLst>
                  <a:ext uri="{0D108BD9-81ED-4DB2-BD59-A6C34878D82A}">
                    <a16:rowId xmlns:a16="http://schemas.microsoft.com/office/drawing/2014/main" val="1761840744"/>
                  </a:ext>
                </a:extLst>
              </a:tr>
            </a:tbl>
          </a:graphicData>
        </a:graphic>
      </p:graphicFrame>
    </p:spTree>
    <p:extLst>
      <p:ext uri="{BB962C8B-B14F-4D97-AF65-F5344CB8AC3E}">
        <p14:creationId xmlns:p14="http://schemas.microsoft.com/office/powerpoint/2010/main" val="26880257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46286D1-5CFA-29FC-7928-8237EF9AABAB}"/>
              </a:ext>
            </a:extLst>
          </p:cNvPr>
          <p:cNvSpPr txBox="1">
            <a:spLocks/>
          </p:cNvSpPr>
          <p:nvPr/>
        </p:nvSpPr>
        <p:spPr>
          <a:xfrm>
            <a:off x="1326657" y="1878025"/>
            <a:ext cx="21730686" cy="1131079"/>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r>
              <a:rPr lang="en-US">
                <a:latin typeface="Georgia"/>
              </a:rPr>
              <a:t>Strategies to address critical barriers (2/2)</a:t>
            </a:r>
            <a:endParaRPr lang="en-US"/>
          </a:p>
        </p:txBody>
      </p:sp>
      <p:sp>
        <p:nvSpPr>
          <p:cNvPr id="3" name="Text Placeholder 2">
            <a:extLst>
              <a:ext uri="{FF2B5EF4-FFF2-40B4-BE49-F238E27FC236}">
                <a16:creationId xmlns:a16="http://schemas.microsoft.com/office/drawing/2014/main" id="{F6EB866E-4B2B-C393-ABBD-069587FDD6E3}"/>
              </a:ext>
            </a:extLst>
          </p:cNvPr>
          <p:cNvSpPr>
            <a:spLocks noGrp="1"/>
          </p:cNvSpPr>
          <p:nvPr>
            <p:ph type="body" sz="quarter" idx="23"/>
          </p:nvPr>
        </p:nvSpPr>
        <p:spPr>
          <a:xfrm>
            <a:off x="1301257" y="12303621"/>
            <a:ext cx="17536114" cy="341632"/>
          </a:xfrm>
        </p:spPr>
        <p:txBody>
          <a:bodyPr/>
          <a:lstStyle/>
          <a:p>
            <a:r>
              <a:rPr lang="en-US" sz="1800" dirty="0"/>
              <a:t>18</a:t>
            </a:r>
          </a:p>
        </p:txBody>
      </p:sp>
      <p:graphicFrame>
        <p:nvGraphicFramePr>
          <p:cNvPr id="6" name="Table 5">
            <a:extLst>
              <a:ext uri="{FF2B5EF4-FFF2-40B4-BE49-F238E27FC236}">
                <a16:creationId xmlns:a16="http://schemas.microsoft.com/office/drawing/2014/main" id="{2525BA05-E6D1-48D2-8B00-F37E280CACF2}"/>
              </a:ext>
            </a:extLst>
          </p:cNvPr>
          <p:cNvGraphicFramePr>
            <a:graphicFrameLocks noGrp="1"/>
          </p:cNvGraphicFramePr>
          <p:nvPr>
            <p:extLst>
              <p:ext uri="{D42A27DB-BD31-4B8C-83A1-F6EECF244321}">
                <p14:modId xmlns:p14="http://schemas.microsoft.com/office/powerpoint/2010/main" val="1780788684"/>
              </p:ext>
            </p:extLst>
          </p:nvPr>
        </p:nvGraphicFramePr>
        <p:xfrm>
          <a:off x="1679566" y="4783300"/>
          <a:ext cx="21204936" cy="6309360"/>
        </p:xfrm>
        <a:graphic>
          <a:graphicData uri="http://schemas.openxmlformats.org/drawingml/2006/table">
            <a:tbl>
              <a:tblPr firstRow="1" bandRow="1">
                <a:tableStyleId>{5940675A-B579-460E-94D1-54222C63F5DA}</a:tableStyleId>
              </a:tblPr>
              <a:tblGrid>
                <a:gridCol w="6455664">
                  <a:extLst>
                    <a:ext uri="{9D8B030D-6E8A-4147-A177-3AD203B41FA5}">
                      <a16:colId xmlns:a16="http://schemas.microsoft.com/office/drawing/2014/main" val="3469633165"/>
                    </a:ext>
                  </a:extLst>
                </a:gridCol>
                <a:gridCol w="14749272">
                  <a:extLst>
                    <a:ext uri="{9D8B030D-6E8A-4147-A177-3AD203B41FA5}">
                      <a16:colId xmlns:a16="http://schemas.microsoft.com/office/drawing/2014/main" val="3171590825"/>
                    </a:ext>
                  </a:extLst>
                </a:gridCol>
              </a:tblGrid>
              <a:tr h="370840">
                <a:tc>
                  <a:txBody>
                    <a:bodyPr/>
                    <a:lstStyle/>
                    <a:p>
                      <a:pPr algn="l"/>
                      <a:r>
                        <a:rPr lang="en-US" sz="3600" b="1">
                          <a:solidFill>
                            <a:srgbClr val="FFFFFF"/>
                          </a:solidFill>
                        </a:rPr>
                        <a:t>Critical barrier</a:t>
                      </a:r>
                    </a:p>
                  </a:txBody>
                  <a:tcPr>
                    <a:solidFill>
                      <a:srgbClr val="242451"/>
                    </a:solidFill>
                  </a:tcPr>
                </a:tc>
                <a:tc>
                  <a:txBody>
                    <a:bodyPr/>
                    <a:lstStyle/>
                    <a:p>
                      <a:pPr algn="l"/>
                      <a:r>
                        <a:rPr lang="en-US" sz="3600" b="1">
                          <a:solidFill>
                            <a:srgbClr val="FFFFFF"/>
                          </a:solidFill>
                        </a:rPr>
                        <a:t>Strategies</a:t>
                      </a:r>
                    </a:p>
                  </a:txBody>
                  <a:tcPr>
                    <a:solidFill>
                      <a:srgbClr val="242451"/>
                    </a:solidFill>
                  </a:tcPr>
                </a:tc>
                <a:extLst>
                  <a:ext uri="{0D108BD9-81ED-4DB2-BD59-A6C34878D82A}">
                    <a16:rowId xmlns:a16="http://schemas.microsoft.com/office/drawing/2014/main" val="3718591542"/>
                  </a:ext>
                </a:extLst>
              </a:tr>
              <a:tr h="370840">
                <a:tc>
                  <a:txBody>
                    <a:bodyPr/>
                    <a:lstStyle/>
                    <a:p>
                      <a:pPr lvl="0" algn="l">
                        <a:buNone/>
                      </a:pPr>
                      <a:r>
                        <a:rPr lang="en-US" sz="3600">
                          <a:solidFill>
                            <a:srgbClr val="242451"/>
                          </a:solidFill>
                        </a:rPr>
                        <a:t>Low-income households and aging individuals lack digital skills</a:t>
                      </a:r>
                    </a:p>
                  </a:txBody>
                  <a:tcPr>
                    <a:solidFill>
                      <a:schemeClr val="bg1"/>
                    </a:solidFill>
                  </a:tcPr>
                </a:tc>
                <a:tc>
                  <a:txBody>
                    <a:bodyPr/>
                    <a:lstStyle/>
                    <a:p>
                      <a:pPr marL="457200" indent="-457200" algn="l">
                        <a:buAutoNum type="arabicPeriod"/>
                      </a:pPr>
                      <a:r>
                        <a:rPr lang="en-US" sz="3600" dirty="0">
                          <a:solidFill>
                            <a:srgbClr val="242451"/>
                          </a:solidFill>
                        </a:rPr>
                        <a:t>Enable digital skills development through training courses</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Expand opportunity to learn online safety and privacy</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Expand accessibility of information</a:t>
                      </a:r>
                    </a:p>
                  </a:txBody>
                  <a:tcPr>
                    <a:solidFill>
                      <a:schemeClr val="bg1"/>
                    </a:solidFill>
                  </a:tcPr>
                </a:tc>
                <a:extLst>
                  <a:ext uri="{0D108BD9-81ED-4DB2-BD59-A6C34878D82A}">
                    <a16:rowId xmlns:a16="http://schemas.microsoft.com/office/drawing/2014/main" val="3463453495"/>
                  </a:ext>
                </a:extLst>
              </a:tr>
              <a:tr h="370840">
                <a:tc>
                  <a:txBody>
                    <a:bodyPr/>
                    <a:lstStyle/>
                    <a:p>
                      <a:pPr lvl="0" algn="l">
                        <a:buNone/>
                      </a:pPr>
                      <a:r>
                        <a:rPr lang="en-US" sz="3600">
                          <a:solidFill>
                            <a:srgbClr val="242451"/>
                          </a:solidFill>
                        </a:rPr>
                        <a:t>Local communities lack resources and expertise for digital opportunity efforts</a:t>
                      </a:r>
                    </a:p>
                  </a:txBody>
                  <a:tcPr>
                    <a:solidFill>
                      <a:schemeClr val="bg1"/>
                    </a:solidFill>
                  </a:tcPr>
                </a:tc>
                <a:tc>
                  <a:txBody>
                    <a:bodyPr/>
                    <a:lstStyle/>
                    <a:p>
                      <a:pPr marL="457200" lvl="0" indent="-457200" algn="l">
                        <a:buAutoNum type="arabicPeriod"/>
                      </a:pPr>
                      <a:r>
                        <a:rPr lang="en-US" sz="3600" dirty="0">
                          <a:solidFill>
                            <a:srgbClr val="242451"/>
                          </a:solidFill>
                        </a:rPr>
                        <a:t>Build collaboration among state, local, and nonprofit entities</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Support and develop local capacity</a:t>
                      </a:r>
                    </a:p>
                    <a:p>
                      <a:pPr marL="457200" lvl="0" indent="-457200" algn="l">
                        <a:buAutoNum type="arabicPeriod"/>
                      </a:pPr>
                      <a:endParaRPr lang="en-US" sz="3600" dirty="0">
                        <a:solidFill>
                          <a:srgbClr val="242451"/>
                        </a:solidFill>
                      </a:endParaRPr>
                    </a:p>
                    <a:p>
                      <a:pPr marL="457200" lvl="0" indent="-457200" algn="l">
                        <a:buAutoNum type="arabicPeriod"/>
                      </a:pPr>
                      <a:r>
                        <a:rPr lang="en-US" sz="3600" dirty="0">
                          <a:solidFill>
                            <a:srgbClr val="242451"/>
                          </a:solidFill>
                        </a:rPr>
                        <a:t>Sustain and grow the state’s efforts in digital opportunity</a:t>
                      </a:r>
                    </a:p>
                  </a:txBody>
                  <a:tcPr>
                    <a:solidFill>
                      <a:schemeClr val="bg1"/>
                    </a:solidFill>
                  </a:tcPr>
                </a:tc>
                <a:extLst>
                  <a:ext uri="{0D108BD9-81ED-4DB2-BD59-A6C34878D82A}">
                    <a16:rowId xmlns:a16="http://schemas.microsoft.com/office/drawing/2014/main" val="1761840744"/>
                  </a:ext>
                </a:extLst>
              </a:tr>
            </a:tbl>
          </a:graphicData>
        </a:graphic>
      </p:graphicFrame>
    </p:spTree>
    <p:extLst>
      <p:ext uri="{BB962C8B-B14F-4D97-AF65-F5344CB8AC3E}">
        <p14:creationId xmlns:p14="http://schemas.microsoft.com/office/powerpoint/2010/main" val="17533923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19</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998018"/>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a:rPr>
              <a:t>5</a:t>
            </a:r>
          </a:p>
          <a:p>
            <a:pPr algn="ctr" hangingPunct="1"/>
            <a:endParaRPr lang="en-US" b="1" dirty="0">
              <a:latin typeface="Georgia" panose="02040502050405020303" pitchFamily="18" charset="0"/>
            </a:endParaRPr>
          </a:p>
          <a:p>
            <a:pPr algn="ctr" hangingPunct="1"/>
            <a:r>
              <a:rPr lang="en-US" sz="6600" b="1" dirty="0">
                <a:latin typeface="Georgia"/>
              </a:rPr>
              <a:t>Overview of the Alabama BEAD Initial Proposal</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0469336" y="5630841"/>
            <a:ext cx="344532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311385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326657" y="3611816"/>
            <a:ext cx="21730686" cy="6958123"/>
          </a:xfrm>
        </p:spPr>
        <p:txBody>
          <a:bodyPr lIns="91440" tIns="45720" rIns="91440" bIns="45720" anchor="t">
            <a:spAutoFit/>
          </a:bodyPr>
          <a:lstStyle/>
          <a:p>
            <a:pPr marL="742950" indent="-742950">
              <a:lnSpc>
                <a:spcPct val="200000"/>
              </a:lnSpc>
              <a:spcAft>
                <a:spcPts val="600"/>
              </a:spcAft>
              <a:buFont typeface="+mj-lt"/>
              <a:buAutoNum type="arabicPeriod"/>
            </a:pPr>
            <a:r>
              <a:rPr lang="en-US" sz="3600" dirty="0">
                <a:latin typeface="Gill Sans MT"/>
                <a:cs typeface="Gill Sans"/>
              </a:rPr>
              <a:t>Overall status and timeline</a:t>
            </a:r>
          </a:p>
          <a:p>
            <a:pPr marL="742950" indent="-742950">
              <a:lnSpc>
                <a:spcPct val="200000"/>
              </a:lnSpc>
              <a:spcAft>
                <a:spcPts val="600"/>
              </a:spcAft>
              <a:buFont typeface="+mj-lt"/>
              <a:buAutoNum type="arabicPeriod"/>
            </a:pPr>
            <a:r>
              <a:rPr lang="en-US" sz="3600" dirty="0">
                <a:latin typeface="Gill Sans MT"/>
                <a:cs typeface="Gill Sans"/>
              </a:rPr>
              <a:t>Update on funding and planning</a:t>
            </a:r>
          </a:p>
          <a:p>
            <a:pPr marL="742950" indent="-742950">
              <a:lnSpc>
                <a:spcPct val="200000"/>
              </a:lnSpc>
              <a:spcAft>
                <a:spcPts val="600"/>
              </a:spcAft>
              <a:buFont typeface="+mj-lt"/>
              <a:buAutoNum type="arabicPeriod"/>
            </a:pPr>
            <a:r>
              <a:rPr lang="en-US" sz="3600" dirty="0">
                <a:latin typeface="Gill Sans MT"/>
                <a:cs typeface="Gill Sans"/>
              </a:rPr>
              <a:t>Update on input from community engagement</a:t>
            </a:r>
          </a:p>
          <a:p>
            <a:pPr marL="742950" indent="-742950">
              <a:lnSpc>
                <a:spcPct val="200000"/>
              </a:lnSpc>
              <a:spcAft>
                <a:spcPts val="600"/>
              </a:spcAft>
              <a:buAutoNum type="arabicPeriod"/>
            </a:pPr>
            <a:r>
              <a:rPr lang="en-US" sz="3600" dirty="0">
                <a:latin typeface="Gill Sans MT"/>
                <a:cs typeface="Gill Sans"/>
              </a:rPr>
              <a:t>The Alabama Statewide Digital Opportunity Plan</a:t>
            </a:r>
          </a:p>
          <a:p>
            <a:pPr marL="742950" indent="-742950">
              <a:lnSpc>
                <a:spcPct val="200000"/>
              </a:lnSpc>
              <a:spcAft>
                <a:spcPts val="600"/>
              </a:spcAft>
              <a:buFont typeface="+mj-lt"/>
              <a:buAutoNum type="arabicPeriod"/>
            </a:pPr>
            <a:r>
              <a:rPr lang="en-US" sz="3600" dirty="0">
                <a:latin typeface="Gill Sans MT"/>
                <a:cs typeface="Gill Sans"/>
              </a:rPr>
              <a:t>The Alabama BEAD Initial Proposal</a:t>
            </a:r>
          </a:p>
          <a:p>
            <a:pPr marL="742950" indent="-742950">
              <a:lnSpc>
                <a:spcPct val="200000"/>
              </a:lnSpc>
              <a:spcAft>
                <a:spcPts val="600"/>
              </a:spcAft>
              <a:buFont typeface="+mj-lt"/>
              <a:buAutoNum type="arabicPeriod"/>
            </a:pPr>
            <a:r>
              <a:rPr lang="en-US" sz="3600" dirty="0">
                <a:latin typeface="Gill Sans MT"/>
                <a:cs typeface="Gill Sans"/>
              </a:rPr>
              <a:t>Next steps and questions</a:t>
            </a:r>
          </a:p>
        </p:txBody>
      </p:sp>
      <p:sp>
        <p:nvSpPr>
          <p:cNvPr id="8" name="Text Placeholder 2">
            <a:extLst>
              <a:ext uri="{FF2B5EF4-FFF2-40B4-BE49-F238E27FC236}">
                <a16:creationId xmlns:a16="http://schemas.microsoft.com/office/drawing/2014/main" id="{F46286D1-5CFA-29FC-7928-8237EF9AABAB}"/>
              </a:ext>
            </a:extLst>
          </p:cNvPr>
          <p:cNvSpPr txBox="1">
            <a:spLocks/>
          </p:cNvSpPr>
          <p:nvPr/>
        </p:nvSpPr>
        <p:spPr>
          <a:xfrm>
            <a:off x="1326657" y="1878025"/>
            <a:ext cx="21730686" cy="1141338"/>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a:t>Agenda</a:t>
            </a:r>
          </a:p>
        </p:txBody>
      </p:sp>
      <p:sp>
        <p:nvSpPr>
          <p:cNvPr id="3" name="Text Placeholder 2">
            <a:extLst>
              <a:ext uri="{FF2B5EF4-FFF2-40B4-BE49-F238E27FC236}">
                <a16:creationId xmlns:a16="http://schemas.microsoft.com/office/drawing/2014/main" id="{F6EB866E-4B2B-C393-ABBD-069587FDD6E3}"/>
              </a:ext>
            </a:extLst>
          </p:cNvPr>
          <p:cNvSpPr>
            <a:spLocks noGrp="1"/>
          </p:cNvSpPr>
          <p:nvPr>
            <p:ph type="body" sz="quarter" idx="23"/>
          </p:nvPr>
        </p:nvSpPr>
        <p:spPr>
          <a:xfrm>
            <a:off x="1301257" y="12303621"/>
            <a:ext cx="17536114" cy="341632"/>
          </a:xfrm>
        </p:spPr>
        <p:txBody>
          <a:bodyPr/>
          <a:lstStyle/>
          <a:p>
            <a:r>
              <a:rPr lang="en-US" sz="1800"/>
              <a:t>2</a:t>
            </a:r>
          </a:p>
        </p:txBody>
      </p:sp>
    </p:spTree>
    <p:extLst>
      <p:ext uri="{BB962C8B-B14F-4D97-AF65-F5344CB8AC3E}">
        <p14:creationId xmlns:p14="http://schemas.microsoft.com/office/powerpoint/2010/main" val="32081199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p:nvPr/>
        </p:nvSpPr>
        <p:spPr>
          <a:xfrm>
            <a:off x="12192000" y="3953354"/>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105" name="Google Shape;105;p5"/>
          <p:cNvSpPr/>
          <p:nvPr/>
        </p:nvSpPr>
        <p:spPr>
          <a:xfrm>
            <a:off x="1301257" y="3953354"/>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106" name="Google Shape;106;p5"/>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12121"/>
              </a:buClr>
              <a:buSzPts val="2400"/>
              <a:buFont typeface="Gill Sans"/>
              <a:buNone/>
            </a:pPr>
            <a:r>
              <a:rPr lang="en-US"/>
              <a:t> </a:t>
            </a:r>
            <a:endParaRPr/>
          </a:p>
        </p:txBody>
      </p:sp>
      <p:sp>
        <p:nvSpPr>
          <p:cNvPr id="107" name="Google Shape;107;p5"/>
          <p:cNvSpPr txBox="1"/>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i="0" u="none" strike="noStrike" cap="none" smtClean="0">
                <a:solidFill>
                  <a:srgbClr val="242451"/>
                </a:solidFill>
                <a:latin typeface="Gill Sans MT" panose="020B0502020104020203" pitchFamily="34" charset="0"/>
                <a:ea typeface="Gill Sans"/>
                <a:cs typeface="Gill Sans"/>
                <a:sym typeface="Gill Sans"/>
              </a:rPr>
              <a:t>20</a:t>
            </a:fld>
            <a:endParaRPr lang="en-US" sz="1800" b="0" i="0" u="none" strike="noStrike" cap="none">
              <a:solidFill>
                <a:srgbClr val="242451"/>
              </a:solidFill>
              <a:latin typeface="Gill Sans MT" panose="020B0502020104020203" pitchFamily="34" charset="0"/>
              <a:ea typeface="Gill Sans"/>
              <a:cs typeface="Gill Sans"/>
              <a:sym typeface="Gill Sans"/>
            </a:endParaRPr>
          </a:p>
        </p:txBody>
      </p:sp>
      <p:sp>
        <p:nvSpPr>
          <p:cNvPr id="108" name="Google Shape;108;p5"/>
          <p:cNvSpPr txBox="1"/>
          <p:nvPr/>
        </p:nvSpPr>
        <p:spPr>
          <a:xfrm>
            <a:off x="1342079" y="4166547"/>
            <a:ext cx="10377698" cy="84095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600" b="1" i="0" u="none" strike="noStrike" cap="none">
                <a:solidFill>
                  <a:srgbClr val="242451"/>
                </a:solidFill>
                <a:latin typeface="Gill Sans MT"/>
                <a:ea typeface="Gill Sans"/>
                <a:cs typeface="Gill Sans"/>
                <a:sym typeface="Gill Sans"/>
                <a:hlinkClick r:id="rId3">
                  <a:extLst>
                    <a:ext uri="{A12FA001-AC4F-418D-AE19-62706E023703}">
                      <ahyp:hlinkClr xmlns:ahyp="http://schemas.microsoft.com/office/drawing/2018/hyperlinkcolor" val="tx"/>
                    </a:ext>
                  </a:extLst>
                </a:hlinkClick>
              </a:rPr>
              <a:t>Initial Proposal Volume </a:t>
            </a:r>
            <a:r>
              <a:rPr lang="en-US" sz="3600">
                <a:solidFill>
                  <a:srgbClr val="242451"/>
                </a:solidFill>
                <a:latin typeface="Gill Sans MT"/>
                <a:ea typeface="Gill Sans"/>
                <a:cs typeface="Gill Sans"/>
                <a:sym typeface="Gill Sans"/>
                <a:hlinkClick r:id="rId3">
                  <a:extLst>
                    <a:ext uri="{A12FA001-AC4F-418D-AE19-62706E023703}">
                      <ahyp:hlinkClr xmlns:ahyp="http://schemas.microsoft.com/office/drawing/2018/hyperlinkcolor" val="tx"/>
                    </a:ext>
                  </a:extLst>
                </a:hlinkClick>
              </a:rPr>
              <a:t>1</a:t>
            </a:r>
            <a:endParaRPr lang="en-US" sz="3600">
              <a:solidFill>
                <a:srgbClr val="242451"/>
              </a:solidFill>
              <a:hlinkClick r:id="rId3">
                <a:extLst>
                  <a:ext uri="{A12FA001-AC4F-418D-AE19-62706E023703}">
                    <ahyp:hlinkClr xmlns:ahyp="http://schemas.microsoft.com/office/drawing/2018/hyperlinkcolor" val="tx"/>
                  </a:ext>
                </a:extLst>
              </a:hlinkClick>
            </a:endParaRPr>
          </a:p>
        </p:txBody>
      </p:sp>
      <p:sp>
        <p:nvSpPr>
          <p:cNvPr id="109" name="Google Shape;109;p5"/>
          <p:cNvSpPr txBox="1"/>
          <p:nvPr/>
        </p:nvSpPr>
        <p:spPr>
          <a:xfrm>
            <a:off x="1869621" y="5850441"/>
            <a:ext cx="9322612" cy="4874552"/>
          </a:xfrm>
          <a:prstGeom prst="rect">
            <a:avLst/>
          </a:prstGeom>
          <a:noFill/>
          <a:ln>
            <a:noFill/>
          </a:ln>
        </p:spPr>
        <p:txBody>
          <a:bodyPr spcFirstLastPara="1" wrap="square" lIns="91425" tIns="45700" rIns="91425" bIns="45700" anchor="t" anchorCtr="0">
            <a:noAutofit/>
          </a:bodyPr>
          <a:lstStyle/>
          <a:p>
            <a:pPr algn="l">
              <a:buClr>
                <a:srgbClr val="242451"/>
              </a:buClr>
              <a:buSzPts val="2400"/>
            </a:pPr>
            <a:r>
              <a:rPr lang="en-US" sz="3200" b="0" i="0" u="none" strike="noStrike" cap="none" dirty="0">
                <a:solidFill>
                  <a:srgbClr val="242451"/>
                </a:solidFill>
                <a:latin typeface="Gill Sans MT"/>
                <a:ea typeface="Gill Sans"/>
                <a:cs typeface="Gill Sans"/>
                <a:sym typeface="Gill Sans"/>
              </a:rPr>
              <a:t>Public comment period is currentl</a:t>
            </a:r>
            <a:r>
              <a:rPr lang="en-US" sz="3200" b="0" dirty="0">
                <a:solidFill>
                  <a:srgbClr val="242451"/>
                </a:solidFill>
                <a:latin typeface="Gill Sans MT"/>
                <a:ea typeface="Gill Sans"/>
                <a:cs typeface="Gill Sans"/>
                <a:sym typeface="Gill Sans"/>
              </a:rPr>
              <a:t>y open and closes Dec. 14</a:t>
            </a:r>
            <a:endParaRPr lang="en-US" sz="3200" b="0" i="0" u="none" strike="noStrike" cap="none" dirty="0">
              <a:solidFill>
                <a:srgbClr val="242451"/>
              </a:solidFill>
              <a:latin typeface="Gill Sans MT"/>
              <a:ea typeface="Gill Sans"/>
              <a:cs typeface="Gill Sans"/>
              <a:sym typeface="Gill Sans"/>
            </a:endParaRPr>
          </a:p>
          <a:p>
            <a:pPr lvl="4" indent="0" algn="l">
              <a:buClr>
                <a:srgbClr val="242451"/>
              </a:buClr>
              <a:buSzPts val="2400"/>
            </a:pPr>
            <a:endParaRPr lang="en-US" sz="3200" b="0" i="0" u="none" strike="noStrike" cap="none" dirty="0">
              <a:solidFill>
                <a:srgbClr val="242451"/>
              </a:solidFill>
              <a:latin typeface="Gill Sans MT" panose="020B0502020104020203" pitchFamily="34" charset="0"/>
              <a:ea typeface="Gill Sans"/>
              <a:cs typeface="Gill Sans"/>
              <a:sym typeface="Gill Sans"/>
            </a:endParaRPr>
          </a:p>
          <a:p>
            <a:pPr marL="342900" lvl="5" indent="-342900" algn="l">
              <a:buClr>
                <a:srgbClr val="242451"/>
              </a:buClr>
              <a:buSzPts val="2400"/>
              <a:buFont typeface="Arial" panose="020B0604020202020204" pitchFamily="34" charset="0"/>
              <a:buChar char="•"/>
            </a:pPr>
            <a:r>
              <a:rPr lang="en-US" sz="3200" b="0" i="0" u="none" strike="noStrike" cap="none" dirty="0">
                <a:solidFill>
                  <a:srgbClr val="242451"/>
                </a:solidFill>
                <a:latin typeface="Gill Sans MT"/>
                <a:ea typeface="Gill Sans"/>
                <a:cs typeface="Gill Sans"/>
                <a:sym typeface="Gill Sans"/>
              </a:rPr>
              <a:t>Describes how ADECA will run a </a:t>
            </a:r>
            <a:r>
              <a:rPr lang="en-US" sz="3200" b="0" dirty="0">
                <a:solidFill>
                  <a:srgbClr val="242451"/>
                </a:solidFill>
                <a:latin typeface="Gill Sans MT"/>
                <a:ea typeface="Gill Sans"/>
                <a:cs typeface="Gill Sans"/>
                <a:sym typeface="Gill Sans"/>
              </a:rPr>
              <a:t>“C</a:t>
            </a:r>
            <a:r>
              <a:rPr lang="en-US" sz="3200" b="0" i="0" u="none" strike="noStrike" cap="none" dirty="0">
                <a:solidFill>
                  <a:srgbClr val="242451"/>
                </a:solidFill>
                <a:latin typeface="Gill Sans MT"/>
                <a:ea typeface="Gill Sans"/>
                <a:cs typeface="Gill Sans"/>
                <a:sym typeface="Gill Sans"/>
              </a:rPr>
              <a:t>hallenge Process” in 2024 to finalize the list of locations eligible for funding</a:t>
            </a:r>
            <a:endParaRPr lang="en-US" sz="3200" b="0" i="0" u="none" strike="noStrike" cap="none" dirty="0">
              <a:solidFill>
                <a:srgbClr val="242451"/>
              </a:solidFill>
              <a:latin typeface="Gill Sans MT"/>
              <a:ea typeface="Gill Sans"/>
              <a:cs typeface="Gill Sans"/>
            </a:endParaRPr>
          </a:p>
          <a:p>
            <a:pPr marL="342900" indent="-342900" algn="l">
              <a:buClr>
                <a:srgbClr val="242451"/>
              </a:buClr>
              <a:buSzPts val="2400"/>
              <a:buFont typeface="Arial"/>
              <a:buChar char="•"/>
            </a:pPr>
            <a:endParaRPr lang="en-US" sz="3200" b="0" i="0" u="none" strike="noStrike" cap="none" dirty="0">
              <a:solidFill>
                <a:srgbClr val="242451"/>
              </a:solidFill>
              <a:latin typeface="Gill Sans MT" panose="020B0502020104020203" pitchFamily="34" charset="0"/>
              <a:ea typeface="Gill Sans"/>
              <a:cs typeface="Gill Sans"/>
            </a:endParaRPr>
          </a:p>
          <a:p>
            <a:pPr marL="342900" indent="-342900" algn="l">
              <a:buClr>
                <a:srgbClr val="242451"/>
              </a:buClr>
              <a:buSzPts val="2400"/>
              <a:buFont typeface="Arial"/>
              <a:buChar char="•"/>
            </a:pPr>
            <a:r>
              <a:rPr lang="en-US" sz="3200" b="0" dirty="0">
                <a:solidFill>
                  <a:srgbClr val="242451"/>
                </a:solidFill>
                <a:latin typeface="Gill Sans MT"/>
                <a:ea typeface="Gill Sans"/>
                <a:cs typeface="Gill Sans"/>
              </a:rPr>
              <a:t>To access the public comment form, </a:t>
            </a:r>
            <a:r>
              <a:rPr lang="en-US" sz="3200" b="0" dirty="0">
                <a:solidFill>
                  <a:srgbClr val="242451"/>
                </a:solidFill>
                <a:latin typeface="Gill Sans MT"/>
                <a:ea typeface="Gill Sans"/>
                <a:cs typeface="Gill Sans"/>
                <a:hlinkClick r:id="rId4"/>
              </a:rPr>
              <a:t>click here</a:t>
            </a:r>
            <a:endParaRPr lang="en-US" sz="3200" b="0" dirty="0">
              <a:solidFill>
                <a:srgbClr val="242451"/>
              </a:solidFill>
              <a:latin typeface="Gill Sans MT" panose="020B0502020104020203" pitchFamily="34" charset="0"/>
              <a:ea typeface="Gill Sans"/>
              <a:cs typeface="Gill Sans"/>
              <a:hlinkClick r:id="rId4"/>
            </a:endParaRPr>
          </a:p>
        </p:txBody>
      </p:sp>
      <p:sp>
        <p:nvSpPr>
          <p:cNvPr id="110" name="Google Shape;110;p5"/>
          <p:cNvSpPr txBox="1"/>
          <p:nvPr/>
        </p:nvSpPr>
        <p:spPr>
          <a:xfrm>
            <a:off x="12232821" y="4166547"/>
            <a:ext cx="10377697"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600" b="1" i="0" u="none" strike="noStrike" cap="none">
                <a:solidFill>
                  <a:srgbClr val="242451"/>
                </a:solidFill>
                <a:latin typeface="Gill Sans MT"/>
                <a:ea typeface="Gill Sans"/>
                <a:cs typeface="Gill Sans"/>
                <a:sym typeface="Gill Sans"/>
                <a:hlinkClick r:id="rId3">
                  <a:extLst>
                    <a:ext uri="{A12FA001-AC4F-418D-AE19-62706E023703}">
                      <ahyp:hlinkClr xmlns:ahyp="http://schemas.microsoft.com/office/drawing/2018/hyperlinkcolor" val="tx"/>
                    </a:ext>
                  </a:extLst>
                </a:hlinkClick>
              </a:rPr>
              <a:t>Initial Proposal Volume </a:t>
            </a:r>
            <a:r>
              <a:rPr lang="en-US" sz="3600">
                <a:solidFill>
                  <a:srgbClr val="242451"/>
                </a:solidFill>
                <a:latin typeface="Gill Sans MT"/>
                <a:ea typeface="Gill Sans"/>
                <a:cs typeface="Gill Sans"/>
                <a:sym typeface="Gill Sans"/>
                <a:hlinkClick r:id="rId3">
                  <a:extLst>
                    <a:ext uri="{A12FA001-AC4F-418D-AE19-62706E023703}">
                      <ahyp:hlinkClr xmlns:ahyp="http://schemas.microsoft.com/office/drawing/2018/hyperlinkcolor" val="tx"/>
                    </a:ext>
                  </a:extLst>
                </a:hlinkClick>
              </a:rPr>
              <a:t>2</a:t>
            </a:r>
            <a:endParaRPr lang="en-US" sz="3600">
              <a:solidFill>
                <a:srgbClr val="242451"/>
              </a:solidFill>
              <a:hlinkClick r:id="rId3">
                <a:extLst>
                  <a:ext uri="{A12FA001-AC4F-418D-AE19-62706E023703}">
                    <ahyp:hlinkClr xmlns:ahyp="http://schemas.microsoft.com/office/drawing/2018/hyperlinkcolor" val="tx"/>
                  </a:ext>
                </a:extLst>
              </a:hlinkClick>
            </a:endParaRPr>
          </a:p>
        </p:txBody>
      </p:sp>
      <p:sp>
        <p:nvSpPr>
          <p:cNvPr id="111" name="Google Shape;111;p5"/>
          <p:cNvSpPr txBox="1"/>
          <p:nvPr/>
        </p:nvSpPr>
        <p:spPr>
          <a:xfrm>
            <a:off x="12744450" y="5850441"/>
            <a:ext cx="9354440" cy="3489695"/>
          </a:xfrm>
          <a:prstGeom prst="rect">
            <a:avLst/>
          </a:prstGeom>
          <a:noFill/>
          <a:ln>
            <a:noFill/>
          </a:ln>
        </p:spPr>
        <p:txBody>
          <a:bodyPr spcFirstLastPara="1" wrap="square" lIns="91425" tIns="45700" rIns="91425" bIns="45700" anchor="t" anchorCtr="0">
            <a:noAutofit/>
          </a:bodyPr>
          <a:lstStyle/>
          <a:p>
            <a:pPr algn="l">
              <a:buClr>
                <a:srgbClr val="242451"/>
              </a:buClr>
              <a:buSzPts val="2400"/>
            </a:pPr>
            <a:r>
              <a:rPr lang="en-US" sz="3200" b="0" i="0" u="none" strike="noStrike" cap="none" dirty="0">
                <a:solidFill>
                  <a:srgbClr val="242451"/>
                </a:solidFill>
                <a:latin typeface="Gill Sans MT"/>
                <a:ea typeface="Gill Sans"/>
                <a:cs typeface="Gill Sans"/>
                <a:sym typeface="Gill Sans"/>
              </a:rPr>
              <a:t>Public comment period is currently open</a:t>
            </a:r>
            <a:r>
              <a:rPr lang="en-US" sz="3200" b="0" dirty="0">
                <a:solidFill>
                  <a:srgbClr val="242451"/>
                </a:solidFill>
                <a:latin typeface="Gill Sans MT"/>
                <a:ea typeface="Gill Sans"/>
                <a:cs typeface="Gill Sans"/>
                <a:sym typeface="Gill Sans"/>
              </a:rPr>
              <a:t> and closes Dec. 14</a:t>
            </a:r>
            <a:endParaRPr lang="en-US" sz="3200" b="0" i="0" u="none" strike="noStrike" cap="none" dirty="0">
              <a:solidFill>
                <a:srgbClr val="242451"/>
              </a:solidFill>
              <a:latin typeface="Gill Sans MT"/>
              <a:ea typeface="Gill Sans"/>
              <a:cs typeface="Gill Sans"/>
            </a:endParaRPr>
          </a:p>
          <a:p>
            <a:pPr marL="342900" marR="0" lvl="0" indent="-342900" algn="l" rtl="0">
              <a:lnSpc>
                <a:spcPct val="100000"/>
              </a:lnSpc>
              <a:spcBef>
                <a:spcPts val="0"/>
              </a:spcBef>
              <a:spcAft>
                <a:spcPts val="0"/>
              </a:spcAft>
              <a:buClr>
                <a:srgbClr val="242451"/>
              </a:buClr>
              <a:buSzPts val="2400"/>
              <a:buFont typeface="Arial"/>
              <a:buChar char="•"/>
            </a:pPr>
            <a:endParaRPr lang="en-US" sz="3200" b="0" i="0" u="none" strike="noStrike" cap="none" dirty="0">
              <a:solidFill>
                <a:srgbClr val="242451"/>
              </a:solidFill>
              <a:latin typeface="Gill Sans MT" panose="020B0502020104020203" pitchFamily="34" charset="0"/>
              <a:ea typeface="Gill Sans"/>
              <a:cs typeface="Gill Sans"/>
              <a:sym typeface="Gill Sans"/>
            </a:endParaRPr>
          </a:p>
          <a:p>
            <a:pPr marL="342900" marR="0" lvl="0" indent="-342900" algn="l" rtl="0">
              <a:lnSpc>
                <a:spcPct val="100000"/>
              </a:lnSpc>
              <a:spcBef>
                <a:spcPts val="0"/>
              </a:spcBef>
              <a:spcAft>
                <a:spcPts val="0"/>
              </a:spcAft>
              <a:buClr>
                <a:srgbClr val="242451"/>
              </a:buClr>
              <a:buSzPts val="2400"/>
              <a:buFont typeface="Arial"/>
              <a:buChar char="•"/>
            </a:pPr>
            <a:r>
              <a:rPr lang="en-US" sz="3200" b="0" i="0" u="none" strike="noStrike" cap="none" dirty="0">
                <a:solidFill>
                  <a:srgbClr val="242451"/>
                </a:solidFill>
                <a:latin typeface="Gill Sans MT"/>
                <a:ea typeface="Gill Sans"/>
                <a:cs typeface="Gill Sans"/>
                <a:sym typeface="Gill Sans"/>
              </a:rPr>
              <a:t>Describes how ADECA will structure the grant application and process, as well as the scoring criteria and rules for participation</a:t>
            </a:r>
            <a:endParaRPr lang="en-US" sz="3200" b="0" i="0" u="none" strike="noStrike" cap="none" dirty="0">
              <a:solidFill>
                <a:srgbClr val="242451"/>
              </a:solidFill>
              <a:latin typeface="Gill Sans MT"/>
              <a:ea typeface="Gill Sans"/>
              <a:cs typeface="Gill Sans"/>
            </a:endParaRPr>
          </a:p>
          <a:p>
            <a:pPr marL="342900" marR="0" lvl="0" indent="-342900" algn="l" rtl="0">
              <a:lnSpc>
                <a:spcPct val="100000"/>
              </a:lnSpc>
              <a:spcBef>
                <a:spcPts val="0"/>
              </a:spcBef>
              <a:spcAft>
                <a:spcPts val="0"/>
              </a:spcAft>
              <a:buClr>
                <a:srgbClr val="242451"/>
              </a:buClr>
              <a:buSzPts val="2400"/>
              <a:buFont typeface="Arial"/>
              <a:buChar char="•"/>
            </a:pPr>
            <a:endParaRPr lang="en-US" sz="3200" b="0" i="0" u="none" strike="noStrike" cap="none" dirty="0">
              <a:solidFill>
                <a:srgbClr val="242451"/>
              </a:solidFill>
              <a:latin typeface="Gill Sans MT" panose="020B0502020104020203" pitchFamily="34" charset="0"/>
              <a:ea typeface="Gill Sans"/>
              <a:cs typeface="Gill Sans"/>
            </a:endParaRPr>
          </a:p>
          <a:p>
            <a:pPr marL="342900" indent="-342900" algn="l">
              <a:buClr>
                <a:srgbClr val="242451"/>
              </a:buClr>
              <a:buSzPts val="2400"/>
              <a:buFont typeface="Arial"/>
              <a:buChar char="•"/>
            </a:pPr>
            <a:r>
              <a:rPr lang="en-US" sz="3200" b="0" dirty="0">
                <a:solidFill>
                  <a:srgbClr val="242451"/>
                </a:solidFill>
                <a:latin typeface="Gill Sans MT"/>
                <a:ea typeface="Gill Sans"/>
                <a:cs typeface="Gill Sans"/>
              </a:rPr>
              <a:t>To access the public comment form, </a:t>
            </a:r>
            <a:r>
              <a:rPr lang="en-US" sz="3200" b="0" dirty="0">
                <a:solidFill>
                  <a:srgbClr val="242451"/>
                </a:solidFill>
                <a:latin typeface="Gill Sans MT"/>
                <a:ea typeface="Gill Sans"/>
                <a:cs typeface="Gill Sans"/>
                <a:hlinkClick r:id="rId5"/>
              </a:rPr>
              <a:t>click here</a:t>
            </a:r>
            <a:endParaRPr lang="en-US" sz="3200" b="0" dirty="0">
              <a:solidFill>
                <a:srgbClr val="242451"/>
              </a:solidFill>
              <a:latin typeface="Gill Sans MT" panose="020B0502020104020203" pitchFamily="34" charset="0"/>
              <a:ea typeface="Gill Sans"/>
              <a:cs typeface="Gill Sans"/>
              <a:hlinkClick r:id="rId5"/>
            </a:endParaRPr>
          </a:p>
        </p:txBody>
      </p:sp>
      <p:sp>
        <p:nvSpPr>
          <p:cNvPr id="112" name="Google Shape;112;p5"/>
          <p:cNvSpPr txBox="1"/>
          <p:nvPr/>
        </p:nvSpPr>
        <p:spPr>
          <a:xfrm>
            <a:off x="1326657" y="1324572"/>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Overview of the Initial Proposal</a:t>
            </a:r>
            <a:endParaRPr sz="7500"/>
          </a:p>
        </p:txBody>
      </p:sp>
      <p:sp>
        <p:nvSpPr>
          <p:cNvPr id="113" name="Google Shape;113;p5"/>
          <p:cNvSpPr txBox="1"/>
          <p:nvPr/>
        </p:nvSpPr>
        <p:spPr>
          <a:xfrm>
            <a:off x="1326656" y="2595836"/>
            <a:ext cx="21038041" cy="737406"/>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242451"/>
              </a:buClr>
              <a:buSzPts val="3200"/>
              <a:buFont typeface="Gill Sans"/>
              <a:buNone/>
            </a:pPr>
            <a:r>
              <a:rPr lang="en-US" sz="3200" b="1" i="0" u="none" strike="noStrike" cap="none">
                <a:solidFill>
                  <a:srgbClr val="242451"/>
                </a:solidFill>
                <a:latin typeface="Gill Sans MT" panose="020B0502020104020203" pitchFamily="34" charset="0"/>
                <a:ea typeface="Gill Sans"/>
                <a:cs typeface="Gill Sans"/>
                <a:sym typeface="Gill Sans"/>
              </a:rPr>
              <a:t>The Initial </a:t>
            </a:r>
            <a:r>
              <a:rPr lang="en-US" sz="3200">
                <a:solidFill>
                  <a:srgbClr val="242451"/>
                </a:solidFill>
                <a:latin typeface="Gill Sans MT" panose="020B0502020104020203" pitchFamily="34" charset="0"/>
                <a:ea typeface="Gill Sans"/>
                <a:cs typeface="Gill Sans"/>
                <a:sym typeface="Gill Sans"/>
              </a:rPr>
              <a:t>P</a:t>
            </a:r>
            <a:r>
              <a:rPr lang="en-US" sz="3200" b="1" i="0" u="none" strike="noStrike" cap="none">
                <a:solidFill>
                  <a:srgbClr val="242451"/>
                </a:solidFill>
                <a:latin typeface="Gill Sans MT" panose="020B0502020104020203" pitchFamily="34" charset="0"/>
                <a:ea typeface="Gill Sans"/>
                <a:cs typeface="Gill Sans"/>
                <a:sym typeface="Gill Sans"/>
              </a:rPr>
              <a:t>roposal describes how ADECA plans to administer the BEAD grant program</a:t>
            </a:r>
          </a:p>
        </p:txBody>
      </p:sp>
      <p:cxnSp>
        <p:nvCxnSpPr>
          <p:cNvPr id="114" name="Google Shape;114;p5"/>
          <p:cNvCxnSpPr>
            <a:cxnSpLocks/>
          </p:cNvCxnSpPr>
          <p:nvPr/>
        </p:nvCxnSpPr>
        <p:spPr>
          <a:xfrm rot="10800000">
            <a:off x="5218962" y="5254390"/>
            <a:ext cx="2623931" cy="0"/>
          </a:xfrm>
          <a:prstGeom prst="straightConnector1">
            <a:avLst/>
          </a:prstGeom>
          <a:noFill/>
          <a:ln w="63500" cap="rnd" cmpd="sng">
            <a:solidFill>
              <a:srgbClr val="F8D57C"/>
            </a:solidFill>
            <a:prstDash val="solid"/>
            <a:round/>
            <a:headEnd type="none" w="sm" len="sm"/>
            <a:tailEnd type="none" w="sm" len="sm"/>
          </a:ln>
        </p:spPr>
      </p:cxnSp>
      <p:cxnSp>
        <p:nvCxnSpPr>
          <p:cNvPr id="115" name="Google Shape;115;p5"/>
          <p:cNvCxnSpPr>
            <a:cxnSpLocks/>
          </p:cNvCxnSpPr>
          <p:nvPr/>
        </p:nvCxnSpPr>
        <p:spPr>
          <a:xfrm rot="10800000">
            <a:off x="16109705" y="5254390"/>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327537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21</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a:latin typeface="Georgia"/>
              </a:rPr>
              <a:t>6</a:t>
            </a:r>
          </a:p>
          <a:p>
            <a:pPr algn="ctr" hangingPunct="1"/>
            <a:endParaRPr lang="en-US" b="1">
              <a:latin typeface="Georgia" panose="02040502050405020303" pitchFamily="18" charset="0"/>
            </a:endParaRPr>
          </a:p>
          <a:p>
            <a:pPr algn="ctr" hangingPunct="1"/>
            <a:r>
              <a:rPr lang="en-US" sz="6600" b="1">
                <a:latin typeface="Georgia"/>
              </a:rPr>
              <a:t>The Initial Proposal Volume 1</a:t>
            </a:r>
            <a:endParaRPr lang="en-US" sz="6600" b="1">
              <a:latin typeface="Georgia" panose="02040502050405020303" pitchFamily="18" charset="0"/>
            </a:endParaRP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0469336" y="5630841"/>
            <a:ext cx="344532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947499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p:nvPr/>
        </p:nvSpPr>
        <p:spPr>
          <a:xfrm>
            <a:off x="12252336"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31" name="Google Shape;331;p20"/>
          <p:cNvSpPr/>
          <p:nvPr/>
        </p:nvSpPr>
        <p:spPr>
          <a:xfrm>
            <a:off x="1374130"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22</a:t>
            </a:fld>
            <a:endParaRPr sz="1800" b="0">
              <a:solidFill>
                <a:srgbClr val="242451"/>
              </a:solidFill>
            </a:endParaRPr>
          </a:p>
        </p:txBody>
      </p:sp>
      <p:sp>
        <p:nvSpPr>
          <p:cNvPr id="334" name="Google Shape;334;p20"/>
          <p:cNvSpPr txBox="1"/>
          <p:nvPr/>
        </p:nvSpPr>
        <p:spPr>
          <a:xfrm>
            <a:off x="1301257" y="1492675"/>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Initial Proposal Volume </a:t>
            </a:r>
            <a:r>
              <a:rPr lang="en-US" sz="7500">
                <a:solidFill>
                  <a:srgbClr val="33CC99"/>
                </a:solidFill>
                <a:latin typeface="Georgia"/>
                <a:ea typeface="Georgia"/>
                <a:cs typeface="Georgia"/>
                <a:sym typeface="Georgia"/>
              </a:rPr>
              <a:t>1</a:t>
            </a:r>
            <a:r>
              <a:rPr lang="en-US" sz="7500" b="1" i="0" u="none" strike="noStrike" cap="none">
                <a:solidFill>
                  <a:srgbClr val="33CC99"/>
                </a:solidFill>
                <a:latin typeface="Georgia"/>
                <a:ea typeface="Georgia"/>
                <a:cs typeface="Georgia"/>
                <a:sym typeface="Georgia"/>
              </a:rPr>
              <a:t>: 4 key </a:t>
            </a:r>
            <a:r>
              <a:rPr lang="en-US" sz="7500">
                <a:solidFill>
                  <a:srgbClr val="33CC99"/>
                </a:solidFill>
                <a:latin typeface="Georgia"/>
                <a:ea typeface="Georgia"/>
                <a:cs typeface="Georgia"/>
                <a:sym typeface="Georgia"/>
              </a:rPr>
              <a:t>s</a:t>
            </a:r>
            <a:r>
              <a:rPr lang="en-US" sz="7500" b="1" i="0" u="none" strike="noStrike" cap="none">
                <a:solidFill>
                  <a:srgbClr val="33CC99"/>
                </a:solidFill>
                <a:latin typeface="Georgia"/>
                <a:ea typeface="Georgia"/>
                <a:cs typeface="Georgia"/>
                <a:sym typeface="Georgia"/>
              </a:rPr>
              <a:t>ections</a:t>
            </a:r>
            <a:endParaRPr sz="7500"/>
          </a:p>
        </p:txBody>
      </p:sp>
      <p:sp>
        <p:nvSpPr>
          <p:cNvPr id="335" name="Google Shape;335;p20"/>
          <p:cNvSpPr txBox="1"/>
          <p:nvPr/>
        </p:nvSpPr>
        <p:spPr>
          <a:xfrm>
            <a:off x="1326656" y="3034002"/>
            <a:ext cx="21730800" cy="737406"/>
          </a:xfrm>
          <a:prstGeom prst="rect">
            <a:avLst/>
          </a:prstGeom>
          <a:noFill/>
          <a:ln>
            <a:noFill/>
          </a:ln>
        </p:spPr>
        <p:txBody>
          <a:bodyPr spcFirstLastPara="1" wrap="square" lIns="91425" tIns="45700" rIns="91425" bIns="45700" anchor="t" anchorCtr="0">
            <a:spAutoFit/>
          </a:bodyPr>
          <a:lstStyle/>
          <a:p>
            <a:pPr algn="l">
              <a:lnSpc>
                <a:spcPct val="131250"/>
              </a:lnSpc>
              <a:buClr>
                <a:srgbClr val="242451"/>
              </a:buClr>
              <a:buSzPts val="3200"/>
            </a:pPr>
            <a:r>
              <a:rPr lang="en-US" sz="3200" b="1" i="0" u="none" strike="noStrike" cap="none">
                <a:solidFill>
                  <a:srgbClr val="242451"/>
                </a:solidFill>
                <a:latin typeface="Gill Sans MT" panose="020B0502020104020203" pitchFamily="34" charset="0"/>
                <a:ea typeface="Gill Sans"/>
                <a:cs typeface="Gill Sans"/>
                <a:sym typeface="Gill Sans"/>
              </a:rPr>
              <a:t>All are eligible for comment through </a:t>
            </a:r>
            <a:r>
              <a:rPr lang="en-US" sz="3200">
                <a:solidFill>
                  <a:srgbClr val="242451"/>
                </a:solidFill>
                <a:latin typeface="Gill Sans MT" panose="020B0502020104020203" pitchFamily="34" charset="0"/>
                <a:ea typeface="Gill Sans"/>
                <a:cs typeface="Gill Sans"/>
                <a:sym typeface="Gill Sans"/>
              </a:rPr>
              <a:t>December 14</a:t>
            </a:r>
            <a:endParaRPr lang="en-US"/>
          </a:p>
        </p:txBody>
      </p:sp>
      <p:sp>
        <p:nvSpPr>
          <p:cNvPr id="336" name="Google Shape;336;p20"/>
          <p:cNvSpPr txBox="1"/>
          <p:nvPr/>
        </p:nvSpPr>
        <p:spPr>
          <a:xfrm>
            <a:off x="1374131" y="5143697"/>
            <a:ext cx="9964923"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Existing broadband funding</a:t>
            </a:r>
          </a:p>
        </p:txBody>
      </p:sp>
      <p:sp>
        <p:nvSpPr>
          <p:cNvPr id="337" name="Google Shape;337;p20"/>
          <p:cNvSpPr txBox="1"/>
          <p:nvPr/>
        </p:nvSpPr>
        <p:spPr>
          <a:xfrm>
            <a:off x="1973180" y="5827914"/>
            <a:ext cx="9125868"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Current sources of federal and state funding to deploy broadband and close the digital divide in Alabama</a:t>
            </a:r>
          </a:p>
        </p:txBody>
      </p:sp>
      <p:sp>
        <p:nvSpPr>
          <p:cNvPr id="339" name="Google Shape;339;p20"/>
          <p:cNvSpPr/>
          <p:nvPr/>
        </p:nvSpPr>
        <p:spPr>
          <a:xfrm>
            <a:off x="12252336"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41" name="Google Shape;341;p20"/>
          <p:cNvSpPr/>
          <p:nvPr/>
        </p:nvSpPr>
        <p:spPr>
          <a:xfrm>
            <a:off x="1374129"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43" name="Google Shape;343;p20"/>
          <p:cNvSpPr txBox="1"/>
          <p:nvPr/>
        </p:nvSpPr>
        <p:spPr>
          <a:xfrm>
            <a:off x="12252336" y="5143697"/>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Unserved and underserved locations </a:t>
            </a:r>
          </a:p>
        </p:txBody>
      </p:sp>
      <p:sp>
        <p:nvSpPr>
          <p:cNvPr id="344" name="Google Shape;344;p20"/>
          <p:cNvSpPr txBox="1"/>
          <p:nvPr/>
        </p:nvSpPr>
        <p:spPr>
          <a:xfrm>
            <a:off x="12825663" y="5827914"/>
            <a:ext cx="9074311"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How ADECA developed lists of the locations that are unserved or underserved and thus eligible for BEAD-funded deployment</a:t>
            </a:r>
          </a:p>
        </p:txBody>
      </p:sp>
      <p:sp>
        <p:nvSpPr>
          <p:cNvPr id="345" name="Google Shape;345;p20"/>
          <p:cNvSpPr txBox="1"/>
          <p:nvPr/>
        </p:nvSpPr>
        <p:spPr>
          <a:xfrm>
            <a:off x="1374129"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Community anchor institutions </a:t>
            </a:r>
          </a:p>
        </p:txBody>
      </p:sp>
      <p:sp>
        <p:nvSpPr>
          <p:cNvPr id="346" name="Google Shape;346;p20"/>
          <p:cNvSpPr txBox="1"/>
          <p:nvPr/>
        </p:nvSpPr>
        <p:spPr>
          <a:xfrm>
            <a:off x="1973181" y="9110156"/>
            <a:ext cx="9017202"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Discussion of criteria used to identify CAIs that lack access to 1 Gbps symmetrical services and a preliminary list of qualifying CAIs</a:t>
            </a:r>
          </a:p>
        </p:txBody>
      </p:sp>
      <p:sp>
        <p:nvSpPr>
          <p:cNvPr id="2" name="Google Shape;345;p20">
            <a:extLst>
              <a:ext uri="{FF2B5EF4-FFF2-40B4-BE49-F238E27FC236}">
                <a16:creationId xmlns:a16="http://schemas.microsoft.com/office/drawing/2014/main" id="{5A94D2F9-1C93-62BE-A5B3-6126925D6EA9}"/>
              </a:ext>
            </a:extLst>
          </p:cNvPr>
          <p:cNvSpPr txBox="1"/>
          <p:nvPr/>
        </p:nvSpPr>
        <p:spPr>
          <a:xfrm>
            <a:off x="12240547"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Challenge Process </a:t>
            </a:r>
          </a:p>
        </p:txBody>
      </p:sp>
      <p:sp>
        <p:nvSpPr>
          <p:cNvPr id="3" name="Google Shape;346;p20">
            <a:extLst>
              <a:ext uri="{FF2B5EF4-FFF2-40B4-BE49-F238E27FC236}">
                <a16:creationId xmlns:a16="http://schemas.microsoft.com/office/drawing/2014/main" id="{C70812ED-5D44-DA72-3102-BAAF32F421FD}"/>
              </a:ext>
            </a:extLst>
          </p:cNvPr>
          <p:cNvSpPr txBox="1"/>
          <p:nvPr/>
        </p:nvSpPr>
        <p:spPr>
          <a:xfrm>
            <a:off x="12839599" y="9110156"/>
            <a:ext cx="9017202"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Rules to define a transparent and fair Challenge Process to meet the goals of the BEAD program</a:t>
            </a:r>
          </a:p>
        </p:txBody>
      </p:sp>
      <p:cxnSp>
        <p:nvCxnSpPr>
          <p:cNvPr id="4" name="Google Shape;114;p5">
            <a:extLst>
              <a:ext uri="{FF2B5EF4-FFF2-40B4-BE49-F238E27FC236}">
                <a16:creationId xmlns:a16="http://schemas.microsoft.com/office/drawing/2014/main" id="{40AFE582-815C-7D28-9B56-008CAF1EB0C6}"/>
              </a:ext>
            </a:extLst>
          </p:cNvPr>
          <p:cNvCxnSpPr>
            <a:cxnSpLocks/>
          </p:cNvCxnSpPr>
          <p:nvPr/>
        </p:nvCxnSpPr>
        <p:spPr>
          <a:xfrm rot="10800000">
            <a:off x="5044627" y="5709227"/>
            <a:ext cx="2623931" cy="0"/>
          </a:xfrm>
          <a:prstGeom prst="straightConnector1">
            <a:avLst/>
          </a:prstGeom>
          <a:noFill/>
          <a:ln w="63500" cap="rnd" cmpd="sng">
            <a:solidFill>
              <a:srgbClr val="F8D57C"/>
            </a:solidFill>
            <a:prstDash val="solid"/>
            <a:round/>
            <a:headEnd type="none" w="sm" len="sm"/>
            <a:tailEnd type="none" w="sm" len="sm"/>
          </a:ln>
        </p:spPr>
      </p:cxnSp>
      <p:cxnSp>
        <p:nvCxnSpPr>
          <p:cNvPr id="5" name="Google Shape;114;p5">
            <a:extLst>
              <a:ext uri="{FF2B5EF4-FFF2-40B4-BE49-F238E27FC236}">
                <a16:creationId xmlns:a16="http://schemas.microsoft.com/office/drawing/2014/main" id="{7B8495D9-17BC-3EFE-1279-B827942FEEE8}"/>
              </a:ext>
            </a:extLst>
          </p:cNvPr>
          <p:cNvCxnSpPr>
            <a:cxnSpLocks/>
          </p:cNvCxnSpPr>
          <p:nvPr/>
        </p:nvCxnSpPr>
        <p:spPr>
          <a:xfrm rot="10800000">
            <a:off x="5044626" y="8955994"/>
            <a:ext cx="2623931" cy="0"/>
          </a:xfrm>
          <a:prstGeom prst="straightConnector1">
            <a:avLst/>
          </a:prstGeom>
          <a:noFill/>
          <a:ln w="63500" cap="rnd" cmpd="sng">
            <a:solidFill>
              <a:srgbClr val="F8D57C"/>
            </a:solidFill>
            <a:prstDash val="solid"/>
            <a:round/>
            <a:headEnd type="none" w="sm" len="sm"/>
            <a:tailEnd type="none" w="sm" len="sm"/>
          </a:ln>
        </p:spPr>
      </p:cxnSp>
      <p:cxnSp>
        <p:nvCxnSpPr>
          <p:cNvPr id="6" name="Google Shape;114;p5">
            <a:extLst>
              <a:ext uri="{FF2B5EF4-FFF2-40B4-BE49-F238E27FC236}">
                <a16:creationId xmlns:a16="http://schemas.microsoft.com/office/drawing/2014/main" id="{A5B98D52-7304-A1EA-4FCF-90CE8F2F2D19}"/>
              </a:ext>
            </a:extLst>
          </p:cNvPr>
          <p:cNvCxnSpPr>
            <a:cxnSpLocks/>
          </p:cNvCxnSpPr>
          <p:nvPr/>
        </p:nvCxnSpPr>
        <p:spPr>
          <a:xfrm rot="10800000">
            <a:off x="15905133" y="5679025"/>
            <a:ext cx="2623931" cy="0"/>
          </a:xfrm>
          <a:prstGeom prst="straightConnector1">
            <a:avLst/>
          </a:prstGeom>
          <a:noFill/>
          <a:ln w="63500" cap="rnd" cmpd="sng">
            <a:solidFill>
              <a:srgbClr val="F8D57C"/>
            </a:solidFill>
            <a:prstDash val="solid"/>
            <a:round/>
            <a:headEnd type="none" w="sm" len="sm"/>
            <a:tailEnd type="none" w="sm" len="sm"/>
          </a:ln>
        </p:spPr>
      </p:cxnSp>
      <p:cxnSp>
        <p:nvCxnSpPr>
          <p:cNvPr id="7" name="Google Shape;114;p5">
            <a:extLst>
              <a:ext uri="{FF2B5EF4-FFF2-40B4-BE49-F238E27FC236}">
                <a16:creationId xmlns:a16="http://schemas.microsoft.com/office/drawing/2014/main" id="{954DEDFC-B909-760F-75F6-ED87FA4262DE}"/>
              </a:ext>
            </a:extLst>
          </p:cNvPr>
          <p:cNvCxnSpPr>
            <a:cxnSpLocks/>
          </p:cNvCxnSpPr>
          <p:nvPr/>
        </p:nvCxnSpPr>
        <p:spPr>
          <a:xfrm rot="10800000">
            <a:off x="15905132" y="8925792"/>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34323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9FA1DC-7D85-2305-0BA3-018073D8B285}"/>
              </a:ext>
            </a:extLst>
          </p:cNvPr>
          <p:cNvSpPr/>
          <p:nvPr/>
        </p:nvSpPr>
        <p:spPr>
          <a:xfrm>
            <a:off x="12192000" y="370622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6B757C19-5579-AB89-45AC-56EA4A1AE45F}"/>
              </a:ext>
            </a:extLst>
          </p:cNvPr>
          <p:cNvSpPr/>
          <p:nvPr/>
        </p:nvSpPr>
        <p:spPr>
          <a:xfrm>
            <a:off x="1301257" y="370622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23</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774141" y="4460537"/>
            <a:ext cx="9219924" cy="3088083"/>
          </a:xfrm>
        </p:spPr>
        <p:txBody>
          <a:bodyPr>
            <a:noAutofit/>
          </a:bodyPr>
          <a:lstStyle/>
          <a:p>
            <a:pPr>
              <a:spcAft>
                <a:spcPts val="1200"/>
              </a:spcAft>
              <a:buSzPct val="100000"/>
            </a:pPr>
            <a:r>
              <a:rPr lang="en-US">
                <a:solidFill>
                  <a:srgbClr val="242451"/>
                </a:solidFill>
              </a:rPr>
              <a:t>Federal rules allow states to propose to change “served” locations to “underserved” if sufficient data exist for the wholesale change, thus moving the burden of proof from communities to ISPs to establish the correct status of those locations.</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12800255" y="4460537"/>
            <a:ext cx="9219924" cy="3088083"/>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dirty="0">
                <a:solidFill>
                  <a:srgbClr val="242451"/>
                </a:solidFill>
                <a:latin typeface="Gill Sans MT"/>
                <a:cs typeface="Gill Sans"/>
              </a:rPr>
              <a:t>ADECA proposes to treat locations that the National Broadband Map shows to have available qualifying broadband service (i.e., a location that is “served”) delivered via DSL as “underserved,” and are eligible for BEAD funding. </a:t>
            </a:r>
          </a:p>
        </p:txBody>
      </p:sp>
      <p:sp>
        <p:nvSpPr>
          <p:cNvPr id="17" name="Oval 16">
            <a:extLst>
              <a:ext uri="{FF2B5EF4-FFF2-40B4-BE49-F238E27FC236}">
                <a16:creationId xmlns:a16="http://schemas.microsoft.com/office/drawing/2014/main" id="{5CADAE11-4B7F-B54F-DEED-73E15E2414C4}"/>
              </a:ext>
            </a:extLst>
          </p:cNvPr>
          <p:cNvSpPr/>
          <p:nvPr/>
        </p:nvSpPr>
        <p:spPr bwMode="gray">
          <a:xfrm>
            <a:off x="5785419" y="31975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6845960" y="31975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2</a:t>
            </a:r>
          </a:p>
        </p:txBody>
      </p:sp>
      <p:sp>
        <p:nvSpPr>
          <p:cNvPr id="2" name="Text Placeholder 1">
            <a:extLst>
              <a:ext uri="{FF2B5EF4-FFF2-40B4-BE49-F238E27FC236}">
                <a16:creationId xmlns:a16="http://schemas.microsoft.com/office/drawing/2014/main" id="{C57A1FC6-B858-A024-407A-1C8122949DAA}"/>
              </a:ext>
            </a:extLst>
          </p:cNvPr>
          <p:cNvSpPr>
            <a:spLocks noGrp="1"/>
          </p:cNvSpPr>
          <p:nvPr>
            <p:ph type="body" sz="quarter" idx="21"/>
          </p:nvPr>
        </p:nvSpPr>
        <p:spPr>
          <a:xfrm>
            <a:off x="1326656" y="1524000"/>
            <a:ext cx="22688375" cy="1141338"/>
          </a:xfrm>
        </p:spPr>
        <p:txBody>
          <a:bodyPr>
            <a:noAutofit/>
          </a:bodyPr>
          <a:lstStyle/>
          <a:p>
            <a:r>
              <a:rPr lang="en-US"/>
              <a:t>Issues for comment: Location classifications</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034794"/>
            <a:ext cx="17806737" cy="3157206"/>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31581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988134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5534525" y="10189207"/>
            <a:ext cx="15063537" cy="16258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Is the proposed pre-challenge modification to the FCC map appropriate?</a:t>
            </a:r>
          </a:p>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Should other pre-challenge modifications be proposed?</a:t>
            </a:r>
          </a:p>
        </p:txBody>
      </p:sp>
    </p:spTree>
    <p:extLst>
      <p:ext uri="{BB962C8B-B14F-4D97-AF65-F5344CB8AC3E}">
        <p14:creationId xmlns:p14="http://schemas.microsoft.com/office/powerpoint/2010/main" val="3655155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757C19-5579-AB89-45AC-56EA4A1AE45F}"/>
              </a:ext>
            </a:extLst>
          </p:cNvPr>
          <p:cNvSpPr/>
          <p:nvPr/>
        </p:nvSpPr>
        <p:spPr>
          <a:xfrm>
            <a:off x="1301256" y="3503251"/>
            <a:ext cx="21268441"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24</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774141" y="4243971"/>
            <a:ext cx="20243648" cy="1170242"/>
          </a:xfrm>
        </p:spPr>
        <p:txBody>
          <a:bodyPr>
            <a:noAutofit/>
          </a:bodyPr>
          <a:lstStyle/>
          <a:p>
            <a:pPr>
              <a:spcAft>
                <a:spcPts val="1200"/>
              </a:spcAft>
              <a:buSzPct val="100000"/>
            </a:pPr>
            <a:r>
              <a:rPr lang="en-US" dirty="0">
                <a:solidFill>
                  <a:srgbClr val="242451"/>
                </a:solidFill>
              </a:rPr>
              <a:t>Federal rules require states to define “community anchor institution” in the Initial Proposal and then develop a list of defined anchors that do not have symmetrical 1 Gbps service so that challenges can be filed in the BEAD Challenge Process next year.</a:t>
            </a:r>
          </a:p>
        </p:txBody>
      </p:sp>
      <p:sp>
        <p:nvSpPr>
          <p:cNvPr id="2" name="Text Placeholder 1">
            <a:extLst>
              <a:ext uri="{FF2B5EF4-FFF2-40B4-BE49-F238E27FC236}">
                <a16:creationId xmlns:a16="http://schemas.microsoft.com/office/drawing/2014/main" id="{C57A1FC6-B858-A024-407A-1C8122949DAA}"/>
              </a:ext>
            </a:extLst>
          </p:cNvPr>
          <p:cNvSpPr>
            <a:spLocks noGrp="1"/>
          </p:cNvSpPr>
          <p:nvPr>
            <p:ph type="body" sz="quarter" idx="21"/>
          </p:nvPr>
        </p:nvSpPr>
        <p:spPr>
          <a:xfrm>
            <a:off x="1326656" y="977388"/>
            <a:ext cx="22688375" cy="1687950"/>
          </a:xfrm>
        </p:spPr>
        <p:txBody>
          <a:bodyPr>
            <a:noAutofit/>
          </a:bodyPr>
          <a:lstStyle/>
          <a:p>
            <a:r>
              <a:rPr lang="en-US"/>
              <a:t>Issues for comment: Community anchor institutions</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034794"/>
            <a:ext cx="17806737" cy="3157206"/>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31581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988134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5534525" y="10189207"/>
            <a:ext cx="15063537" cy="16258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Does the Initial Proposal Volume I define “community anchor institution” appropriately?</a:t>
            </a:r>
          </a:p>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Should other categories of community anchor institutions be included and, if so, why?</a:t>
            </a:r>
          </a:p>
          <a:p>
            <a:pPr hangingPunct="1">
              <a:spcAft>
                <a:spcPts val="1200"/>
              </a:spcAft>
              <a:buSzPct val="100000"/>
            </a:pPr>
            <a:endParaRPr lang="en-US">
              <a:solidFill>
                <a:srgbClr val="242451"/>
              </a:solidFill>
              <a:latin typeface="Gill Sans MT" panose="020B0502020104020203" pitchFamily="34" charset="0"/>
            </a:endParaRPr>
          </a:p>
        </p:txBody>
      </p:sp>
      <p:sp>
        <p:nvSpPr>
          <p:cNvPr id="8" name="Text Placeholder 4">
            <a:extLst>
              <a:ext uri="{FF2B5EF4-FFF2-40B4-BE49-F238E27FC236}">
                <a16:creationId xmlns:a16="http://schemas.microsoft.com/office/drawing/2014/main" id="{10359DBC-CCC1-BACC-674D-DD1CA737496A}"/>
              </a:ext>
            </a:extLst>
          </p:cNvPr>
          <p:cNvSpPr txBox="1">
            <a:spLocks/>
          </p:cNvSpPr>
          <p:nvPr/>
        </p:nvSpPr>
        <p:spPr>
          <a:xfrm>
            <a:off x="1814303" y="6303418"/>
            <a:ext cx="20243648" cy="1170242"/>
          </a:xfrm>
          <a:prstGeom prst="rect">
            <a:avLst/>
          </a:prstGeom>
        </p:spPr>
        <p:txBody>
          <a:bodyPr numCol="3"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Schools</a:t>
            </a: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Libraries</a:t>
            </a: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Health clinics, health centers, hospitals,</a:t>
            </a:r>
          </a:p>
          <a:p>
            <a:pPr hangingPunct="1">
              <a:spcBef>
                <a:spcPts val="0"/>
              </a:spcBef>
              <a:buSzPct val="100000"/>
            </a:pPr>
            <a:r>
              <a:rPr lang="en-US" dirty="0">
                <a:solidFill>
                  <a:srgbClr val="242451"/>
                </a:solidFill>
                <a:latin typeface="Gill Sans MT" panose="020B0502020104020203" pitchFamily="34" charset="0"/>
              </a:rPr>
              <a:t>     or other medical providers</a:t>
            </a:r>
          </a:p>
          <a:p>
            <a:pPr marL="457200" indent="-457200" hangingPunct="1">
              <a:spcBef>
                <a:spcPts val="0"/>
              </a:spcBef>
              <a:buSzPct val="100000"/>
              <a:buFont typeface="Arial" panose="020B0604020202020204" pitchFamily="34" charset="0"/>
              <a:buChar char="•"/>
            </a:pPr>
            <a:endParaRPr lang="en-US" dirty="0">
              <a:solidFill>
                <a:srgbClr val="242451"/>
              </a:solidFill>
              <a:latin typeface="Gill Sans MT" panose="020B0502020104020203" pitchFamily="34" charset="0"/>
            </a:endParaRP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Institutions of higher education</a:t>
            </a: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Public housing organizations</a:t>
            </a: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Public safety entities</a:t>
            </a:r>
          </a:p>
          <a:p>
            <a:pPr marL="457200" indent="-457200" hangingPunct="1">
              <a:spcBef>
                <a:spcPts val="0"/>
              </a:spcBef>
              <a:buSzPct val="100000"/>
              <a:buFont typeface="Arial" panose="020B0604020202020204" pitchFamily="34" charset="0"/>
              <a:buChar char="•"/>
            </a:pPr>
            <a:endParaRPr lang="en-US" dirty="0">
              <a:solidFill>
                <a:srgbClr val="242451"/>
              </a:solidFill>
              <a:latin typeface="Gill Sans MT" panose="020B0502020104020203" pitchFamily="34" charset="0"/>
            </a:endParaRPr>
          </a:p>
          <a:p>
            <a:pPr marL="457200" indent="-457200" hangingPunct="1">
              <a:spcBef>
                <a:spcPts val="0"/>
              </a:spcBef>
              <a:buSzPct val="100000"/>
              <a:buFont typeface="Arial" panose="020B0604020202020204" pitchFamily="34" charset="0"/>
              <a:buChar char="•"/>
            </a:pPr>
            <a:endParaRPr lang="en-US" dirty="0">
              <a:solidFill>
                <a:srgbClr val="242451"/>
              </a:solidFill>
              <a:latin typeface="Gill Sans MT" panose="020B0502020104020203" pitchFamily="34" charset="0"/>
            </a:endParaRP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Community support organizations that facilitate greater use of broadband service by vulnerable populations</a:t>
            </a:r>
          </a:p>
          <a:p>
            <a:pPr marL="457200" indent="-457200" hangingPunct="1">
              <a:spcBef>
                <a:spcPts val="0"/>
              </a:spcBef>
              <a:buSzPct val="100000"/>
              <a:buFont typeface="Arial" panose="020B0604020202020204" pitchFamily="34" charset="0"/>
              <a:buChar char="•"/>
            </a:pPr>
            <a:r>
              <a:rPr lang="en-US" dirty="0">
                <a:solidFill>
                  <a:srgbClr val="242451"/>
                </a:solidFill>
                <a:latin typeface="Gill Sans MT" panose="020B0502020104020203" pitchFamily="34" charset="0"/>
              </a:rPr>
              <a:t>Some government buildings such as county courthouses</a:t>
            </a:r>
          </a:p>
        </p:txBody>
      </p:sp>
      <p:sp>
        <p:nvSpPr>
          <p:cNvPr id="13" name="Google Shape;336;p20">
            <a:extLst>
              <a:ext uri="{FF2B5EF4-FFF2-40B4-BE49-F238E27FC236}">
                <a16:creationId xmlns:a16="http://schemas.microsoft.com/office/drawing/2014/main" id="{B589A8B8-4FAD-AAF1-0882-E8D1083A6561}"/>
              </a:ext>
            </a:extLst>
          </p:cNvPr>
          <p:cNvSpPr txBox="1"/>
          <p:nvPr/>
        </p:nvSpPr>
        <p:spPr>
          <a:xfrm>
            <a:off x="1814303" y="5542311"/>
            <a:ext cx="18783759"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2800"/>
              <a:buFont typeface="Gill Sans"/>
              <a:buNone/>
            </a:pPr>
            <a:r>
              <a:rPr lang="en-US" sz="2800" b="1" i="1" u="none" strike="noStrike" cap="none" dirty="0">
                <a:solidFill>
                  <a:srgbClr val="242451"/>
                </a:solidFill>
                <a:latin typeface="Gill Sans MT" panose="020B0502020104020203" pitchFamily="34" charset="0"/>
                <a:ea typeface="Gill Sans"/>
                <a:cs typeface="Gill Sans"/>
                <a:sym typeface="Gill Sans"/>
              </a:rPr>
              <a:t>ADECA proposes to define this category to include:</a:t>
            </a:r>
          </a:p>
        </p:txBody>
      </p:sp>
    </p:spTree>
    <p:extLst>
      <p:ext uri="{BB962C8B-B14F-4D97-AF65-F5344CB8AC3E}">
        <p14:creationId xmlns:p14="http://schemas.microsoft.com/office/powerpoint/2010/main" val="15995512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9FA1DC-7D85-2305-0BA3-018073D8B285}"/>
              </a:ext>
            </a:extLst>
          </p:cNvPr>
          <p:cNvSpPr/>
          <p:nvPr/>
        </p:nvSpPr>
        <p:spPr>
          <a:xfrm>
            <a:off x="12192000" y="4779752"/>
            <a:ext cx="10377698" cy="3947177"/>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6B757C19-5579-AB89-45AC-56EA4A1AE45F}"/>
              </a:ext>
            </a:extLst>
          </p:cNvPr>
          <p:cNvSpPr/>
          <p:nvPr/>
        </p:nvSpPr>
        <p:spPr>
          <a:xfrm>
            <a:off x="1301257" y="4779752"/>
            <a:ext cx="10377698" cy="3947177"/>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25</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774141" y="5627481"/>
            <a:ext cx="9219924" cy="2233958"/>
          </a:xfrm>
        </p:spPr>
        <p:txBody>
          <a:bodyPr>
            <a:noAutofit/>
          </a:bodyPr>
          <a:lstStyle/>
          <a:p>
            <a:pPr marL="457200" indent="-457200">
              <a:spcAft>
                <a:spcPts val="1200"/>
              </a:spcAft>
              <a:buSzPct val="100000"/>
              <a:buFont typeface="Arial" panose="020B0604020202020204" pitchFamily="34" charset="0"/>
              <a:buChar char="•"/>
            </a:pPr>
            <a:r>
              <a:rPr lang="en-US">
                <a:solidFill>
                  <a:srgbClr val="242451"/>
                </a:solidFill>
              </a:rPr>
              <a:t>Nonprofits </a:t>
            </a:r>
          </a:p>
          <a:p>
            <a:pPr marL="457200" indent="-457200">
              <a:spcAft>
                <a:spcPts val="1200"/>
              </a:spcAft>
              <a:buSzPct val="100000"/>
              <a:buFont typeface="Arial" panose="020B0604020202020204" pitchFamily="34" charset="0"/>
              <a:buChar char="•"/>
            </a:pPr>
            <a:r>
              <a:rPr lang="en-US">
                <a:solidFill>
                  <a:srgbClr val="242451"/>
                </a:solidFill>
              </a:rPr>
              <a:t>ISPs</a:t>
            </a:r>
          </a:p>
          <a:p>
            <a:pPr marL="457200" indent="-457200">
              <a:spcAft>
                <a:spcPts val="1200"/>
              </a:spcAft>
              <a:buSzPct val="100000"/>
              <a:buFont typeface="Arial" panose="020B0604020202020204" pitchFamily="34" charset="0"/>
              <a:buChar char="•"/>
            </a:pPr>
            <a:r>
              <a:rPr lang="en-US">
                <a:solidFill>
                  <a:srgbClr val="242451"/>
                </a:solidFill>
              </a:rPr>
              <a:t>Local and Tribal governments</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12800255" y="5627481"/>
            <a:ext cx="9219924" cy="2233958"/>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spcBef>
                <a:spcPts val="600"/>
              </a:spcBef>
              <a:buSzPct val="100000"/>
              <a:buFont typeface="Arial" panose="020B0604020202020204" pitchFamily="34" charset="0"/>
              <a:buChar char="•"/>
            </a:pPr>
            <a:r>
              <a:rPr lang="en-US">
                <a:solidFill>
                  <a:srgbClr val="242451"/>
                </a:solidFill>
                <a:latin typeface="Gill Sans MT" panose="020B0502020104020203" pitchFamily="34" charset="0"/>
              </a:rPr>
              <a:t>Where an enforceable funding commitment exists</a:t>
            </a:r>
          </a:p>
          <a:p>
            <a:pPr marL="457200" indent="-457200" hangingPunct="1">
              <a:spcBef>
                <a:spcPts val="600"/>
              </a:spcBef>
              <a:buSzPct val="100000"/>
              <a:buFont typeface="Arial" panose="020B0604020202020204" pitchFamily="34" charset="0"/>
              <a:buChar char="•"/>
            </a:pPr>
            <a:r>
              <a:rPr lang="en-US">
                <a:solidFill>
                  <a:srgbClr val="242451"/>
                </a:solidFill>
                <a:latin typeface="Gill Sans MT" panose="020B0502020104020203" pitchFamily="34" charset="0"/>
              </a:rPr>
              <a:t>Where service is planned</a:t>
            </a:r>
          </a:p>
          <a:p>
            <a:pPr marL="457200" indent="-457200" hangingPunct="1">
              <a:spcBef>
                <a:spcPts val="600"/>
              </a:spcBef>
              <a:buSzPct val="100000"/>
              <a:buFont typeface="Arial" panose="020B0604020202020204" pitchFamily="34" charset="0"/>
              <a:buChar char="•"/>
            </a:pPr>
            <a:r>
              <a:rPr lang="en-US">
                <a:solidFill>
                  <a:srgbClr val="242451"/>
                </a:solidFill>
                <a:latin typeface="Gill Sans MT" panose="020B0502020104020203" pitchFamily="34" charset="0"/>
              </a:rPr>
              <a:t>Incorrectly classified locations as unserved or underserved</a:t>
            </a:r>
          </a:p>
          <a:p>
            <a:pPr marL="457200" indent="-457200" hangingPunct="1">
              <a:spcBef>
                <a:spcPts val="600"/>
              </a:spcBef>
              <a:buSzPct val="100000"/>
              <a:buFont typeface="Arial" panose="020B0604020202020204" pitchFamily="34" charset="0"/>
              <a:buChar char="•"/>
            </a:pPr>
            <a:r>
              <a:rPr lang="en-US">
                <a:solidFill>
                  <a:srgbClr val="242451"/>
                </a:solidFill>
                <a:latin typeface="Gill Sans MT" panose="020B0502020104020203" pitchFamily="34" charset="0"/>
              </a:rPr>
              <a:t>Incorrectly identified and/or service determination for an anchor institution</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034794"/>
            <a:ext cx="17806737" cy="3703818"/>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31581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988134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3729789" y="10189206"/>
            <a:ext cx="16868274" cy="2549405"/>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Bef>
                <a:spcPts val="0"/>
              </a:spcBef>
              <a:spcAft>
                <a:spcPts val="600"/>
              </a:spcAft>
              <a:buSzPct val="100000"/>
              <a:buFont typeface="+mj-lt"/>
              <a:buAutoNum type="arabicPeriod"/>
            </a:pPr>
            <a:r>
              <a:rPr lang="en-US" dirty="0">
                <a:solidFill>
                  <a:srgbClr val="242451"/>
                </a:solidFill>
                <a:latin typeface="Gill Sans MT" panose="020B0502020104020203" pitchFamily="34" charset="0"/>
                <a:cs typeface="Gill Sans"/>
              </a:rPr>
              <a:t>Is the process appropriately structured to enable nonprofits/ISPs/Local and Tribal governments to challenge the addresses they believe are misclassified?</a:t>
            </a:r>
          </a:p>
          <a:p>
            <a:pPr marL="514350" indent="-514350" hangingPunct="1">
              <a:spcBef>
                <a:spcPts val="0"/>
              </a:spcBef>
              <a:spcAft>
                <a:spcPts val="600"/>
              </a:spcAft>
              <a:buSzPct val="100000"/>
              <a:buFont typeface="+mj-lt"/>
              <a:buAutoNum type="arabicPeriod"/>
            </a:pPr>
            <a:r>
              <a:rPr lang="en-US" dirty="0">
                <a:solidFill>
                  <a:srgbClr val="242451"/>
                </a:solidFill>
                <a:latin typeface="Gill Sans MT" panose="020B0502020104020203" pitchFamily="34" charset="0"/>
                <a:cs typeface="Gill Sans"/>
              </a:rPr>
              <a:t>Is the process appropriately structured to enable anchor institutions to challenge their address classification?</a:t>
            </a:r>
          </a:p>
          <a:p>
            <a:pPr marL="514350" indent="-514350" hangingPunct="1">
              <a:spcBef>
                <a:spcPts val="0"/>
              </a:spcBef>
              <a:spcAft>
                <a:spcPts val="600"/>
              </a:spcAft>
              <a:buSzPct val="100000"/>
              <a:buFont typeface="+mj-lt"/>
              <a:buAutoNum type="arabicPeriod"/>
            </a:pPr>
            <a:r>
              <a:rPr lang="en-US" dirty="0">
                <a:solidFill>
                  <a:srgbClr val="242451"/>
                </a:solidFill>
                <a:latin typeface="Gill Sans MT" panose="020B0502020104020203" pitchFamily="34" charset="0"/>
                <a:cs typeface="Gill Sans"/>
              </a:rPr>
              <a:t>What other considerations should ADECA take into account?</a:t>
            </a:r>
          </a:p>
        </p:txBody>
      </p:sp>
      <p:sp>
        <p:nvSpPr>
          <p:cNvPr id="13" name="Text Placeholder 1">
            <a:extLst>
              <a:ext uri="{FF2B5EF4-FFF2-40B4-BE49-F238E27FC236}">
                <a16:creationId xmlns:a16="http://schemas.microsoft.com/office/drawing/2014/main" id="{F0BED4F9-B2FA-55D3-1F28-F5BF05067390}"/>
              </a:ext>
            </a:extLst>
          </p:cNvPr>
          <p:cNvSpPr>
            <a:spLocks noGrp="1"/>
          </p:cNvSpPr>
          <p:nvPr>
            <p:ph type="body" sz="quarter" idx="21"/>
          </p:nvPr>
        </p:nvSpPr>
        <p:spPr>
          <a:xfrm>
            <a:off x="1326656" y="526282"/>
            <a:ext cx="22688375" cy="2139056"/>
          </a:xfrm>
        </p:spPr>
        <p:txBody>
          <a:bodyPr>
            <a:noAutofit/>
          </a:bodyPr>
          <a:lstStyle/>
          <a:p>
            <a:r>
              <a:rPr lang="en-US"/>
              <a:t>Issues for comment: Structure of the challenge process</a:t>
            </a:r>
          </a:p>
        </p:txBody>
      </p:sp>
      <p:sp>
        <p:nvSpPr>
          <p:cNvPr id="14" name="Google Shape;336;p20">
            <a:extLst>
              <a:ext uri="{FF2B5EF4-FFF2-40B4-BE49-F238E27FC236}">
                <a16:creationId xmlns:a16="http://schemas.microsoft.com/office/drawing/2014/main" id="{EB85ED63-D33C-F611-56F7-8BBF9093680C}"/>
              </a:ext>
            </a:extLst>
          </p:cNvPr>
          <p:cNvSpPr txBox="1"/>
          <p:nvPr/>
        </p:nvSpPr>
        <p:spPr>
          <a:xfrm>
            <a:off x="1326656" y="5016992"/>
            <a:ext cx="10352299"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1" u="none" strike="noStrike" cap="none">
                <a:solidFill>
                  <a:srgbClr val="242451"/>
                </a:solidFill>
                <a:latin typeface="Gill Sans MT" panose="020B0502020104020203" pitchFamily="34" charset="0"/>
                <a:ea typeface="Gill Sans"/>
                <a:cs typeface="Gill Sans"/>
                <a:sym typeface="Gill Sans"/>
              </a:rPr>
              <a:t>Who can challenge:</a:t>
            </a:r>
          </a:p>
        </p:txBody>
      </p:sp>
      <p:sp>
        <p:nvSpPr>
          <p:cNvPr id="21" name="Google Shape;336;p20">
            <a:extLst>
              <a:ext uri="{FF2B5EF4-FFF2-40B4-BE49-F238E27FC236}">
                <a16:creationId xmlns:a16="http://schemas.microsoft.com/office/drawing/2014/main" id="{18135F39-59D0-DC6B-79F5-CB2CE7D285C2}"/>
              </a:ext>
            </a:extLst>
          </p:cNvPr>
          <p:cNvSpPr txBox="1"/>
          <p:nvPr/>
        </p:nvSpPr>
        <p:spPr>
          <a:xfrm>
            <a:off x="12231000" y="5016992"/>
            <a:ext cx="10352299"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1" u="none" strike="noStrike" cap="none">
                <a:solidFill>
                  <a:srgbClr val="242451"/>
                </a:solidFill>
                <a:latin typeface="Gill Sans MT" panose="020B0502020104020203" pitchFamily="34" charset="0"/>
                <a:ea typeface="Gill Sans"/>
                <a:cs typeface="Gill Sans"/>
                <a:sym typeface="Gill Sans"/>
              </a:rPr>
              <a:t>Permissible challenges:</a:t>
            </a:r>
          </a:p>
        </p:txBody>
      </p:sp>
      <p:sp>
        <p:nvSpPr>
          <p:cNvPr id="23" name="Google Shape;335;p20">
            <a:extLst>
              <a:ext uri="{FF2B5EF4-FFF2-40B4-BE49-F238E27FC236}">
                <a16:creationId xmlns:a16="http://schemas.microsoft.com/office/drawing/2014/main" id="{6B0D2238-C49D-0DA2-F070-6D4DC404CD7D}"/>
              </a:ext>
            </a:extLst>
          </p:cNvPr>
          <p:cNvSpPr txBox="1"/>
          <p:nvPr/>
        </p:nvSpPr>
        <p:spPr>
          <a:xfrm>
            <a:off x="1326656" y="3034002"/>
            <a:ext cx="21730800" cy="1382518"/>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242451"/>
              </a:buClr>
              <a:buSzPts val="3200"/>
              <a:buFont typeface="Gill Sans"/>
              <a:buNone/>
            </a:pPr>
            <a:r>
              <a:rPr lang="en-US" sz="3200" b="1" i="0" u="none" strike="noStrike" cap="none">
                <a:solidFill>
                  <a:srgbClr val="242451"/>
                </a:solidFill>
                <a:latin typeface="Gill Sans MT" panose="020B0502020104020203" pitchFamily="34" charset="0"/>
                <a:ea typeface="Gill Sans"/>
                <a:cs typeface="Gill Sans"/>
                <a:sym typeface="Gill Sans"/>
              </a:rPr>
              <a:t>Federal rules require states to allow challenges to the FCC map early in 2024 to make final determinations of the locations that will be eligible for BEAD grant funding.</a:t>
            </a:r>
          </a:p>
        </p:txBody>
      </p:sp>
    </p:spTree>
    <p:extLst>
      <p:ext uri="{BB962C8B-B14F-4D97-AF65-F5344CB8AC3E}">
        <p14:creationId xmlns:p14="http://schemas.microsoft.com/office/powerpoint/2010/main" val="37955313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26</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2657221" y="3946359"/>
            <a:ext cx="9360568" cy="7272950"/>
          </a:xfrm>
        </p:spPr>
        <p:txBody>
          <a:bodyPr lIns="91440" tIns="45720" rIns="91440" bIns="45720" anchor="t">
            <a:noAutofit/>
          </a:bodyPr>
          <a:lstStyle/>
          <a:p>
            <a:pPr>
              <a:spcAft>
                <a:spcPts val="1200"/>
              </a:spcAft>
              <a:buSzPct val="100000"/>
            </a:pPr>
            <a:r>
              <a:rPr lang="en-US">
                <a:solidFill>
                  <a:srgbClr val="242451"/>
                </a:solidFill>
                <a:cs typeface="Gill Sans"/>
              </a:rPr>
              <a:t>Based on the current FCC map, which is changing on an ongoing basis, Alabama has </a:t>
            </a:r>
            <a:r>
              <a:rPr lang="en-US" b="1">
                <a:solidFill>
                  <a:srgbClr val="242451"/>
                </a:solidFill>
                <a:cs typeface="Gill Sans"/>
              </a:rPr>
              <a:t>331,209 unserved and 96,641 underserved </a:t>
            </a:r>
            <a:r>
              <a:rPr lang="en-US">
                <a:solidFill>
                  <a:srgbClr val="242451"/>
                </a:solidFill>
                <a:cs typeface="Gill Sans"/>
              </a:rPr>
              <a:t>Broadband Serviceable Locations.</a:t>
            </a:r>
          </a:p>
          <a:p>
            <a:pPr>
              <a:spcAft>
                <a:spcPts val="1200"/>
              </a:spcAft>
              <a:buSzPct val="100000"/>
            </a:pPr>
            <a:r>
              <a:rPr lang="en-US">
                <a:solidFill>
                  <a:srgbClr val="242451"/>
                </a:solidFill>
                <a:cs typeface="Gill Sans"/>
              </a:rPr>
              <a:t>Under federal rules, the FCC map will be the basis for determining what locations are eligible for BEAD funding.</a:t>
            </a:r>
          </a:p>
          <a:p>
            <a:pPr>
              <a:spcAft>
                <a:spcPts val="1200"/>
              </a:spcAft>
              <a:buSzPct val="100000"/>
            </a:pPr>
            <a:r>
              <a:rPr lang="en-US">
                <a:solidFill>
                  <a:srgbClr val="242451"/>
                </a:solidFill>
                <a:cs typeface="Gill Sans"/>
              </a:rPr>
              <a:t>ADECA’s Challenge Process will happen in early 2024.</a:t>
            </a:r>
          </a:p>
          <a:p>
            <a:pPr>
              <a:spcAft>
                <a:spcPts val="1200"/>
              </a:spcAft>
              <a:buSzPct val="100000"/>
            </a:pPr>
            <a:r>
              <a:rPr lang="en-US" b="1">
                <a:solidFill>
                  <a:srgbClr val="242451"/>
                </a:solidFill>
                <a:cs typeface="Gill Sans"/>
              </a:rPr>
              <a:t>In the meantime, communities and the public can file challenges of inaccurate map data with the FCC; if filed soon, this will help improve the map for 2024 grant decisions.</a:t>
            </a: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2310064" y="11789165"/>
            <a:ext cx="3657600"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Unserved locations</a:t>
            </a:r>
          </a:p>
        </p:txBody>
      </p:sp>
      <p:sp>
        <p:nvSpPr>
          <p:cNvPr id="13" name="Google Shape;336;p20">
            <a:extLst>
              <a:ext uri="{FF2B5EF4-FFF2-40B4-BE49-F238E27FC236}">
                <a16:creationId xmlns:a16="http://schemas.microsoft.com/office/drawing/2014/main" id="{B589A8B8-4FAD-AAF1-0882-E8D1083A6561}"/>
              </a:ext>
            </a:extLst>
          </p:cNvPr>
          <p:cNvSpPr txBox="1"/>
          <p:nvPr/>
        </p:nvSpPr>
        <p:spPr>
          <a:xfrm>
            <a:off x="14630400" y="11253674"/>
            <a:ext cx="6906125" cy="53549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242451"/>
              </a:buClr>
              <a:buSzPts val="2800"/>
              <a:buFont typeface="Gill Sans"/>
              <a:buNone/>
            </a:pPr>
            <a:r>
              <a:rPr lang="en-US" sz="3200" b="0" u="none" strike="noStrike" cap="none">
                <a:solidFill>
                  <a:srgbClr val="242451"/>
                </a:solidFill>
                <a:latin typeface="Gill Sans MT" panose="020B0502020104020203" pitchFamily="34" charset="0"/>
                <a:ea typeface="Gill Sans"/>
                <a:cs typeface="Gill Sans"/>
                <a:sym typeface="Gill Sans"/>
              </a:rPr>
              <a:t>https://broadbandmap.fcc.gov/home</a:t>
            </a:r>
          </a:p>
        </p:txBody>
      </p:sp>
      <p:sp>
        <p:nvSpPr>
          <p:cNvPr id="7" name="Google Shape;336;p20">
            <a:extLst>
              <a:ext uri="{FF2B5EF4-FFF2-40B4-BE49-F238E27FC236}">
                <a16:creationId xmlns:a16="http://schemas.microsoft.com/office/drawing/2014/main" id="{75032948-2D7D-00EF-372C-EA73C63A04B9}"/>
              </a:ext>
            </a:extLst>
          </p:cNvPr>
          <p:cNvSpPr txBox="1"/>
          <p:nvPr/>
        </p:nvSpPr>
        <p:spPr>
          <a:xfrm>
            <a:off x="6411714" y="11789165"/>
            <a:ext cx="480171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Underserved locations</a:t>
            </a:r>
          </a:p>
        </p:txBody>
      </p:sp>
      <p:sp>
        <p:nvSpPr>
          <p:cNvPr id="14" name="Text Placeholder 1">
            <a:extLst>
              <a:ext uri="{FF2B5EF4-FFF2-40B4-BE49-F238E27FC236}">
                <a16:creationId xmlns:a16="http://schemas.microsoft.com/office/drawing/2014/main" id="{E2BC267E-E1B0-B0C1-FAB3-373C478F440F}"/>
              </a:ext>
            </a:extLst>
          </p:cNvPr>
          <p:cNvSpPr txBox="1">
            <a:spLocks/>
          </p:cNvSpPr>
          <p:nvPr/>
        </p:nvSpPr>
        <p:spPr>
          <a:xfrm>
            <a:off x="1326656" y="1524000"/>
            <a:ext cx="22688375" cy="1141338"/>
          </a:xfrm>
          <a:prstGeom prst="rect">
            <a:avLst/>
          </a:prstGeom>
        </p:spPr>
        <p:txBody>
          <a:bodyPr anchor="t">
            <a:no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a:t>Preliminary map of eligible locations</a:t>
            </a:r>
          </a:p>
        </p:txBody>
      </p:sp>
      <p:grpSp>
        <p:nvGrpSpPr>
          <p:cNvPr id="18" name="MoonLegend5">
            <a:extLst>
              <a:ext uri="{FF2B5EF4-FFF2-40B4-BE49-F238E27FC236}">
                <a16:creationId xmlns:a16="http://schemas.microsoft.com/office/drawing/2014/main" id="{C721833F-F5C5-595E-7D40-4BB34DA09454}"/>
              </a:ext>
            </a:extLst>
          </p:cNvPr>
          <p:cNvGrpSpPr>
            <a:grpSpLocks noChangeAspect="1"/>
          </p:cNvGrpSpPr>
          <p:nvPr>
            <p:custDataLst>
              <p:tags r:id="rId1"/>
            </p:custDataLst>
          </p:nvPr>
        </p:nvGrpSpPr>
        <p:grpSpPr>
          <a:xfrm>
            <a:off x="6063917" y="11879461"/>
            <a:ext cx="240350" cy="240350"/>
            <a:chOff x="762000" y="1270000"/>
            <a:chExt cx="254000" cy="254000"/>
          </a:xfrm>
          <a:solidFill>
            <a:srgbClr val="487571"/>
          </a:solidFill>
        </p:grpSpPr>
        <p:sp>
          <p:nvSpPr>
            <p:cNvPr id="19" name="Oval 18">
              <a:extLst>
                <a:ext uri="{FF2B5EF4-FFF2-40B4-BE49-F238E27FC236}">
                  <a16:creationId xmlns:a16="http://schemas.microsoft.com/office/drawing/2014/main" id="{A36631C2-E527-136C-6FF6-DB1EAA73FD8B}"/>
                </a:ext>
              </a:extLst>
            </p:cNvPr>
            <p:cNvSpPr/>
            <p:nvPr>
              <p:custDataLst>
                <p:tags r:id="rId5"/>
              </p:custDataLst>
            </p:nvPr>
          </p:nvSpPr>
          <p:spPr>
            <a:xfrm>
              <a:off x="762000" y="1270000"/>
              <a:ext cx="254000" cy="254000"/>
            </a:xfrm>
            <a:prstGeom prst="ellipse">
              <a:avLst/>
            </a:prstGeom>
            <a:grpFill/>
            <a:ln w="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sp>
          <p:nvSpPr>
            <p:cNvPr id="20" name="Arc 19">
              <a:extLst>
                <a:ext uri="{FF2B5EF4-FFF2-40B4-BE49-F238E27FC236}">
                  <a16:creationId xmlns:a16="http://schemas.microsoft.com/office/drawing/2014/main" id="{0FBE51CD-B1A1-C3B0-C26B-FD934578CF32}"/>
                </a:ext>
              </a:extLst>
            </p:cNvPr>
            <p:cNvSpPr/>
            <p:nvPr>
              <p:custDataLst>
                <p:tags r:id="rId6"/>
              </p:custDataLst>
            </p:nvPr>
          </p:nvSpPr>
          <p:spPr>
            <a:xfrm>
              <a:off x="762000" y="1270000"/>
              <a:ext cx="254000" cy="254000"/>
            </a:xfrm>
            <a:prstGeom prst="arc">
              <a:avLst>
                <a:gd name="adj1" fmla="val 16200000"/>
                <a:gd name="adj2" fmla="val 16200000"/>
              </a:avLst>
            </a:prstGeom>
            <a:solidFill>
              <a:srgbClr val="F5C445"/>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grpSp>
      <p:grpSp>
        <p:nvGrpSpPr>
          <p:cNvPr id="21" name="MoonLegend5">
            <a:extLst>
              <a:ext uri="{FF2B5EF4-FFF2-40B4-BE49-F238E27FC236}">
                <a16:creationId xmlns:a16="http://schemas.microsoft.com/office/drawing/2014/main" id="{7AE5354B-4249-928D-16FC-AF6133447121}"/>
              </a:ext>
            </a:extLst>
          </p:cNvPr>
          <p:cNvGrpSpPr>
            <a:grpSpLocks noChangeAspect="1"/>
          </p:cNvGrpSpPr>
          <p:nvPr>
            <p:custDataLst>
              <p:tags r:id="rId2"/>
            </p:custDataLst>
          </p:nvPr>
        </p:nvGrpSpPr>
        <p:grpSpPr>
          <a:xfrm>
            <a:off x="1962267" y="11879461"/>
            <a:ext cx="240350" cy="240350"/>
            <a:chOff x="762000" y="1270000"/>
            <a:chExt cx="254000" cy="254000"/>
          </a:xfrm>
          <a:solidFill>
            <a:srgbClr val="A44F2C"/>
          </a:solidFill>
        </p:grpSpPr>
        <p:sp>
          <p:nvSpPr>
            <p:cNvPr id="22" name="Oval 21">
              <a:extLst>
                <a:ext uri="{FF2B5EF4-FFF2-40B4-BE49-F238E27FC236}">
                  <a16:creationId xmlns:a16="http://schemas.microsoft.com/office/drawing/2014/main" id="{62809F37-7BC0-76CA-EBEA-DDB3FA94D791}"/>
                </a:ext>
              </a:extLst>
            </p:cNvPr>
            <p:cNvSpPr/>
            <p:nvPr>
              <p:custDataLst>
                <p:tags r:id="rId3"/>
              </p:custDataLst>
            </p:nvPr>
          </p:nvSpPr>
          <p:spPr>
            <a:xfrm>
              <a:off x="762000" y="1270000"/>
              <a:ext cx="254000" cy="254000"/>
            </a:xfrm>
            <a:prstGeom prst="ellipse">
              <a:avLst/>
            </a:prstGeom>
            <a:grpFill/>
            <a:ln w="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sp>
          <p:nvSpPr>
            <p:cNvPr id="23" name="Arc 22">
              <a:extLst>
                <a:ext uri="{FF2B5EF4-FFF2-40B4-BE49-F238E27FC236}">
                  <a16:creationId xmlns:a16="http://schemas.microsoft.com/office/drawing/2014/main" id="{716B4DB3-8FE9-BEDC-818C-2DB51EABA063}"/>
                </a:ext>
              </a:extLst>
            </p:cNvPr>
            <p:cNvSpPr/>
            <p:nvPr>
              <p:custDataLst>
                <p:tags r:id="rId4"/>
              </p:custDataLst>
            </p:nvPr>
          </p:nvSpPr>
          <p:spPr>
            <a:xfrm>
              <a:off x="762000" y="1270000"/>
              <a:ext cx="254000" cy="254000"/>
            </a:xfrm>
            <a:prstGeom prst="arc">
              <a:avLst>
                <a:gd name="adj1" fmla="val 16200000"/>
                <a:gd name="adj2" fmla="val 16200000"/>
              </a:avLst>
            </a:prstGeom>
            <a:solidFill>
              <a:srgbClr val="33CC99"/>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grpSp>
      <p:pic>
        <p:nvPicPr>
          <p:cNvPr id="3" name="Picture 2" descr="A map of the state of alabama&#10;&#10;Description automatically generated">
            <a:extLst>
              <a:ext uri="{FF2B5EF4-FFF2-40B4-BE49-F238E27FC236}">
                <a16:creationId xmlns:a16="http://schemas.microsoft.com/office/drawing/2014/main" id="{03BA5131-F52F-170B-A72E-C68C41DA4E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5201" y="2554536"/>
            <a:ext cx="7024926" cy="9091081"/>
          </a:xfrm>
          <a:prstGeom prst="rect">
            <a:avLst/>
          </a:prstGeom>
        </p:spPr>
      </p:pic>
    </p:spTree>
    <p:extLst>
      <p:ext uri="{BB962C8B-B14F-4D97-AF65-F5344CB8AC3E}">
        <p14:creationId xmlns:p14="http://schemas.microsoft.com/office/powerpoint/2010/main" val="42144334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FEBB9F1-7210-C4DB-8430-5AAD2E034F51}"/>
              </a:ext>
            </a:extLst>
          </p:cNvPr>
          <p:cNvSpPr/>
          <p:nvPr/>
        </p:nvSpPr>
        <p:spPr>
          <a:xfrm>
            <a:off x="909843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Rectangle 73">
            <a:extLst>
              <a:ext uri="{FF2B5EF4-FFF2-40B4-BE49-F238E27FC236}">
                <a16:creationId xmlns:a16="http://schemas.microsoft.com/office/drawing/2014/main" id="{EE0630DB-84B2-9F93-71D1-9677235CD7EC}"/>
              </a:ext>
            </a:extLst>
          </p:cNvPr>
          <p:cNvSpPr/>
          <p:nvPr/>
        </p:nvSpPr>
        <p:spPr>
          <a:xfrm>
            <a:off x="16266507"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Rectangle 71">
            <a:extLst>
              <a:ext uri="{FF2B5EF4-FFF2-40B4-BE49-F238E27FC236}">
                <a16:creationId xmlns:a16="http://schemas.microsoft.com/office/drawing/2014/main" id="{BE402E76-F91D-FCA1-DE1B-7E34C1D9D09F}"/>
              </a:ext>
            </a:extLst>
          </p:cNvPr>
          <p:cNvSpPr/>
          <p:nvPr/>
        </p:nvSpPr>
        <p:spPr>
          <a:xfrm>
            <a:off x="187877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27</a:t>
            </a:fld>
            <a:endParaRPr lang="en-US" sz="1800" b="0">
              <a:solidFill>
                <a:srgbClr val="242451"/>
              </a:solidFill>
              <a:latin typeface="Gill Sans MT" panose="020B0502020104020203" pitchFamily="34" charset="0"/>
            </a:endParaRPr>
          </a:p>
        </p:txBody>
      </p:sp>
      <p:sp>
        <p:nvSpPr>
          <p:cNvPr id="41" name="Text Placeholder 4">
            <a:extLst>
              <a:ext uri="{FF2B5EF4-FFF2-40B4-BE49-F238E27FC236}">
                <a16:creationId xmlns:a16="http://schemas.microsoft.com/office/drawing/2014/main" id="{21FCB7F2-0FF2-2092-D2EE-5F50C176C46E}"/>
              </a:ext>
            </a:extLst>
          </p:cNvPr>
          <p:cNvSpPr txBox="1">
            <a:spLocks/>
          </p:cNvSpPr>
          <p:nvPr/>
        </p:nvSpPr>
        <p:spPr>
          <a:xfrm>
            <a:off x="238716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Challenge</a:t>
            </a: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2287860" y="7146470"/>
            <a:ext cx="6025478" cy="2192704"/>
          </a:xfrm>
        </p:spPr>
        <p:txBody>
          <a:bodyPr>
            <a:noAutofit/>
          </a:bodyPr>
          <a:lstStyle/>
          <a:p>
            <a:pPr>
              <a:buSzPct val="100000"/>
            </a:pPr>
            <a:r>
              <a:rPr lang="en-US" sz="3200">
                <a:solidFill>
                  <a:srgbClr val="242451"/>
                </a:solidFill>
              </a:rPr>
              <a:t>Challenger has 30 days to submit a challenge once process is opened</a:t>
            </a:r>
          </a:p>
        </p:txBody>
      </p:sp>
      <p:sp>
        <p:nvSpPr>
          <p:cNvPr id="8" name="Text Placeholder 2">
            <a:extLst>
              <a:ext uri="{FF2B5EF4-FFF2-40B4-BE49-F238E27FC236}">
                <a16:creationId xmlns:a16="http://schemas.microsoft.com/office/drawing/2014/main" id="{73E318C3-733A-5644-FF11-5E31BA84F0BC}"/>
              </a:ext>
            </a:extLst>
          </p:cNvPr>
          <p:cNvSpPr txBox="1">
            <a:spLocks/>
          </p:cNvSpPr>
          <p:nvPr/>
        </p:nvSpPr>
        <p:spPr>
          <a:xfrm>
            <a:off x="1326656" y="3136611"/>
            <a:ext cx="21038041" cy="1141894"/>
          </a:xfrm>
          <a:prstGeom prst="rect">
            <a:avLst/>
          </a:prstGeom>
        </p:spPr>
        <p:txBody>
          <a:bodyPr anchor="t">
            <a:noAutofit/>
          </a:bodyPr>
          <a:lstStyle>
            <a:lvl1pPr marL="0" marR="0" indent="0" algn="l" defTabSz="825500" rtl="0" latinLnBrk="0">
              <a:lnSpc>
                <a:spcPct val="90000"/>
              </a:lnSpc>
              <a:spcBef>
                <a:spcPts val="0"/>
              </a:spcBef>
              <a:spcAft>
                <a:spcPts val="0"/>
              </a:spcAft>
              <a:buClrTx/>
              <a:buSzTx/>
              <a:buFontTx/>
              <a:buNone/>
              <a:tabLst/>
              <a:defRPr sz="3200" b="1" i="0" u="none" strike="noStrike" cap="none" spc="0" baseline="0">
                <a:solidFill>
                  <a:srgbClr val="24245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ts val="4200"/>
              </a:lnSpc>
            </a:pPr>
            <a:r>
              <a:rPr lang="en-US" dirty="0">
                <a:latin typeface="Gill Sans MT" panose="020B0502020104020203" pitchFamily="34" charset="0"/>
              </a:rPr>
              <a:t>The Challenge Process is expected to begin in early 2024, using an online portal.</a:t>
            </a:r>
          </a:p>
        </p:txBody>
      </p:sp>
      <p:sp>
        <p:nvSpPr>
          <p:cNvPr id="9" name="Text Placeholder 4">
            <a:extLst>
              <a:ext uri="{FF2B5EF4-FFF2-40B4-BE49-F238E27FC236}">
                <a16:creationId xmlns:a16="http://schemas.microsoft.com/office/drawing/2014/main" id="{347A4FBD-1F4C-A244-0B80-2FDEEE0587E6}"/>
              </a:ext>
            </a:extLst>
          </p:cNvPr>
          <p:cNvSpPr txBox="1">
            <a:spLocks/>
          </p:cNvSpPr>
          <p:nvPr/>
        </p:nvSpPr>
        <p:spPr>
          <a:xfrm>
            <a:off x="960682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Rebuttal</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9507518" y="7146470"/>
            <a:ext cx="5874728" cy="21927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a:solidFill>
                  <a:srgbClr val="242451"/>
                </a:solidFill>
                <a:latin typeface="Gill Sans MT" panose="020B0502020104020203" pitchFamily="34" charset="0"/>
              </a:rPr>
              <a:t>ISPs have 30 days from notification of a challenge to provide a rebuttal</a:t>
            </a:r>
          </a:p>
        </p:txBody>
      </p:sp>
      <p:sp>
        <p:nvSpPr>
          <p:cNvPr id="12" name="Text Placeholder 4">
            <a:extLst>
              <a:ext uri="{FF2B5EF4-FFF2-40B4-BE49-F238E27FC236}">
                <a16:creationId xmlns:a16="http://schemas.microsoft.com/office/drawing/2014/main" id="{E20E6DB9-3409-30D7-64D6-7842A9A5DBD1}"/>
              </a:ext>
            </a:extLst>
          </p:cNvPr>
          <p:cNvSpPr txBox="1">
            <a:spLocks/>
          </p:cNvSpPr>
          <p:nvPr/>
        </p:nvSpPr>
        <p:spPr>
          <a:xfrm>
            <a:off x="16774904"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Determination</a:t>
            </a:r>
          </a:p>
        </p:txBody>
      </p:sp>
      <p:sp>
        <p:nvSpPr>
          <p:cNvPr id="13" name="Text Placeholder 4">
            <a:extLst>
              <a:ext uri="{FF2B5EF4-FFF2-40B4-BE49-F238E27FC236}">
                <a16:creationId xmlns:a16="http://schemas.microsoft.com/office/drawing/2014/main" id="{5DC7AE58-9816-8057-368C-9385DDFEB63A}"/>
              </a:ext>
            </a:extLst>
          </p:cNvPr>
          <p:cNvSpPr txBox="1">
            <a:spLocks/>
          </p:cNvSpPr>
          <p:nvPr/>
        </p:nvSpPr>
        <p:spPr>
          <a:xfrm>
            <a:off x="16675594" y="7146470"/>
            <a:ext cx="5874728" cy="2192704"/>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a:solidFill>
                  <a:srgbClr val="242451"/>
                </a:solidFill>
                <a:latin typeface="Gill Sans MT" panose="020B0502020104020203" pitchFamily="34" charset="0"/>
                <a:cs typeface="Gill Sans"/>
              </a:rPr>
              <a:t>ADECA has 30 days to make a final determination</a:t>
            </a:r>
          </a:p>
        </p:txBody>
      </p:sp>
      <p:sp>
        <p:nvSpPr>
          <p:cNvPr id="16" name="Text Placeholder 4">
            <a:extLst>
              <a:ext uri="{FF2B5EF4-FFF2-40B4-BE49-F238E27FC236}">
                <a16:creationId xmlns:a16="http://schemas.microsoft.com/office/drawing/2014/main" id="{1C46BB4F-0FC2-8FFF-2B0E-8FF3E6176628}"/>
              </a:ext>
            </a:extLst>
          </p:cNvPr>
          <p:cNvSpPr txBox="1">
            <a:spLocks/>
          </p:cNvSpPr>
          <p:nvPr/>
        </p:nvSpPr>
        <p:spPr>
          <a:xfrm>
            <a:off x="1878771" y="10374686"/>
            <a:ext cx="20485926" cy="1045759"/>
          </a:xfrm>
          <a:prstGeom prst="rect">
            <a:avLst/>
          </a:prstGeom>
        </p:spPr>
        <p:txBody>
          <a:bodyPr lIns="91440" tIns="45720" rIns="91440" bIns="45720"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a:solidFill>
                  <a:srgbClr val="242451"/>
                </a:solidFill>
                <a:latin typeface="Gill Sans MT" panose="020B0502020104020203" pitchFamily="34" charset="0"/>
                <a:cs typeface="Gill Sans"/>
              </a:rPr>
              <a:t>NTIA must approve the completed Challenge Process in ADECA’s Initial Proposal Volume 1 before the grant program can begin.</a:t>
            </a:r>
          </a:p>
        </p:txBody>
      </p:sp>
      <p:sp>
        <p:nvSpPr>
          <p:cNvPr id="17" name="Oval 16">
            <a:extLst>
              <a:ext uri="{FF2B5EF4-FFF2-40B4-BE49-F238E27FC236}">
                <a16:creationId xmlns:a16="http://schemas.microsoft.com/office/drawing/2014/main" id="{5CADAE11-4B7F-B54F-DEED-73E15E2414C4}"/>
              </a:ext>
            </a:extLst>
          </p:cNvPr>
          <p:cNvSpPr/>
          <p:nvPr/>
        </p:nvSpPr>
        <p:spPr bwMode="gray">
          <a:xfrm>
            <a:off x="448578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170544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2</a:t>
            </a:r>
          </a:p>
        </p:txBody>
      </p:sp>
      <p:sp>
        <p:nvSpPr>
          <p:cNvPr id="19" name="Oval 18">
            <a:extLst>
              <a:ext uri="{FF2B5EF4-FFF2-40B4-BE49-F238E27FC236}">
                <a16:creationId xmlns:a16="http://schemas.microsoft.com/office/drawing/2014/main" id="{575810E0-59EC-FF94-04B4-941810B11277}"/>
              </a:ext>
            </a:extLst>
          </p:cNvPr>
          <p:cNvSpPr/>
          <p:nvPr/>
        </p:nvSpPr>
        <p:spPr bwMode="gray">
          <a:xfrm>
            <a:off x="18873525"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3</a:t>
            </a:r>
          </a:p>
        </p:txBody>
      </p:sp>
      <p:sp>
        <p:nvSpPr>
          <p:cNvPr id="2" name="Text Placeholder 1">
            <a:extLst>
              <a:ext uri="{FF2B5EF4-FFF2-40B4-BE49-F238E27FC236}">
                <a16:creationId xmlns:a16="http://schemas.microsoft.com/office/drawing/2014/main" id="{B4EA43A2-9D84-3651-7398-19C7C41A7F1E}"/>
              </a:ext>
            </a:extLst>
          </p:cNvPr>
          <p:cNvSpPr>
            <a:spLocks noGrp="1"/>
          </p:cNvSpPr>
          <p:nvPr>
            <p:ph type="body" sz="quarter" idx="21"/>
          </p:nvPr>
        </p:nvSpPr>
        <p:spPr>
          <a:xfrm>
            <a:off x="1326656" y="1524000"/>
            <a:ext cx="22688375" cy="1141338"/>
          </a:xfrm>
        </p:spPr>
        <p:txBody>
          <a:bodyPr>
            <a:noAutofit/>
          </a:bodyPr>
          <a:lstStyle/>
          <a:p>
            <a:r>
              <a:rPr lang="en-US"/>
              <a:t>ADECA Challenge Process timeline</a:t>
            </a:r>
          </a:p>
        </p:txBody>
      </p:sp>
      <p:sp>
        <p:nvSpPr>
          <p:cNvPr id="3" name="Arrow: Right 2">
            <a:extLst>
              <a:ext uri="{FF2B5EF4-FFF2-40B4-BE49-F238E27FC236}">
                <a16:creationId xmlns:a16="http://schemas.microsoft.com/office/drawing/2014/main" id="{3954DC56-6073-6E1D-CA90-B1D4345904D3}"/>
              </a:ext>
            </a:extLst>
          </p:cNvPr>
          <p:cNvSpPr/>
          <p:nvPr/>
        </p:nvSpPr>
        <p:spPr>
          <a:xfrm>
            <a:off x="8217086" y="7018599"/>
            <a:ext cx="785093" cy="978218"/>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Arrow: Right 4">
            <a:extLst>
              <a:ext uri="{FF2B5EF4-FFF2-40B4-BE49-F238E27FC236}">
                <a16:creationId xmlns:a16="http://schemas.microsoft.com/office/drawing/2014/main" id="{20FDD059-FFC6-C7D4-D0FB-271A4BD70688}"/>
              </a:ext>
            </a:extLst>
          </p:cNvPr>
          <p:cNvSpPr/>
          <p:nvPr/>
        </p:nvSpPr>
        <p:spPr>
          <a:xfrm>
            <a:off x="15409225" y="7018599"/>
            <a:ext cx="785093" cy="978218"/>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7873797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28</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a:latin typeface="Georgia"/>
              </a:rPr>
              <a:t>7</a:t>
            </a:r>
          </a:p>
          <a:p>
            <a:pPr algn="ctr" hangingPunct="1"/>
            <a:endParaRPr lang="en-US" b="1">
              <a:latin typeface="Georgia" panose="02040502050405020303" pitchFamily="18" charset="0"/>
            </a:endParaRPr>
          </a:p>
          <a:p>
            <a:pPr algn="ctr" hangingPunct="1"/>
            <a:r>
              <a:rPr lang="en-US" sz="6600" b="1">
                <a:latin typeface="Georgia"/>
              </a:rPr>
              <a:t>The Initial Proposal Volume 2</a:t>
            </a:r>
            <a:endParaRPr lang="en-US" sz="6600" b="1">
              <a:latin typeface="Georgia" panose="02040502050405020303" pitchFamily="18" charset="0"/>
            </a:endParaRP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0469336" y="5630841"/>
            <a:ext cx="344532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41416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p:nvPr/>
        </p:nvSpPr>
        <p:spPr>
          <a:xfrm>
            <a:off x="12252336"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31" name="Google Shape;331;p20"/>
          <p:cNvSpPr/>
          <p:nvPr/>
        </p:nvSpPr>
        <p:spPr>
          <a:xfrm>
            <a:off x="1374130"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29</a:t>
            </a:fld>
            <a:endParaRPr sz="1800" b="0">
              <a:solidFill>
                <a:srgbClr val="242451"/>
              </a:solidFill>
            </a:endParaRPr>
          </a:p>
        </p:txBody>
      </p:sp>
      <p:sp>
        <p:nvSpPr>
          <p:cNvPr id="334" name="Google Shape;334;p20"/>
          <p:cNvSpPr txBox="1"/>
          <p:nvPr/>
        </p:nvSpPr>
        <p:spPr>
          <a:xfrm>
            <a:off x="1301257" y="1492675"/>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Initial Proposal Volume </a:t>
            </a:r>
            <a:r>
              <a:rPr lang="en-US" sz="7500">
                <a:solidFill>
                  <a:srgbClr val="33CC99"/>
                </a:solidFill>
                <a:latin typeface="Georgia"/>
                <a:ea typeface="Georgia"/>
                <a:cs typeface="Georgia"/>
                <a:sym typeface="Georgia"/>
              </a:rPr>
              <a:t>2</a:t>
            </a:r>
            <a:endParaRPr sz="7500"/>
          </a:p>
        </p:txBody>
      </p:sp>
      <p:sp>
        <p:nvSpPr>
          <p:cNvPr id="335" name="Google Shape;335;p20"/>
          <p:cNvSpPr txBox="1"/>
          <p:nvPr/>
        </p:nvSpPr>
        <p:spPr>
          <a:xfrm>
            <a:off x="1326656" y="3034002"/>
            <a:ext cx="21730800" cy="737406"/>
          </a:xfrm>
          <a:prstGeom prst="rect">
            <a:avLst/>
          </a:prstGeom>
          <a:noFill/>
          <a:ln>
            <a:noFill/>
          </a:ln>
        </p:spPr>
        <p:txBody>
          <a:bodyPr spcFirstLastPara="1" wrap="square" lIns="91425" tIns="45700" rIns="91425" bIns="45700" anchor="t" anchorCtr="0">
            <a:spAutoFit/>
          </a:bodyPr>
          <a:lstStyle/>
          <a:p>
            <a:pPr algn="l">
              <a:lnSpc>
                <a:spcPct val="131250"/>
              </a:lnSpc>
              <a:buClr>
                <a:srgbClr val="242451"/>
              </a:buClr>
              <a:buSzPts val="3200"/>
            </a:pPr>
            <a:r>
              <a:rPr lang="en-US" sz="3200" b="1" i="0" u="none" strike="noStrike" cap="none">
                <a:solidFill>
                  <a:srgbClr val="242451"/>
                </a:solidFill>
                <a:latin typeface="Gill Sans MT" panose="020B0502020104020203" pitchFamily="34" charset="0"/>
                <a:ea typeface="Gill Sans"/>
                <a:cs typeface="Gill Sans"/>
                <a:sym typeface="Gill Sans"/>
              </a:rPr>
              <a:t>All are eligible for public comment through </a:t>
            </a:r>
            <a:r>
              <a:rPr lang="en-US" sz="3200">
                <a:solidFill>
                  <a:srgbClr val="242451"/>
                </a:solidFill>
                <a:latin typeface="Gill Sans MT" panose="020B0502020104020203" pitchFamily="34" charset="0"/>
                <a:ea typeface="Gill Sans"/>
                <a:cs typeface="Gill Sans"/>
                <a:sym typeface="Gill Sans"/>
              </a:rPr>
              <a:t>December 14</a:t>
            </a:r>
            <a:endParaRPr lang="en-US" sz="3200" b="1" i="0" u="none" strike="noStrike" cap="none">
              <a:solidFill>
                <a:srgbClr val="242451"/>
              </a:solidFill>
              <a:latin typeface="Gill Sans MT" panose="020B0502020104020203" pitchFamily="34" charset="0"/>
              <a:ea typeface="Gill Sans"/>
              <a:cs typeface="Gill Sans"/>
              <a:sym typeface="Gill Sans"/>
            </a:endParaRPr>
          </a:p>
        </p:txBody>
      </p:sp>
      <p:sp>
        <p:nvSpPr>
          <p:cNvPr id="336" name="Google Shape;336;p20"/>
          <p:cNvSpPr txBox="1"/>
          <p:nvPr/>
        </p:nvSpPr>
        <p:spPr>
          <a:xfrm>
            <a:off x="1374131" y="5143697"/>
            <a:ext cx="9964923"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Grant program structure</a:t>
            </a:r>
          </a:p>
        </p:txBody>
      </p:sp>
      <p:sp>
        <p:nvSpPr>
          <p:cNvPr id="337" name="Google Shape;337;p20"/>
          <p:cNvSpPr txBox="1"/>
          <p:nvPr/>
        </p:nvSpPr>
        <p:spPr>
          <a:xfrm>
            <a:off x="1973180" y="5827914"/>
            <a:ext cx="9125868"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Describes how ADECA plans to structure and manage the grant program, including how grant funding areas will be determined</a:t>
            </a:r>
          </a:p>
        </p:txBody>
      </p:sp>
      <p:sp>
        <p:nvSpPr>
          <p:cNvPr id="339" name="Google Shape;339;p20"/>
          <p:cNvSpPr/>
          <p:nvPr/>
        </p:nvSpPr>
        <p:spPr>
          <a:xfrm>
            <a:off x="12252336"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41" name="Google Shape;341;p20"/>
          <p:cNvSpPr/>
          <p:nvPr/>
        </p:nvSpPr>
        <p:spPr>
          <a:xfrm>
            <a:off x="1374129"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lang="en-US" sz="3200" b="0" i="0" u="none" strike="noStrike" cap="none">
              <a:solidFill>
                <a:srgbClr val="FFFFFF"/>
              </a:solidFill>
              <a:latin typeface="Gill Sans MT" panose="020B0502020104020203" pitchFamily="34" charset="0"/>
              <a:ea typeface="Gill Sans"/>
              <a:cs typeface="Gill Sans"/>
              <a:sym typeface="Gill Sans"/>
            </a:endParaRPr>
          </a:p>
        </p:txBody>
      </p:sp>
      <p:sp>
        <p:nvSpPr>
          <p:cNvPr id="343" name="Google Shape;343;p20"/>
          <p:cNvSpPr txBox="1"/>
          <p:nvPr/>
        </p:nvSpPr>
        <p:spPr>
          <a:xfrm>
            <a:off x="12252336" y="5143697"/>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Scoring criteria</a:t>
            </a:r>
          </a:p>
        </p:txBody>
      </p:sp>
      <p:sp>
        <p:nvSpPr>
          <p:cNvPr id="344" name="Google Shape;344;p20"/>
          <p:cNvSpPr txBox="1"/>
          <p:nvPr/>
        </p:nvSpPr>
        <p:spPr>
          <a:xfrm>
            <a:off x="12825663" y="5827914"/>
            <a:ext cx="9074311"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Describes how ADECA plans to award points for each application, based on federal requirements for scoring and the state’s priorities</a:t>
            </a:r>
          </a:p>
        </p:txBody>
      </p:sp>
      <p:sp>
        <p:nvSpPr>
          <p:cNvPr id="345" name="Google Shape;345;p20"/>
          <p:cNvSpPr txBox="1"/>
          <p:nvPr/>
        </p:nvSpPr>
        <p:spPr>
          <a:xfrm>
            <a:off x="1374129"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Mandatory low-cost service offering</a:t>
            </a:r>
          </a:p>
        </p:txBody>
      </p:sp>
      <p:sp>
        <p:nvSpPr>
          <p:cNvPr id="346" name="Google Shape;346;p20"/>
          <p:cNvSpPr txBox="1"/>
          <p:nvPr/>
        </p:nvSpPr>
        <p:spPr>
          <a:xfrm>
            <a:off x="1973181" y="9110156"/>
            <a:ext cx="9017202"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Describes how ADECA plans to require awardees to comply with the federal requirement that all awardees offer a low-cost option to low-income households</a:t>
            </a:r>
          </a:p>
        </p:txBody>
      </p:sp>
      <p:sp>
        <p:nvSpPr>
          <p:cNvPr id="2" name="Google Shape;345;p20">
            <a:extLst>
              <a:ext uri="{FF2B5EF4-FFF2-40B4-BE49-F238E27FC236}">
                <a16:creationId xmlns:a16="http://schemas.microsoft.com/office/drawing/2014/main" id="{5A94D2F9-1C93-62BE-A5B3-6126925D6EA9}"/>
              </a:ext>
            </a:extLst>
          </p:cNvPr>
          <p:cNvSpPr txBox="1"/>
          <p:nvPr/>
        </p:nvSpPr>
        <p:spPr>
          <a:xfrm>
            <a:off x="12240547"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a:solidFill>
                  <a:srgbClr val="242451"/>
                </a:solidFill>
                <a:latin typeface="Gill Sans MT" panose="020B0502020104020203" pitchFamily="34" charset="0"/>
                <a:ea typeface="Gill Sans"/>
                <a:cs typeface="Gill Sans"/>
                <a:sym typeface="Gill Sans"/>
              </a:rPr>
              <a:t>Application requirements</a:t>
            </a:r>
            <a:endParaRPr lang="en-US" sz="2800" b="1" i="0" u="none" strike="noStrike" cap="none">
              <a:solidFill>
                <a:srgbClr val="242451"/>
              </a:solidFill>
              <a:latin typeface="Gill Sans MT" panose="020B0502020104020203" pitchFamily="34" charset="0"/>
              <a:ea typeface="Gill Sans"/>
              <a:cs typeface="Gill Sans"/>
              <a:sym typeface="Gill Sans"/>
            </a:endParaRPr>
          </a:p>
        </p:txBody>
      </p:sp>
      <p:sp>
        <p:nvSpPr>
          <p:cNvPr id="3" name="Google Shape;346;p20">
            <a:extLst>
              <a:ext uri="{FF2B5EF4-FFF2-40B4-BE49-F238E27FC236}">
                <a16:creationId xmlns:a16="http://schemas.microsoft.com/office/drawing/2014/main" id="{C70812ED-5D44-DA72-3102-BAAF32F421FD}"/>
              </a:ext>
            </a:extLst>
          </p:cNvPr>
          <p:cNvSpPr txBox="1"/>
          <p:nvPr/>
        </p:nvSpPr>
        <p:spPr>
          <a:xfrm>
            <a:off x="12839599" y="9110156"/>
            <a:ext cx="9017202"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a:solidFill>
                  <a:srgbClr val="242451"/>
                </a:solidFill>
                <a:latin typeface="Gill Sans MT" panose="020B0502020104020203" pitchFamily="34" charset="0"/>
                <a:ea typeface="Gill Sans"/>
                <a:cs typeface="Gill Sans"/>
                <a:sym typeface="Gill Sans"/>
              </a:rPr>
              <a:t>Describes the information and certifications that ADECA will require in all applications, to align with the federal and state requirements</a:t>
            </a:r>
          </a:p>
        </p:txBody>
      </p:sp>
      <p:cxnSp>
        <p:nvCxnSpPr>
          <p:cNvPr id="4" name="Google Shape;114;p5">
            <a:extLst>
              <a:ext uri="{FF2B5EF4-FFF2-40B4-BE49-F238E27FC236}">
                <a16:creationId xmlns:a16="http://schemas.microsoft.com/office/drawing/2014/main" id="{40AFE582-815C-7D28-9B56-008CAF1EB0C6}"/>
              </a:ext>
            </a:extLst>
          </p:cNvPr>
          <p:cNvCxnSpPr>
            <a:cxnSpLocks/>
          </p:cNvCxnSpPr>
          <p:nvPr/>
        </p:nvCxnSpPr>
        <p:spPr>
          <a:xfrm rot="10800000">
            <a:off x="5044627" y="5709227"/>
            <a:ext cx="2623931" cy="0"/>
          </a:xfrm>
          <a:prstGeom prst="straightConnector1">
            <a:avLst/>
          </a:prstGeom>
          <a:noFill/>
          <a:ln w="63500" cap="rnd" cmpd="sng">
            <a:solidFill>
              <a:srgbClr val="F8D57C"/>
            </a:solidFill>
            <a:prstDash val="solid"/>
            <a:round/>
            <a:headEnd type="none" w="sm" len="sm"/>
            <a:tailEnd type="none" w="sm" len="sm"/>
          </a:ln>
        </p:spPr>
      </p:cxnSp>
      <p:cxnSp>
        <p:nvCxnSpPr>
          <p:cNvPr id="5" name="Google Shape;114;p5">
            <a:extLst>
              <a:ext uri="{FF2B5EF4-FFF2-40B4-BE49-F238E27FC236}">
                <a16:creationId xmlns:a16="http://schemas.microsoft.com/office/drawing/2014/main" id="{7B8495D9-17BC-3EFE-1279-B827942FEEE8}"/>
              </a:ext>
            </a:extLst>
          </p:cNvPr>
          <p:cNvCxnSpPr>
            <a:cxnSpLocks/>
          </p:cNvCxnSpPr>
          <p:nvPr/>
        </p:nvCxnSpPr>
        <p:spPr>
          <a:xfrm rot="10800000">
            <a:off x="5044626" y="8955994"/>
            <a:ext cx="2623931" cy="0"/>
          </a:xfrm>
          <a:prstGeom prst="straightConnector1">
            <a:avLst/>
          </a:prstGeom>
          <a:noFill/>
          <a:ln w="63500" cap="rnd" cmpd="sng">
            <a:solidFill>
              <a:srgbClr val="F8D57C"/>
            </a:solidFill>
            <a:prstDash val="solid"/>
            <a:round/>
            <a:headEnd type="none" w="sm" len="sm"/>
            <a:tailEnd type="none" w="sm" len="sm"/>
          </a:ln>
        </p:spPr>
      </p:cxnSp>
      <p:cxnSp>
        <p:nvCxnSpPr>
          <p:cNvPr id="6" name="Google Shape;114;p5">
            <a:extLst>
              <a:ext uri="{FF2B5EF4-FFF2-40B4-BE49-F238E27FC236}">
                <a16:creationId xmlns:a16="http://schemas.microsoft.com/office/drawing/2014/main" id="{A5B98D52-7304-A1EA-4FCF-90CE8F2F2D19}"/>
              </a:ext>
            </a:extLst>
          </p:cNvPr>
          <p:cNvCxnSpPr>
            <a:cxnSpLocks/>
          </p:cNvCxnSpPr>
          <p:nvPr/>
        </p:nvCxnSpPr>
        <p:spPr>
          <a:xfrm rot="10800000">
            <a:off x="15905133" y="5679025"/>
            <a:ext cx="2623931" cy="0"/>
          </a:xfrm>
          <a:prstGeom prst="straightConnector1">
            <a:avLst/>
          </a:prstGeom>
          <a:noFill/>
          <a:ln w="63500" cap="rnd" cmpd="sng">
            <a:solidFill>
              <a:srgbClr val="F8D57C"/>
            </a:solidFill>
            <a:prstDash val="solid"/>
            <a:round/>
            <a:headEnd type="none" w="sm" len="sm"/>
            <a:tailEnd type="none" w="sm" len="sm"/>
          </a:ln>
        </p:spPr>
      </p:cxnSp>
      <p:cxnSp>
        <p:nvCxnSpPr>
          <p:cNvPr id="7" name="Google Shape;114;p5">
            <a:extLst>
              <a:ext uri="{FF2B5EF4-FFF2-40B4-BE49-F238E27FC236}">
                <a16:creationId xmlns:a16="http://schemas.microsoft.com/office/drawing/2014/main" id="{954DEDFC-B909-760F-75F6-ED87FA4262DE}"/>
              </a:ext>
            </a:extLst>
          </p:cNvPr>
          <p:cNvCxnSpPr>
            <a:cxnSpLocks/>
          </p:cNvCxnSpPr>
          <p:nvPr/>
        </p:nvCxnSpPr>
        <p:spPr>
          <a:xfrm rot="10800000">
            <a:off x="15905132" y="8955994"/>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214793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3</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a:latin typeface="Georgia"/>
              </a:rPr>
              <a:t>1</a:t>
            </a:r>
          </a:p>
          <a:p>
            <a:pPr algn="ctr" hangingPunct="1"/>
            <a:endParaRPr lang="en-US" b="1">
              <a:latin typeface="Georgia" panose="02040502050405020303" pitchFamily="18" charset="0"/>
            </a:endParaRPr>
          </a:p>
          <a:p>
            <a:pPr algn="ctr"/>
            <a:r>
              <a:rPr lang="en-US" sz="6600" b="1">
                <a:latin typeface="Georgia"/>
              </a:rPr>
              <a:t>Overall status and timeline</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20059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30</a:t>
            </a:fld>
            <a:endParaRPr sz="1800" b="0">
              <a:solidFill>
                <a:srgbClr val="242451"/>
              </a:solidFill>
            </a:endParaRPr>
          </a:p>
        </p:txBody>
      </p:sp>
      <p:sp>
        <p:nvSpPr>
          <p:cNvPr id="334" name="Google Shape;334;p20"/>
          <p:cNvSpPr txBox="1"/>
          <p:nvPr/>
        </p:nvSpPr>
        <p:spPr>
          <a:xfrm>
            <a:off x="1301257" y="1492675"/>
            <a:ext cx="21730686" cy="216978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Background: Federal rules frame &amp; contain state decision making</a:t>
            </a:r>
            <a:endParaRPr sz="7500"/>
          </a:p>
        </p:txBody>
      </p:sp>
      <p:sp>
        <p:nvSpPr>
          <p:cNvPr id="8" name="Rectangle 7">
            <a:extLst>
              <a:ext uri="{FF2B5EF4-FFF2-40B4-BE49-F238E27FC236}">
                <a16:creationId xmlns:a16="http://schemas.microsoft.com/office/drawing/2014/main" id="{8C4EFFA2-0FCA-FED4-73C9-335444C95F54}"/>
              </a:ext>
            </a:extLst>
          </p:cNvPr>
          <p:cNvSpPr/>
          <p:nvPr/>
        </p:nvSpPr>
        <p:spPr>
          <a:xfrm>
            <a:off x="1199291" y="3680205"/>
            <a:ext cx="21985418" cy="7625918"/>
          </a:xfrm>
          <a:prstGeom prst="rect">
            <a:avLst/>
          </a:prstGeom>
          <a:solidFill>
            <a:srgbClr val="FFFFFF"/>
          </a:solidFill>
          <a:ln>
            <a:solidFill>
              <a:srgbClr val="24245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6000"/>
          </a:p>
        </p:txBody>
      </p:sp>
      <p:sp>
        <p:nvSpPr>
          <p:cNvPr id="9" name="Text Placeholder 2">
            <a:extLst>
              <a:ext uri="{FF2B5EF4-FFF2-40B4-BE49-F238E27FC236}">
                <a16:creationId xmlns:a16="http://schemas.microsoft.com/office/drawing/2014/main" id="{DC25192E-B27E-8E34-7DA7-5B5A160F7944}"/>
              </a:ext>
            </a:extLst>
          </p:cNvPr>
          <p:cNvSpPr>
            <a:spLocks noGrp="1"/>
          </p:cNvSpPr>
          <p:nvPr/>
        </p:nvSpPr>
        <p:spPr>
          <a:xfrm>
            <a:off x="1676400" y="4281027"/>
            <a:ext cx="21031200" cy="6424274"/>
          </a:xfrm>
          <a:prstGeom prst="rect">
            <a:avLst/>
          </a:prstGeom>
          <a:solidFill>
            <a:srgbClr val="FFFFFF"/>
          </a:solid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spcAft>
                <a:spcPts val="1200"/>
              </a:spcAft>
            </a:pPr>
            <a:r>
              <a:rPr lang="en-US" sz="4000" dirty="0">
                <a:solidFill>
                  <a:srgbClr val="242451"/>
                </a:solidFill>
                <a:latin typeface="+mj-lt"/>
              </a:rPr>
              <a:t>All states are obligated to develop a solution for 100% of unserved locations</a:t>
            </a:r>
          </a:p>
          <a:p>
            <a:pPr lvl="0">
              <a:spcAft>
                <a:spcPts val="1200"/>
              </a:spcAft>
            </a:pPr>
            <a:r>
              <a:rPr lang="en-US" sz="4000" dirty="0">
                <a:solidFill>
                  <a:srgbClr val="242451"/>
                </a:solidFill>
                <a:latin typeface="+mj-lt"/>
              </a:rPr>
              <a:t>Unserved locations are first priority for funds</a:t>
            </a:r>
          </a:p>
          <a:p>
            <a:pPr lvl="0">
              <a:spcAft>
                <a:spcPts val="1200"/>
              </a:spcAft>
            </a:pPr>
            <a:r>
              <a:rPr lang="en-US" sz="4000" dirty="0">
                <a:solidFill>
                  <a:srgbClr val="242451"/>
                </a:solidFill>
                <a:latin typeface="+mj-lt"/>
              </a:rPr>
              <a:t>Fiber must be prioritized, with other technologies funded only if fiber is too costly in a given area</a:t>
            </a:r>
          </a:p>
          <a:p>
            <a:pPr lvl="0">
              <a:spcAft>
                <a:spcPts val="1200"/>
              </a:spcAft>
            </a:pPr>
            <a:r>
              <a:rPr lang="en-US" sz="4000" dirty="0">
                <a:solidFill>
                  <a:srgbClr val="242451"/>
                </a:solidFill>
                <a:latin typeface="+mj-lt"/>
              </a:rPr>
              <a:t>Cost is a major, mandatory factor in scoring</a:t>
            </a:r>
          </a:p>
          <a:p>
            <a:pPr lvl="0">
              <a:spcAft>
                <a:spcPts val="1200"/>
              </a:spcAft>
            </a:pPr>
            <a:r>
              <a:rPr lang="en-US" sz="4000" dirty="0">
                <a:solidFill>
                  <a:srgbClr val="242451"/>
                </a:solidFill>
                <a:latin typeface="+mj-lt"/>
              </a:rPr>
              <a:t>Timeline is compressed</a:t>
            </a:r>
          </a:p>
          <a:p>
            <a:pPr lvl="0">
              <a:spcAft>
                <a:spcPts val="1200"/>
              </a:spcAft>
            </a:pPr>
            <a:r>
              <a:rPr lang="en-US" sz="4000" dirty="0">
                <a:solidFill>
                  <a:srgbClr val="242451"/>
                </a:solidFill>
                <a:latin typeface="+mj-lt"/>
              </a:rPr>
              <a:t>Structure of the grant program is left to states to determine, subject to federal approval</a:t>
            </a:r>
          </a:p>
          <a:p>
            <a:pPr>
              <a:spcAft>
                <a:spcPts val="1200"/>
              </a:spcAft>
            </a:pPr>
            <a:r>
              <a:rPr lang="en-US" sz="4000" dirty="0">
                <a:solidFill>
                  <a:srgbClr val="242451"/>
                </a:solidFill>
                <a:latin typeface="+mj-lt"/>
              </a:rPr>
              <a:t>States must require awardees to offer a low-cost service offering for low-income households</a:t>
            </a:r>
          </a:p>
          <a:p>
            <a:endParaRPr lang="en-US" sz="4000" dirty="0">
              <a:latin typeface="+mj-lt"/>
            </a:endParaRPr>
          </a:p>
        </p:txBody>
      </p:sp>
    </p:spTree>
    <p:extLst>
      <p:ext uri="{BB962C8B-B14F-4D97-AF65-F5344CB8AC3E}">
        <p14:creationId xmlns:p14="http://schemas.microsoft.com/office/powerpoint/2010/main" val="357229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9818403-933A-3172-91FA-280127CDB585}"/>
              </a:ext>
            </a:extLst>
          </p:cNvPr>
          <p:cNvSpPr>
            <a:spLocks noGrp="1"/>
          </p:cNvSpPr>
          <p:nvPr>
            <p:ph type="body" sz="quarter" idx="21"/>
          </p:nvPr>
        </p:nvSpPr>
        <p:spPr>
          <a:xfrm>
            <a:off x="246910" y="800213"/>
            <a:ext cx="21730686" cy="1159933"/>
          </a:xfrm>
        </p:spPr>
        <p:txBody>
          <a:bodyPr lIns="91440" tIns="45720" rIns="91440" bIns="45720" anchor="t">
            <a:spAutoFit/>
          </a:bodyPr>
          <a:lstStyle/>
          <a:p>
            <a:r>
              <a:rPr lang="en-US" b="1" dirty="0">
                <a:latin typeface="Georgia"/>
              </a:rPr>
              <a:t>ADECA's proposed grant structure</a:t>
            </a:r>
          </a:p>
        </p:txBody>
      </p:sp>
      <p:sp>
        <p:nvSpPr>
          <p:cNvPr id="27" name="Text Placeholder 26">
            <a:extLst>
              <a:ext uri="{FF2B5EF4-FFF2-40B4-BE49-F238E27FC236}">
                <a16:creationId xmlns:a16="http://schemas.microsoft.com/office/drawing/2014/main" id="{B5115CCD-9CC8-D20E-D24C-59D254127013}"/>
              </a:ext>
            </a:extLst>
          </p:cNvPr>
          <p:cNvSpPr>
            <a:spLocks noGrp="1"/>
          </p:cNvSpPr>
          <p:nvPr>
            <p:ph type="body" sz="quarter" idx="26"/>
          </p:nvPr>
        </p:nvSpPr>
        <p:spPr>
          <a:xfrm>
            <a:off x="583714" y="12964071"/>
            <a:ext cx="17536114" cy="434991"/>
          </a:xfrm>
        </p:spPr>
        <p:txBody>
          <a:bodyPr/>
          <a:lstStyle/>
          <a:p>
            <a:r>
              <a:rPr lang="en-US" dirty="0"/>
              <a:t>31</a:t>
            </a:r>
          </a:p>
        </p:txBody>
      </p:sp>
      <p:sp>
        <p:nvSpPr>
          <p:cNvPr id="2" name="Slide Number Placeholder 1">
            <a:extLst>
              <a:ext uri="{FF2B5EF4-FFF2-40B4-BE49-F238E27FC236}">
                <a16:creationId xmlns:a16="http://schemas.microsoft.com/office/drawing/2014/main" id="{3484FFA3-01F7-5FE5-1CCF-385E8DC8D235}"/>
              </a:ext>
            </a:extLst>
          </p:cNvPr>
          <p:cNvSpPr>
            <a:spLocks noGrp="1"/>
          </p:cNvSpPr>
          <p:nvPr>
            <p:ph type="sldNum" sz="quarter" idx="4294967295"/>
          </p:nvPr>
        </p:nvSpPr>
        <p:spPr>
          <a:xfrm>
            <a:off x="18897600" y="0"/>
            <a:ext cx="5486400" cy="1382713"/>
          </a:xfrm>
          <a:prstGeom prst="rect">
            <a:avLst/>
          </a:prstGeom>
        </p:spPr>
        <p:txBody>
          <a:bodyPr/>
          <a:lstStyle/>
          <a:p>
            <a:fld id="{E6C700BF-F447-B74E-8525-2F0AD4CE73F1}" type="slidenum">
              <a:rPr lang="en-US" smtClean="0"/>
              <a:pPr/>
              <a:t>31</a:t>
            </a:fld>
            <a:endParaRPr lang="en-US"/>
          </a:p>
        </p:txBody>
      </p:sp>
      <p:sp>
        <p:nvSpPr>
          <p:cNvPr id="4" name="Rectangle 3">
            <a:extLst>
              <a:ext uri="{FF2B5EF4-FFF2-40B4-BE49-F238E27FC236}">
                <a16:creationId xmlns:a16="http://schemas.microsoft.com/office/drawing/2014/main" id="{B1D7DF57-BBCA-3EFA-2B8E-B77DD3651C5B}"/>
              </a:ext>
            </a:extLst>
          </p:cNvPr>
          <p:cNvSpPr/>
          <p:nvPr/>
        </p:nvSpPr>
        <p:spPr>
          <a:xfrm>
            <a:off x="160277" y="2549666"/>
            <a:ext cx="4634144" cy="947830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5" name="Rectangle 4">
            <a:extLst>
              <a:ext uri="{FF2B5EF4-FFF2-40B4-BE49-F238E27FC236}">
                <a16:creationId xmlns:a16="http://schemas.microsoft.com/office/drawing/2014/main" id="{30BA0495-7CB2-6B32-E4AD-B2377641367B}"/>
              </a:ext>
            </a:extLst>
          </p:cNvPr>
          <p:cNvSpPr/>
          <p:nvPr/>
        </p:nvSpPr>
        <p:spPr>
          <a:xfrm>
            <a:off x="5045476" y="2549666"/>
            <a:ext cx="4634144" cy="947830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6" name="Rectangle 5">
            <a:extLst>
              <a:ext uri="{FF2B5EF4-FFF2-40B4-BE49-F238E27FC236}">
                <a16:creationId xmlns:a16="http://schemas.microsoft.com/office/drawing/2014/main" id="{48E420BE-4F8F-6BC6-7148-DE3B66BC4AAC}"/>
              </a:ext>
            </a:extLst>
          </p:cNvPr>
          <p:cNvSpPr/>
          <p:nvPr/>
        </p:nvSpPr>
        <p:spPr>
          <a:xfrm>
            <a:off x="9802692" y="2538492"/>
            <a:ext cx="4634144" cy="947830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7" name="Rectangle 6">
            <a:extLst>
              <a:ext uri="{FF2B5EF4-FFF2-40B4-BE49-F238E27FC236}">
                <a16:creationId xmlns:a16="http://schemas.microsoft.com/office/drawing/2014/main" id="{3FFE14F3-9A2A-3D7F-7785-9578F50E8F5D}"/>
              </a:ext>
            </a:extLst>
          </p:cNvPr>
          <p:cNvSpPr/>
          <p:nvPr/>
        </p:nvSpPr>
        <p:spPr>
          <a:xfrm>
            <a:off x="14564250" y="2549666"/>
            <a:ext cx="4634144" cy="947830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Rectangle 7">
            <a:extLst>
              <a:ext uri="{FF2B5EF4-FFF2-40B4-BE49-F238E27FC236}">
                <a16:creationId xmlns:a16="http://schemas.microsoft.com/office/drawing/2014/main" id="{66B8BE2F-9277-7DFE-15A8-FCD13B8698C5}"/>
              </a:ext>
            </a:extLst>
          </p:cNvPr>
          <p:cNvSpPr/>
          <p:nvPr/>
        </p:nvSpPr>
        <p:spPr>
          <a:xfrm>
            <a:off x="19370411" y="2575724"/>
            <a:ext cx="4634144" cy="947830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TextBox 8">
            <a:extLst>
              <a:ext uri="{FF2B5EF4-FFF2-40B4-BE49-F238E27FC236}">
                <a16:creationId xmlns:a16="http://schemas.microsoft.com/office/drawing/2014/main" id="{3C2C6C1F-F00C-4B29-809F-46233F8AC42F}"/>
              </a:ext>
            </a:extLst>
          </p:cNvPr>
          <p:cNvSpPr txBox="1"/>
          <p:nvPr/>
        </p:nvSpPr>
        <p:spPr>
          <a:xfrm>
            <a:off x="16334917" y="3206580"/>
            <a:ext cx="1242874" cy="1938992"/>
          </a:xfrm>
          <a:prstGeom prst="rect">
            <a:avLst/>
          </a:prstGeom>
          <a:noFill/>
        </p:spPr>
        <p:txBody>
          <a:bodyPr wrap="square" rtlCol="0">
            <a:spAutoFit/>
          </a:bodyPr>
          <a:lstStyle/>
          <a:p>
            <a:pPr algn="ctr"/>
            <a:r>
              <a:rPr lang="en-US" sz="12000" dirty="0">
                <a:solidFill>
                  <a:schemeClr val="accent1"/>
                </a:solidFill>
              </a:rPr>
              <a:t>4</a:t>
            </a:r>
          </a:p>
        </p:txBody>
      </p:sp>
      <p:sp>
        <p:nvSpPr>
          <p:cNvPr id="10" name="TextBox 9">
            <a:extLst>
              <a:ext uri="{FF2B5EF4-FFF2-40B4-BE49-F238E27FC236}">
                <a16:creationId xmlns:a16="http://schemas.microsoft.com/office/drawing/2014/main" id="{3DB5AF63-46DD-585E-F458-18D8553990CF}"/>
              </a:ext>
            </a:extLst>
          </p:cNvPr>
          <p:cNvSpPr txBox="1"/>
          <p:nvPr/>
        </p:nvSpPr>
        <p:spPr>
          <a:xfrm>
            <a:off x="430448" y="5120756"/>
            <a:ext cx="4270396" cy="98488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CA" sz="3200" b="1" dirty="0">
                <a:solidFill>
                  <a:schemeClr val="accent1"/>
                </a:solidFill>
                <a:latin typeface="Georgia"/>
              </a:rPr>
              <a:t>Application preparation</a:t>
            </a:r>
          </a:p>
        </p:txBody>
      </p:sp>
      <p:sp>
        <p:nvSpPr>
          <p:cNvPr id="11" name="TextBox 10">
            <a:extLst>
              <a:ext uri="{FF2B5EF4-FFF2-40B4-BE49-F238E27FC236}">
                <a16:creationId xmlns:a16="http://schemas.microsoft.com/office/drawing/2014/main" id="{26D25C81-D244-588B-013C-6CF15D46278B}"/>
              </a:ext>
            </a:extLst>
          </p:cNvPr>
          <p:cNvSpPr txBox="1">
            <a:spLocks/>
          </p:cNvSpPr>
          <p:nvPr/>
        </p:nvSpPr>
        <p:spPr>
          <a:xfrm>
            <a:off x="443491" y="6290177"/>
            <a:ext cx="4270396" cy="524759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9870" lvl="1" indent="-226695"/>
            <a:r>
              <a:rPr lang="en-CA" sz="2800" b="0" dirty="0">
                <a:solidFill>
                  <a:schemeClr val="accent1"/>
                </a:solidFill>
                <a:latin typeface="Georgia"/>
              </a:rPr>
              <a:t>Applicants will select the counties they want to serve</a:t>
            </a:r>
            <a:endParaRPr lang="en-US" b="0" dirty="0">
              <a:solidFill>
                <a:schemeClr val="accent1"/>
              </a:solidFill>
              <a:latin typeface="Georgia"/>
            </a:endParaRPr>
          </a:p>
          <a:p>
            <a:pPr marL="229870" lvl="1" indent="-226695"/>
            <a:r>
              <a:rPr lang="en-CA" sz="2800" b="0" dirty="0">
                <a:solidFill>
                  <a:schemeClr val="accent1"/>
                </a:solidFill>
                <a:latin typeface="Georgia"/>
              </a:rPr>
              <a:t>Applicants will be required to propose a cost to build broadband to unserved and underserved locations in the county</a:t>
            </a:r>
          </a:p>
          <a:p>
            <a:pPr marL="229870" lvl="1" indent="-226695"/>
            <a:r>
              <a:rPr lang="en-CA" sz="2800" b="0" dirty="0">
                <a:solidFill>
                  <a:schemeClr val="accent1"/>
                </a:solidFill>
                <a:latin typeface="Georgia"/>
              </a:rPr>
              <a:t>Applicants may apply to serve 100% of locations or fewer</a:t>
            </a:r>
          </a:p>
        </p:txBody>
      </p:sp>
      <p:sp>
        <p:nvSpPr>
          <p:cNvPr id="12" name="TextBox 11">
            <a:extLst>
              <a:ext uri="{FF2B5EF4-FFF2-40B4-BE49-F238E27FC236}">
                <a16:creationId xmlns:a16="http://schemas.microsoft.com/office/drawing/2014/main" id="{F88B6982-7307-D548-D089-49A0EC383E13}"/>
              </a:ext>
            </a:extLst>
          </p:cNvPr>
          <p:cNvSpPr txBox="1"/>
          <p:nvPr/>
        </p:nvSpPr>
        <p:spPr>
          <a:xfrm>
            <a:off x="6870313" y="3089430"/>
            <a:ext cx="1242874" cy="1938992"/>
          </a:xfrm>
          <a:prstGeom prst="rect">
            <a:avLst/>
          </a:prstGeom>
          <a:noFill/>
        </p:spPr>
        <p:txBody>
          <a:bodyPr wrap="square" rtlCol="0">
            <a:spAutoFit/>
          </a:bodyPr>
          <a:lstStyle/>
          <a:p>
            <a:pPr algn="ctr"/>
            <a:r>
              <a:rPr lang="en-US" sz="12000" dirty="0">
                <a:solidFill>
                  <a:schemeClr val="accent1"/>
                </a:solidFill>
              </a:rPr>
              <a:t>2</a:t>
            </a:r>
          </a:p>
        </p:txBody>
      </p:sp>
      <p:sp>
        <p:nvSpPr>
          <p:cNvPr id="13" name="TextBox 12">
            <a:extLst>
              <a:ext uri="{FF2B5EF4-FFF2-40B4-BE49-F238E27FC236}">
                <a16:creationId xmlns:a16="http://schemas.microsoft.com/office/drawing/2014/main" id="{33045F9E-1D86-E992-E8FF-2FB1C6B1AB3F}"/>
              </a:ext>
            </a:extLst>
          </p:cNvPr>
          <p:cNvSpPr txBox="1"/>
          <p:nvPr/>
        </p:nvSpPr>
        <p:spPr>
          <a:xfrm>
            <a:off x="11489757" y="3089430"/>
            <a:ext cx="1242874" cy="1938992"/>
          </a:xfrm>
          <a:prstGeom prst="rect">
            <a:avLst/>
          </a:prstGeom>
          <a:noFill/>
        </p:spPr>
        <p:txBody>
          <a:bodyPr wrap="square" rtlCol="0">
            <a:spAutoFit/>
          </a:bodyPr>
          <a:lstStyle/>
          <a:p>
            <a:pPr algn="ctr"/>
            <a:r>
              <a:rPr lang="en-US" sz="12000" dirty="0">
                <a:solidFill>
                  <a:schemeClr val="accent1"/>
                </a:solidFill>
              </a:rPr>
              <a:t>3</a:t>
            </a:r>
          </a:p>
        </p:txBody>
      </p:sp>
      <p:sp>
        <p:nvSpPr>
          <p:cNvPr id="14" name="TextBox 13">
            <a:extLst>
              <a:ext uri="{FF2B5EF4-FFF2-40B4-BE49-F238E27FC236}">
                <a16:creationId xmlns:a16="http://schemas.microsoft.com/office/drawing/2014/main" id="{EDB2CBD8-86E1-5244-4750-F66E6FDE032E}"/>
              </a:ext>
            </a:extLst>
          </p:cNvPr>
          <p:cNvSpPr txBox="1"/>
          <p:nvPr/>
        </p:nvSpPr>
        <p:spPr>
          <a:xfrm>
            <a:off x="21131817" y="3327466"/>
            <a:ext cx="1242874" cy="1938992"/>
          </a:xfrm>
          <a:prstGeom prst="rect">
            <a:avLst/>
          </a:prstGeom>
          <a:noFill/>
        </p:spPr>
        <p:txBody>
          <a:bodyPr wrap="square" rtlCol="0">
            <a:spAutoFit/>
          </a:bodyPr>
          <a:lstStyle/>
          <a:p>
            <a:pPr algn="ctr"/>
            <a:r>
              <a:rPr lang="en-US" sz="12000" dirty="0">
                <a:solidFill>
                  <a:schemeClr val="accent1"/>
                </a:solidFill>
              </a:rPr>
              <a:t>5</a:t>
            </a:r>
          </a:p>
        </p:txBody>
      </p:sp>
      <p:sp>
        <p:nvSpPr>
          <p:cNvPr id="15" name="TextBox 14">
            <a:extLst>
              <a:ext uri="{FF2B5EF4-FFF2-40B4-BE49-F238E27FC236}">
                <a16:creationId xmlns:a16="http://schemas.microsoft.com/office/drawing/2014/main" id="{ADDCE495-2FC5-15F4-EA2D-6301191D4358}"/>
              </a:ext>
            </a:extLst>
          </p:cNvPr>
          <p:cNvSpPr txBox="1"/>
          <p:nvPr/>
        </p:nvSpPr>
        <p:spPr>
          <a:xfrm>
            <a:off x="1855912" y="3181764"/>
            <a:ext cx="1242874" cy="1938992"/>
          </a:xfrm>
          <a:prstGeom prst="rect">
            <a:avLst/>
          </a:prstGeom>
          <a:noFill/>
        </p:spPr>
        <p:txBody>
          <a:bodyPr wrap="square" rtlCol="0">
            <a:spAutoFit/>
          </a:bodyPr>
          <a:lstStyle/>
          <a:p>
            <a:pPr algn="ctr"/>
            <a:r>
              <a:rPr lang="en-US" sz="12000" dirty="0">
                <a:solidFill>
                  <a:schemeClr val="accent1"/>
                </a:solidFill>
              </a:rPr>
              <a:t>1</a:t>
            </a:r>
          </a:p>
        </p:txBody>
      </p:sp>
      <p:sp>
        <p:nvSpPr>
          <p:cNvPr id="16" name="TextBox 15">
            <a:extLst>
              <a:ext uri="{FF2B5EF4-FFF2-40B4-BE49-F238E27FC236}">
                <a16:creationId xmlns:a16="http://schemas.microsoft.com/office/drawing/2014/main" id="{8F1A0EF1-D5EF-8D2C-D342-595DE61C83FD}"/>
              </a:ext>
            </a:extLst>
          </p:cNvPr>
          <p:cNvSpPr txBox="1"/>
          <p:nvPr/>
        </p:nvSpPr>
        <p:spPr>
          <a:xfrm>
            <a:off x="4254957" y="5237907"/>
            <a:ext cx="6473590"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CA" sz="3200" b="1" dirty="0">
                <a:solidFill>
                  <a:schemeClr val="accent1"/>
                </a:solidFill>
                <a:latin typeface="Georgia"/>
              </a:rPr>
              <a:t>Scoring</a:t>
            </a:r>
          </a:p>
        </p:txBody>
      </p:sp>
      <p:sp>
        <p:nvSpPr>
          <p:cNvPr id="17" name="TextBox 16">
            <a:extLst>
              <a:ext uri="{FF2B5EF4-FFF2-40B4-BE49-F238E27FC236}">
                <a16:creationId xmlns:a16="http://schemas.microsoft.com/office/drawing/2014/main" id="{C40A22EE-B927-97AF-9681-5FB2EB933F41}"/>
              </a:ext>
            </a:extLst>
          </p:cNvPr>
          <p:cNvSpPr txBox="1">
            <a:spLocks/>
          </p:cNvSpPr>
          <p:nvPr/>
        </p:nvSpPr>
        <p:spPr>
          <a:xfrm>
            <a:off x="5547587" y="6115779"/>
            <a:ext cx="3866644" cy="25853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9870" lvl="1" indent="-226695"/>
            <a:r>
              <a:rPr lang="en-CA" sz="2800" b="0" dirty="0">
                <a:solidFill>
                  <a:schemeClr val="accent1"/>
                </a:solidFill>
                <a:latin typeface="Georgia"/>
              </a:rPr>
              <a:t>ADECA will score all priority (fiber) and non-priority (non-fiber)  applications based on the relevant scoring rubric</a:t>
            </a:r>
            <a:endParaRPr lang="en-US" b="0" dirty="0">
              <a:solidFill>
                <a:schemeClr val="accent1"/>
              </a:solidFill>
              <a:latin typeface="Georgia"/>
            </a:endParaRPr>
          </a:p>
        </p:txBody>
      </p:sp>
      <p:sp>
        <p:nvSpPr>
          <p:cNvPr id="18" name="TextBox 17">
            <a:extLst>
              <a:ext uri="{FF2B5EF4-FFF2-40B4-BE49-F238E27FC236}">
                <a16:creationId xmlns:a16="http://schemas.microsoft.com/office/drawing/2014/main" id="{C7E7343F-F4E0-7D1E-CF43-6046807E3F2A}"/>
              </a:ext>
            </a:extLst>
          </p:cNvPr>
          <p:cNvSpPr txBox="1"/>
          <p:nvPr/>
        </p:nvSpPr>
        <p:spPr>
          <a:xfrm>
            <a:off x="9684127" y="5237907"/>
            <a:ext cx="4854130" cy="1477328"/>
          </a:xfrm>
          <a:prstGeom prst="rect">
            <a:avLst/>
          </a:prstGeom>
          <a:ln>
            <a:noFill/>
          </a:ln>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CA" sz="3200" b="1" dirty="0">
                <a:solidFill>
                  <a:schemeClr val="accent1"/>
                </a:solidFill>
                <a:latin typeface="Georgia"/>
              </a:rPr>
              <a:t>“Extremely High Cost Per Location Threshold”</a:t>
            </a:r>
            <a:r>
              <a:rPr lang="en-CA" sz="3200" dirty="0">
                <a:solidFill>
                  <a:schemeClr val="accent1"/>
                </a:solidFill>
                <a:latin typeface="Georgia"/>
              </a:rPr>
              <a:t> </a:t>
            </a:r>
            <a:endParaRPr lang="en-CA" sz="3200" b="1" dirty="0">
              <a:solidFill>
                <a:schemeClr val="accent1"/>
              </a:solidFill>
            </a:endParaRPr>
          </a:p>
        </p:txBody>
      </p:sp>
      <p:sp>
        <p:nvSpPr>
          <p:cNvPr id="19" name="TextBox 18">
            <a:extLst>
              <a:ext uri="{FF2B5EF4-FFF2-40B4-BE49-F238E27FC236}">
                <a16:creationId xmlns:a16="http://schemas.microsoft.com/office/drawing/2014/main" id="{F0E182CA-F582-46C2-B89E-1FF0DF9E2638}"/>
              </a:ext>
            </a:extLst>
          </p:cNvPr>
          <p:cNvSpPr txBox="1">
            <a:spLocks/>
          </p:cNvSpPr>
          <p:nvPr/>
        </p:nvSpPr>
        <p:spPr>
          <a:xfrm>
            <a:off x="10026977" y="7106677"/>
            <a:ext cx="4035254" cy="30546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9870" lvl="1" indent="-226695"/>
            <a:r>
              <a:rPr lang="en-CA" sz="2800" b="0" dirty="0">
                <a:solidFill>
                  <a:schemeClr val="accent1"/>
                </a:solidFill>
                <a:latin typeface="Georgia"/>
              </a:rPr>
              <a:t>ADECA will set the cost Threshold above which non-priority (non-fiber) bids can be funded, given federal fiber preferences</a:t>
            </a:r>
          </a:p>
          <a:p>
            <a:pPr marL="229870" lvl="1" indent="-226695"/>
            <a:endParaRPr lang="en-CA" sz="2800" dirty="0">
              <a:solidFill>
                <a:schemeClr val="accent1"/>
              </a:solidFill>
            </a:endParaRPr>
          </a:p>
        </p:txBody>
      </p:sp>
      <p:sp>
        <p:nvSpPr>
          <p:cNvPr id="20" name="TextBox 19">
            <a:extLst>
              <a:ext uri="{FF2B5EF4-FFF2-40B4-BE49-F238E27FC236}">
                <a16:creationId xmlns:a16="http://schemas.microsoft.com/office/drawing/2014/main" id="{07525A9B-2D7F-AE66-BB99-7BA013C17B04}"/>
              </a:ext>
            </a:extLst>
          </p:cNvPr>
          <p:cNvSpPr txBox="1"/>
          <p:nvPr/>
        </p:nvSpPr>
        <p:spPr>
          <a:xfrm>
            <a:off x="13719559" y="5355057"/>
            <a:ext cx="6473590"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CA" sz="3200" b="1" dirty="0">
                <a:solidFill>
                  <a:schemeClr val="accent1"/>
                </a:solidFill>
                <a:latin typeface="Georgia"/>
              </a:rPr>
              <a:t>Negotiation</a:t>
            </a:r>
          </a:p>
        </p:txBody>
      </p:sp>
      <p:sp>
        <p:nvSpPr>
          <p:cNvPr id="21" name="TextBox 20">
            <a:extLst>
              <a:ext uri="{FF2B5EF4-FFF2-40B4-BE49-F238E27FC236}">
                <a16:creationId xmlns:a16="http://schemas.microsoft.com/office/drawing/2014/main" id="{DD7D525F-CBC9-9E5F-A57E-B4ECF6D20CD0}"/>
              </a:ext>
            </a:extLst>
          </p:cNvPr>
          <p:cNvSpPr txBox="1"/>
          <p:nvPr/>
        </p:nvSpPr>
        <p:spPr>
          <a:xfrm>
            <a:off x="13845345" y="5995771"/>
            <a:ext cx="5144170" cy="6124754"/>
          </a:xfrm>
          <a:prstGeom prst="rect">
            <a:avLst/>
          </a:prstGeom>
          <a:noFill/>
        </p:spPr>
        <p:txBody>
          <a:bodyPr wrap="square" lIns="91440" tIns="45720" rIns="91440" bIns="45720" anchor="t">
            <a:spAutoFit/>
          </a:bodyPr>
          <a:lstStyle/>
          <a:p>
            <a:pPr marL="1485900" lvl="1" indent="-571500">
              <a:buFont typeface="Arial" panose="020B0604020202020204" pitchFamily="34" charset="0"/>
              <a:buChar char="•"/>
            </a:pPr>
            <a:r>
              <a:rPr lang="en-CA" sz="2800" b="0" dirty="0">
                <a:solidFill>
                  <a:schemeClr val="accent1"/>
                </a:solidFill>
                <a:latin typeface="Georgia"/>
              </a:rPr>
              <a:t>ADECA will prioritize bids that propose to serve 100% of locations with fiber at costs under the EHCPLT</a:t>
            </a:r>
            <a:endParaRPr lang="en-US" b="0" dirty="0">
              <a:solidFill>
                <a:schemeClr val="accent1"/>
              </a:solidFill>
              <a:latin typeface="Georgia"/>
            </a:endParaRPr>
          </a:p>
          <a:p>
            <a:pPr marL="1485900" lvl="1" indent="-571500">
              <a:buFont typeface="Arial" panose="020B0604020202020204" pitchFamily="34" charset="0"/>
              <a:buChar char="•"/>
            </a:pPr>
            <a:r>
              <a:rPr lang="en-CA" sz="2800" b="0" dirty="0">
                <a:solidFill>
                  <a:schemeClr val="accent1"/>
                </a:solidFill>
                <a:latin typeface="Georgia"/>
              </a:rPr>
              <a:t>ADECA will negotiate to develop solutions for counties and areas that did not receive any bids or for which costs exceed the EHCPLT</a:t>
            </a:r>
            <a:endParaRPr lang="en-CA" b="0" dirty="0">
              <a:solidFill>
                <a:schemeClr val="accent1"/>
              </a:solidFill>
              <a:latin typeface="Georgia"/>
            </a:endParaRPr>
          </a:p>
          <a:p>
            <a:pPr marL="1485900" lvl="1" indent="-571500">
              <a:buFont typeface="Arial" panose="020B0604020202020204" pitchFamily="34" charset="0"/>
              <a:buChar char="•"/>
            </a:pPr>
            <a:endParaRPr lang="en-CA" sz="2800" dirty="0">
              <a:solidFill>
                <a:schemeClr val="accent1"/>
              </a:solidFill>
            </a:endParaRPr>
          </a:p>
        </p:txBody>
      </p:sp>
      <p:sp>
        <p:nvSpPr>
          <p:cNvPr id="22" name="TextBox 21">
            <a:extLst>
              <a:ext uri="{FF2B5EF4-FFF2-40B4-BE49-F238E27FC236}">
                <a16:creationId xmlns:a16="http://schemas.microsoft.com/office/drawing/2014/main" id="{3BBC1B25-D5DF-3EAB-FBDA-6588E621B0CC}"/>
              </a:ext>
            </a:extLst>
          </p:cNvPr>
          <p:cNvSpPr txBox="1"/>
          <p:nvPr/>
        </p:nvSpPr>
        <p:spPr>
          <a:xfrm>
            <a:off x="18516457" y="5378129"/>
            <a:ext cx="6473590"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CA" sz="3200" b="1" dirty="0">
                <a:solidFill>
                  <a:schemeClr val="accent1"/>
                </a:solidFill>
                <a:latin typeface="Georgia"/>
              </a:rPr>
              <a:t>Provisional awards</a:t>
            </a:r>
          </a:p>
        </p:txBody>
      </p:sp>
      <p:sp>
        <p:nvSpPr>
          <p:cNvPr id="23" name="TextBox 22">
            <a:extLst>
              <a:ext uri="{FF2B5EF4-FFF2-40B4-BE49-F238E27FC236}">
                <a16:creationId xmlns:a16="http://schemas.microsoft.com/office/drawing/2014/main" id="{22DAAC54-EFE3-4F6F-016D-2B3E2B58CBA3}"/>
              </a:ext>
            </a:extLst>
          </p:cNvPr>
          <p:cNvSpPr txBox="1">
            <a:spLocks/>
          </p:cNvSpPr>
          <p:nvPr/>
        </p:nvSpPr>
        <p:spPr>
          <a:xfrm>
            <a:off x="19703777" y="6166371"/>
            <a:ext cx="4222016" cy="52860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9870" lvl="1" indent="-226695"/>
            <a:r>
              <a:rPr lang="en-CA" sz="2800" b="0" dirty="0">
                <a:solidFill>
                  <a:schemeClr val="accent1"/>
                </a:solidFill>
                <a:latin typeface="Georgia"/>
              </a:rPr>
              <a:t>ADECA will provisionally award projects </a:t>
            </a:r>
            <a:endParaRPr lang="en-US" b="0" dirty="0">
              <a:solidFill>
                <a:schemeClr val="accent1"/>
              </a:solidFill>
              <a:latin typeface="Georgia"/>
            </a:endParaRPr>
          </a:p>
          <a:p>
            <a:pPr marL="229870" lvl="1" indent="-226695"/>
            <a:r>
              <a:rPr lang="en-CA" sz="2800" b="0" dirty="0">
                <a:solidFill>
                  <a:schemeClr val="accent1"/>
                </a:solidFill>
                <a:latin typeface="Georgia"/>
              </a:rPr>
              <a:t>ADECA will prepare the Final Proposal to NTIA to seek approval of the provisional awards</a:t>
            </a:r>
          </a:p>
          <a:p>
            <a:pPr marL="229870" lvl="1" indent="-226695"/>
            <a:r>
              <a:rPr lang="en-CA" sz="2800" b="0" dirty="0">
                <a:solidFill>
                  <a:schemeClr val="accent1"/>
                </a:solidFill>
                <a:latin typeface="Georgia"/>
              </a:rPr>
              <a:t>The Final Proposal will be released for public comment for 30 days before submission to NTIA</a:t>
            </a:r>
          </a:p>
          <a:p>
            <a:pPr lvl="1"/>
            <a:endParaRPr lang="en-CA" sz="2800" dirty="0">
              <a:solidFill>
                <a:schemeClr val="accent1"/>
              </a:solidFill>
            </a:endParaRPr>
          </a:p>
        </p:txBody>
      </p:sp>
      <p:sp>
        <p:nvSpPr>
          <p:cNvPr id="28" name="Arrow: Chevron 27">
            <a:extLst>
              <a:ext uri="{FF2B5EF4-FFF2-40B4-BE49-F238E27FC236}">
                <a16:creationId xmlns:a16="http://schemas.microsoft.com/office/drawing/2014/main" id="{ACF18909-6AC4-1B65-ED8D-B86D4141B86D}"/>
              </a:ext>
            </a:extLst>
          </p:cNvPr>
          <p:cNvSpPr/>
          <p:nvPr/>
        </p:nvSpPr>
        <p:spPr>
          <a:xfrm>
            <a:off x="4477417" y="3886558"/>
            <a:ext cx="951810" cy="792256"/>
          </a:xfrm>
          <a:prstGeom prst="chevron">
            <a:avLst/>
          </a:prstGeom>
          <a:solidFill>
            <a:schemeClr val="accent2"/>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tx1"/>
              </a:solidFill>
            </a:endParaRPr>
          </a:p>
        </p:txBody>
      </p:sp>
      <p:sp>
        <p:nvSpPr>
          <p:cNvPr id="29" name="Arrow: Chevron 28">
            <a:extLst>
              <a:ext uri="{FF2B5EF4-FFF2-40B4-BE49-F238E27FC236}">
                <a16:creationId xmlns:a16="http://schemas.microsoft.com/office/drawing/2014/main" id="{49C440C4-8966-F641-9DB7-217DB2E39701}"/>
              </a:ext>
            </a:extLst>
          </p:cNvPr>
          <p:cNvSpPr/>
          <p:nvPr/>
        </p:nvSpPr>
        <p:spPr>
          <a:xfrm>
            <a:off x="9351771" y="3895962"/>
            <a:ext cx="951810" cy="792256"/>
          </a:xfrm>
          <a:prstGeom prst="chevron">
            <a:avLst/>
          </a:prstGeom>
          <a:solidFill>
            <a:schemeClr val="accent2"/>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tx1"/>
              </a:solidFill>
            </a:endParaRPr>
          </a:p>
        </p:txBody>
      </p:sp>
      <p:sp>
        <p:nvSpPr>
          <p:cNvPr id="30" name="Arrow: Chevron 29">
            <a:extLst>
              <a:ext uri="{FF2B5EF4-FFF2-40B4-BE49-F238E27FC236}">
                <a16:creationId xmlns:a16="http://schemas.microsoft.com/office/drawing/2014/main" id="{992DE797-530A-DC7B-8CE5-4BB95014DFFC}"/>
              </a:ext>
            </a:extLst>
          </p:cNvPr>
          <p:cNvSpPr/>
          <p:nvPr/>
        </p:nvSpPr>
        <p:spPr>
          <a:xfrm>
            <a:off x="14189809" y="3886558"/>
            <a:ext cx="951810" cy="792256"/>
          </a:xfrm>
          <a:prstGeom prst="chevron">
            <a:avLst/>
          </a:prstGeom>
          <a:solidFill>
            <a:schemeClr val="accent2"/>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tx1"/>
              </a:solidFill>
            </a:endParaRPr>
          </a:p>
        </p:txBody>
      </p:sp>
      <p:sp>
        <p:nvSpPr>
          <p:cNvPr id="31" name="Arrow: Chevron 30">
            <a:extLst>
              <a:ext uri="{FF2B5EF4-FFF2-40B4-BE49-F238E27FC236}">
                <a16:creationId xmlns:a16="http://schemas.microsoft.com/office/drawing/2014/main" id="{DF71F8B0-58AE-6C62-FEB7-44CE911F23DD}"/>
              </a:ext>
            </a:extLst>
          </p:cNvPr>
          <p:cNvSpPr/>
          <p:nvPr/>
        </p:nvSpPr>
        <p:spPr>
          <a:xfrm>
            <a:off x="18933843" y="3895962"/>
            <a:ext cx="951810" cy="792256"/>
          </a:xfrm>
          <a:prstGeom prst="chevron">
            <a:avLst/>
          </a:prstGeom>
          <a:solidFill>
            <a:schemeClr val="accent2"/>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tx1"/>
              </a:solidFill>
            </a:endParaRPr>
          </a:p>
        </p:txBody>
      </p:sp>
    </p:spTree>
    <p:extLst>
      <p:ext uri="{BB962C8B-B14F-4D97-AF65-F5344CB8AC3E}">
        <p14:creationId xmlns:p14="http://schemas.microsoft.com/office/powerpoint/2010/main" val="22649681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32</a:t>
            </a:fld>
            <a:endParaRPr sz="1800" b="0">
              <a:solidFill>
                <a:srgbClr val="242451"/>
              </a:solidFill>
            </a:endParaRPr>
          </a:p>
        </p:txBody>
      </p:sp>
      <p:sp>
        <p:nvSpPr>
          <p:cNvPr id="334" name="Google Shape;334;p20"/>
          <p:cNvSpPr txBox="1"/>
          <p:nvPr/>
        </p:nvSpPr>
        <p:spPr>
          <a:xfrm>
            <a:off x="1301257" y="1492675"/>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Priority Project scoring rubric</a:t>
            </a:r>
            <a:endParaRPr sz="7500"/>
          </a:p>
        </p:txBody>
      </p:sp>
      <p:graphicFrame>
        <p:nvGraphicFramePr>
          <p:cNvPr id="3" name="Table 2">
            <a:extLst>
              <a:ext uri="{FF2B5EF4-FFF2-40B4-BE49-F238E27FC236}">
                <a16:creationId xmlns:a16="http://schemas.microsoft.com/office/drawing/2014/main" id="{CAC2E843-053F-47F2-6968-4258ED354551}"/>
              </a:ext>
            </a:extLst>
          </p:cNvPr>
          <p:cNvGraphicFramePr>
            <a:graphicFrameLocks noGrp="1"/>
          </p:cNvGraphicFramePr>
          <p:nvPr>
            <p:extLst>
              <p:ext uri="{D42A27DB-BD31-4B8C-83A1-F6EECF244321}">
                <p14:modId xmlns:p14="http://schemas.microsoft.com/office/powerpoint/2010/main" val="3724861384"/>
              </p:ext>
            </p:extLst>
          </p:nvPr>
        </p:nvGraphicFramePr>
        <p:xfrm>
          <a:off x="1672968" y="3247743"/>
          <a:ext cx="21204936" cy="8371844"/>
        </p:xfrm>
        <a:graphic>
          <a:graphicData uri="http://schemas.openxmlformats.org/drawingml/2006/table">
            <a:tbl>
              <a:tblPr firstRow="1" bandRow="1">
                <a:tableStyleId>{5940675A-B579-460E-94D1-54222C63F5DA}</a:tableStyleId>
              </a:tblPr>
              <a:tblGrid>
                <a:gridCol w="17707692">
                  <a:extLst>
                    <a:ext uri="{9D8B030D-6E8A-4147-A177-3AD203B41FA5}">
                      <a16:colId xmlns:a16="http://schemas.microsoft.com/office/drawing/2014/main" val="3564395657"/>
                    </a:ext>
                  </a:extLst>
                </a:gridCol>
                <a:gridCol w="3497244">
                  <a:extLst>
                    <a:ext uri="{9D8B030D-6E8A-4147-A177-3AD203B41FA5}">
                      <a16:colId xmlns:a16="http://schemas.microsoft.com/office/drawing/2014/main" val="1636445254"/>
                    </a:ext>
                  </a:extLst>
                </a:gridCol>
              </a:tblGrid>
              <a:tr h="816428">
                <a:tc>
                  <a:txBody>
                    <a:bodyPr/>
                    <a:lstStyle/>
                    <a:p>
                      <a:pPr algn="l" fontAlgn="t"/>
                      <a:r>
                        <a:rPr lang="en-US" sz="2400" dirty="0">
                          <a:solidFill>
                            <a:srgbClr val="FFFFFF"/>
                          </a:solidFill>
                          <a:effectLst/>
                          <a:latin typeface="Gill Sans MT"/>
                        </a:rPr>
                        <a:t>Primary scoring criterion (all are mandatory under NTIA rules) </a:t>
                      </a:r>
                      <a:endParaRPr lang="en-US" dirty="0"/>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42451"/>
                    </a:solidFill>
                  </a:tcPr>
                </a:tc>
                <a:tc>
                  <a:txBody>
                    <a:bodyPr/>
                    <a:lstStyle/>
                    <a:p>
                      <a:pPr algn="l" fontAlgn="t"/>
                      <a:r>
                        <a:rPr lang="en-US" sz="2400" dirty="0">
                          <a:solidFill>
                            <a:srgbClr val="FFFFFF"/>
                          </a:solidFill>
                          <a:effectLst/>
                          <a:latin typeface="+mj-lt"/>
                        </a:rPr>
                        <a:t>Points available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A2458"/>
                    </a:solidFill>
                  </a:tcPr>
                </a:tc>
                <a:extLst>
                  <a:ext uri="{0D108BD9-81ED-4DB2-BD59-A6C34878D82A}">
                    <a16:rowId xmlns:a16="http://schemas.microsoft.com/office/drawing/2014/main" val="1201984485"/>
                  </a:ext>
                </a:extLst>
              </a:tr>
              <a:tr h="609600">
                <a:tc>
                  <a:txBody>
                    <a:bodyPr/>
                    <a:lstStyle/>
                    <a:p>
                      <a:pPr algn="l" fontAlgn="t"/>
                      <a:r>
                        <a:rPr lang="en-US" sz="2400" dirty="0">
                          <a:effectLst/>
                          <a:latin typeface="Gill Sans MT"/>
                        </a:rPr>
                        <a:t>Minimum BEAD Program outlay (cost)</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40 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86962397"/>
                  </a:ext>
                </a:extLst>
              </a:tr>
              <a:tr h="609600">
                <a:tc>
                  <a:txBody>
                    <a:bodyPr/>
                    <a:lstStyle/>
                    <a:p>
                      <a:pPr algn="l" fontAlgn="t"/>
                      <a:r>
                        <a:rPr lang="en-US" sz="2400" dirty="0">
                          <a:effectLst/>
                          <a:latin typeface="Gill Sans MT"/>
                        </a:rPr>
                        <a:t>Affordability of services of 1/1 Gbps</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20 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8730490"/>
                  </a:ext>
                </a:extLst>
              </a:tr>
              <a:tr h="609600">
                <a:tc>
                  <a:txBody>
                    <a:bodyPr/>
                    <a:lstStyle/>
                    <a:p>
                      <a:pPr algn="l" fontAlgn="t"/>
                      <a:r>
                        <a:rPr lang="en-US" sz="2400" dirty="0">
                          <a:effectLst/>
                          <a:latin typeface="Gill Sans MT"/>
                        </a:rPr>
                        <a:t>Fair labor practices  </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15 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65044078"/>
                  </a:ext>
                </a:extLst>
              </a:tr>
              <a:tr h="609600">
                <a:tc>
                  <a:txBody>
                    <a:bodyPr/>
                    <a:lstStyle/>
                    <a:p>
                      <a:pPr algn="l" fontAlgn="t"/>
                      <a:endParaRPr lang="en-US" sz="2400">
                        <a:effectLst/>
                      </a:endParaRPr>
                    </a:p>
                    <a:p>
                      <a:pPr algn="l" rtl="0" fontAlgn="base"/>
                      <a:r>
                        <a:rPr lang="en-US" sz="2400" dirty="0">
                          <a:solidFill>
                            <a:srgbClr val="FFFFFF"/>
                          </a:solidFill>
                          <a:effectLst/>
                          <a:latin typeface="Gill Sans MT"/>
                        </a:rPr>
                        <a:t>Primary Criteria subtotal </a:t>
                      </a:r>
                      <a:endParaRPr lang="en-US" sz="2400" dirty="0">
                        <a:effectLst/>
                        <a:latin typeface="Gill Sans M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tc>
                  <a:txBody>
                    <a:bodyPr/>
                    <a:lstStyle/>
                    <a:p>
                      <a:pPr algn="l" fontAlgn="ctr"/>
                      <a:endParaRPr lang="en-US" sz="2400">
                        <a:effectLst/>
                        <a:latin typeface="+mj-lt"/>
                      </a:endParaRPr>
                    </a:p>
                    <a:p>
                      <a:pPr algn="l" rtl="0" fontAlgn="base"/>
                      <a:r>
                        <a:rPr lang="en-US" sz="2400" dirty="0">
                          <a:solidFill>
                            <a:srgbClr val="FFFFFF"/>
                          </a:solidFill>
                          <a:effectLst/>
                          <a:latin typeface="+mj-lt"/>
                        </a:rPr>
                        <a:t>75 </a:t>
                      </a:r>
                      <a:endParaRPr lang="en-US" sz="2400" dirty="0">
                        <a:effectLst/>
                        <a:latin typeface="+mj-l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extLst>
                  <a:ext uri="{0D108BD9-81ED-4DB2-BD59-A6C34878D82A}">
                    <a16:rowId xmlns:a16="http://schemas.microsoft.com/office/drawing/2014/main" val="4161893459"/>
                  </a:ext>
                </a:extLst>
              </a:tr>
              <a:tr h="609600">
                <a:tc>
                  <a:txBody>
                    <a:bodyPr/>
                    <a:lstStyle/>
                    <a:p>
                      <a:pPr algn="l" fontAlgn="t"/>
                      <a:endParaRPr lang="en-US" sz="2400">
                        <a:effectLst/>
                      </a:endParaRPr>
                    </a:p>
                    <a:p>
                      <a:pPr algn="l" rtl="0" fontAlgn="base"/>
                      <a:r>
                        <a:rPr lang="en-US" sz="2400" dirty="0">
                          <a:solidFill>
                            <a:srgbClr val="FFFFFF"/>
                          </a:solidFill>
                          <a:effectLst/>
                          <a:latin typeface="Gill Sans MT"/>
                        </a:rPr>
                        <a:t>Secondary Criteria </a:t>
                      </a:r>
                      <a:endParaRPr lang="en-US" sz="2400" dirty="0">
                        <a:effectLst/>
                        <a:latin typeface="Gill Sans M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65F91"/>
                    </a:solidFill>
                  </a:tcPr>
                </a:tc>
                <a:tc>
                  <a:txBody>
                    <a:bodyPr/>
                    <a:lstStyle/>
                    <a:p>
                      <a:pPr algn="l" fontAlgn="ctr"/>
                      <a:endParaRPr lang="en-US" sz="2400">
                        <a:effectLst/>
                        <a:latin typeface="+mj-lt"/>
                      </a:endParaRPr>
                    </a:p>
                    <a:p>
                      <a:pPr algn="l" rtl="0" fontAlgn="base"/>
                      <a:endParaRPr lang="en-US" sz="2400">
                        <a:effectLst/>
                        <a:latin typeface="+mj-l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65F91"/>
                    </a:solidFill>
                  </a:tcPr>
                </a:tc>
                <a:extLst>
                  <a:ext uri="{0D108BD9-81ED-4DB2-BD59-A6C34878D82A}">
                    <a16:rowId xmlns:a16="http://schemas.microsoft.com/office/drawing/2014/main" val="675702918"/>
                  </a:ext>
                </a:extLst>
              </a:tr>
              <a:tr h="609600">
                <a:tc>
                  <a:txBody>
                    <a:bodyPr/>
                    <a:lstStyle/>
                    <a:p>
                      <a:pPr algn="l" fontAlgn="t"/>
                      <a:r>
                        <a:rPr lang="en-US" sz="2400" dirty="0">
                          <a:effectLst/>
                          <a:latin typeface="Gill Sans MT"/>
                        </a:rPr>
                        <a:t>Speed to deployment (mandatory under NTIA rules) </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1 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7887812"/>
                  </a:ext>
                </a:extLst>
              </a:tr>
              <a:tr h="609600">
                <a:tc>
                  <a:txBody>
                    <a:bodyPr/>
                    <a:lstStyle/>
                    <a:p>
                      <a:pPr algn="l" fontAlgn="t"/>
                      <a:r>
                        <a:rPr lang="en-US" sz="2400" dirty="0">
                          <a:effectLst/>
                          <a:latin typeface="Gill Sans MT"/>
                        </a:rPr>
                        <a:t>Community/Local government/Tribal government support </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10 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5032888"/>
                  </a:ext>
                </a:extLst>
              </a:tr>
              <a:tr h="609600">
                <a:tc>
                  <a:txBody>
                    <a:bodyPr/>
                    <a:lstStyle/>
                    <a:p>
                      <a:pPr algn="l" fontAlgn="t"/>
                      <a:r>
                        <a:rPr lang="en-US" sz="2400" dirty="0">
                          <a:effectLst/>
                          <a:latin typeface="Gill Sans MT"/>
                        </a:rPr>
                        <a:t>Percentage of unserved locations </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10 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51682571"/>
                  </a:ext>
                </a:extLst>
              </a:tr>
              <a:tr h="609600">
                <a:tc>
                  <a:txBody>
                    <a:bodyPr/>
                    <a:lstStyle/>
                    <a:p>
                      <a:pPr algn="l" fontAlgn="t"/>
                      <a:r>
                        <a:rPr lang="en-US" sz="2400" dirty="0">
                          <a:effectLst/>
                          <a:latin typeface="Gill Sans MT"/>
                        </a:rPr>
                        <a:t>Lower-cost residential service </a:t>
                      </a:r>
                      <a:endParaRPr lang="en-US" sz="2400" dirty="0">
                        <a:effectLs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en-US" sz="2400" dirty="0">
                          <a:effectLst/>
                          <a:latin typeface="+mj-lt"/>
                        </a:rPr>
                        <a:t>4 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57512060"/>
                  </a:ext>
                </a:extLst>
              </a:tr>
              <a:tr h="609600">
                <a:tc>
                  <a:txBody>
                    <a:bodyPr/>
                    <a:lstStyle/>
                    <a:p>
                      <a:pPr algn="l" fontAlgn="t"/>
                      <a:endParaRPr lang="en-US" sz="2400">
                        <a:effectLst/>
                      </a:endParaRPr>
                    </a:p>
                    <a:p>
                      <a:pPr algn="l" rtl="0" fontAlgn="base"/>
                      <a:r>
                        <a:rPr lang="en-US" sz="2400" dirty="0">
                          <a:solidFill>
                            <a:srgbClr val="FFFFFF"/>
                          </a:solidFill>
                          <a:effectLst/>
                          <a:latin typeface="Gill Sans MT"/>
                        </a:rPr>
                        <a:t>Secondary Criteria subtotal </a:t>
                      </a:r>
                      <a:endParaRPr lang="en-US" sz="2400" dirty="0">
                        <a:effectLst/>
                        <a:latin typeface="Gill Sans M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tc>
                  <a:txBody>
                    <a:bodyPr/>
                    <a:lstStyle/>
                    <a:p>
                      <a:pPr algn="l" fontAlgn="ctr"/>
                      <a:endParaRPr lang="en-US" sz="2400">
                        <a:effectLst/>
                        <a:latin typeface="+mj-lt"/>
                      </a:endParaRPr>
                    </a:p>
                    <a:p>
                      <a:pPr algn="l" rtl="0" fontAlgn="base"/>
                      <a:r>
                        <a:rPr lang="en-US" sz="2400" dirty="0">
                          <a:solidFill>
                            <a:srgbClr val="FFFFFF"/>
                          </a:solidFill>
                          <a:effectLst/>
                          <a:latin typeface="+mj-lt"/>
                        </a:rPr>
                        <a:t>25 </a:t>
                      </a:r>
                      <a:endParaRPr lang="en-US" sz="2400" dirty="0">
                        <a:effectLst/>
                        <a:latin typeface="+mj-lt"/>
                      </a:endParaRP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extLst>
                  <a:ext uri="{0D108BD9-81ED-4DB2-BD59-A6C34878D82A}">
                    <a16:rowId xmlns:a16="http://schemas.microsoft.com/office/drawing/2014/main" val="687136030"/>
                  </a:ext>
                </a:extLst>
              </a:tr>
              <a:tr h="609600">
                <a:tc>
                  <a:txBody>
                    <a:bodyPr/>
                    <a:lstStyle/>
                    <a:p>
                      <a:pPr algn="l" fontAlgn="t"/>
                      <a:endParaRPr lang="en-US" sz="2400">
                        <a:effectLst/>
                      </a:endParaRPr>
                    </a:p>
                    <a:p>
                      <a:pPr algn="l" rtl="0" fontAlgn="base"/>
                      <a:r>
                        <a:rPr lang="en-US" sz="2400" dirty="0">
                          <a:effectLst/>
                          <a:latin typeface="Gill Sans MT"/>
                        </a:rPr>
                        <a:t>Total </a:t>
                      </a:r>
                    </a:p>
                  </a:txBody>
                  <a:tcPr marT="45267" marB="452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algn="l" fontAlgn="ctr"/>
                      <a:endParaRPr lang="en-US" sz="2400">
                        <a:effectLst/>
                        <a:latin typeface="+mj-lt"/>
                      </a:endParaRPr>
                    </a:p>
                    <a:p>
                      <a:pPr algn="l" rtl="0" fontAlgn="base"/>
                      <a:r>
                        <a:rPr lang="en-US" sz="2400" dirty="0">
                          <a:effectLst/>
                          <a:latin typeface="+mj-lt"/>
                        </a:rPr>
                        <a:t>100 </a:t>
                      </a:r>
                    </a:p>
                  </a:txBody>
                  <a:tcPr marT="45267" marB="4526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58274412"/>
                  </a:ext>
                </a:extLst>
              </a:tr>
            </a:tbl>
          </a:graphicData>
        </a:graphic>
      </p:graphicFrame>
    </p:spTree>
    <p:extLst>
      <p:ext uri="{BB962C8B-B14F-4D97-AF65-F5344CB8AC3E}">
        <p14:creationId xmlns:p14="http://schemas.microsoft.com/office/powerpoint/2010/main" val="3661787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33</a:t>
            </a:fld>
            <a:endParaRPr sz="1800" b="0">
              <a:solidFill>
                <a:srgbClr val="242451"/>
              </a:solidFill>
            </a:endParaRPr>
          </a:p>
        </p:txBody>
      </p:sp>
      <p:sp>
        <p:nvSpPr>
          <p:cNvPr id="334" name="Google Shape;334;p20"/>
          <p:cNvSpPr txBox="1"/>
          <p:nvPr/>
        </p:nvSpPr>
        <p:spPr>
          <a:xfrm>
            <a:off x="1301257" y="1492675"/>
            <a:ext cx="21730686" cy="216978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a:solidFill>
                  <a:srgbClr val="33CC99"/>
                </a:solidFill>
                <a:latin typeface="Georgia"/>
                <a:ea typeface="Georgia"/>
                <a:cs typeface="Georgia"/>
                <a:sym typeface="Georgia"/>
              </a:rPr>
              <a:t>Other Last-Mile Broadband Deployment Project scoring rubric</a:t>
            </a:r>
            <a:endParaRPr sz="7500"/>
          </a:p>
        </p:txBody>
      </p:sp>
      <p:graphicFrame>
        <p:nvGraphicFramePr>
          <p:cNvPr id="3" name="Table 2">
            <a:extLst>
              <a:ext uri="{FF2B5EF4-FFF2-40B4-BE49-F238E27FC236}">
                <a16:creationId xmlns:a16="http://schemas.microsoft.com/office/drawing/2014/main" id="{F3CFC6A8-7555-B541-FA93-F59A69046F7B}"/>
              </a:ext>
            </a:extLst>
          </p:cNvPr>
          <p:cNvGraphicFramePr>
            <a:graphicFrameLocks noGrp="1"/>
          </p:cNvGraphicFramePr>
          <p:nvPr>
            <p:extLst>
              <p:ext uri="{D42A27DB-BD31-4B8C-83A1-F6EECF244321}">
                <p14:modId xmlns:p14="http://schemas.microsoft.com/office/powerpoint/2010/main" val="3098551287"/>
              </p:ext>
            </p:extLst>
          </p:nvPr>
        </p:nvGraphicFramePr>
        <p:xfrm>
          <a:off x="1665771" y="4322475"/>
          <a:ext cx="21204935" cy="7378700"/>
        </p:xfrm>
        <a:graphic>
          <a:graphicData uri="http://schemas.openxmlformats.org/drawingml/2006/table">
            <a:tbl>
              <a:tblPr firstRow="1" bandRow="1">
                <a:tableStyleId>{5940675A-B579-460E-94D1-54222C63F5DA}</a:tableStyleId>
              </a:tblPr>
              <a:tblGrid>
                <a:gridCol w="14284354">
                  <a:extLst>
                    <a:ext uri="{9D8B030D-6E8A-4147-A177-3AD203B41FA5}">
                      <a16:colId xmlns:a16="http://schemas.microsoft.com/office/drawing/2014/main" val="44193815"/>
                    </a:ext>
                  </a:extLst>
                </a:gridCol>
                <a:gridCol w="6920581">
                  <a:extLst>
                    <a:ext uri="{9D8B030D-6E8A-4147-A177-3AD203B41FA5}">
                      <a16:colId xmlns:a16="http://schemas.microsoft.com/office/drawing/2014/main" val="1521569813"/>
                    </a:ext>
                  </a:extLst>
                </a:gridCol>
              </a:tblGrid>
              <a:tr h="365760">
                <a:tc>
                  <a:txBody>
                    <a:bodyPr/>
                    <a:lstStyle/>
                    <a:p>
                      <a:pPr algn="l" fontAlgn="t">
                        <a:spcAft>
                          <a:spcPts val="100"/>
                        </a:spcAft>
                      </a:pPr>
                      <a:endParaRPr lang="en-US" sz="2400">
                        <a:effectLst/>
                      </a:endParaRPr>
                    </a:p>
                    <a:p>
                      <a:pPr algn="l" rtl="0" fontAlgn="base">
                        <a:spcAft>
                          <a:spcPts val="100"/>
                        </a:spcAft>
                      </a:pPr>
                      <a:r>
                        <a:rPr lang="en-US" sz="2400" dirty="0">
                          <a:solidFill>
                            <a:srgbClr val="FFFFFF"/>
                          </a:solidFill>
                          <a:effectLst/>
                          <a:latin typeface="Gill Sans MT"/>
                        </a:rPr>
                        <a:t>Primary scoring criterion (all are mandatory under NTIA rules)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42451"/>
                    </a:solidFill>
                  </a:tcPr>
                </a:tc>
                <a:tc>
                  <a:txBody>
                    <a:bodyPr/>
                    <a:lstStyle/>
                    <a:p>
                      <a:pPr algn="l" fontAlgn="t">
                        <a:spcAft>
                          <a:spcPts val="100"/>
                        </a:spcAft>
                      </a:pPr>
                      <a:endParaRPr lang="en-US" sz="2400">
                        <a:effectLst/>
                      </a:endParaRPr>
                    </a:p>
                    <a:p>
                      <a:pPr algn="l" rtl="0" fontAlgn="base">
                        <a:spcAft>
                          <a:spcPts val="100"/>
                        </a:spcAft>
                      </a:pPr>
                      <a:r>
                        <a:rPr lang="en-US" sz="2400" dirty="0">
                          <a:solidFill>
                            <a:srgbClr val="FFFFFF"/>
                          </a:solidFill>
                          <a:effectLst/>
                          <a:latin typeface="Gill Sans MT"/>
                        </a:rPr>
                        <a:t>Points available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42451"/>
                    </a:solidFill>
                  </a:tcPr>
                </a:tc>
                <a:extLst>
                  <a:ext uri="{0D108BD9-81ED-4DB2-BD59-A6C34878D82A}">
                    <a16:rowId xmlns:a16="http://schemas.microsoft.com/office/drawing/2014/main" val="36284019"/>
                  </a:ext>
                </a:extLst>
              </a:tr>
              <a:tr h="365760">
                <a:tc>
                  <a:txBody>
                    <a:bodyPr/>
                    <a:lstStyle/>
                    <a:p>
                      <a:pPr algn="l" fontAlgn="t">
                        <a:spcAft>
                          <a:spcPts val="100"/>
                        </a:spcAft>
                      </a:pPr>
                      <a:r>
                        <a:rPr lang="en-US" sz="2400" dirty="0">
                          <a:effectLst/>
                          <a:latin typeface="Gill Sans MT"/>
                        </a:rPr>
                        <a:t>Minimum BEAD Program outlay (cost)</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40 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32244633"/>
                  </a:ext>
                </a:extLst>
              </a:tr>
              <a:tr h="365760">
                <a:tc>
                  <a:txBody>
                    <a:bodyPr/>
                    <a:lstStyle/>
                    <a:p>
                      <a:pPr algn="l" fontAlgn="t">
                        <a:spcAft>
                          <a:spcPts val="100"/>
                        </a:spcAft>
                      </a:pPr>
                      <a:r>
                        <a:rPr lang="en-US" sz="2400" dirty="0">
                          <a:effectLst/>
                          <a:latin typeface="Gill Sans MT"/>
                        </a:rPr>
                        <a:t>Affordability of services of 100/20 Mbps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20 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703765"/>
                  </a:ext>
                </a:extLst>
              </a:tr>
              <a:tr h="365760">
                <a:tc>
                  <a:txBody>
                    <a:bodyPr/>
                    <a:lstStyle/>
                    <a:p>
                      <a:pPr algn="l" fontAlgn="t">
                        <a:spcAft>
                          <a:spcPts val="100"/>
                        </a:spcAft>
                      </a:pPr>
                      <a:r>
                        <a:rPr lang="en-US" sz="2400" dirty="0">
                          <a:effectLst/>
                          <a:latin typeface="Gill Sans MT"/>
                        </a:rPr>
                        <a:t>Fair labor practices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15 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6056034"/>
                  </a:ext>
                </a:extLst>
              </a:tr>
              <a:tr h="365760">
                <a:tc>
                  <a:txBody>
                    <a:bodyPr/>
                    <a:lstStyle/>
                    <a:p>
                      <a:pPr algn="l" fontAlgn="t">
                        <a:spcAft>
                          <a:spcPts val="100"/>
                        </a:spcAft>
                      </a:pPr>
                      <a:endParaRPr lang="en-US" sz="2400">
                        <a:effectLst/>
                      </a:endParaRPr>
                    </a:p>
                    <a:p>
                      <a:pPr algn="l" rtl="0" fontAlgn="base">
                        <a:spcAft>
                          <a:spcPts val="100"/>
                        </a:spcAft>
                      </a:pPr>
                      <a:r>
                        <a:rPr lang="en-US" sz="2400" dirty="0">
                          <a:solidFill>
                            <a:srgbClr val="FFFFFF"/>
                          </a:solidFill>
                          <a:effectLst/>
                          <a:latin typeface="Gill Sans MT"/>
                        </a:rPr>
                        <a:t>Primary Criteria subtotal </a:t>
                      </a:r>
                      <a:endParaRPr lang="en-US" sz="2400" dirty="0">
                        <a:effectLst/>
                        <a:latin typeface="Gill Sans M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tc>
                  <a:txBody>
                    <a:bodyPr/>
                    <a:lstStyle/>
                    <a:p>
                      <a:pPr algn="l" fontAlgn="ctr">
                        <a:spcAft>
                          <a:spcPts val="100"/>
                        </a:spcAft>
                      </a:pPr>
                      <a:endParaRPr lang="en-US" sz="2400">
                        <a:effectLst/>
                      </a:endParaRPr>
                    </a:p>
                    <a:p>
                      <a:pPr algn="l" rtl="0" fontAlgn="base">
                        <a:spcAft>
                          <a:spcPts val="100"/>
                        </a:spcAft>
                      </a:pPr>
                      <a:r>
                        <a:rPr lang="en-US" sz="2400" dirty="0">
                          <a:solidFill>
                            <a:srgbClr val="FFFFFF"/>
                          </a:solidFill>
                          <a:effectLst/>
                          <a:latin typeface="Gill Sans MT"/>
                        </a:rPr>
                        <a:t>75 </a:t>
                      </a:r>
                      <a:endParaRPr lang="en-US" sz="2400" dirty="0">
                        <a:effectLst/>
                        <a:latin typeface="Gill Sans M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extLst>
                  <a:ext uri="{0D108BD9-81ED-4DB2-BD59-A6C34878D82A}">
                    <a16:rowId xmlns:a16="http://schemas.microsoft.com/office/drawing/2014/main" val="3259725826"/>
                  </a:ext>
                </a:extLst>
              </a:tr>
              <a:tr h="365760">
                <a:tc>
                  <a:txBody>
                    <a:bodyPr/>
                    <a:lstStyle/>
                    <a:p>
                      <a:pPr algn="l" fontAlgn="t">
                        <a:spcAft>
                          <a:spcPts val="100"/>
                        </a:spcAft>
                      </a:pPr>
                      <a:endParaRPr lang="en-US" sz="2400">
                        <a:effectLst/>
                      </a:endParaRPr>
                    </a:p>
                    <a:p>
                      <a:pPr algn="l" rtl="0" fontAlgn="base">
                        <a:spcAft>
                          <a:spcPts val="100"/>
                        </a:spcAft>
                      </a:pPr>
                      <a:r>
                        <a:rPr lang="en-US" sz="2400" dirty="0">
                          <a:solidFill>
                            <a:srgbClr val="FFFFFF"/>
                          </a:solidFill>
                          <a:effectLst/>
                          <a:latin typeface="Gill Sans MT"/>
                        </a:rPr>
                        <a:t>Secondary Criteria </a:t>
                      </a:r>
                      <a:endParaRPr lang="en-US" sz="2400" dirty="0">
                        <a:effectLst/>
                        <a:latin typeface="Gill Sans M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65F91"/>
                    </a:solidFill>
                  </a:tcPr>
                </a:tc>
                <a:tc>
                  <a:txBody>
                    <a:bodyPr/>
                    <a:lstStyle/>
                    <a:p>
                      <a:pPr algn="l" fontAlgn="ctr">
                        <a:spcAft>
                          <a:spcPts val="100"/>
                        </a:spcAft>
                      </a:pPr>
                      <a:endParaRPr lang="en-US" sz="2400">
                        <a:effectLst/>
                      </a:endParaRPr>
                    </a:p>
                    <a:p>
                      <a:pPr algn="l" rtl="0" fontAlgn="base">
                        <a:spcAft>
                          <a:spcPts val="100"/>
                        </a:spcAft>
                      </a:pPr>
                      <a:endParaRPr lang="en-US" sz="2400">
                        <a:effectLst/>
                        <a:latin typeface="Gill Sans M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65F91"/>
                    </a:solidFill>
                  </a:tcPr>
                </a:tc>
                <a:extLst>
                  <a:ext uri="{0D108BD9-81ED-4DB2-BD59-A6C34878D82A}">
                    <a16:rowId xmlns:a16="http://schemas.microsoft.com/office/drawing/2014/main" val="3954564663"/>
                  </a:ext>
                </a:extLst>
              </a:tr>
              <a:tr h="365760">
                <a:tc>
                  <a:txBody>
                    <a:bodyPr/>
                    <a:lstStyle/>
                    <a:p>
                      <a:pPr algn="l" fontAlgn="t">
                        <a:spcAft>
                          <a:spcPts val="100"/>
                        </a:spcAft>
                      </a:pPr>
                      <a:r>
                        <a:rPr lang="en-US" sz="2400" dirty="0">
                          <a:effectLst/>
                          <a:latin typeface="Gill Sans MT"/>
                        </a:rPr>
                        <a:t>Speed to deployment (mandatory under NTIA rules)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1 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7784173"/>
                  </a:ext>
                </a:extLst>
              </a:tr>
              <a:tr h="365760">
                <a:tc>
                  <a:txBody>
                    <a:bodyPr/>
                    <a:lstStyle/>
                    <a:p>
                      <a:pPr algn="l" fontAlgn="t">
                        <a:spcAft>
                          <a:spcPts val="100"/>
                        </a:spcAft>
                      </a:pPr>
                      <a:r>
                        <a:rPr lang="en-US" sz="2400" dirty="0">
                          <a:effectLst/>
                          <a:latin typeface="Gill Sans MT"/>
                        </a:rPr>
                        <a:t>Speed of network and other technical capabilities (mandatory under NTIA rules)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10 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89125020"/>
                  </a:ext>
                </a:extLst>
              </a:tr>
              <a:tr h="365760">
                <a:tc>
                  <a:txBody>
                    <a:bodyPr/>
                    <a:lstStyle/>
                    <a:p>
                      <a:pPr algn="l" fontAlgn="t">
                        <a:spcAft>
                          <a:spcPts val="100"/>
                        </a:spcAft>
                      </a:pPr>
                      <a:r>
                        <a:rPr lang="en-US" sz="2400" dirty="0">
                          <a:effectLst/>
                          <a:latin typeface="Gill Sans MT"/>
                        </a:rPr>
                        <a:t>Community/Local government/Tribal government support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10 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31855"/>
                  </a:ext>
                </a:extLst>
              </a:tr>
              <a:tr h="365760">
                <a:tc>
                  <a:txBody>
                    <a:bodyPr/>
                    <a:lstStyle/>
                    <a:p>
                      <a:pPr algn="l" fontAlgn="t">
                        <a:spcAft>
                          <a:spcPts val="100"/>
                        </a:spcAft>
                      </a:pPr>
                      <a:r>
                        <a:rPr lang="en-US" sz="2400" dirty="0">
                          <a:effectLst/>
                          <a:latin typeface="Gill Sans MT"/>
                        </a:rPr>
                        <a:t>Lower-cost residential service </a:t>
                      </a:r>
                      <a:endParaRPr lang="en-US" sz="240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spcAft>
                          <a:spcPts val="100"/>
                        </a:spcAft>
                      </a:pPr>
                      <a:r>
                        <a:rPr lang="en-US" sz="2400" dirty="0">
                          <a:effectLst/>
                          <a:latin typeface="Gill Sans MT"/>
                        </a:rPr>
                        <a:t>4 </a:t>
                      </a:r>
                      <a:endParaRPr lang="en-US" sz="240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6132742"/>
                  </a:ext>
                </a:extLst>
              </a:tr>
              <a:tr h="365760">
                <a:tc>
                  <a:txBody>
                    <a:bodyPr/>
                    <a:lstStyle/>
                    <a:p>
                      <a:pPr algn="l" fontAlgn="t">
                        <a:spcAft>
                          <a:spcPts val="100"/>
                        </a:spcAft>
                      </a:pPr>
                      <a:endParaRPr lang="en-US" sz="2400">
                        <a:effectLst/>
                      </a:endParaRPr>
                    </a:p>
                    <a:p>
                      <a:pPr algn="l" rtl="0" fontAlgn="base">
                        <a:spcAft>
                          <a:spcPts val="100"/>
                        </a:spcAft>
                      </a:pPr>
                      <a:r>
                        <a:rPr lang="en-US" sz="2400" dirty="0">
                          <a:solidFill>
                            <a:srgbClr val="FFFFFF"/>
                          </a:solidFill>
                          <a:effectLst/>
                          <a:latin typeface="Gill Sans MT"/>
                        </a:rPr>
                        <a:t>Secondary Criteria subtotal </a:t>
                      </a:r>
                      <a:endParaRPr lang="en-US" sz="2400" dirty="0">
                        <a:effectLst/>
                        <a:latin typeface="Gill Sans M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tc>
                  <a:txBody>
                    <a:bodyPr/>
                    <a:lstStyle/>
                    <a:p>
                      <a:pPr algn="l" fontAlgn="ctr">
                        <a:spcAft>
                          <a:spcPts val="100"/>
                        </a:spcAft>
                      </a:pPr>
                      <a:endParaRPr lang="en-US" sz="2400">
                        <a:effectLst/>
                      </a:endParaRPr>
                    </a:p>
                    <a:p>
                      <a:pPr algn="l" rtl="0" fontAlgn="base">
                        <a:spcAft>
                          <a:spcPts val="100"/>
                        </a:spcAft>
                      </a:pPr>
                      <a:r>
                        <a:rPr lang="en-US" sz="2400" dirty="0">
                          <a:solidFill>
                            <a:srgbClr val="FFFFFF"/>
                          </a:solidFill>
                          <a:effectLst/>
                          <a:latin typeface="Gill Sans MT"/>
                        </a:rPr>
                        <a:t>25 </a:t>
                      </a:r>
                      <a:endParaRPr lang="en-US" sz="2400" dirty="0">
                        <a:effectLst/>
                        <a:latin typeface="Gill Sans M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5B3D7"/>
                    </a:solidFill>
                  </a:tcPr>
                </a:tc>
                <a:extLst>
                  <a:ext uri="{0D108BD9-81ED-4DB2-BD59-A6C34878D82A}">
                    <a16:rowId xmlns:a16="http://schemas.microsoft.com/office/drawing/2014/main" val="3300208008"/>
                  </a:ext>
                </a:extLst>
              </a:tr>
              <a:tr h="365760">
                <a:tc>
                  <a:txBody>
                    <a:bodyPr/>
                    <a:lstStyle/>
                    <a:p>
                      <a:pPr algn="l" fontAlgn="t">
                        <a:spcAft>
                          <a:spcPts val="100"/>
                        </a:spcAft>
                      </a:pPr>
                      <a:endParaRPr lang="en-US" sz="2400">
                        <a:effectLst/>
                      </a:endParaRPr>
                    </a:p>
                    <a:p>
                      <a:pPr algn="l" rtl="0" fontAlgn="base">
                        <a:spcAft>
                          <a:spcPts val="100"/>
                        </a:spcAft>
                      </a:pPr>
                      <a:r>
                        <a:rPr lang="en-US" sz="2400" dirty="0">
                          <a:effectLst/>
                          <a:latin typeface="Gill Sans MT"/>
                        </a:rPr>
                        <a:t>Total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algn="l" fontAlgn="ctr">
                        <a:spcAft>
                          <a:spcPts val="100"/>
                        </a:spcAft>
                      </a:pPr>
                      <a:endParaRPr lang="en-US" sz="2400">
                        <a:effectLst/>
                      </a:endParaRPr>
                    </a:p>
                    <a:p>
                      <a:pPr algn="l" rtl="0" fontAlgn="base">
                        <a:spcAft>
                          <a:spcPts val="100"/>
                        </a:spcAft>
                      </a:pPr>
                      <a:r>
                        <a:rPr lang="en-US" sz="2400" dirty="0">
                          <a:effectLst/>
                          <a:latin typeface="Gill Sans MT"/>
                        </a:rPr>
                        <a:t>100 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3159321896"/>
                  </a:ext>
                </a:extLst>
              </a:tr>
            </a:tbl>
          </a:graphicData>
        </a:graphic>
      </p:graphicFrame>
    </p:spTree>
    <p:extLst>
      <p:ext uri="{BB962C8B-B14F-4D97-AF65-F5344CB8AC3E}">
        <p14:creationId xmlns:p14="http://schemas.microsoft.com/office/powerpoint/2010/main" val="909994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757C19-5579-AB89-45AC-56EA4A1AE45F}"/>
              </a:ext>
            </a:extLst>
          </p:cNvPr>
          <p:cNvSpPr/>
          <p:nvPr/>
        </p:nvSpPr>
        <p:spPr>
          <a:xfrm>
            <a:off x="1301256" y="3323571"/>
            <a:ext cx="21268441" cy="548354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34</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813502" y="3789960"/>
            <a:ext cx="20243648" cy="1170242"/>
          </a:xfrm>
        </p:spPr>
        <p:txBody>
          <a:bodyPr>
            <a:noAutofit/>
          </a:bodyPr>
          <a:lstStyle/>
          <a:p>
            <a:pPr>
              <a:spcAft>
                <a:spcPts val="1200"/>
              </a:spcAft>
              <a:buSzPct val="100000"/>
            </a:pPr>
            <a:r>
              <a:rPr lang="en-US" dirty="0">
                <a:solidFill>
                  <a:srgbClr val="242451"/>
                </a:solidFill>
              </a:rPr>
              <a:t>Federal rules prescribe how applications can be scored, assigning 75% of points to</a:t>
            </a:r>
          </a:p>
          <a:p>
            <a:pPr marL="514350" indent="-514350">
              <a:buSzPct val="100000"/>
              <a:buAutoNum type="arabicPeriod"/>
            </a:pPr>
            <a:r>
              <a:rPr lang="en-US" dirty="0">
                <a:solidFill>
                  <a:srgbClr val="242451"/>
                </a:solidFill>
              </a:rPr>
              <a:t>Cost</a:t>
            </a:r>
          </a:p>
          <a:p>
            <a:pPr marL="514350" indent="-514350">
              <a:buSzPct val="100000"/>
              <a:buAutoNum type="arabicPeriod"/>
            </a:pPr>
            <a:r>
              <a:rPr lang="en-US" dirty="0">
                <a:solidFill>
                  <a:srgbClr val="242451"/>
                </a:solidFill>
              </a:rPr>
              <a:t>Affordability of service</a:t>
            </a:r>
          </a:p>
          <a:p>
            <a:pPr marL="514350" indent="-514350">
              <a:spcAft>
                <a:spcPts val="600"/>
              </a:spcAft>
              <a:buSzPct val="100000"/>
              <a:buAutoNum type="arabicPeriod"/>
            </a:pPr>
            <a:r>
              <a:rPr lang="en-US" dirty="0">
                <a:solidFill>
                  <a:srgbClr val="242451"/>
                </a:solidFill>
              </a:rPr>
              <a:t>Compliance with labor standards</a:t>
            </a:r>
          </a:p>
          <a:p>
            <a:pPr>
              <a:spcAft>
                <a:spcPts val="1200"/>
              </a:spcAft>
              <a:buSzPct val="100000"/>
            </a:pPr>
            <a:r>
              <a:rPr lang="en-US" dirty="0">
                <a:solidFill>
                  <a:srgbClr val="242451"/>
                </a:solidFill>
              </a:rPr>
              <a:t>Federal rules also require inclusion in scoring for </a:t>
            </a:r>
            <a:r>
              <a:rPr lang="en-US" b="1" dirty="0">
                <a:solidFill>
                  <a:srgbClr val="242451"/>
                </a:solidFill>
              </a:rPr>
              <a:t>speed to deployment</a:t>
            </a:r>
            <a:r>
              <a:rPr lang="en-US" dirty="0">
                <a:solidFill>
                  <a:srgbClr val="242451"/>
                </a:solidFill>
              </a:rPr>
              <a:t> and, for “non-Priority” (non-fiber) projects, </a:t>
            </a:r>
            <a:r>
              <a:rPr lang="en-US" b="1" dirty="0">
                <a:solidFill>
                  <a:srgbClr val="242451"/>
                </a:solidFill>
              </a:rPr>
              <a:t>technology capability.</a:t>
            </a:r>
          </a:p>
          <a:p>
            <a:pPr>
              <a:spcAft>
                <a:spcPts val="1200"/>
              </a:spcAft>
              <a:buSzPct val="100000"/>
            </a:pPr>
            <a:r>
              <a:rPr lang="en-US" dirty="0">
                <a:solidFill>
                  <a:srgbClr val="242451"/>
                </a:solidFill>
              </a:rPr>
              <a:t>ADECA can propose how it will score with the remaining points.</a:t>
            </a:r>
          </a:p>
        </p:txBody>
      </p:sp>
      <p:sp>
        <p:nvSpPr>
          <p:cNvPr id="2" name="Text Placeholder 1">
            <a:extLst>
              <a:ext uri="{FF2B5EF4-FFF2-40B4-BE49-F238E27FC236}">
                <a16:creationId xmlns:a16="http://schemas.microsoft.com/office/drawing/2014/main" id="{C57A1FC6-B858-A024-407A-1C8122949DAA}"/>
              </a:ext>
            </a:extLst>
          </p:cNvPr>
          <p:cNvSpPr>
            <a:spLocks noGrp="1"/>
          </p:cNvSpPr>
          <p:nvPr>
            <p:ph type="body" sz="quarter" idx="21"/>
          </p:nvPr>
        </p:nvSpPr>
        <p:spPr>
          <a:xfrm>
            <a:off x="1301256" y="1524000"/>
            <a:ext cx="22688375" cy="1687950"/>
          </a:xfrm>
        </p:spPr>
        <p:txBody>
          <a:bodyPr>
            <a:noAutofit/>
          </a:bodyPr>
          <a:lstStyle/>
          <a:p>
            <a:r>
              <a:rPr lang="en-US"/>
              <a:t>Issues for comment: Application scoring</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034794"/>
            <a:ext cx="17806737" cy="3157206"/>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31581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988134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5534525" y="10189207"/>
            <a:ext cx="15063537" cy="16258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Has ADECA proposed the appropriate criteria for the points states can select?</a:t>
            </a:r>
          </a:p>
          <a:p>
            <a:pPr marL="514350" indent="-514350" hangingPunct="1">
              <a:spcAft>
                <a:spcPts val="1200"/>
              </a:spcAft>
              <a:buSzPct val="100000"/>
              <a:buFont typeface="+mj-lt"/>
              <a:buAutoNum type="arabicPeriod"/>
            </a:pPr>
            <a:r>
              <a:rPr lang="en-US">
                <a:solidFill>
                  <a:srgbClr val="242451"/>
                </a:solidFill>
                <a:latin typeface="Gill Sans MT" panose="020B0502020104020203" pitchFamily="34" charset="0"/>
              </a:rPr>
              <a:t>Should any element of ADECA’s scoring criteria and weighting be revised?</a:t>
            </a:r>
          </a:p>
          <a:p>
            <a:pPr hangingPunct="1">
              <a:spcAft>
                <a:spcPts val="1200"/>
              </a:spcAft>
              <a:buSzPct val="100000"/>
            </a:pPr>
            <a:endParaRPr lang="en-US">
              <a:solidFill>
                <a:srgbClr val="242451"/>
              </a:solidFill>
              <a:latin typeface="Gill Sans MT" panose="020B0502020104020203" pitchFamily="34" charset="0"/>
            </a:endParaRPr>
          </a:p>
        </p:txBody>
      </p:sp>
    </p:spTree>
    <p:extLst>
      <p:ext uri="{BB962C8B-B14F-4D97-AF65-F5344CB8AC3E}">
        <p14:creationId xmlns:p14="http://schemas.microsoft.com/office/powerpoint/2010/main" val="372399162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9FA1DC-7D85-2305-0BA3-018073D8B285}"/>
              </a:ext>
            </a:extLst>
          </p:cNvPr>
          <p:cNvSpPr/>
          <p:nvPr/>
        </p:nvSpPr>
        <p:spPr>
          <a:xfrm>
            <a:off x="12192000" y="370622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6B757C19-5579-AB89-45AC-56EA4A1AE45F}"/>
              </a:ext>
            </a:extLst>
          </p:cNvPr>
          <p:cNvSpPr/>
          <p:nvPr/>
        </p:nvSpPr>
        <p:spPr>
          <a:xfrm>
            <a:off x="1301257" y="370622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35</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774141" y="4460537"/>
            <a:ext cx="9219924" cy="3088083"/>
          </a:xfrm>
        </p:spPr>
        <p:txBody>
          <a:bodyPr>
            <a:noAutofit/>
          </a:bodyPr>
          <a:lstStyle/>
          <a:p>
            <a:pPr>
              <a:spcAft>
                <a:spcPts val="1200"/>
              </a:spcAft>
              <a:buSzPct val="100000"/>
            </a:pPr>
            <a:r>
              <a:rPr lang="en-US" dirty="0">
                <a:solidFill>
                  <a:srgbClr val="242451"/>
                </a:solidFill>
              </a:rPr>
              <a:t>Federal rules allow states to design grant areas themselves or enable applicants to propose their own grant areas.</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12800255" y="4460537"/>
            <a:ext cx="9219924" cy="3088083"/>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dirty="0">
                <a:solidFill>
                  <a:srgbClr val="242451"/>
                </a:solidFill>
                <a:latin typeface="Gill Sans MT"/>
                <a:cs typeface="Gill Sans"/>
              </a:rPr>
              <a:t>ADECA proposes to require applicants to submit applications for each county, either for 100% of unserved and underserved locations, or for a lower percentage.</a:t>
            </a:r>
          </a:p>
          <a:p>
            <a:pPr hangingPunct="1">
              <a:buSzPct val="100000"/>
            </a:pPr>
            <a:r>
              <a:rPr lang="en-US" dirty="0">
                <a:solidFill>
                  <a:srgbClr val="242451"/>
                </a:solidFill>
                <a:latin typeface="Gill Sans MT"/>
                <a:cs typeface="Gill Sans"/>
              </a:rPr>
              <a:t>Applicants will be permitted to propose to serve less than a full county if they choose – but would be cautioned that excessive exclusions will result in a lower score. In addition, ADECA will prioritize applications that propose to serve 100% of locations if possible. ADECA will allow applications to be submitted by consortia. </a:t>
            </a:r>
          </a:p>
        </p:txBody>
      </p:sp>
      <p:sp>
        <p:nvSpPr>
          <p:cNvPr id="17" name="Oval 16">
            <a:extLst>
              <a:ext uri="{FF2B5EF4-FFF2-40B4-BE49-F238E27FC236}">
                <a16:creationId xmlns:a16="http://schemas.microsoft.com/office/drawing/2014/main" id="{5CADAE11-4B7F-B54F-DEED-73E15E2414C4}"/>
              </a:ext>
            </a:extLst>
          </p:cNvPr>
          <p:cNvSpPr/>
          <p:nvPr/>
        </p:nvSpPr>
        <p:spPr bwMode="gray">
          <a:xfrm>
            <a:off x="5785419" y="31975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6845960" y="31975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2</a:t>
            </a:r>
          </a:p>
        </p:txBody>
      </p:sp>
      <p:sp>
        <p:nvSpPr>
          <p:cNvPr id="2" name="Text Placeholder 1">
            <a:extLst>
              <a:ext uri="{FF2B5EF4-FFF2-40B4-BE49-F238E27FC236}">
                <a16:creationId xmlns:a16="http://schemas.microsoft.com/office/drawing/2014/main" id="{C57A1FC6-B858-A024-407A-1C8122949DAA}"/>
              </a:ext>
            </a:extLst>
          </p:cNvPr>
          <p:cNvSpPr>
            <a:spLocks noGrp="1"/>
          </p:cNvSpPr>
          <p:nvPr>
            <p:ph type="body" sz="quarter" idx="21"/>
          </p:nvPr>
        </p:nvSpPr>
        <p:spPr>
          <a:xfrm>
            <a:off x="1326656" y="1524000"/>
            <a:ext cx="22688375" cy="1141338"/>
          </a:xfrm>
        </p:spPr>
        <p:txBody>
          <a:bodyPr lIns="91440" tIns="45720" rIns="91440" bIns="45720" anchor="t">
            <a:noAutofit/>
          </a:bodyPr>
          <a:lstStyle/>
          <a:p>
            <a:r>
              <a:rPr lang="en-US" dirty="0">
                <a:latin typeface="Georgia"/>
              </a:rPr>
              <a:t>Issues for comment: Design for grant areas</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034794"/>
            <a:ext cx="17806737" cy="3157206"/>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31581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988134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5534525" y="10189207"/>
            <a:ext cx="15063537" cy="1625804"/>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Aft>
                <a:spcPts val="1200"/>
              </a:spcAft>
              <a:buSzPct val="100000"/>
              <a:buFont typeface="+mj-lt"/>
              <a:buAutoNum type="arabicPeriod"/>
            </a:pPr>
            <a:r>
              <a:rPr lang="en-US" dirty="0">
                <a:solidFill>
                  <a:srgbClr val="242451"/>
                </a:solidFill>
                <a:latin typeface="Gill Sans MT"/>
                <a:cs typeface="Gill Sans"/>
              </a:rPr>
              <a:t>Is the county-based approach appropriate?</a:t>
            </a:r>
          </a:p>
          <a:p>
            <a:pPr marL="514350" indent="-514350">
              <a:spcAft>
                <a:spcPts val="1200"/>
              </a:spcAft>
              <a:buSzPct val="100000"/>
              <a:buAutoNum type="arabicPeriod"/>
            </a:pPr>
            <a:r>
              <a:rPr lang="en-US" dirty="0">
                <a:solidFill>
                  <a:srgbClr val="242451"/>
                </a:solidFill>
                <a:latin typeface="Gill Sans MT"/>
                <a:cs typeface="Gill Sans"/>
              </a:rPr>
              <a:t>Is there an alternative approach ADECA should consider for achieving the goal of receiving well-priced proposals that would ensure coverage to all unserved and underserved locations statewide?</a:t>
            </a:r>
          </a:p>
        </p:txBody>
      </p:sp>
    </p:spTree>
    <p:extLst>
      <p:ext uri="{BB962C8B-B14F-4D97-AF65-F5344CB8AC3E}">
        <p14:creationId xmlns:p14="http://schemas.microsoft.com/office/powerpoint/2010/main" val="1350101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9FA1DC-7D85-2305-0BA3-018073D8B285}"/>
              </a:ext>
            </a:extLst>
          </p:cNvPr>
          <p:cNvSpPr/>
          <p:nvPr/>
        </p:nvSpPr>
        <p:spPr>
          <a:xfrm>
            <a:off x="12192000" y="410627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6B757C19-5579-AB89-45AC-56EA4A1AE45F}"/>
              </a:ext>
            </a:extLst>
          </p:cNvPr>
          <p:cNvSpPr/>
          <p:nvPr/>
        </p:nvSpPr>
        <p:spPr>
          <a:xfrm>
            <a:off x="1301257" y="4106276"/>
            <a:ext cx="10377698" cy="5100890"/>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36</a:t>
            </a:fld>
            <a:endParaRPr lang="en-US" sz="1800" b="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774141" y="4860587"/>
            <a:ext cx="9219924" cy="3088083"/>
          </a:xfrm>
        </p:spPr>
        <p:txBody>
          <a:bodyPr>
            <a:noAutofit/>
          </a:bodyPr>
          <a:lstStyle/>
          <a:p>
            <a:pPr>
              <a:spcAft>
                <a:spcPts val="1200"/>
              </a:spcAft>
              <a:buSzPct val="100000"/>
            </a:pPr>
            <a:r>
              <a:rPr lang="en-US">
                <a:solidFill>
                  <a:srgbClr val="242451"/>
                </a:solidFill>
              </a:rPr>
              <a:t>Federal rules require states to define a mandatory low-cost service offering that grant awardees must offer to low-income households.</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12235998" y="4901502"/>
            <a:ext cx="9219924" cy="3088083"/>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lvl="1"/>
            <a:r>
              <a:rPr lang="en-US" dirty="0">
                <a:solidFill>
                  <a:srgbClr val="242451"/>
                </a:solidFill>
                <a:latin typeface="Gill Sans MT"/>
                <a:cs typeface="Gill Sans"/>
              </a:rPr>
              <a:t>ADECA</a:t>
            </a:r>
            <a:r>
              <a:rPr lang="en-US" sz="2800" b="0" i="0" u="none" strike="noStrike" dirty="0">
                <a:solidFill>
                  <a:srgbClr val="242451"/>
                </a:solidFill>
                <a:effectLst/>
                <a:latin typeface="Gill Sans MT"/>
                <a:cs typeface="Gill Sans"/>
              </a:rPr>
              <a:t> proposes to require recipients of BEAD funds to offer a 100/20 service offering </a:t>
            </a:r>
            <a:r>
              <a:rPr lang="en-US" b="1" dirty="0">
                <a:solidFill>
                  <a:srgbClr val="242451"/>
                </a:solidFill>
                <a:latin typeface="Gill Sans MT"/>
                <a:cs typeface="Gill Sans"/>
              </a:rPr>
              <a:t>priced at $70</a:t>
            </a:r>
            <a:r>
              <a:rPr lang="en-US" dirty="0">
                <a:solidFill>
                  <a:srgbClr val="242451"/>
                </a:solidFill>
                <a:latin typeface="Gill Sans MT"/>
                <a:cs typeface="Gill Sans"/>
              </a:rPr>
              <a:t> or less per month for</a:t>
            </a:r>
            <a:r>
              <a:rPr lang="en-US" sz="2800" b="0" i="0" u="none" strike="noStrike" dirty="0">
                <a:solidFill>
                  <a:srgbClr val="242451"/>
                </a:solidFill>
                <a:effectLst/>
                <a:latin typeface="Gill Sans MT"/>
                <a:cs typeface="Gill Sans"/>
              </a:rPr>
              <a:t> low-income households. Consistent with federal </a:t>
            </a:r>
            <a:r>
              <a:rPr lang="en-US" dirty="0">
                <a:solidFill>
                  <a:srgbClr val="242451"/>
                </a:solidFill>
                <a:latin typeface="Gill Sans MT"/>
                <a:cs typeface="Gill Sans"/>
              </a:rPr>
              <a:t>requirements</a:t>
            </a:r>
            <a:r>
              <a:rPr lang="en-US" sz="2800" b="0" i="0" u="none" strike="noStrike" dirty="0">
                <a:solidFill>
                  <a:srgbClr val="242451"/>
                </a:solidFill>
                <a:effectLst/>
                <a:latin typeface="Gill Sans MT"/>
                <a:cs typeface="Gill Sans"/>
              </a:rPr>
              <a:t>, this product would be available to households earning up to 200% of the federal poverty line</a:t>
            </a:r>
            <a:r>
              <a:rPr lang="en-US" dirty="0">
                <a:solidFill>
                  <a:srgbClr val="242451"/>
                </a:solidFill>
                <a:latin typeface="Gill Sans MT"/>
                <a:cs typeface="Gill Sans"/>
              </a:rPr>
              <a:t> and would be effectively reduced to $40 for households that make use of the federal Affordable Connectivity Program subsidy of $30 per month.</a:t>
            </a:r>
            <a:endParaRPr lang="en-US" sz="2400" dirty="0">
              <a:solidFill>
                <a:srgbClr val="242451"/>
              </a:solidFill>
              <a:latin typeface="Gill Sans MT"/>
              <a:cs typeface="Gill Sans"/>
            </a:endParaRPr>
          </a:p>
        </p:txBody>
      </p:sp>
      <p:sp>
        <p:nvSpPr>
          <p:cNvPr id="17" name="Oval 16">
            <a:extLst>
              <a:ext uri="{FF2B5EF4-FFF2-40B4-BE49-F238E27FC236}">
                <a16:creationId xmlns:a16="http://schemas.microsoft.com/office/drawing/2014/main" id="{5CADAE11-4B7F-B54F-DEED-73E15E2414C4}"/>
              </a:ext>
            </a:extLst>
          </p:cNvPr>
          <p:cNvSpPr/>
          <p:nvPr/>
        </p:nvSpPr>
        <p:spPr bwMode="gray">
          <a:xfrm>
            <a:off x="5785419" y="359758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6845960" y="359758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2</a:t>
            </a:r>
          </a:p>
        </p:txBody>
      </p:sp>
      <p:sp>
        <p:nvSpPr>
          <p:cNvPr id="2" name="Text Placeholder 1">
            <a:extLst>
              <a:ext uri="{FF2B5EF4-FFF2-40B4-BE49-F238E27FC236}">
                <a16:creationId xmlns:a16="http://schemas.microsoft.com/office/drawing/2014/main" id="{C57A1FC6-B858-A024-407A-1C8122949DAA}"/>
              </a:ext>
            </a:extLst>
          </p:cNvPr>
          <p:cNvSpPr>
            <a:spLocks noGrp="1"/>
          </p:cNvSpPr>
          <p:nvPr>
            <p:ph type="body" sz="quarter" idx="21"/>
          </p:nvPr>
        </p:nvSpPr>
        <p:spPr>
          <a:xfrm>
            <a:off x="1326656" y="1524000"/>
            <a:ext cx="22688375" cy="1141338"/>
          </a:xfrm>
        </p:spPr>
        <p:txBody>
          <a:bodyPr>
            <a:noAutofit/>
          </a:bodyPr>
          <a:lstStyle/>
          <a:p>
            <a:r>
              <a:rPr lang="en-US" dirty="0"/>
              <a:t>Issues for comment: Required low-cost service offering</a:t>
            </a:r>
          </a:p>
        </p:txBody>
      </p:sp>
      <p:sp>
        <p:nvSpPr>
          <p:cNvPr id="3" name="Rectangle 2">
            <a:extLst>
              <a:ext uri="{FF2B5EF4-FFF2-40B4-BE49-F238E27FC236}">
                <a16:creationId xmlns:a16="http://schemas.microsoft.com/office/drawing/2014/main" id="{A44EA27C-5E0C-9B9D-7CFE-4D68D2AC2239}"/>
              </a:ext>
            </a:extLst>
          </p:cNvPr>
          <p:cNvSpPr/>
          <p:nvPr/>
        </p:nvSpPr>
        <p:spPr>
          <a:xfrm>
            <a:off x="3031958" y="9434844"/>
            <a:ext cx="17806737" cy="3157206"/>
          </a:xfrm>
          <a:prstGeom prst="rect">
            <a:avLst/>
          </a:prstGeom>
          <a:noFill/>
          <a:ln w="3175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3031958" y="9715860"/>
            <a:ext cx="17806737"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MT" panose="020B0502020104020203" pitchFamily="34" charset="0"/>
                <a:ea typeface="Gill Sans"/>
                <a:cs typeface="Gill Sans"/>
                <a:sym typeface="Gill Sans"/>
              </a:rPr>
              <a:t>Potential issues for comment:</a:t>
            </a:r>
          </a:p>
        </p:txBody>
      </p:sp>
      <p:cxnSp>
        <p:nvCxnSpPr>
          <p:cNvPr id="12" name="Google Shape;114;p5">
            <a:extLst>
              <a:ext uri="{FF2B5EF4-FFF2-40B4-BE49-F238E27FC236}">
                <a16:creationId xmlns:a16="http://schemas.microsoft.com/office/drawing/2014/main" id="{6FFF83B4-BDCF-7757-3B83-A2CEC22D46BE}"/>
              </a:ext>
            </a:extLst>
          </p:cNvPr>
          <p:cNvCxnSpPr>
            <a:cxnSpLocks/>
          </p:cNvCxnSpPr>
          <p:nvPr/>
        </p:nvCxnSpPr>
        <p:spPr>
          <a:xfrm>
            <a:off x="9296980" y="10281390"/>
            <a:ext cx="5276693" cy="0"/>
          </a:xfrm>
          <a:prstGeom prst="straightConnector1">
            <a:avLst/>
          </a:prstGeom>
          <a:noFill/>
          <a:ln w="63500" cap="rnd" cmpd="sng">
            <a:solidFill>
              <a:srgbClr val="F8D57C"/>
            </a:solidFill>
            <a:prstDash val="solid"/>
            <a:round/>
            <a:headEnd type="none" w="sm" len="sm"/>
            <a:tailEnd type="none" w="sm" len="sm"/>
          </a:ln>
        </p:spPr>
      </p:cxnSp>
      <p:sp>
        <p:nvSpPr>
          <p:cNvPr id="16" name="Text Placeholder 4">
            <a:extLst>
              <a:ext uri="{FF2B5EF4-FFF2-40B4-BE49-F238E27FC236}">
                <a16:creationId xmlns:a16="http://schemas.microsoft.com/office/drawing/2014/main" id="{BA6C9683-2566-01BA-272D-D60CD1950CAB}"/>
              </a:ext>
            </a:extLst>
          </p:cNvPr>
          <p:cNvSpPr txBox="1">
            <a:spLocks/>
          </p:cNvSpPr>
          <p:nvPr/>
        </p:nvSpPr>
        <p:spPr>
          <a:xfrm>
            <a:off x="5534525" y="10589257"/>
            <a:ext cx="15063537" cy="16258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514350" indent="-514350" hangingPunct="1">
              <a:spcAft>
                <a:spcPts val="1200"/>
              </a:spcAft>
              <a:buSzPct val="100000"/>
              <a:buFont typeface="+mj-lt"/>
              <a:buAutoNum type="arabicPeriod"/>
            </a:pPr>
            <a:r>
              <a:rPr lang="en-US" dirty="0">
                <a:solidFill>
                  <a:srgbClr val="242451"/>
                </a:solidFill>
                <a:latin typeface="Gill Sans MT" panose="020B0502020104020203" pitchFamily="34" charset="0"/>
              </a:rPr>
              <a:t>Is the proposed service fee structure appropriate for low-income Alabama households?</a:t>
            </a:r>
          </a:p>
          <a:p>
            <a:pPr marL="514350" indent="-514350" hangingPunct="1">
              <a:spcAft>
                <a:spcPts val="1200"/>
              </a:spcAft>
              <a:buSzPct val="100000"/>
              <a:buFont typeface="+mj-lt"/>
              <a:buAutoNum type="arabicPeriod"/>
            </a:pPr>
            <a:r>
              <a:rPr lang="en-US" dirty="0">
                <a:solidFill>
                  <a:srgbClr val="242451"/>
                </a:solidFill>
                <a:latin typeface="Gill Sans MT" panose="020B0502020104020203" pitchFamily="34" charset="0"/>
              </a:rPr>
              <a:t>Is the eligibility level (200% of federal poverty level) appropriate?</a:t>
            </a:r>
          </a:p>
        </p:txBody>
      </p:sp>
    </p:spTree>
    <p:extLst>
      <p:ext uri="{BB962C8B-B14F-4D97-AF65-F5344CB8AC3E}">
        <p14:creationId xmlns:p14="http://schemas.microsoft.com/office/powerpoint/2010/main" val="247026425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37</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panose="02040502050405020303" pitchFamily="18" charset="0"/>
              </a:rPr>
              <a:t>8</a:t>
            </a:r>
          </a:p>
          <a:p>
            <a:pPr algn="ctr" hangingPunct="1"/>
            <a:endParaRPr lang="en-US" b="1" dirty="0">
              <a:latin typeface="Georgia" panose="02040502050405020303" pitchFamily="18" charset="0"/>
            </a:endParaRPr>
          </a:p>
          <a:p>
            <a:pPr algn="ctr" hangingPunct="1"/>
            <a:r>
              <a:rPr lang="en-US" sz="6600" b="1" dirty="0">
                <a:latin typeface="Georgia"/>
              </a:rPr>
              <a:t>Next steps</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0469336" y="5630841"/>
            <a:ext cx="344532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384491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FEBB9F1-7210-C4DB-8430-5AAD2E034F51}"/>
              </a:ext>
            </a:extLst>
          </p:cNvPr>
          <p:cNvSpPr/>
          <p:nvPr/>
        </p:nvSpPr>
        <p:spPr>
          <a:xfrm>
            <a:off x="909843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Rectangle 73">
            <a:extLst>
              <a:ext uri="{FF2B5EF4-FFF2-40B4-BE49-F238E27FC236}">
                <a16:creationId xmlns:a16="http://schemas.microsoft.com/office/drawing/2014/main" id="{EE0630DB-84B2-9F93-71D1-9677235CD7EC}"/>
              </a:ext>
            </a:extLst>
          </p:cNvPr>
          <p:cNvSpPr/>
          <p:nvPr/>
        </p:nvSpPr>
        <p:spPr>
          <a:xfrm>
            <a:off x="16266507"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Rectangle 71">
            <a:extLst>
              <a:ext uri="{FF2B5EF4-FFF2-40B4-BE49-F238E27FC236}">
                <a16:creationId xmlns:a16="http://schemas.microsoft.com/office/drawing/2014/main" id="{BE402E76-F91D-FCA1-DE1B-7E34C1D9D09F}"/>
              </a:ext>
            </a:extLst>
          </p:cNvPr>
          <p:cNvSpPr/>
          <p:nvPr/>
        </p:nvSpPr>
        <p:spPr>
          <a:xfrm>
            <a:off x="187877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38</a:t>
            </a:fld>
            <a:endParaRPr lang="en-US" sz="1800" b="0">
              <a:solidFill>
                <a:srgbClr val="242451"/>
              </a:solidFill>
              <a:latin typeface="Gill Sans MT" panose="020B0502020104020203" pitchFamily="34" charset="0"/>
            </a:endParaRPr>
          </a:p>
        </p:txBody>
      </p:sp>
      <p:sp>
        <p:nvSpPr>
          <p:cNvPr id="41" name="Text Placeholder 4">
            <a:extLst>
              <a:ext uri="{FF2B5EF4-FFF2-40B4-BE49-F238E27FC236}">
                <a16:creationId xmlns:a16="http://schemas.microsoft.com/office/drawing/2014/main" id="{21FCB7F2-0FF2-2092-D2EE-5F50C176C46E}"/>
              </a:ext>
            </a:extLst>
          </p:cNvPr>
          <p:cNvSpPr txBox="1">
            <a:spLocks/>
          </p:cNvSpPr>
          <p:nvPr/>
        </p:nvSpPr>
        <p:spPr>
          <a:xfrm>
            <a:off x="238716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Submission of Initial Proposal</a:t>
            </a: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2287860" y="7146470"/>
            <a:ext cx="6025478" cy="2192704"/>
          </a:xfrm>
        </p:spPr>
        <p:txBody>
          <a:bodyPr lIns="91440" tIns="45720" rIns="91440" bIns="45720" anchor="t">
            <a:noAutofit/>
          </a:bodyPr>
          <a:lstStyle/>
          <a:p>
            <a:pPr>
              <a:buSzPct val="100000"/>
            </a:pPr>
            <a:r>
              <a:rPr lang="en-US" sz="3200">
                <a:solidFill>
                  <a:srgbClr val="242451"/>
                </a:solidFill>
                <a:latin typeface="Gill Sans MT"/>
                <a:cs typeface="Gill Sans"/>
              </a:rPr>
              <a:t>Both Volumes 1 and 2 will be submitted to the federal government by the end of the year, following public comment</a:t>
            </a:r>
          </a:p>
        </p:txBody>
      </p:sp>
      <p:sp>
        <p:nvSpPr>
          <p:cNvPr id="8" name="Text Placeholder 2">
            <a:extLst>
              <a:ext uri="{FF2B5EF4-FFF2-40B4-BE49-F238E27FC236}">
                <a16:creationId xmlns:a16="http://schemas.microsoft.com/office/drawing/2014/main" id="{73E318C3-733A-5644-FF11-5E31BA84F0BC}"/>
              </a:ext>
            </a:extLst>
          </p:cNvPr>
          <p:cNvSpPr txBox="1">
            <a:spLocks/>
          </p:cNvSpPr>
          <p:nvPr/>
        </p:nvSpPr>
        <p:spPr>
          <a:xfrm>
            <a:off x="1326656" y="3136611"/>
            <a:ext cx="21038041" cy="1141894"/>
          </a:xfrm>
          <a:prstGeom prst="rect">
            <a:avLst/>
          </a:prstGeom>
        </p:spPr>
        <p:txBody>
          <a:bodyPr anchor="t">
            <a:noAutofit/>
          </a:bodyPr>
          <a:lstStyle>
            <a:lvl1pPr marL="0" marR="0" indent="0" algn="l" defTabSz="825500" rtl="0" latinLnBrk="0">
              <a:lnSpc>
                <a:spcPct val="90000"/>
              </a:lnSpc>
              <a:spcBef>
                <a:spcPts val="0"/>
              </a:spcBef>
              <a:spcAft>
                <a:spcPts val="0"/>
              </a:spcAft>
              <a:buClrTx/>
              <a:buSzTx/>
              <a:buFontTx/>
              <a:buNone/>
              <a:tabLst/>
              <a:defRPr sz="3200" b="1" i="0" u="none" strike="noStrike" cap="none" spc="0" baseline="0">
                <a:solidFill>
                  <a:srgbClr val="24245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ts val="4200"/>
              </a:lnSpc>
            </a:pPr>
            <a:r>
              <a:rPr lang="en-US">
                <a:latin typeface="Gill Sans MT" panose="020B0502020104020203" pitchFamily="34" charset="0"/>
              </a:rPr>
              <a:t>Following submission of the plans in 2023, 2024’s activities will involve executing the Challenge Process and grant program</a:t>
            </a:r>
          </a:p>
        </p:txBody>
      </p:sp>
      <p:sp>
        <p:nvSpPr>
          <p:cNvPr id="9" name="Text Placeholder 4">
            <a:extLst>
              <a:ext uri="{FF2B5EF4-FFF2-40B4-BE49-F238E27FC236}">
                <a16:creationId xmlns:a16="http://schemas.microsoft.com/office/drawing/2014/main" id="{347A4FBD-1F4C-A244-0B80-2FDEEE0587E6}"/>
              </a:ext>
            </a:extLst>
          </p:cNvPr>
          <p:cNvSpPr txBox="1">
            <a:spLocks/>
          </p:cNvSpPr>
          <p:nvPr/>
        </p:nvSpPr>
        <p:spPr>
          <a:xfrm>
            <a:off x="960682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Challenge Process</a:t>
            </a: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9507518" y="7146470"/>
            <a:ext cx="5874728" cy="2192704"/>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a:solidFill>
                  <a:srgbClr val="242451"/>
                </a:solidFill>
                <a:latin typeface="Gill Sans MT" panose="020B0502020104020203" pitchFamily="34" charset="0"/>
                <a:cs typeface="Gill Sans"/>
              </a:rPr>
              <a:t>The Challenge Process will launch in early 2024 when the federal government approves Volume 1</a:t>
            </a:r>
          </a:p>
        </p:txBody>
      </p:sp>
      <p:sp>
        <p:nvSpPr>
          <p:cNvPr id="12" name="Text Placeholder 4">
            <a:extLst>
              <a:ext uri="{FF2B5EF4-FFF2-40B4-BE49-F238E27FC236}">
                <a16:creationId xmlns:a16="http://schemas.microsoft.com/office/drawing/2014/main" id="{E20E6DB9-3409-30D7-64D6-7842A9A5DBD1}"/>
              </a:ext>
            </a:extLst>
          </p:cNvPr>
          <p:cNvSpPr txBox="1">
            <a:spLocks/>
          </p:cNvSpPr>
          <p:nvPr/>
        </p:nvSpPr>
        <p:spPr>
          <a:xfrm>
            <a:off x="16774904"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Grant program</a:t>
            </a:r>
          </a:p>
        </p:txBody>
      </p:sp>
      <p:sp>
        <p:nvSpPr>
          <p:cNvPr id="13" name="Text Placeholder 4">
            <a:extLst>
              <a:ext uri="{FF2B5EF4-FFF2-40B4-BE49-F238E27FC236}">
                <a16:creationId xmlns:a16="http://schemas.microsoft.com/office/drawing/2014/main" id="{5DC7AE58-9816-8057-368C-9385DDFEB63A}"/>
              </a:ext>
            </a:extLst>
          </p:cNvPr>
          <p:cNvSpPr txBox="1">
            <a:spLocks/>
          </p:cNvSpPr>
          <p:nvPr/>
        </p:nvSpPr>
        <p:spPr>
          <a:xfrm>
            <a:off x="16675594" y="7146470"/>
            <a:ext cx="5874728" cy="2192704"/>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dirty="0">
                <a:solidFill>
                  <a:srgbClr val="242451"/>
                </a:solidFill>
                <a:latin typeface="Gill Sans MT" panose="020B0502020104020203" pitchFamily="34" charset="0"/>
                <a:cs typeface="Gill Sans"/>
              </a:rPr>
              <a:t>The grant program will launch </a:t>
            </a:r>
            <a:r>
              <a:rPr lang="en-US" sz="3200">
                <a:solidFill>
                  <a:srgbClr val="242451"/>
                </a:solidFill>
                <a:latin typeface="Gill Sans MT" panose="020B0502020104020203" pitchFamily="34" charset="0"/>
                <a:cs typeface="Gill Sans"/>
              </a:rPr>
              <a:t>in 2024 when </a:t>
            </a:r>
            <a:r>
              <a:rPr lang="en-US" sz="3200" dirty="0">
                <a:solidFill>
                  <a:srgbClr val="242451"/>
                </a:solidFill>
                <a:latin typeface="Gill Sans MT" panose="020B0502020104020203" pitchFamily="34" charset="0"/>
                <a:cs typeface="Gill Sans"/>
              </a:rPr>
              <a:t>the federal government approves Volume 2</a:t>
            </a:r>
            <a:endParaRPr lang="en-US" sz="3200" dirty="0">
              <a:solidFill>
                <a:srgbClr val="242451"/>
              </a:solidFill>
              <a:latin typeface="Gill Sans MT" panose="020B0502020104020203" pitchFamily="34" charset="0"/>
            </a:endParaRPr>
          </a:p>
        </p:txBody>
      </p:sp>
      <p:sp>
        <p:nvSpPr>
          <p:cNvPr id="17" name="Oval 16">
            <a:extLst>
              <a:ext uri="{FF2B5EF4-FFF2-40B4-BE49-F238E27FC236}">
                <a16:creationId xmlns:a16="http://schemas.microsoft.com/office/drawing/2014/main" id="{5CADAE11-4B7F-B54F-DEED-73E15E2414C4}"/>
              </a:ext>
            </a:extLst>
          </p:cNvPr>
          <p:cNvSpPr/>
          <p:nvPr/>
        </p:nvSpPr>
        <p:spPr bwMode="gray">
          <a:xfrm>
            <a:off x="448578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170544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2</a:t>
            </a:r>
          </a:p>
        </p:txBody>
      </p:sp>
      <p:sp>
        <p:nvSpPr>
          <p:cNvPr id="19" name="Oval 18">
            <a:extLst>
              <a:ext uri="{FF2B5EF4-FFF2-40B4-BE49-F238E27FC236}">
                <a16:creationId xmlns:a16="http://schemas.microsoft.com/office/drawing/2014/main" id="{575810E0-59EC-FF94-04B4-941810B11277}"/>
              </a:ext>
            </a:extLst>
          </p:cNvPr>
          <p:cNvSpPr/>
          <p:nvPr/>
        </p:nvSpPr>
        <p:spPr bwMode="gray">
          <a:xfrm>
            <a:off x="18873525"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3</a:t>
            </a:r>
          </a:p>
        </p:txBody>
      </p:sp>
      <p:sp>
        <p:nvSpPr>
          <p:cNvPr id="2" name="Text Placeholder 1">
            <a:extLst>
              <a:ext uri="{FF2B5EF4-FFF2-40B4-BE49-F238E27FC236}">
                <a16:creationId xmlns:a16="http://schemas.microsoft.com/office/drawing/2014/main" id="{B4EA43A2-9D84-3651-7398-19C7C41A7F1E}"/>
              </a:ext>
            </a:extLst>
          </p:cNvPr>
          <p:cNvSpPr>
            <a:spLocks noGrp="1"/>
          </p:cNvSpPr>
          <p:nvPr>
            <p:ph type="body" sz="quarter" idx="21"/>
          </p:nvPr>
        </p:nvSpPr>
        <p:spPr>
          <a:xfrm>
            <a:off x="1326656" y="1524000"/>
            <a:ext cx="22688375" cy="1141338"/>
          </a:xfrm>
        </p:spPr>
        <p:txBody>
          <a:bodyPr>
            <a:noAutofit/>
          </a:bodyPr>
          <a:lstStyle/>
          <a:p>
            <a:r>
              <a:rPr lang="en-US"/>
              <a:t>Upcoming activities</a:t>
            </a:r>
          </a:p>
        </p:txBody>
      </p:sp>
      <p:sp>
        <p:nvSpPr>
          <p:cNvPr id="3" name="Arrow: Right 2">
            <a:extLst>
              <a:ext uri="{FF2B5EF4-FFF2-40B4-BE49-F238E27FC236}">
                <a16:creationId xmlns:a16="http://schemas.microsoft.com/office/drawing/2014/main" id="{3954DC56-6073-6E1D-CA90-B1D4345904D3}"/>
              </a:ext>
            </a:extLst>
          </p:cNvPr>
          <p:cNvSpPr/>
          <p:nvPr/>
        </p:nvSpPr>
        <p:spPr>
          <a:xfrm>
            <a:off x="8217086" y="7018599"/>
            <a:ext cx="785093" cy="978218"/>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Arrow: Right 4">
            <a:extLst>
              <a:ext uri="{FF2B5EF4-FFF2-40B4-BE49-F238E27FC236}">
                <a16:creationId xmlns:a16="http://schemas.microsoft.com/office/drawing/2014/main" id="{20FDD059-FFC6-C7D4-D0FB-271A4BD70688}"/>
              </a:ext>
            </a:extLst>
          </p:cNvPr>
          <p:cNvSpPr/>
          <p:nvPr/>
        </p:nvSpPr>
        <p:spPr>
          <a:xfrm>
            <a:off x="15409225" y="7018599"/>
            <a:ext cx="785093" cy="978218"/>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31114761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65A12-D1BD-0DAB-6E83-A3575E451B49}"/>
              </a:ext>
            </a:extLst>
          </p:cNvPr>
          <p:cNvSpPr>
            <a:spLocks noGrp="1"/>
          </p:cNvSpPr>
          <p:nvPr>
            <p:ph type="body" sz="quarter" idx="21"/>
          </p:nvPr>
        </p:nvSpPr>
        <p:spPr>
          <a:xfrm>
            <a:off x="1707657" y="2159000"/>
            <a:ext cx="10915445" cy="1477328"/>
          </a:xfrm>
        </p:spPr>
        <p:txBody>
          <a:bodyPr/>
          <a:lstStyle/>
          <a:p>
            <a:r>
              <a:rPr lang="en-US">
                <a:solidFill>
                  <a:srgbClr val="33CC99"/>
                </a:solidFill>
              </a:rPr>
              <a:t>Connect with us</a:t>
            </a:r>
          </a:p>
        </p:txBody>
      </p:sp>
      <p:sp>
        <p:nvSpPr>
          <p:cNvPr id="3" name="Text Placeholder 2">
            <a:extLst>
              <a:ext uri="{FF2B5EF4-FFF2-40B4-BE49-F238E27FC236}">
                <a16:creationId xmlns:a16="http://schemas.microsoft.com/office/drawing/2014/main" id="{0ED37828-C190-437C-8CBE-4A3DE4037925}"/>
              </a:ext>
            </a:extLst>
          </p:cNvPr>
          <p:cNvSpPr>
            <a:spLocks noGrp="1"/>
          </p:cNvSpPr>
          <p:nvPr>
            <p:ph type="body" sz="quarter" idx="22"/>
          </p:nvPr>
        </p:nvSpPr>
        <p:spPr>
          <a:xfrm>
            <a:off x="1707657" y="5339464"/>
            <a:ext cx="12400229" cy="3229025"/>
          </a:xfrm>
        </p:spPr>
        <p:txBody>
          <a:bodyPr wrap="square" lIns="91440" tIns="45720" rIns="91440" bIns="45720" anchor="t">
            <a:spAutoFit/>
          </a:bodyPr>
          <a:lstStyle/>
          <a:p>
            <a:pPr>
              <a:lnSpc>
                <a:spcPct val="150000"/>
              </a:lnSpc>
            </a:pPr>
            <a:r>
              <a:rPr lang="en-US">
                <a:solidFill>
                  <a:schemeClr val="bg1"/>
                </a:solidFill>
                <a:latin typeface="Gill Sans MT"/>
                <a:cs typeface="Gill Sans"/>
              </a:rPr>
              <a:t>Website: </a:t>
            </a:r>
            <a:r>
              <a:rPr lang="en-US" b="0">
                <a:solidFill>
                  <a:schemeClr val="bg1"/>
                </a:solidFill>
                <a:latin typeface="Gill Sans MT"/>
                <a:cs typeface="Gill Sans"/>
                <a:hlinkClick r:id="rId2">
                  <a:extLst>
                    <a:ext uri="{A12FA001-AC4F-418D-AE19-62706E023703}">
                      <ahyp:hlinkClr xmlns:ahyp="http://schemas.microsoft.com/office/drawing/2018/hyperlinkcolor" val="tx"/>
                    </a:ext>
                  </a:extLst>
                </a:hlinkClick>
              </a:rPr>
              <a:t>http://adeca.alabama.gov/broadband</a:t>
            </a:r>
            <a:r>
              <a:rPr lang="en-US" b="0">
                <a:solidFill>
                  <a:schemeClr val="bg1"/>
                </a:solidFill>
                <a:latin typeface="Gill Sans MT"/>
                <a:cs typeface="Gill Sans"/>
              </a:rPr>
              <a:t> </a:t>
            </a:r>
            <a:endParaRPr lang="en-US" b="0">
              <a:solidFill>
                <a:schemeClr val="bg1"/>
              </a:solidFill>
              <a:cs typeface="Gill Sans"/>
            </a:endParaRPr>
          </a:p>
          <a:p>
            <a:pPr>
              <a:lnSpc>
                <a:spcPct val="150000"/>
              </a:lnSpc>
            </a:pPr>
            <a:r>
              <a:rPr lang="en-US">
                <a:solidFill>
                  <a:schemeClr val="bg1"/>
                </a:solidFill>
                <a:latin typeface="Gill Sans MT"/>
                <a:cs typeface="Gill Sans"/>
              </a:rPr>
              <a:t>Email: </a:t>
            </a:r>
            <a:r>
              <a:rPr lang="en-US" b="0">
                <a:solidFill>
                  <a:schemeClr val="bg1"/>
                </a:solidFill>
                <a:latin typeface="Gill Sans MT"/>
                <a:cs typeface="Gill Sans"/>
                <a:hlinkClick r:id="rId3">
                  <a:extLst>
                    <a:ext uri="{A12FA001-AC4F-418D-AE19-62706E023703}">
                      <ahyp:hlinkClr xmlns:ahyp="http://schemas.microsoft.com/office/drawing/2018/hyperlinkcolor" val="tx"/>
                    </a:ext>
                  </a:extLst>
                </a:hlinkClick>
              </a:rPr>
              <a:t>broadband.fund@adeca.alabama.gov</a:t>
            </a:r>
            <a:endParaRPr lang="en-US" b="0">
              <a:solidFill>
                <a:schemeClr val="bg1"/>
              </a:solidFill>
              <a:latin typeface="Gill Sans MT"/>
              <a:cs typeface="Gill Sans"/>
            </a:endParaRPr>
          </a:p>
          <a:p>
            <a:pPr>
              <a:lnSpc>
                <a:spcPct val="150000"/>
              </a:lnSpc>
            </a:pPr>
            <a:r>
              <a:rPr lang="en-US">
                <a:solidFill>
                  <a:schemeClr val="bg1"/>
                </a:solidFill>
                <a:latin typeface="Gill Sans MT"/>
                <a:cs typeface="Gill Sans"/>
              </a:rPr>
              <a:t>Phone</a:t>
            </a:r>
            <a:r>
              <a:rPr lang="en-US" b="0">
                <a:solidFill>
                  <a:schemeClr val="bg1"/>
                </a:solidFill>
                <a:latin typeface="Gill Sans MT"/>
                <a:cs typeface="Gill Sans"/>
              </a:rPr>
              <a:t>: (334) 353-0767</a:t>
            </a:r>
            <a:endParaRPr lang="en-US" b="0">
              <a:solidFill>
                <a:schemeClr val="bg1"/>
              </a:solidFill>
              <a:latin typeface="Gill Sans MT"/>
            </a:endParaRPr>
          </a:p>
          <a:p>
            <a:pPr>
              <a:lnSpc>
                <a:spcPct val="150000"/>
              </a:lnSpc>
            </a:pPr>
            <a:r>
              <a:rPr lang="en-US">
                <a:solidFill>
                  <a:schemeClr val="bg1"/>
                </a:solidFill>
                <a:latin typeface="Gill Sans MT"/>
                <a:cs typeface="Gill Sans"/>
              </a:rPr>
              <a:t>Stay informed: </a:t>
            </a:r>
            <a:r>
              <a:rPr lang="en-US" b="0" u="sng">
                <a:solidFill>
                  <a:schemeClr val="bg1"/>
                </a:solidFill>
                <a:latin typeface="Gill Sans MT"/>
                <a:cs typeface="Gill Sans"/>
              </a:rPr>
              <a:t>adeca.alabama.gov/broadband-</a:t>
            </a:r>
            <a:r>
              <a:rPr lang="en-US" b="0" u="sng" err="1">
                <a:solidFill>
                  <a:schemeClr val="bg1"/>
                </a:solidFill>
                <a:latin typeface="Gill Sans MT"/>
                <a:cs typeface="Gill Sans"/>
              </a:rPr>
              <a:t>alabama</a:t>
            </a:r>
            <a:r>
              <a:rPr lang="en-US" b="0" u="sng">
                <a:solidFill>
                  <a:schemeClr val="bg1"/>
                </a:solidFill>
                <a:latin typeface="Gill Sans MT"/>
                <a:cs typeface="Gill Sans"/>
              </a:rPr>
              <a:t>-mailing-list/</a:t>
            </a:r>
          </a:p>
        </p:txBody>
      </p:sp>
    </p:spTree>
    <p:extLst>
      <p:ext uri="{BB962C8B-B14F-4D97-AF65-F5344CB8AC3E}">
        <p14:creationId xmlns:p14="http://schemas.microsoft.com/office/powerpoint/2010/main" val="3824289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D9DC9A-9DA2-FE80-D5EE-AB1234CEEB3C}"/>
              </a:ext>
            </a:extLst>
          </p:cNvPr>
          <p:cNvSpPr/>
          <p:nvPr/>
        </p:nvSpPr>
        <p:spPr>
          <a:xfrm>
            <a:off x="19888200"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2025 &gt;</a:t>
            </a:r>
            <a:br>
              <a:rPr lang="en-US" sz="2800" b="1" kern="1200">
                <a:solidFill>
                  <a:srgbClr val="242451"/>
                </a:solidFill>
                <a:latin typeface="+mj-lt"/>
                <a:ea typeface="Open Sans SemiBold" panose="020B0606030504020204" pitchFamily="34" charset="0"/>
                <a:cs typeface="Open Sans SemiBold" panose="020B0606030504020204" pitchFamily="34" charset="0"/>
              </a:rPr>
            </a:br>
            <a:endParaRPr lang="en-US" sz="2800" b="1" kern="1200">
              <a:solidFill>
                <a:srgbClr val="242451"/>
              </a:solidFill>
              <a:latin typeface="+mj-lt"/>
              <a:ea typeface="Open Sans SemiBold" panose="020B0606030504020204" pitchFamily="34" charset="0"/>
              <a:cs typeface="Open Sans SemiBold" panose="020B0606030504020204" pitchFamily="34" charset="0"/>
            </a:endParaRPr>
          </a:p>
        </p:txBody>
      </p:sp>
      <p:sp>
        <p:nvSpPr>
          <p:cNvPr id="3" name="Rectangle 2">
            <a:extLst>
              <a:ext uri="{FF2B5EF4-FFF2-40B4-BE49-F238E27FC236}">
                <a16:creationId xmlns:a16="http://schemas.microsoft.com/office/drawing/2014/main" id="{0B7AB703-45AD-760D-47F3-2741AEB6301F}"/>
              </a:ext>
            </a:extLst>
          </p:cNvPr>
          <p:cNvSpPr/>
          <p:nvPr/>
        </p:nvSpPr>
        <p:spPr>
          <a:xfrm>
            <a:off x="16250260"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Q3-4</a:t>
            </a:r>
          </a:p>
        </p:txBody>
      </p:sp>
      <p:sp>
        <p:nvSpPr>
          <p:cNvPr id="6" name="Rectangle 5">
            <a:extLst>
              <a:ext uri="{FF2B5EF4-FFF2-40B4-BE49-F238E27FC236}">
                <a16:creationId xmlns:a16="http://schemas.microsoft.com/office/drawing/2014/main" id="{8D579837-A090-6663-6EE2-5A888AD9CAB4}"/>
              </a:ext>
            </a:extLst>
          </p:cNvPr>
          <p:cNvSpPr/>
          <p:nvPr/>
        </p:nvSpPr>
        <p:spPr>
          <a:xfrm>
            <a:off x="12612321" y="3834748"/>
            <a:ext cx="3452679" cy="8014351"/>
          </a:xfrm>
          <a:prstGeom prst="rect">
            <a:avLst/>
          </a:prstGeom>
          <a:solidFill>
            <a:schemeClr val="bg2">
              <a:lumMod val="50000"/>
              <a:alpha val="1961"/>
            </a:scheme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7" name="Rectangle 6">
            <a:extLst>
              <a:ext uri="{FF2B5EF4-FFF2-40B4-BE49-F238E27FC236}">
                <a16:creationId xmlns:a16="http://schemas.microsoft.com/office/drawing/2014/main" id="{B7CE3D36-72BE-AA1A-3F76-310959ABA181}"/>
              </a:ext>
            </a:extLst>
          </p:cNvPr>
          <p:cNvSpPr/>
          <p:nvPr/>
        </p:nvSpPr>
        <p:spPr>
          <a:xfrm>
            <a:off x="5336443"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8" name="Rectangle 7">
            <a:extLst>
              <a:ext uri="{FF2B5EF4-FFF2-40B4-BE49-F238E27FC236}">
                <a16:creationId xmlns:a16="http://schemas.microsoft.com/office/drawing/2014/main" id="{F148A53E-0C09-5258-78DB-6BFC86FBFC17}"/>
              </a:ext>
            </a:extLst>
          </p:cNvPr>
          <p:cNvSpPr/>
          <p:nvPr/>
        </p:nvSpPr>
        <p:spPr>
          <a:xfrm>
            <a:off x="8974382" y="3842832"/>
            <a:ext cx="3452679" cy="800123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2023</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r>
              <a:rPr lang="en-US" sz="2800" b="1" kern="1200" dirty="0">
                <a:solidFill>
                  <a:srgbClr val="242451"/>
                </a:solidFill>
                <a:latin typeface="+mj-lt"/>
                <a:ea typeface="Open Sans SemiBold" panose="020B0606030504020204" pitchFamily="34" charset="0"/>
                <a:cs typeface="Open Sans SemiBold" panose="020B0606030504020204" pitchFamily="34" charset="0"/>
              </a:rPr>
              <a:t>Q3-4</a:t>
            </a:r>
          </a:p>
        </p:txBody>
      </p:sp>
      <p:sp>
        <p:nvSpPr>
          <p:cNvPr id="16" name="Arrow: Chevron 2">
            <a:extLst>
              <a:ext uri="{FF2B5EF4-FFF2-40B4-BE49-F238E27FC236}">
                <a16:creationId xmlns:a16="http://schemas.microsoft.com/office/drawing/2014/main" id="{1A9616A0-76AF-CFD4-C70C-29369F398EBB}"/>
              </a:ext>
            </a:extLst>
          </p:cNvPr>
          <p:cNvSpPr/>
          <p:nvPr/>
        </p:nvSpPr>
        <p:spPr>
          <a:xfrm>
            <a:off x="734696" y="5026768"/>
            <a:ext cx="22758583" cy="1139708"/>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Arrow: Chevron 2">
            <a:extLst>
              <a:ext uri="{FF2B5EF4-FFF2-40B4-BE49-F238E27FC236}">
                <a16:creationId xmlns:a16="http://schemas.microsoft.com/office/drawing/2014/main" id="{2D168A97-565E-8B1E-D91A-43BA0CA89F88}"/>
              </a:ext>
            </a:extLst>
          </p:cNvPr>
          <p:cNvSpPr/>
          <p:nvPr/>
        </p:nvSpPr>
        <p:spPr>
          <a:xfrm>
            <a:off x="886717" y="6359492"/>
            <a:ext cx="22758583" cy="118447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Arrow: Chevron 2">
            <a:extLst>
              <a:ext uri="{FF2B5EF4-FFF2-40B4-BE49-F238E27FC236}">
                <a16:creationId xmlns:a16="http://schemas.microsoft.com/office/drawing/2014/main" id="{E969CC5A-C3F8-E2E8-B113-8E5949F7C008}"/>
              </a:ext>
            </a:extLst>
          </p:cNvPr>
          <p:cNvSpPr/>
          <p:nvPr/>
        </p:nvSpPr>
        <p:spPr>
          <a:xfrm>
            <a:off x="734695" y="7729057"/>
            <a:ext cx="22758583" cy="1183281"/>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Arrow: Chevron 2">
            <a:extLst>
              <a:ext uri="{FF2B5EF4-FFF2-40B4-BE49-F238E27FC236}">
                <a16:creationId xmlns:a16="http://schemas.microsoft.com/office/drawing/2014/main" id="{CF6F1282-3CA5-383F-A6AB-7DB8852D0F54}"/>
              </a:ext>
            </a:extLst>
          </p:cNvPr>
          <p:cNvSpPr/>
          <p:nvPr/>
        </p:nvSpPr>
        <p:spPr>
          <a:xfrm>
            <a:off x="734694" y="9116813"/>
            <a:ext cx="22758583" cy="1183281"/>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Arrow: Chevron 2">
            <a:extLst>
              <a:ext uri="{FF2B5EF4-FFF2-40B4-BE49-F238E27FC236}">
                <a16:creationId xmlns:a16="http://schemas.microsoft.com/office/drawing/2014/main" id="{90266C9B-D84D-215B-517A-A0CBAEBAFA70}"/>
              </a:ext>
            </a:extLst>
          </p:cNvPr>
          <p:cNvSpPr/>
          <p:nvPr/>
        </p:nvSpPr>
        <p:spPr>
          <a:xfrm>
            <a:off x="734693" y="10504572"/>
            <a:ext cx="22758583" cy="1183280"/>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4</a:t>
            </a:fld>
            <a:endParaRPr lang="en-US" sz="1800" b="0">
              <a:solidFill>
                <a:srgbClr val="242451"/>
              </a:solidFill>
              <a:latin typeface="Gill Sans MT" panose="020B0502020104020203" pitchFamily="34" charset="0"/>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a:t>Overall status and timeline</a:t>
            </a:r>
          </a:p>
        </p:txBody>
      </p:sp>
      <p:sp>
        <p:nvSpPr>
          <p:cNvPr id="11" name="Content Placeholder 1">
            <a:extLst>
              <a:ext uri="{FF2B5EF4-FFF2-40B4-BE49-F238E27FC236}">
                <a16:creationId xmlns:a16="http://schemas.microsoft.com/office/drawing/2014/main" id="{6748D48C-70BF-CB35-723D-BAA7BD0C1282}"/>
              </a:ext>
            </a:extLst>
          </p:cNvPr>
          <p:cNvSpPr txBox="1">
            <a:spLocks/>
          </p:cNvSpPr>
          <p:nvPr/>
        </p:nvSpPr>
        <p:spPr>
          <a:xfrm>
            <a:off x="1757920" y="6355527"/>
            <a:ext cx="3445225" cy="118447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Digital Opportunity planning and programs</a:t>
            </a:r>
          </a:p>
        </p:txBody>
      </p:sp>
      <p:sp>
        <p:nvSpPr>
          <p:cNvPr id="12" name="Content Placeholder 1">
            <a:extLst>
              <a:ext uri="{FF2B5EF4-FFF2-40B4-BE49-F238E27FC236}">
                <a16:creationId xmlns:a16="http://schemas.microsoft.com/office/drawing/2014/main" id="{C2861F3C-BE87-943D-D620-AE603CF968AA}"/>
              </a:ext>
            </a:extLst>
          </p:cNvPr>
          <p:cNvSpPr txBox="1">
            <a:spLocks/>
          </p:cNvSpPr>
          <p:nvPr/>
        </p:nvSpPr>
        <p:spPr>
          <a:xfrm>
            <a:off x="1757919" y="9161580"/>
            <a:ext cx="3445226" cy="1070857"/>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BEAD</a:t>
            </a:r>
            <a:r>
              <a:rPr lang="en-US" b="1">
                <a:solidFill>
                  <a:srgbClr val="242451"/>
                </a:solidFill>
                <a:latin typeface="+mj-lt"/>
                <a:ea typeface="Open Sans SemiBold" panose="020B0606030504020204" pitchFamily="34" charset="0"/>
                <a:cs typeface="Open Sans SemiBold" panose="020B0606030504020204" pitchFamily="34" charset="0"/>
              </a:rPr>
              <a:t> g</a:t>
            </a:r>
            <a:r>
              <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rant </a:t>
            </a:r>
          </a:p>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program</a:t>
            </a:r>
          </a:p>
        </p:txBody>
      </p:sp>
      <p:sp>
        <p:nvSpPr>
          <p:cNvPr id="13" name="Content Placeholder 1">
            <a:extLst>
              <a:ext uri="{FF2B5EF4-FFF2-40B4-BE49-F238E27FC236}">
                <a16:creationId xmlns:a16="http://schemas.microsoft.com/office/drawing/2014/main" id="{1D14C4F3-8224-66F9-C308-1D858FA999AF}"/>
              </a:ext>
            </a:extLst>
          </p:cNvPr>
          <p:cNvSpPr txBox="1">
            <a:spLocks/>
          </p:cNvSpPr>
          <p:nvPr/>
        </p:nvSpPr>
        <p:spPr>
          <a:xfrm>
            <a:off x="1726421" y="10504571"/>
            <a:ext cx="3452679" cy="1139710"/>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lang="en-US" b="1">
                <a:solidFill>
                  <a:srgbClr val="242451"/>
                </a:solidFill>
                <a:latin typeface="+mj-lt"/>
                <a:ea typeface="Open Sans SemiBold" panose="020B0606030504020204" pitchFamily="34" charset="0"/>
                <a:cs typeface="Open Sans SemiBold" panose="020B0606030504020204" pitchFamily="34" charset="0"/>
              </a:rPr>
              <a:t>BEAD</a:t>
            </a:r>
            <a:r>
              <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rPr>
              <a:t> </a:t>
            </a:r>
            <a:r>
              <a:rPr lang="en-US" b="1">
                <a:solidFill>
                  <a:srgbClr val="242451"/>
                </a:solidFill>
                <a:latin typeface="+mj-lt"/>
                <a:ea typeface="Open Sans SemiBold" panose="020B0606030504020204" pitchFamily="34" charset="0"/>
                <a:cs typeface="Open Sans SemiBold" panose="020B0606030504020204" pitchFamily="34" charset="0"/>
              </a:rPr>
              <a:t>deployment</a:t>
            </a:r>
            <a:endPar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endParaRPr>
          </a:p>
        </p:txBody>
      </p:sp>
      <p:sp>
        <p:nvSpPr>
          <p:cNvPr id="14" name="Content Placeholder 1">
            <a:extLst>
              <a:ext uri="{FF2B5EF4-FFF2-40B4-BE49-F238E27FC236}">
                <a16:creationId xmlns:a16="http://schemas.microsoft.com/office/drawing/2014/main" id="{1BD58C91-9B5D-025F-F83D-F57AFC5B0FC8}"/>
              </a:ext>
            </a:extLst>
          </p:cNvPr>
          <p:cNvSpPr txBox="1">
            <a:spLocks/>
          </p:cNvSpPr>
          <p:nvPr/>
        </p:nvSpPr>
        <p:spPr>
          <a:xfrm>
            <a:off x="1757921" y="7729058"/>
            <a:ext cx="3445225" cy="1115621"/>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4000"/>
              </a:lnSpc>
              <a:spcBef>
                <a:spcPts val="0"/>
              </a:spcBef>
              <a:spcAft>
                <a:spcPts val="600"/>
              </a:spcAft>
              <a:buClrTx/>
              <a:buSzTx/>
              <a:buFont typeface="Wingdings" panose="05000000000000000000" pitchFamily="2" charset="2"/>
              <a:buNone/>
              <a:tabLst/>
              <a:defRPr/>
            </a:pPr>
            <a:r>
              <a:rPr lang="en-US" b="1">
                <a:solidFill>
                  <a:srgbClr val="242451"/>
                </a:solidFill>
                <a:latin typeface="+mj-lt"/>
                <a:ea typeface="Open Sans SemiBold" panose="020B0606030504020204" pitchFamily="34" charset="0"/>
                <a:cs typeface="Open Sans SemiBold" panose="020B0606030504020204" pitchFamily="34" charset="0"/>
              </a:rPr>
              <a:t>BEAD planning</a:t>
            </a:r>
            <a:endParaRPr kumimoji="0" lang="en-US" b="1" i="0" u="none" strike="noStrike" kern="1200" cap="none" spc="0" normalizeH="0" baseline="0" noProof="0">
              <a:ln>
                <a:noFill/>
              </a:ln>
              <a:solidFill>
                <a:srgbClr val="242451"/>
              </a:solidFill>
              <a:effectLst/>
              <a:uLnTx/>
              <a:uFillTx/>
              <a:latin typeface="+mj-lt"/>
              <a:ea typeface="Open Sans SemiBold" panose="020B0606030504020204" pitchFamily="34" charset="0"/>
              <a:cs typeface="Open Sans SemiBold" panose="020B0606030504020204" pitchFamily="34" charset="0"/>
            </a:endParaRPr>
          </a:p>
        </p:txBody>
      </p:sp>
      <p:sp>
        <p:nvSpPr>
          <p:cNvPr id="9" name="Content Placeholder 1">
            <a:extLst>
              <a:ext uri="{FF2B5EF4-FFF2-40B4-BE49-F238E27FC236}">
                <a16:creationId xmlns:a16="http://schemas.microsoft.com/office/drawing/2014/main" id="{9C85C1DD-57B7-D671-5FCE-A48E571D58B9}"/>
              </a:ext>
            </a:extLst>
          </p:cNvPr>
          <p:cNvSpPr txBox="1">
            <a:spLocks/>
          </p:cNvSpPr>
          <p:nvPr/>
        </p:nvSpPr>
        <p:spPr>
          <a:xfrm>
            <a:off x="1762453" y="5026766"/>
            <a:ext cx="3403483" cy="1139707"/>
          </a:xfrm>
          <a:prstGeom prst="rect">
            <a:avLst/>
          </a:prstGeom>
        </p:spPr>
        <p:txBody>
          <a:bodyPr anchor="ct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42451"/>
                </a:solidFill>
                <a:effectLst/>
                <a:uLnTx/>
                <a:uFillTx/>
                <a:latin typeface="+mj-lt"/>
                <a:cs typeface="Gill Sans" panose="020B0502020104020203"/>
              </a:rPr>
              <a:t>Community engagement</a:t>
            </a:r>
          </a:p>
        </p:txBody>
      </p:sp>
      <p:sp>
        <p:nvSpPr>
          <p:cNvPr id="20" name="Oval 19">
            <a:extLst>
              <a:ext uri="{FF2B5EF4-FFF2-40B4-BE49-F238E27FC236}">
                <a16:creationId xmlns:a16="http://schemas.microsoft.com/office/drawing/2014/main" id="{90F3E4F9-8A30-EA4E-1E04-D1F6BBAB746A}"/>
              </a:ext>
            </a:extLst>
          </p:cNvPr>
          <p:cNvSpPr/>
          <p:nvPr/>
        </p:nvSpPr>
        <p:spPr>
          <a:xfrm>
            <a:off x="783901" y="6613984"/>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2</a:t>
            </a:r>
          </a:p>
        </p:txBody>
      </p:sp>
      <p:sp>
        <p:nvSpPr>
          <p:cNvPr id="21" name="Oval 20">
            <a:extLst>
              <a:ext uri="{FF2B5EF4-FFF2-40B4-BE49-F238E27FC236}">
                <a16:creationId xmlns:a16="http://schemas.microsoft.com/office/drawing/2014/main" id="{3D4DC93F-000A-77D1-8048-5AF7C7D3DBA1}"/>
              </a:ext>
            </a:extLst>
          </p:cNvPr>
          <p:cNvSpPr/>
          <p:nvPr/>
        </p:nvSpPr>
        <p:spPr>
          <a:xfrm>
            <a:off x="783901" y="5259498"/>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1</a:t>
            </a:r>
          </a:p>
        </p:txBody>
      </p:sp>
      <p:sp>
        <p:nvSpPr>
          <p:cNvPr id="22" name="Oval 21">
            <a:extLst>
              <a:ext uri="{FF2B5EF4-FFF2-40B4-BE49-F238E27FC236}">
                <a16:creationId xmlns:a16="http://schemas.microsoft.com/office/drawing/2014/main" id="{98B4E721-1670-761A-D4B5-FA7F2D85B40D}"/>
              </a:ext>
            </a:extLst>
          </p:cNvPr>
          <p:cNvSpPr/>
          <p:nvPr/>
        </p:nvSpPr>
        <p:spPr>
          <a:xfrm>
            <a:off x="783900" y="7962526"/>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3</a:t>
            </a:r>
          </a:p>
        </p:txBody>
      </p:sp>
      <p:sp>
        <p:nvSpPr>
          <p:cNvPr id="23" name="Oval 22">
            <a:extLst>
              <a:ext uri="{FF2B5EF4-FFF2-40B4-BE49-F238E27FC236}">
                <a16:creationId xmlns:a16="http://schemas.microsoft.com/office/drawing/2014/main" id="{3A847ACB-A0B8-1558-22FB-C8E59BF00D5A}"/>
              </a:ext>
            </a:extLst>
          </p:cNvPr>
          <p:cNvSpPr/>
          <p:nvPr/>
        </p:nvSpPr>
        <p:spPr>
          <a:xfrm>
            <a:off x="783901" y="9329847"/>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4</a:t>
            </a:r>
          </a:p>
        </p:txBody>
      </p:sp>
      <p:sp>
        <p:nvSpPr>
          <p:cNvPr id="24" name="Oval 23">
            <a:extLst>
              <a:ext uri="{FF2B5EF4-FFF2-40B4-BE49-F238E27FC236}">
                <a16:creationId xmlns:a16="http://schemas.microsoft.com/office/drawing/2014/main" id="{276EA885-FFBF-2FB7-C70D-3F3EC30964B5}"/>
              </a:ext>
            </a:extLst>
          </p:cNvPr>
          <p:cNvSpPr/>
          <p:nvPr/>
        </p:nvSpPr>
        <p:spPr>
          <a:xfrm>
            <a:off x="783900" y="10737383"/>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5</a:t>
            </a:r>
          </a:p>
        </p:txBody>
      </p:sp>
      <p:sp>
        <p:nvSpPr>
          <p:cNvPr id="25" name="Arrow: Chevron 2">
            <a:extLst>
              <a:ext uri="{FF2B5EF4-FFF2-40B4-BE49-F238E27FC236}">
                <a16:creationId xmlns:a16="http://schemas.microsoft.com/office/drawing/2014/main" id="{5B463514-0829-06EB-2A5E-E290DB194926}"/>
              </a:ext>
            </a:extLst>
          </p:cNvPr>
          <p:cNvSpPr/>
          <p:nvPr/>
        </p:nvSpPr>
        <p:spPr>
          <a:xfrm>
            <a:off x="5304254" y="5022804"/>
            <a:ext cx="18189021" cy="1143668"/>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Continues through planning and execution cycles</a:t>
            </a:r>
          </a:p>
        </p:txBody>
      </p:sp>
      <p:sp>
        <p:nvSpPr>
          <p:cNvPr id="26" name="Arrow: Chevron 2">
            <a:extLst>
              <a:ext uri="{FF2B5EF4-FFF2-40B4-BE49-F238E27FC236}">
                <a16:creationId xmlns:a16="http://schemas.microsoft.com/office/drawing/2014/main" id="{BF476439-967F-5366-FDEB-DC54487AF567}"/>
              </a:ext>
            </a:extLst>
          </p:cNvPr>
          <p:cNvSpPr/>
          <p:nvPr/>
        </p:nvSpPr>
        <p:spPr>
          <a:xfrm>
            <a:off x="5304252" y="6361725"/>
            <a:ext cx="7155669"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Planning and Digital Opportunity Plan</a:t>
            </a:r>
          </a:p>
        </p:txBody>
      </p:sp>
      <p:sp>
        <p:nvSpPr>
          <p:cNvPr id="32" name="Arrow: Chevron 2">
            <a:extLst>
              <a:ext uri="{FF2B5EF4-FFF2-40B4-BE49-F238E27FC236}">
                <a16:creationId xmlns:a16="http://schemas.microsoft.com/office/drawing/2014/main" id="{9570E7E1-7F7D-E501-B1C3-791FB4021133}"/>
              </a:ext>
            </a:extLst>
          </p:cNvPr>
          <p:cNvSpPr/>
          <p:nvPr/>
        </p:nvSpPr>
        <p:spPr>
          <a:xfrm>
            <a:off x="19888199" y="6545117"/>
            <a:ext cx="3426204" cy="1004887"/>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Federal grants</a:t>
            </a:r>
          </a:p>
        </p:txBody>
      </p:sp>
      <p:sp>
        <p:nvSpPr>
          <p:cNvPr id="33" name="Arrow: Chevron 2">
            <a:extLst>
              <a:ext uri="{FF2B5EF4-FFF2-40B4-BE49-F238E27FC236}">
                <a16:creationId xmlns:a16="http://schemas.microsoft.com/office/drawing/2014/main" id="{AE55894D-AE50-26AD-448C-8F057D3EF882}"/>
              </a:ext>
            </a:extLst>
          </p:cNvPr>
          <p:cNvSpPr/>
          <p:nvPr/>
        </p:nvSpPr>
        <p:spPr>
          <a:xfrm>
            <a:off x="5304253" y="7729057"/>
            <a:ext cx="7122807"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5-Year Action Plan and Initial Proposal</a:t>
            </a:r>
          </a:p>
        </p:txBody>
      </p:sp>
      <p:sp>
        <p:nvSpPr>
          <p:cNvPr id="34" name="Arrow: Chevron 2">
            <a:extLst>
              <a:ext uri="{FF2B5EF4-FFF2-40B4-BE49-F238E27FC236}">
                <a16:creationId xmlns:a16="http://schemas.microsoft.com/office/drawing/2014/main" id="{9848A998-B97B-4183-EF19-3F0AAD7BB73C}"/>
              </a:ext>
            </a:extLst>
          </p:cNvPr>
          <p:cNvSpPr/>
          <p:nvPr/>
        </p:nvSpPr>
        <p:spPr>
          <a:xfrm>
            <a:off x="16250259" y="7725634"/>
            <a:ext cx="5809641"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Final Proposal to federal gov’t</a:t>
            </a:r>
          </a:p>
        </p:txBody>
      </p:sp>
      <p:sp>
        <p:nvSpPr>
          <p:cNvPr id="35" name="Arrow: Chevron 2">
            <a:extLst>
              <a:ext uri="{FF2B5EF4-FFF2-40B4-BE49-F238E27FC236}">
                <a16:creationId xmlns:a16="http://schemas.microsoft.com/office/drawing/2014/main" id="{D3BD03B1-9471-C153-83D8-6A554EB53732}"/>
              </a:ext>
            </a:extLst>
          </p:cNvPr>
          <p:cNvSpPr/>
          <p:nvPr/>
        </p:nvSpPr>
        <p:spPr>
          <a:xfrm>
            <a:off x="14001750" y="9120658"/>
            <a:ext cx="5701189"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1200">
                <a:solidFill>
                  <a:srgbClr val="FFFFFF"/>
                </a:solidFill>
                <a:latin typeface="+mj-lt"/>
                <a:ea typeface="Open Sans" panose="020B0606030504020204" pitchFamily="34" charset="0"/>
                <a:cs typeface="Open Sans" panose="020B0606030504020204" pitchFamily="34" charset="0"/>
              </a:rPr>
              <a:t>Map Challenge Process and g</a:t>
            </a: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rant program</a:t>
            </a:r>
          </a:p>
        </p:txBody>
      </p:sp>
      <p:sp>
        <p:nvSpPr>
          <p:cNvPr id="37" name="Arrow: Chevron 2">
            <a:extLst>
              <a:ext uri="{FF2B5EF4-FFF2-40B4-BE49-F238E27FC236}">
                <a16:creationId xmlns:a16="http://schemas.microsoft.com/office/drawing/2014/main" id="{0840E0C1-978C-56B9-A0B0-44FDE92B19A9}"/>
              </a:ext>
            </a:extLst>
          </p:cNvPr>
          <p:cNvSpPr/>
          <p:nvPr/>
        </p:nvSpPr>
        <p:spPr>
          <a:xfrm>
            <a:off x="19888199" y="10504570"/>
            <a:ext cx="3637266" cy="1184474"/>
          </a:xfrm>
          <a:prstGeom prst="chevron">
            <a:avLst/>
          </a:prstGeom>
          <a:solidFill>
            <a:srgbClr val="24245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rPr>
              <a:t>Deployment</a:t>
            </a:r>
          </a:p>
        </p:txBody>
      </p:sp>
      <p:sp>
        <p:nvSpPr>
          <p:cNvPr id="29" name="Text Placeholder 2">
            <a:extLst>
              <a:ext uri="{FF2B5EF4-FFF2-40B4-BE49-F238E27FC236}">
                <a16:creationId xmlns:a16="http://schemas.microsoft.com/office/drawing/2014/main" id="{6267C9A3-6F3A-E72B-A324-FF34A978BC72}"/>
              </a:ext>
            </a:extLst>
          </p:cNvPr>
          <p:cNvSpPr>
            <a:spLocks noGrp="1"/>
          </p:cNvSpPr>
          <p:nvPr>
            <p:custDataLst>
              <p:tags r:id="rId1"/>
            </p:custDataLst>
          </p:nvPr>
        </p:nvSpPr>
        <p:spPr bwMode="auto">
          <a:xfrm>
            <a:off x="11641336" y="11151704"/>
            <a:ext cx="7779726" cy="1866806"/>
          </a:xfrm>
          <a:prstGeom prst="rect">
            <a:avLst/>
          </a:prstGeom>
          <a:solidFill>
            <a:srgbClr val="F5C445"/>
          </a:solidFill>
          <a:ln>
            <a:noFill/>
          </a:ln>
          <a:effec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defTabSz="914400" rtl="0" eaLnBrk="1" fontAlgn="auto" latinLnBrk="0" hangingPunct="1">
              <a:lnSpc>
                <a:spcPct val="100000"/>
              </a:lnSpc>
              <a:spcBef>
                <a:spcPct val="0"/>
              </a:spcBef>
              <a:spcAft>
                <a:spcPct val="0"/>
              </a:spcAft>
              <a:buClrTx/>
              <a:buSzTx/>
              <a:buFont typeface="Segoe UI" panose="020B0502040204020203" pitchFamily="34" charset="0"/>
              <a:buNone/>
              <a:tabLst/>
              <a:defRPr/>
            </a:pPr>
            <a:r>
              <a:rPr kumimoji="0" lang="en-US" altLang="en-US" sz="3000" b="1" i="0" u="none" strike="noStrike" kern="1200" cap="none" spc="0" normalizeH="0" baseline="0" noProof="0" dirty="0">
                <a:ln>
                  <a:noFill/>
                </a:ln>
                <a:solidFill>
                  <a:srgbClr val="F5C445"/>
                </a:solidFill>
                <a:effectLst/>
                <a:uLnTx/>
                <a:uFillTx/>
                <a:latin typeface="Georgia" panose="02040502050405020303" pitchFamily="18" charset="0"/>
              </a:rPr>
              <a:t> </a:t>
            </a:r>
            <a:r>
              <a:rPr kumimoji="0" lang="en-US" altLang="en-US" sz="3000" b="1" i="0" u="none" strike="noStrike" kern="1200" cap="none" spc="0" normalizeH="0" baseline="0" noProof="0" dirty="0">
                <a:ln>
                  <a:noFill/>
                </a:ln>
                <a:solidFill>
                  <a:srgbClr val="FFFFFF"/>
                </a:solidFill>
                <a:effectLst/>
                <a:uLnTx/>
                <a:uFillTx/>
                <a:latin typeface="Georgia" panose="02040502050405020303" pitchFamily="18" charset="0"/>
              </a:rPr>
              <a:t>We’re here: Public comment on the </a:t>
            </a:r>
          </a:p>
          <a:p>
            <a:pPr marL="0" marR="0" lvl="0" indent="0" defTabSz="914400" rtl="0" eaLnBrk="1" fontAlgn="auto" latinLnBrk="0" hangingPunct="1">
              <a:lnSpc>
                <a:spcPct val="100000"/>
              </a:lnSpc>
              <a:spcBef>
                <a:spcPct val="0"/>
              </a:spcBef>
              <a:spcAft>
                <a:spcPct val="0"/>
              </a:spcAft>
              <a:buClrTx/>
              <a:buSzTx/>
              <a:buFont typeface="Segoe UI" panose="020B0502040204020203" pitchFamily="34" charset="0"/>
              <a:buNone/>
              <a:tabLst/>
              <a:defRPr/>
            </a:pPr>
            <a:r>
              <a:rPr lang="en-US" altLang="en-US" sz="3000" b="1" dirty="0">
                <a:solidFill>
                  <a:srgbClr val="FFFFFF"/>
                </a:solidFill>
                <a:latin typeface="Georgia" panose="02040502050405020303" pitchFamily="18" charset="0"/>
              </a:rPr>
              <a:t>Alabama BEAD </a:t>
            </a:r>
            <a:r>
              <a:rPr kumimoji="0" lang="en-US" altLang="en-US" sz="3000" b="1" i="0" u="none" strike="noStrike" kern="1200" cap="none" spc="0" normalizeH="0" baseline="0" noProof="0" dirty="0">
                <a:ln>
                  <a:noFill/>
                </a:ln>
                <a:solidFill>
                  <a:srgbClr val="FFFFFF"/>
                </a:solidFill>
                <a:effectLst/>
                <a:uLnTx/>
                <a:uFillTx/>
                <a:latin typeface="Georgia" panose="02040502050405020303" pitchFamily="18" charset="0"/>
              </a:rPr>
              <a:t>Initial Proposal and the  </a:t>
            </a:r>
          </a:p>
          <a:p>
            <a:pPr marL="0" marR="0" lvl="0" indent="0" defTabSz="914400" rtl="0" eaLnBrk="1" fontAlgn="auto" latinLnBrk="0" hangingPunct="1">
              <a:lnSpc>
                <a:spcPct val="100000"/>
              </a:lnSpc>
              <a:spcBef>
                <a:spcPct val="0"/>
              </a:spcBef>
              <a:spcAft>
                <a:spcPct val="0"/>
              </a:spcAft>
              <a:buClrTx/>
              <a:buSzTx/>
              <a:buFont typeface="Segoe UI" panose="020B0502040204020203" pitchFamily="34" charset="0"/>
              <a:buNone/>
              <a:tabLst/>
              <a:defRPr/>
            </a:pPr>
            <a:r>
              <a:rPr kumimoji="0" lang="en-US" altLang="en-US" sz="3000" b="1" i="0" u="none" strike="noStrike" kern="1200" cap="none" spc="0" normalizeH="0" baseline="0" noProof="0" dirty="0">
                <a:ln>
                  <a:noFill/>
                </a:ln>
                <a:solidFill>
                  <a:srgbClr val="FFFFFF"/>
                </a:solidFill>
                <a:effectLst/>
                <a:uLnTx/>
                <a:uFillTx/>
                <a:latin typeface="Georgia" panose="02040502050405020303" pitchFamily="18" charset="0"/>
              </a:rPr>
              <a:t>Alabama Statewide Digital Opportunity </a:t>
            </a:r>
          </a:p>
          <a:p>
            <a:pPr marL="0" marR="0" lvl="0" indent="0" defTabSz="914400" rtl="0" eaLnBrk="1" fontAlgn="auto" latinLnBrk="0" hangingPunct="1">
              <a:lnSpc>
                <a:spcPct val="100000"/>
              </a:lnSpc>
              <a:spcBef>
                <a:spcPct val="0"/>
              </a:spcBef>
              <a:spcAft>
                <a:spcPct val="0"/>
              </a:spcAft>
              <a:buClrTx/>
              <a:buSzTx/>
              <a:buFont typeface="Segoe UI" panose="020B0502040204020203" pitchFamily="34" charset="0"/>
              <a:buNone/>
              <a:tabLst/>
              <a:defRPr/>
            </a:pPr>
            <a:r>
              <a:rPr kumimoji="0" lang="en-US" altLang="en-US" sz="3000" b="1" i="0" u="none" strike="noStrike" kern="1200" cap="none" spc="0" normalizeH="0" baseline="0" noProof="0" dirty="0">
                <a:ln>
                  <a:noFill/>
                </a:ln>
                <a:solidFill>
                  <a:srgbClr val="FFFFFF"/>
                </a:solidFill>
                <a:effectLst/>
                <a:uLnTx/>
                <a:uFillTx/>
                <a:latin typeface="Georgia" panose="02040502050405020303" pitchFamily="18" charset="0"/>
              </a:rPr>
              <a:t>Plan</a:t>
            </a:r>
            <a:endParaRPr kumimoji="0" lang="en-US" altLang="en-US" sz="3000" b="1" i="0" u="none" strike="noStrike" kern="1200" cap="none" spc="0" normalizeH="0" baseline="0" noProof="0" dirty="0">
              <a:ln>
                <a:noFill/>
              </a:ln>
              <a:solidFill>
                <a:srgbClr val="F5C445"/>
              </a:solidFill>
              <a:effectLst/>
              <a:uLnTx/>
              <a:uFillTx/>
              <a:latin typeface="Georgia" panose="02040502050405020303" pitchFamily="18" charset="0"/>
              <a:sym typeface="Arial"/>
            </a:endParaRPr>
          </a:p>
        </p:txBody>
      </p:sp>
      <p:cxnSp>
        <p:nvCxnSpPr>
          <p:cNvPr id="5" name="Straight Connector 4">
            <a:extLst>
              <a:ext uri="{FF2B5EF4-FFF2-40B4-BE49-F238E27FC236}">
                <a16:creationId xmlns:a16="http://schemas.microsoft.com/office/drawing/2014/main" id="{0270DA9A-B17D-59B4-D33C-5942E862D219}"/>
              </a:ext>
            </a:extLst>
          </p:cNvPr>
          <p:cNvCxnSpPr>
            <a:cxnSpLocks/>
          </p:cNvCxnSpPr>
          <p:nvPr>
            <p:custDataLst>
              <p:tags r:id="rId2"/>
            </p:custDataLst>
          </p:nvPr>
        </p:nvCxnSpPr>
        <p:spPr bwMode="gray">
          <a:xfrm>
            <a:off x="11673524" y="8657255"/>
            <a:ext cx="0" cy="2747694"/>
          </a:xfrm>
          <a:prstGeom prst="line">
            <a:avLst/>
          </a:prstGeom>
          <a:ln w="22225" cap="flat" cmpd="sng" algn="ctr">
            <a:solidFill>
              <a:srgbClr val="205766"/>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0" name="Star: 5 Points 29">
            <a:extLst>
              <a:ext uri="{FF2B5EF4-FFF2-40B4-BE49-F238E27FC236}">
                <a16:creationId xmlns:a16="http://schemas.microsoft.com/office/drawing/2014/main" id="{8AA20F0D-69BF-B9D0-F337-57AC6B16E34E}"/>
              </a:ext>
            </a:extLst>
          </p:cNvPr>
          <p:cNvSpPr/>
          <p:nvPr/>
        </p:nvSpPr>
        <p:spPr>
          <a:xfrm>
            <a:off x="11370299" y="8086025"/>
            <a:ext cx="606450" cy="606450"/>
          </a:xfrm>
          <a:prstGeom prst="star5">
            <a:avLst/>
          </a:prstGeom>
          <a:solidFill>
            <a:srgbClr val="F5C44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spTree>
    <p:extLst>
      <p:ext uri="{BB962C8B-B14F-4D97-AF65-F5344CB8AC3E}">
        <p14:creationId xmlns:p14="http://schemas.microsoft.com/office/powerpoint/2010/main" val="46456688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5</a:t>
            </a:fld>
            <a:endParaRPr lang="en-US" sz="1800" b="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lIns="91440" tIns="45720" rIns="91440" bIns="45720"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a:latin typeface="Georgia" panose="02040502050405020303" pitchFamily="18" charset="0"/>
              </a:rPr>
              <a:t>2</a:t>
            </a:r>
          </a:p>
          <a:p>
            <a:pPr algn="ctr" hangingPunct="1"/>
            <a:endParaRPr lang="en-US" b="1">
              <a:latin typeface="Georgia" panose="02040502050405020303" pitchFamily="18" charset="0"/>
            </a:endParaRPr>
          </a:p>
          <a:p>
            <a:pPr algn="ctr" hangingPunct="1"/>
            <a:r>
              <a:rPr lang="en-US" sz="6600" b="1">
                <a:latin typeface="Georgia"/>
              </a:rPr>
              <a:t>Update on funding and planning</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33180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447A3F-44F8-BE94-755D-A695B8DB8F64}"/>
              </a:ext>
            </a:extLst>
          </p:cNvPr>
          <p:cNvSpPr/>
          <p:nvPr/>
        </p:nvSpPr>
        <p:spPr>
          <a:xfrm>
            <a:off x="1494079" y="4102165"/>
            <a:ext cx="6692903" cy="7896513"/>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Text Placeholder 4">
            <a:extLst>
              <a:ext uri="{FF2B5EF4-FFF2-40B4-BE49-F238E27FC236}">
                <a16:creationId xmlns:a16="http://schemas.microsoft.com/office/drawing/2014/main" id="{260C74DC-19BE-19EA-6592-C02BCD809A31}"/>
              </a:ext>
            </a:extLst>
          </p:cNvPr>
          <p:cNvSpPr>
            <a:spLocks noGrp="1"/>
          </p:cNvSpPr>
          <p:nvPr>
            <p:ph type="body" sz="quarter" idx="25"/>
          </p:nvPr>
        </p:nvSpPr>
        <p:spPr>
          <a:xfrm>
            <a:off x="1745505" y="5730597"/>
            <a:ext cx="6441477" cy="4038599"/>
          </a:xfrm>
        </p:spPr>
        <p:txBody>
          <a:bodyPr>
            <a:noAutofit/>
          </a:bodyPr>
          <a:lstStyle/>
          <a:p>
            <a:r>
              <a:rPr lang="en-US" dirty="0"/>
              <a:t>Using funds from the American Rescue Plan Act, ADECA is administering two grant programs:</a:t>
            </a:r>
          </a:p>
          <a:p>
            <a:pPr marL="514350" indent="-514350">
              <a:buClr>
                <a:srgbClr val="242451"/>
              </a:buClr>
              <a:buSzPct val="100000"/>
              <a:buFont typeface="+mj-lt"/>
              <a:buAutoNum type="arabicPeriod"/>
            </a:pPr>
            <a:r>
              <a:rPr lang="en-US" dirty="0"/>
              <a:t>The Alabama Capital Projects Fund (CPF) for last-mile broadband infrastructure</a:t>
            </a:r>
          </a:p>
          <a:p>
            <a:pPr marL="514350" indent="-514350">
              <a:spcBef>
                <a:spcPts val="600"/>
              </a:spcBef>
              <a:buClr>
                <a:srgbClr val="242451"/>
              </a:buClr>
              <a:buSzPct val="100000"/>
              <a:buFont typeface="+mj-lt"/>
              <a:buAutoNum type="arabicPeriod"/>
            </a:pPr>
            <a:r>
              <a:rPr lang="en-US" dirty="0"/>
              <a:t>The Alabama Anchor Institution/Middle-Mile (AIMM) for deploying middle-mile and connecting Anchor Institutions</a:t>
            </a:r>
          </a:p>
        </p:txBody>
      </p:sp>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a:xfrm>
            <a:off x="1326657" y="590550"/>
            <a:ext cx="21730686" cy="2074788"/>
          </a:xfrm>
        </p:spPr>
        <p:txBody>
          <a:bodyPr lIns="91440" tIns="45720" rIns="91440" bIns="45720" anchor="t">
            <a:noAutofit/>
          </a:bodyPr>
          <a:lstStyle/>
          <a:p>
            <a:r>
              <a:rPr lang="en-US">
                <a:latin typeface="Georgia"/>
              </a:rPr>
              <a:t>Overview: current funding and planning</a:t>
            </a:r>
            <a:endParaRPr lang="en-US"/>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a:xfrm>
            <a:off x="1301257" y="2355480"/>
            <a:ext cx="19978863" cy="1134798"/>
          </a:xfrm>
        </p:spPr>
        <p:txBody>
          <a:bodyPr>
            <a:noAutofit/>
          </a:bodyPr>
          <a:lstStyle/>
          <a:p>
            <a:pPr>
              <a:lnSpc>
                <a:spcPts val="4200"/>
              </a:lnSpc>
            </a:pPr>
            <a:r>
              <a:rPr lang="en-US" b="0" dirty="0"/>
              <a:t>ADECA is currently administering the CPF and AIMM, while also developing two sets of plans </a:t>
            </a:r>
            <a:r>
              <a:rPr lang="en-US" sz="3200" dirty="0">
                <a:cs typeface="Gill Sans"/>
              </a:rPr>
              <a:t>—</a:t>
            </a:r>
            <a:r>
              <a:rPr lang="en-US" b="0" dirty="0"/>
              <a:t> one for infrastructure and one for Digital Opportunity </a:t>
            </a:r>
            <a:r>
              <a:rPr lang="en-US" sz="3200" dirty="0">
                <a:cs typeface="Gill Sans"/>
              </a:rPr>
              <a:t>—</a:t>
            </a:r>
            <a:r>
              <a:rPr lang="en-US" b="0" dirty="0"/>
              <a:t> that will unlock additional federal funds.</a:t>
            </a:r>
          </a:p>
        </p:txBody>
      </p:sp>
      <p:sp>
        <p:nvSpPr>
          <p:cNvPr id="9" name="Text Placeholder 4">
            <a:extLst>
              <a:ext uri="{FF2B5EF4-FFF2-40B4-BE49-F238E27FC236}">
                <a16:creationId xmlns:a16="http://schemas.microsoft.com/office/drawing/2014/main" id="{816C2737-766A-84A2-DD98-04A6A9547141}"/>
              </a:ext>
            </a:extLst>
          </p:cNvPr>
          <p:cNvSpPr>
            <a:spLocks noGrp="1"/>
          </p:cNvSpPr>
          <p:nvPr>
            <p:ph type="body" sz="quarter" idx="23"/>
          </p:nvPr>
        </p:nvSpPr>
        <p:spPr>
          <a:xfrm>
            <a:off x="1301257" y="12362615"/>
            <a:ext cx="17536114" cy="341632"/>
          </a:xfrm>
        </p:spPr>
        <p:txBody>
          <a:bodyPr/>
          <a:lstStyle/>
          <a:p>
            <a:fld id="{B50B12B3-D302-D742-AEA8-F03DE9ADCA1C}" type="slidenum">
              <a:rPr lang="en-US" sz="1800" b="0" smtClean="0">
                <a:solidFill>
                  <a:srgbClr val="242451"/>
                </a:solidFill>
              </a:rPr>
              <a:pPr/>
              <a:t>6</a:t>
            </a:fld>
            <a:endParaRPr lang="en-US" sz="1800" b="0">
              <a:solidFill>
                <a:srgbClr val="242451"/>
              </a:solidFill>
            </a:endParaRPr>
          </a:p>
        </p:txBody>
      </p:sp>
      <p:sp>
        <p:nvSpPr>
          <p:cNvPr id="25" name="Rectangle 24">
            <a:extLst>
              <a:ext uri="{FF2B5EF4-FFF2-40B4-BE49-F238E27FC236}">
                <a16:creationId xmlns:a16="http://schemas.microsoft.com/office/drawing/2014/main" id="{85DBD3C4-001B-6F48-FA87-3A05A7804B1F}"/>
              </a:ext>
            </a:extLst>
          </p:cNvPr>
          <p:cNvSpPr/>
          <p:nvPr/>
        </p:nvSpPr>
        <p:spPr>
          <a:xfrm>
            <a:off x="8751724" y="4102165"/>
            <a:ext cx="6692903" cy="7896512"/>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D1BD2B53-8BD8-D746-E395-4E74B86E6E5B}"/>
              </a:ext>
            </a:extLst>
          </p:cNvPr>
          <p:cNvSpPr/>
          <p:nvPr/>
        </p:nvSpPr>
        <p:spPr>
          <a:xfrm>
            <a:off x="15938891" y="4102165"/>
            <a:ext cx="6692903" cy="7896512"/>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Text Placeholder 4">
            <a:extLst>
              <a:ext uri="{FF2B5EF4-FFF2-40B4-BE49-F238E27FC236}">
                <a16:creationId xmlns:a16="http://schemas.microsoft.com/office/drawing/2014/main" id="{269E9028-4737-2BCD-AEED-4379D347A567}"/>
              </a:ext>
            </a:extLst>
          </p:cNvPr>
          <p:cNvSpPr txBox="1">
            <a:spLocks/>
          </p:cNvSpPr>
          <p:nvPr/>
        </p:nvSpPr>
        <p:spPr>
          <a:xfrm>
            <a:off x="1551155" y="4556774"/>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latin typeface="Gill Sans MT" panose="020B0502020104020203" pitchFamily="34" charset="0"/>
              </a:rPr>
              <a:t>CPF and AIMM grant      programs</a:t>
            </a:r>
          </a:p>
        </p:txBody>
      </p:sp>
      <p:sp>
        <p:nvSpPr>
          <p:cNvPr id="43" name="Text Placeholder 4">
            <a:extLst>
              <a:ext uri="{FF2B5EF4-FFF2-40B4-BE49-F238E27FC236}">
                <a16:creationId xmlns:a16="http://schemas.microsoft.com/office/drawing/2014/main" id="{55037CF5-DB60-A08D-BE4B-A6F52F247D01}"/>
              </a:ext>
            </a:extLst>
          </p:cNvPr>
          <p:cNvSpPr txBox="1">
            <a:spLocks/>
          </p:cNvSpPr>
          <p:nvPr/>
        </p:nvSpPr>
        <p:spPr>
          <a:xfrm>
            <a:off x="8770815" y="4556774"/>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a:solidFill>
                  <a:srgbClr val="242451"/>
                </a:solidFill>
                <a:latin typeface="Gill Sans MT" panose="020B0502020104020203" pitchFamily="34" charset="0"/>
              </a:rPr>
              <a:t>Broadband Equity, Access, and Deployment (BEAD) plans</a:t>
            </a:r>
          </a:p>
        </p:txBody>
      </p:sp>
      <p:sp>
        <p:nvSpPr>
          <p:cNvPr id="46" name="Text Placeholder 4">
            <a:extLst>
              <a:ext uri="{FF2B5EF4-FFF2-40B4-BE49-F238E27FC236}">
                <a16:creationId xmlns:a16="http://schemas.microsoft.com/office/drawing/2014/main" id="{444F6478-7381-015F-6430-A00E963F3E19}"/>
              </a:ext>
            </a:extLst>
          </p:cNvPr>
          <p:cNvSpPr txBox="1">
            <a:spLocks/>
          </p:cNvSpPr>
          <p:nvPr/>
        </p:nvSpPr>
        <p:spPr>
          <a:xfrm>
            <a:off x="15938891" y="4556773"/>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latin typeface="Gill Sans MT" panose="020B0502020104020203" pitchFamily="34" charset="0"/>
              </a:rPr>
              <a:t>Alabama Statewide Digital Opportunity Plan</a:t>
            </a:r>
          </a:p>
          <a:p>
            <a:pPr algn="ctr" hangingPunct="1"/>
            <a:endParaRPr lang="en-US" sz="3200" b="1" dirty="0">
              <a:solidFill>
                <a:srgbClr val="242451"/>
              </a:solidFill>
              <a:latin typeface="Gill Sans MT" panose="020B0502020104020203" pitchFamily="34" charset="0"/>
            </a:endParaRPr>
          </a:p>
        </p:txBody>
      </p:sp>
      <p:sp>
        <p:nvSpPr>
          <p:cNvPr id="48" name="Text Placeholder 4">
            <a:extLst>
              <a:ext uri="{FF2B5EF4-FFF2-40B4-BE49-F238E27FC236}">
                <a16:creationId xmlns:a16="http://schemas.microsoft.com/office/drawing/2014/main" id="{9B98AEBE-22B9-3BB1-811A-128105B72C1F}"/>
              </a:ext>
            </a:extLst>
          </p:cNvPr>
          <p:cNvSpPr txBox="1">
            <a:spLocks/>
          </p:cNvSpPr>
          <p:nvPr/>
        </p:nvSpPr>
        <p:spPr>
          <a:xfrm>
            <a:off x="9028943" y="5985974"/>
            <a:ext cx="6176648" cy="2133600"/>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a:latin typeface="Gill Sans MT" panose="020B0502020104020203" pitchFamily="34" charset="0"/>
              </a:rPr>
              <a:t>A plan and proposals that will be submitted to the federal government to access Infrastructure Act funding for construction of new broadband infrastructure.</a:t>
            </a:r>
          </a:p>
        </p:txBody>
      </p:sp>
      <p:sp>
        <p:nvSpPr>
          <p:cNvPr id="49" name="Text Placeholder 4">
            <a:extLst>
              <a:ext uri="{FF2B5EF4-FFF2-40B4-BE49-F238E27FC236}">
                <a16:creationId xmlns:a16="http://schemas.microsoft.com/office/drawing/2014/main" id="{FBC9E753-91BC-26EC-0636-E75C795EE302}"/>
              </a:ext>
            </a:extLst>
          </p:cNvPr>
          <p:cNvSpPr txBox="1">
            <a:spLocks/>
          </p:cNvSpPr>
          <p:nvPr/>
        </p:nvSpPr>
        <p:spPr>
          <a:xfrm>
            <a:off x="16191242" y="5985974"/>
            <a:ext cx="6346726" cy="2476500"/>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defTabSz="533400">
              <a:spcBef>
                <a:spcPct val="0"/>
              </a:spcBef>
            </a:pPr>
            <a:r>
              <a:rPr lang="en-US">
                <a:latin typeface="Gill Sans MT" panose="020B0502020104020203" pitchFamily="34" charset="0"/>
                <a:ea typeface="Noto Sans Symbols"/>
                <a:cs typeface="Noto Sans Symbols"/>
              </a:rPr>
              <a:t>A plan that will be submitted to the federal government to access funding for programs to help Alabama households afford, adopt, and use broadband.</a:t>
            </a:r>
          </a:p>
        </p:txBody>
      </p:sp>
      <p:sp>
        <p:nvSpPr>
          <p:cNvPr id="51" name="Text Placeholder 4">
            <a:extLst>
              <a:ext uri="{FF2B5EF4-FFF2-40B4-BE49-F238E27FC236}">
                <a16:creationId xmlns:a16="http://schemas.microsoft.com/office/drawing/2014/main" id="{6FF38635-1DE4-3A7E-5152-C2F1858D8D74}"/>
              </a:ext>
            </a:extLst>
          </p:cNvPr>
          <p:cNvSpPr txBox="1">
            <a:spLocks/>
          </p:cNvSpPr>
          <p:nvPr/>
        </p:nvSpPr>
        <p:spPr>
          <a:xfrm>
            <a:off x="1644979" y="10518276"/>
            <a:ext cx="6505253" cy="1313512"/>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b="1" dirty="0">
                <a:solidFill>
                  <a:srgbClr val="242451"/>
                </a:solidFill>
                <a:latin typeface="Gill Sans MT"/>
                <a:cs typeface="Gill Sans"/>
              </a:rPr>
              <a:t>Oct. 13: </a:t>
            </a:r>
            <a:r>
              <a:rPr lang="en-US" dirty="0">
                <a:solidFill>
                  <a:srgbClr val="242451"/>
                </a:solidFill>
                <a:latin typeface="Gill Sans MT"/>
                <a:cs typeface="Gill Sans"/>
              </a:rPr>
              <a:t>Application period closed for both programs. (Applications are currently under review.)</a:t>
            </a:r>
            <a:endParaRPr lang="en-US" dirty="0">
              <a:solidFill>
                <a:srgbClr val="242451"/>
              </a:solidFill>
              <a:latin typeface="Gill Sans MT" panose="020B0502020104020203" pitchFamily="34" charset="0"/>
            </a:endParaRPr>
          </a:p>
        </p:txBody>
      </p:sp>
      <p:sp>
        <p:nvSpPr>
          <p:cNvPr id="52" name="Text Placeholder 4">
            <a:extLst>
              <a:ext uri="{FF2B5EF4-FFF2-40B4-BE49-F238E27FC236}">
                <a16:creationId xmlns:a16="http://schemas.microsoft.com/office/drawing/2014/main" id="{8E109638-F61F-D4CF-6F3A-F042F2E22070}"/>
              </a:ext>
            </a:extLst>
          </p:cNvPr>
          <p:cNvSpPr txBox="1">
            <a:spLocks/>
          </p:cNvSpPr>
          <p:nvPr/>
        </p:nvSpPr>
        <p:spPr>
          <a:xfrm>
            <a:off x="9052289" y="8332465"/>
            <a:ext cx="6505253" cy="2830900"/>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spcBef>
                <a:spcPts val="600"/>
              </a:spcBef>
            </a:pPr>
            <a:r>
              <a:rPr lang="en-US" b="1" dirty="0">
                <a:solidFill>
                  <a:srgbClr val="242451"/>
                </a:solidFill>
                <a:latin typeface="Gill Sans MT" panose="020B0502020104020203" pitchFamily="34" charset="0"/>
                <a:cs typeface="Gill Sans"/>
              </a:rPr>
              <a:t>Aug. 28: </a:t>
            </a:r>
            <a:r>
              <a:rPr lang="en-US" dirty="0">
                <a:solidFill>
                  <a:srgbClr val="242451"/>
                </a:solidFill>
                <a:latin typeface="Gill Sans MT" panose="020B0502020104020203" pitchFamily="34" charset="0"/>
                <a:cs typeface="Gill Sans"/>
              </a:rPr>
              <a:t>Five-Year Action Plan submitted to federal government</a:t>
            </a:r>
          </a:p>
          <a:p>
            <a:pPr hangingPunct="1">
              <a:spcBef>
                <a:spcPts val="600"/>
              </a:spcBef>
            </a:pPr>
            <a:r>
              <a:rPr lang="en-US" b="1" dirty="0">
                <a:solidFill>
                  <a:srgbClr val="242451"/>
                </a:solidFill>
                <a:latin typeface="Gill Sans MT" panose="020B0502020104020203" pitchFamily="34" charset="0"/>
                <a:cs typeface="Gill Sans"/>
              </a:rPr>
              <a:t>Nov. 15 to Dec. 14: </a:t>
            </a:r>
            <a:r>
              <a:rPr lang="en-US" dirty="0">
                <a:solidFill>
                  <a:srgbClr val="242451"/>
                </a:solidFill>
                <a:latin typeface="Gill Sans MT" panose="020B0502020104020203" pitchFamily="34" charset="0"/>
                <a:cs typeface="Gill Sans"/>
              </a:rPr>
              <a:t>Initial Proposal Volumes I &amp; II (IPV1 and IPV2) public comment period</a:t>
            </a:r>
          </a:p>
          <a:p>
            <a:pPr hangingPunct="1">
              <a:spcBef>
                <a:spcPts val="600"/>
              </a:spcBef>
            </a:pPr>
            <a:r>
              <a:rPr lang="en-US" b="1" dirty="0">
                <a:solidFill>
                  <a:srgbClr val="242451"/>
                </a:solidFill>
                <a:latin typeface="Gill Sans MT" panose="020B0502020104020203" pitchFamily="34" charset="0"/>
                <a:cs typeface="Gill Sans"/>
              </a:rPr>
              <a:t>Dec. 27:</a:t>
            </a:r>
            <a:r>
              <a:rPr lang="en-US" dirty="0">
                <a:solidFill>
                  <a:srgbClr val="242451"/>
                </a:solidFill>
                <a:latin typeface="Gill Sans MT" panose="020B0502020104020203" pitchFamily="34" charset="0"/>
                <a:cs typeface="Gill Sans"/>
              </a:rPr>
              <a:t> Deadline for submitting Initial Proposal to federal government</a:t>
            </a:r>
          </a:p>
        </p:txBody>
      </p:sp>
      <p:sp>
        <p:nvSpPr>
          <p:cNvPr id="53" name="Text Placeholder 4">
            <a:extLst>
              <a:ext uri="{FF2B5EF4-FFF2-40B4-BE49-F238E27FC236}">
                <a16:creationId xmlns:a16="http://schemas.microsoft.com/office/drawing/2014/main" id="{04BA209B-B29A-6EE3-1EB5-4AF820EC0270}"/>
              </a:ext>
            </a:extLst>
          </p:cNvPr>
          <p:cNvSpPr txBox="1">
            <a:spLocks/>
          </p:cNvSpPr>
          <p:nvPr/>
        </p:nvSpPr>
        <p:spPr>
          <a:xfrm>
            <a:off x="16191242" y="8977555"/>
            <a:ext cx="6346726" cy="1540721"/>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b="1" dirty="0">
                <a:solidFill>
                  <a:srgbClr val="242451"/>
                </a:solidFill>
                <a:latin typeface="Gill Sans MT" panose="020B0502020104020203" pitchFamily="34" charset="0"/>
              </a:rPr>
              <a:t>Oct. 23 to Nov. 23: </a:t>
            </a:r>
            <a:r>
              <a:rPr lang="en-US" dirty="0">
                <a:solidFill>
                  <a:srgbClr val="242451"/>
                </a:solidFill>
                <a:latin typeface="Gill Sans MT" panose="020B0502020104020203" pitchFamily="34" charset="0"/>
              </a:rPr>
              <a:t>Public comment period</a:t>
            </a:r>
          </a:p>
          <a:p>
            <a:pPr hangingPunct="1"/>
            <a:r>
              <a:rPr lang="en-US" b="1" dirty="0">
                <a:solidFill>
                  <a:srgbClr val="242451"/>
                </a:solidFill>
                <a:latin typeface="Gill Sans MT" panose="020B0502020104020203" pitchFamily="34" charset="0"/>
              </a:rPr>
              <a:t>Dec. 14: </a:t>
            </a:r>
            <a:r>
              <a:rPr lang="en-US" dirty="0">
                <a:solidFill>
                  <a:srgbClr val="242451"/>
                </a:solidFill>
                <a:latin typeface="Gill Sans MT" panose="020B0502020104020203" pitchFamily="34" charset="0"/>
              </a:rPr>
              <a:t>Deadline to </a:t>
            </a:r>
            <a:r>
              <a:rPr lang="en-US" b="1" dirty="0">
                <a:solidFill>
                  <a:srgbClr val="242451"/>
                </a:solidFill>
                <a:latin typeface="Gill Sans MT" panose="020B0502020104020203" pitchFamily="34" charset="0"/>
              </a:rPr>
              <a:t>s</a:t>
            </a:r>
            <a:r>
              <a:rPr lang="en-US" dirty="0">
                <a:solidFill>
                  <a:srgbClr val="242451"/>
                </a:solidFill>
                <a:latin typeface="Gill Sans MT" panose="020B0502020104020203" pitchFamily="34" charset="0"/>
              </a:rPr>
              <a:t>ubmit to federal government</a:t>
            </a:r>
          </a:p>
        </p:txBody>
      </p:sp>
    </p:spTree>
    <p:extLst>
      <p:ext uri="{BB962C8B-B14F-4D97-AF65-F5344CB8AC3E}">
        <p14:creationId xmlns:p14="http://schemas.microsoft.com/office/powerpoint/2010/main" val="360530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noAutofit/>
          </a:bodyPr>
          <a:lstStyle/>
          <a:p>
            <a:r>
              <a:rPr lang="en-US"/>
              <a:t>Overview of the BEAD program</a:t>
            </a:r>
          </a:p>
        </p:txBody>
      </p:sp>
      <p:sp>
        <p:nvSpPr>
          <p:cNvPr id="16" name="Rectangle 15">
            <a:extLst>
              <a:ext uri="{FF2B5EF4-FFF2-40B4-BE49-F238E27FC236}">
                <a16:creationId xmlns:a16="http://schemas.microsoft.com/office/drawing/2014/main" id="{AF263670-8726-458D-6A47-0F083D395356}"/>
              </a:ext>
            </a:extLst>
          </p:cNvPr>
          <p:cNvSpPr/>
          <p:nvPr/>
        </p:nvSpPr>
        <p:spPr>
          <a:xfrm>
            <a:off x="52137" y="8603226"/>
            <a:ext cx="24250650" cy="2998224"/>
          </a:xfrm>
          <a:prstGeom prst="rect">
            <a:avLst/>
          </a:prstGeom>
          <a:solidFill>
            <a:schemeClr val="bg1">
              <a:lumMod val="85000"/>
            </a:schemeClr>
          </a:solidFill>
          <a:ln w="31750">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D63FDE27-961C-CCD3-37D5-B51780D3A19F}"/>
              </a:ext>
            </a:extLst>
          </p:cNvPr>
          <p:cNvSpPr/>
          <p:nvPr/>
        </p:nvSpPr>
        <p:spPr>
          <a:xfrm>
            <a:off x="1115735" y="9221925"/>
            <a:ext cx="21941608" cy="1996801"/>
          </a:xfrm>
          <a:prstGeom prst="rightArrow">
            <a:avLst/>
          </a:prstGeom>
          <a:solidFill>
            <a:srgbClr val="33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DE31A3-D71E-EB63-B75C-FE65A4B559CA}"/>
              </a:ext>
            </a:extLst>
          </p:cNvPr>
          <p:cNvSpPr/>
          <p:nvPr/>
        </p:nvSpPr>
        <p:spPr>
          <a:xfrm>
            <a:off x="1372177" y="3738556"/>
            <a:ext cx="21685166" cy="4275075"/>
          </a:xfrm>
          <a:prstGeom prst="rect">
            <a:avLst/>
          </a:prstGeom>
          <a:solidFill>
            <a:schemeClr val="bg1"/>
          </a:solidFill>
          <a:ln w="34925">
            <a:solidFill>
              <a:srgbClr val="242451"/>
            </a:solidFill>
          </a:ln>
          <a:effectLst/>
        </p:spPr>
        <p:txBody>
          <a:bodyPr lIns="91440" tIns="45720" rIns="91440" bIns="45720" anchor="ctr">
            <a:normAutofit/>
          </a:bodyPr>
          <a:lstStyle/>
          <a:p>
            <a:pPr>
              <a:buClrTx/>
              <a:defRPr/>
            </a:pPr>
            <a:endParaRPr kumimoji="0" lang="fr-FR" sz="2000" b="1" i="0" u="none" strike="noStrike" kern="1200" cap="none" spc="0" normalizeH="0" baseline="0" noProof="0">
              <a:ln>
                <a:noFill/>
              </a:ln>
              <a:solidFill>
                <a:srgbClr val="242451"/>
              </a:solidFill>
              <a:effectLst/>
              <a:uLnTx/>
              <a:uFillTx/>
              <a:latin typeface="Gotham"/>
              <a:ea typeface="Open Sans SemiBold"/>
              <a:cs typeface="Open Sans SemiBold"/>
            </a:endParaRPr>
          </a:p>
        </p:txBody>
      </p:sp>
      <p:sp>
        <p:nvSpPr>
          <p:cNvPr id="20" name="TextBox 19">
            <a:extLst>
              <a:ext uri="{FF2B5EF4-FFF2-40B4-BE49-F238E27FC236}">
                <a16:creationId xmlns:a16="http://schemas.microsoft.com/office/drawing/2014/main" id="{FD8F6D4C-037C-0A46-F3EC-79B7D7AE66DC}"/>
              </a:ext>
            </a:extLst>
          </p:cNvPr>
          <p:cNvSpPr txBox="1"/>
          <p:nvPr/>
        </p:nvSpPr>
        <p:spPr>
          <a:xfrm>
            <a:off x="480243" y="8886032"/>
            <a:ext cx="23356502" cy="646331"/>
          </a:xfrm>
          <a:prstGeom prst="rect">
            <a:avLst/>
          </a:prstGeom>
          <a:noFill/>
        </p:spPr>
        <p:txBody>
          <a:bodyPr wrap="square" rtlCol="0">
            <a:spAutoFit/>
          </a:bodyPr>
          <a:lstStyle/>
          <a:p>
            <a:pPr algn="l"/>
            <a:r>
              <a:rPr lang="en-US" sz="3600" b="1">
                <a:solidFill>
                  <a:schemeClr val="tx1">
                    <a:lumMod val="75000"/>
                    <a:lumOff val="25000"/>
                  </a:schemeClr>
                </a:solidFill>
                <a:latin typeface="+mj-lt"/>
                <a:ea typeface="Open Sans" panose="020B0606030504020204" pitchFamily="34" charset="0"/>
                <a:cs typeface="Open Sans" panose="020B0606030504020204" pitchFamily="34" charset="0"/>
              </a:rPr>
              <a:t>      BEAD planning		         Challenge Process and provisional grant program   	   Deployment</a:t>
            </a:r>
          </a:p>
        </p:txBody>
      </p:sp>
      <p:sp>
        <p:nvSpPr>
          <p:cNvPr id="21" name="TextBox 20">
            <a:extLst>
              <a:ext uri="{FF2B5EF4-FFF2-40B4-BE49-F238E27FC236}">
                <a16:creationId xmlns:a16="http://schemas.microsoft.com/office/drawing/2014/main" id="{DF9AB128-5B01-ED9E-A9E4-52F581E75E8F}"/>
              </a:ext>
            </a:extLst>
          </p:cNvPr>
          <p:cNvSpPr txBox="1"/>
          <p:nvPr/>
        </p:nvSpPr>
        <p:spPr>
          <a:xfrm>
            <a:off x="2601635" y="9862343"/>
            <a:ext cx="1755058" cy="707886"/>
          </a:xfrm>
          <a:prstGeom prst="rect">
            <a:avLst/>
          </a:prstGeom>
          <a:noFill/>
        </p:spPr>
        <p:txBody>
          <a:bodyPr wrap="square" rtlCol="0">
            <a:spAutoFit/>
          </a:bodyPr>
          <a:lstStyle/>
          <a:p>
            <a:pPr algn="ctr"/>
            <a:r>
              <a:rPr lang="en-US" sz="4000" b="1">
                <a:solidFill>
                  <a:schemeClr val="bg1"/>
                </a:solidFill>
                <a:latin typeface="Gotham"/>
                <a:cs typeface="Gill Sans" panose="020B0502020104020203"/>
              </a:rPr>
              <a:t>2023</a:t>
            </a:r>
          </a:p>
        </p:txBody>
      </p:sp>
      <p:sp>
        <p:nvSpPr>
          <p:cNvPr id="23" name="TextBox 22">
            <a:extLst>
              <a:ext uri="{FF2B5EF4-FFF2-40B4-BE49-F238E27FC236}">
                <a16:creationId xmlns:a16="http://schemas.microsoft.com/office/drawing/2014/main" id="{6365CACA-BFFD-F2A7-1201-11630C4E01F7}"/>
              </a:ext>
            </a:extLst>
          </p:cNvPr>
          <p:cNvSpPr txBox="1"/>
          <p:nvPr/>
        </p:nvSpPr>
        <p:spPr>
          <a:xfrm>
            <a:off x="10609841" y="9862343"/>
            <a:ext cx="1755058" cy="707886"/>
          </a:xfrm>
          <a:prstGeom prst="rect">
            <a:avLst/>
          </a:prstGeom>
          <a:noFill/>
        </p:spPr>
        <p:txBody>
          <a:bodyPr wrap="square" rtlCol="0">
            <a:spAutoFit/>
          </a:bodyPr>
          <a:lstStyle/>
          <a:p>
            <a:pPr algn="ctr"/>
            <a:r>
              <a:rPr lang="en-US" sz="4000" b="1">
                <a:solidFill>
                  <a:schemeClr val="bg1"/>
                </a:solidFill>
                <a:latin typeface="Gotham"/>
                <a:cs typeface="Gill Sans" panose="020B0502020104020203"/>
              </a:rPr>
              <a:t>2024</a:t>
            </a:r>
          </a:p>
        </p:txBody>
      </p:sp>
      <p:sp>
        <p:nvSpPr>
          <p:cNvPr id="24" name="TextBox 23">
            <a:extLst>
              <a:ext uri="{FF2B5EF4-FFF2-40B4-BE49-F238E27FC236}">
                <a16:creationId xmlns:a16="http://schemas.microsoft.com/office/drawing/2014/main" id="{85AE0637-9122-C546-DF71-D873159500BD}"/>
              </a:ext>
            </a:extLst>
          </p:cNvPr>
          <p:cNvSpPr txBox="1"/>
          <p:nvPr/>
        </p:nvSpPr>
        <p:spPr>
          <a:xfrm>
            <a:off x="18487226" y="9846351"/>
            <a:ext cx="1755058" cy="707886"/>
          </a:xfrm>
          <a:prstGeom prst="rect">
            <a:avLst/>
          </a:prstGeom>
          <a:noFill/>
        </p:spPr>
        <p:txBody>
          <a:bodyPr wrap="square" rtlCol="0">
            <a:spAutoFit/>
          </a:bodyPr>
          <a:lstStyle/>
          <a:p>
            <a:pPr algn="ctr"/>
            <a:r>
              <a:rPr lang="en-US" sz="4000" b="1">
                <a:solidFill>
                  <a:schemeClr val="bg1"/>
                </a:solidFill>
                <a:latin typeface="Gotham"/>
              </a:rPr>
              <a:t>2025</a:t>
            </a:r>
          </a:p>
        </p:txBody>
      </p:sp>
      <p:sp>
        <p:nvSpPr>
          <p:cNvPr id="26" name="Text Placeholder 4">
            <a:extLst>
              <a:ext uri="{FF2B5EF4-FFF2-40B4-BE49-F238E27FC236}">
                <a16:creationId xmlns:a16="http://schemas.microsoft.com/office/drawing/2014/main" id="{5EE00E7C-4EBE-0418-797E-6A459D45EA2E}"/>
              </a:ext>
            </a:extLst>
          </p:cNvPr>
          <p:cNvSpPr txBox="1">
            <a:spLocks/>
          </p:cNvSpPr>
          <p:nvPr/>
        </p:nvSpPr>
        <p:spPr>
          <a:xfrm>
            <a:off x="1821704" y="3738556"/>
            <a:ext cx="20847795" cy="4275075"/>
          </a:xfrm>
          <a:prstGeom prst="rect">
            <a:avLst/>
          </a:prstGeom>
        </p:spPr>
        <p:txBody>
          <a:bodyPr lIns="91440" tIns="45720" rIns="91440" bIns="45720" anchor="ctr">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3200" dirty="0">
                <a:latin typeface="Gill Sans MT" panose="020B0502020104020203" pitchFamily="34" charset="0"/>
                <a:cs typeface="Gill Sans"/>
              </a:rPr>
              <a:t>In June, Alabama was allocated $1.4 billion of federal BEAD funds that will become available following completion of the federal planning cycle.</a:t>
            </a:r>
          </a:p>
          <a:p>
            <a:pPr hangingPunct="1"/>
            <a:r>
              <a:rPr lang="en-US" sz="3200" dirty="0">
                <a:latin typeface="Gill Sans MT" panose="020B0502020104020203" pitchFamily="34" charset="0"/>
                <a:cs typeface="Gill Sans"/>
              </a:rPr>
              <a:t>Funds are prioritized for serving unserved locations first (those that cannot get internet service of 25/3 Mbps) and underserved second (those that can only get internet service between 25/3 and 100/20 Mbps).</a:t>
            </a:r>
          </a:p>
          <a:p>
            <a:pPr hangingPunct="1"/>
            <a:r>
              <a:rPr lang="en-US" sz="3200" dirty="0">
                <a:latin typeface="Gill Sans MT" panose="020B0502020104020203" pitchFamily="34" charset="0"/>
                <a:cs typeface="Gill Sans"/>
              </a:rPr>
              <a:t>ADECA has submitted the BEAD Five-Year Action Plan to the federal government.</a:t>
            </a:r>
          </a:p>
          <a:p>
            <a:pPr hangingPunct="1"/>
            <a:r>
              <a:rPr lang="en-US" sz="3200" dirty="0">
                <a:latin typeface="Gill Sans MT" panose="020B0502020104020203" pitchFamily="34" charset="0"/>
                <a:cs typeface="Gill Sans"/>
              </a:rPr>
              <a:t>The Alabama BEAD Initial Proposal Volume 1 and Volume 2 are in the public comment period.</a:t>
            </a:r>
          </a:p>
        </p:txBody>
      </p:sp>
      <p:sp>
        <p:nvSpPr>
          <p:cNvPr id="27" name="Text Placeholder 4">
            <a:extLst>
              <a:ext uri="{FF2B5EF4-FFF2-40B4-BE49-F238E27FC236}">
                <a16:creationId xmlns:a16="http://schemas.microsoft.com/office/drawing/2014/main" id="{BF2B2600-6D2E-2A32-FDC3-D8D49A8516D5}"/>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7</a:t>
            </a:fld>
            <a:endParaRPr lang="en-US" sz="1800" b="0">
              <a:solidFill>
                <a:srgbClr val="242451"/>
              </a:solidFill>
              <a:latin typeface="Gill Sans MT" panose="020B0502020104020203" pitchFamily="34" charset="0"/>
            </a:endParaRPr>
          </a:p>
        </p:txBody>
      </p:sp>
    </p:spTree>
    <p:extLst>
      <p:ext uri="{BB962C8B-B14F-4D97-AF65-F5344CB8AC3E}">
        <p14:creationId xmlns:p14="http://schemas.microsoft.com/office/powerpoint/2010/main" val="17302881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8</a:t>
            </a:fld>
            <a:endParaRPr lang="en-US" sz="1800" b="0">
              <a:solidFill>
                <a:srgbClr val="242451"/>
              </a:solidFill>
              <a:latin typeface="Gill Sans MT" panose="020B0502020104020203" pitchFamily="34" charset="0"/>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a:t>BEAD planning deliverables</a:t>
            </a:r>
          </a:p>
        </p:txBody>
      </p:sp>
      <p:graphicFrame>
        <p:nvGraphicFramePr>
          <p:cNvPr id="5" name="Diagram 4">
            <a:extLst>
              <a:ext uri="{FF2B5EF4-FFF2-40B4-BE49-F238E27FC236}">
                <a16:creationId xmlns:a16="http://schemas.microsoft.com/office/drawing/2014/main" id="{53CE2DBA-029E-FA2F-1579-B8BA28BF2BB7}"/>
              </a:ext>
            </a:extLst>
          </p:cNvPr>
          <p:cNvGraphicFramePr/>
          <p:nvPr>
            <p:extLst>
              <p:ext uri="{D42A27DB-BD31-4B8C-83A1-F6EECF244321}">
                <p14:modId xmlns:p14="http://schemas.microsoft.com/office/powerpoint/2010/main" val="3395778599"/>
              </p:ext>
            </p:extLst>
          </p:nvPr>
        </p:nvGraphicFramePr>
        <p:xfrm>
          <a:off x="871501" y="2724332"/>
          <a:ext cx="21531299" cy="9846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522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latin typeface="Gill Sans MT" panose="020B0502020104020203" pitchFamily="34" charset="0"/>
              </a:rPr>
              <a:pPr hangingPunct="1"/>
              <a:t>9</a:t>
            </a:fld>
            <a:endParaRPr lang="en-US" sz="1800" b="0">
              <a:solidFill>
                <a:srgbClr val="242451"/>
              </a:solidFill>
              <a:latin typeface="Gill Sans MT" panose="020B0502020104020203" pitchFamily="34" charset="0"/>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a:t>BEAD grant program timeline</a:t>
            </a:r>
          </a:p>
        </p:txBody>
      </p:sp>
      <p:sp>
        <p:nvSpPr>
          <p:cNvPr id="2" name="Rectangle 1">
            <a:extLst>
              <a:ext uri="{FF2B5EF4-FFF2-40B4-BE49-F238E27FC236}">
                <a16:creationId xmlns:a16="http://schemas.microsoft.com/office/drawing/2014/main" id="{601D00B0-7A06-5218-5A08-12355A4CFAA5}"/>
              </a:ext>
            </a:extLst>
          </p:cNvPr>
          <p:cNvSpPr/>
          <p:nvPr>
            <p:custDataLst>
              <p:tags r:id="rId1"/>
            </p:custDataLst>
          </p:nvPr>
        </p:nvSpPr>
        <p:spPr bwMode="auto">
          <a:xfrm>
            <a:off x="6100272" y="3556947"/>
            <a:ext cx="3178172" cy="469906"/>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fld id="{2D213F0D-EFFC-4862-81A7-1058CD5107DC}" type="datetime'''''''''''''''2''''''''''''0''''''''''''''''''''2''3'''">
              <a:rPr lang="en-US" altLang="en-US" sz="2800">
                <a:solidFill>
                  <a:srgbClr val="242451"/>
                </a:solidFill>
                <a:latin typeface="+mj-lt"/>
              </a:rPr>
              <a:pPr algn="ctr">
                <a:spcBef>
                  <a:spcPct val="0"/>
                </a:spcBef>
                <a:spcAft>
                  <a:spcPct val="0"/>
                </a:spcAft>
              </a:pPr>
              <a:t>2023</a:t>
            </a:fld>
            <a:endParaRPr lang="en-US" sz="2800">
              <a:solidFill>
                <a:srgbClr val="242451"/>
              </a:solidFill>
              <a:latin typeface="+mj-lt"/>
            </a:endParaRPr>
          </a:p>
        </p:txBody>
      </p:sp>
      <p:sp>
        <p:nvSpPr>
          <p:cNvPr id="3" name="Rectangle 2">
            <a:extLst>
              <a:ext uri="{FF2B5EF4-FFF2-40B4-BE49-F238E27FC236}">
                <a16:creationId xmlns:a16="http://schemas.microsoft.com/office/drawing/2014/main" id="{D91959B5-C31E-24FB-A1DC-41E31DB6251A}"/>
              </a:ext>
            </a:extLst>
          </p:cNvPr>
          <p:cNvSpPr/>
          <p:nvPr>
            <p:custDataLst>
              <p:tags r:id="rId2"/>
            </p:custDataLst>
          </p:nvPr>
        </p:nvSpPr>
        <p:spPr bwMode="auto">
          <a:xfrm>
            <a:off x="9246697" y="3556943"/>
            <a:ext cx="12652374" cy="469906"/>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fld id="{6B8317FF-8B25-4AC8-BE5A-6DF6BE0FC85E}" type="datetime'''''''''2''''''''''02''''''''''''''''''''''4'''''''''''''''">
              <a:rPr lang="en-US" altLang="en-US" sz="2800">
                <a:solidFill>
                  <a:srgbClr val="242451"/>
                </a:solidFill>
                <a:latin typeface="+mj-lt"/>
              </a:rPr>
              <a:pPr algn="ctr">
                <a:spcBef>
                  <a:spcPct val="0"/>
                </a:spcBef>
                <a:spcAft>
                  <a:spcPct val="0"/>
                </a:spcAft>
              </a:pPr>
              <a:t>2024</a:t>
            </a:fld>
            <a:endParaRPr lang="en-US" sz="2800">
              <a:solidFill>
                <a:srgbClr val="242451"/>
              </a:solidFill>
              <a:latin typeface="+mj-lt"/>
            </a:endParaRPr>
          </a:p>
        </p:txBody>
      </p:sp>
      <p:sp>
        <p:nvSpPr>
          <p:cNvPr id="6" name="Rectangle 5">
            <a:extLst>
              <a:ext uri="{FF2B5EF4-FFF2-40B4-BE49-F238E27FC236}">
                <a16:creationId xmlns:a16="http://schemas.microsoft.com/office/drawing/2014/main" id="{79397BB0-3CEC-4196-2F98-E7465E27E191}"/>
              </a:ext>
            </a:extLst>
          </p:cNvPr>
          <p:cNvSpPr/>
          <p:nvPr>
            <p:custDataLst>
              <p:tags r:id="rId3"/>
            </p:custDataLst>
          </p:nvPr>
        </p:nvSpPr>
        <p:spPr bwMode="auto">
          <a:xfrm>
            <a:off x="6100271" y="4026856"/>
            <a:ext cx="10382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Oct</a:t>
            </a:r>
          </a:p>
        </p:txBody>
      </p:sp>
      <p:sp>
        <p:nvSpPr>
          <p:cNvPr id="7" name="Rectangle 6">
            <a:extLst>
              <a:ext uri="{FF2B5EF4-FFF2-40B4-BE49-F238E27FC236}">
                <a16:creationId xmlns:a16="http://schemas.microsoft.com/office/drawing/2014/main" id="{11E4FD20-0FC7-D7E7-B5E1-254F5D6EC1CA}"/>
              </a:ext>
            </a:extLst>
          </p:cNvPr>
          <p:cNvSpPr/>
          <p:nvPr>
            <p:custDataLst>
              <p:tags r:id="rId4"/>
            </p:custDataLst>
          </p:nvPr>
        </p:nvSpPr>
        <p:spPr bwMode="auto">
          <a:xfrm>
            <a:off x="7138496" y="4026856"/>
            <a:ext cx="106997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Nov</a:t>
            </a:r>
          </a:p>
        </p:txBody>
      </p:sp>
      <p:sp>
        <p:nvSpPr>
          <p:cNvPr id="8" name="Rectangle 7">
            <a:extLst>
              <a:ext uri="{FF2B5EF4-FFF2-40B4-BE49-F238E27FC236}">
                <a16:creationId xmlns:a16="http://schemas.microsoft.com/office/drawing/2014/main" id="{2E67661B-15B2-03FF-A8C9-F999938F72B3}"/>
              </a:ext>
            </a:extLst>
          </p:cNvPr>
          <p:cNvSpPr/>
          <p:nvPr>
            <p:custDataLst>
              <p:tags r:id="rId5"/>
            </p:custDataLst>
          </p:nvPr>
        </p:nvSpPr>
        <p:spPr bwMode="auto">
          <a:xfrm>
            <a:off x="8208471" y="4026856"/>
            <a:ext cx="10382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Dec</a:t>
            </a:r>
          </a:p>
        </p:txBody>
      </p:sp>
      <p:sp>
        <p:nvSpPr>
          <p:cNvPr id="9" name="Rectangle 8">
            <a:extLst>
              <a:ext uri="{FF2B5EF4-FFF2-40B4-BE49-F238E27FC236}">
                <a16:creationId xmlns:a16="http://schemas.microsoft.com/office/drawing/2014/main" id="{683CE2C1-DD43-A7EB-9609-2E4B273AA96A}"/>
              </a:ext>
            </a:extLst>
          </p:cNvPr>
          <p:cNvSpPr/>
          <p:nvPr>
            <p:custDataLst>
              <p:tags r:id="rId6"/>
            </p:custDataLst>
          </p:nvPr>
        </p:nvSpPr>
        <p:spPr bwMode="auto">
          <a:xfrm>
            <a:off x="9246696" y="4026856"/>
            <a:ext cx="106997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Jan</a:t>
            </a:r>
          </a:p>
        </p:txBody>
      </p:sp>
      <p:sp>
        <p:nvSpPr>
          <p:cNvPr id="11" name="Rectangle 10">
            <a:extLst>
              <a:ext uri="{FF2B5EF4-FFF2-40B4-BE49-F238E27FC236}">
                <a16:creationId xmlns:a16="http://schemas.microsoft.com/office/drawing/2014/main" id="{4179DAC8-4FEE-1DB2-D6B2-E1D41DDD2A10}"/>
              </a:ext>
            </a:extLst>
          </p:cNvPr>
          <p:cNvSpPr/>
          <p:nvPr>
            <p:custDataLst>
              <p:tags r:id="rId7"/>
            </p:custDataLst>
          </p:nvPr>
        </p:nvSpPr>
        <p:spPr bwMode="auto">
          <a:xfrm>
            <a:off x="10316671" y="4026856"/>
            <a:ext cx="1073150"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Feb</a:t>
            </a:r>
          </a:p>
        </p:txBody>
      </p:sp>
      <p:sp>
        <p:nvSpPr>
          <p:cNvPr id="12" name="Rectangle 11">
            <a:extLst>
              <a:ext uri="{FF2B5EF4-FFF2-40B4-BE49-F238E27FC236}">
                <a16:creationId xmlns:a16="http://schemas.microsoft.com/office/drawing/2014/main" id="{573297E1-E69F-5CCE-BF08-621F969ECB5D}"/>
              </a:ext>
            </a:extLst>
          </p:cNvPr>
          <p:cNvSpPr/>
          <p:nvPr>
            <p:custDataLst>
              <p:tags r:id="rId8"/>
            </p:custDataLst>
          </p:nvPr>
        </p:nvSpPr>
        <p:spPr bwMode="auto">
          <a:xfrm>
            <a:off x="11389821" y="4026856"/>
            <a:ext cx="1035050"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Mar</a:t>
            </a:r>
          </a:p>
        </p:txBody>
      </p:sp>
      <p:sp>
        <p:nvSpPr>
          <p:cNvPr id="13" name="Rectangle 12">
            <a:extLst>
              <a:ext uri="{FF2B5EF4-FFF2-40B4-BE49-F238E27FC236}">
                <a16:creationId xmlns:a16="http://schemas.microsoft.com/office/drawing/2014/main" id="{1C307126-F1DB-E089-E328-D5C04592286B}"/>
              </a:ext>
            </a:extLst>
          </p:cNvPr>
          <p:cNvSpPr/>
          <p:nvPr>
            <p:custDataLst>
              <p:tags r:id="rId9"/>
            </p:custDataLst>
          </p:nvPr>
        </p:nvSpPr>
        <p:spPr bwMode="auto">
          <a:xfrm>
            <a:off x="12424871" y="4026856"/>
            <a:ext cx="1073150"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Apr</a:t>
            </a:r>
          </a:p>
        </p:txBody>
      </p:sp>
      <p:sp>
        <p:nvSpPr>
          <p:cNvPr id="14" name="Rectangle 13">
            <a:extLst>
              <a:ext uri="{FF2B5EF4-FFF2-40B4-BE49-F238E27FC236}">
                <a16:creationId xmlns:a16="http://schemas.microsoft.com/office/drawing/2014/main" id="{F6ED2C80-9F50-DF40-02C7-FE70772EB42E}"/>
              </a:ext>
            </a:extLst>
          </p:cNvPr>
          <p:cNvSpPr/>
          <p:nvPr>
            <p:custDataLst>
              <p:tags r:id="rId10"/>
            </p:custDataLst>
          </p:nvPr>
        </p:nvSpPr>
        <p:spPr bwMode="auto">
          <a:xfrm>
            <a:off x="13498021" y="4026856"/>
            <a:ext cx="10382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May</a:t>
            </a:r>
          </a:p>
        </p:txBody>
      </p:sp>
      <p:sp>
        <p:nvSpPr>
          <p:cNvPr id="15" name="Rectangle 14">
            <a:extLst>
              <a:ext uri="{FF2B5EF4-FFF2-40B4-BE49-F238E27FC236}">
                <a16:creationId xmlns:a16="http://schemas.microsoft.com/office/drawing/2014/main" id="{BC80F4A6-AFDF-EA2A-5D49-F34CCA851361}"/>
              </a:ext>
            </a:extLst>
          </p:cNvPr>
          <p:cNvSpPr/>
          <p:nvPr>
            <p:custDataLst>
              <p:tags r:id="rId11"/>
            </p:custDataLst>
          </p:nvPr>
        </p:nvSpPr>
        <p:spPr bwMode="auto">
          <a:xfrm>
            <a:off x="14536246" y="4026856"/>
            <a:ext cx="106997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Jun</a:t>
            </a:r>
          </a:p>
        </p:txBody>
      </p:sp>
      <p:sp>
        <p:nvSpPr>
          <p:cNvPr id="16" name="Rectangle 15">
            <a:extLst>
              <a:ext uri="{FF2B5EF4-FFF2-40B4-BE49-F238E27FC236}">
                <a16:creationId xmlns:a16="http://schemas.microsoft.com/office/drawing/2014/main" id="{BA3CD513-2F64-141C-631A-6C268254E7C0}"/>
              </a:ext>
            </a:extLst>
          </p:cNvPr>
          <p:cNvSpPr/>
          <p:nvPr>
            <p:custDataLst>
              <p:tags r:id="rId12"/>
            </p:custDataLst>
          </p:nvPr>
        </p:nvSpPr>
        <p:spPr bwMode="auto">
          <a:xfrm>
            <a:off x="15606221" y="4026856"/>
            <a:ext cx="1073150"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Jul</a:t>
            </a:r>
          </a:p>
        </p:txBody>
      </p:sp>
      <p:sp>
        <p:nvSpPr>
          <p:cNvPr id="17" name="Rectangle 16">
            <a:extLst>
              <a:ext uri="{FF2B5EF4-FFF2-40B4-BE49-F238E27FC236}">
                <a16:creationId xmlns:a16="http://schemas.microsoft.com/office/drawing/2014/main" id="{285229E1-D356-060A-DFB0-3CDC15CB456E}"/>
              </a:ext>
            </a:extLst>
          </p:cNvPr>
          <p:cNvSpPr/>
          <p:nvPr>
            <p:custDataLst>
              <p:tags r:id="rId13"/>
            </p:custDataLst>
          </p:nvPr>
        </p:nvSpPr>
        <p:spPr bwMode="auto">
          <a:xfrm>
            <a:off x="16679371" y="4026856"/>
            <a:ext cx="10001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Aug</a:t>
            </a:r>
          </a:p>
        </p:txBody>
      </p:sp>
      <p:sp>
        <p:nvSpPr>
          <p:cNvPr id="18" name="Rectangle 17">
            <a:extLst>
              <a:ext uri="{FF2B5EF4-FFF2-40B4-BE49-F238E27FC236}">
                <a16:creationId xmlns:a16="http://schemas.microsoft.com/office/drawing/2014/main" id="{CAC5079F-71EC-ECA5-6B12-870F97DF1C14}"/>
              </a:ext>
            </a:extLst>
          </p:cNvPr>
          <p:cNvSpPr/>
          <p:nvPr>
            <p:custDataLst>
              <p:tags r:id="rId14"/>
            </p:custDataLst>
          </p:nvPr>
        </p:nvSpPr>
        <p:spPr bwMode="auto">
          <a:xfrm>
            <a:off x="17679497" y="4026856"/>
            <a:ext cx="1073150"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Sep</a:t>
            </a:r>
          </a:p>
        </p:txBody>
      </p:sp>
      <p:sp>
        <p:nvSpPr>
          <p:cNvPr id="19" name="Rectangle 18">
            <a:extLst>
              <a:ext uri="{FF2B5EF4-FFF2-40B4-BE49-F238E27FC236}">
                <a16:creationId xmlns:a16="http://schemas.microsoft.com/office/drawing/2014/main" id="{33B274FF-11E0-306F-99F5-07397743F579}"/>
              </a:ext>
            </a:extLst>
          </p:cNvPr>
          <p:cNvSpPr/>
          <p:nvPr>
            <p:custDataLst>
              <p:tags r:id="rId15"/>
            </p:custDataLst>
          </p:nvPr>
        </p:nvSpPr>
        <p:spPr bwMode="auto">
          <a:xfrm>
            <a:off x="18752647" y="4026856"/>
            <a:ext cx="10382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Oct</a:t>
            </a:r>
          </a:p>
        </p:txBody>
      </p:sp>
      <p:sp>
        <p:nvSpPr>
          <p:cNvPr id="20" name="Rectangle 19">
            <a:extLst>
              <a:ext uri="{FF2B5EF4-FFF2-40B4-BE49-F238E27FC236}">
                <a16:creationId xmlns:a16="http://schemas.microsoft.com/office/drawing/2014/main" id="{7A1B7CB8-5921-BBC6-A31A-EADAA1A55D31}"/>
              </a:ext>
            </a:extLst>
          </p:cNvPr>
          <p:cNvSpPr/>
          <p:nvPr>
            <p:custDataLst>
              <p:tags r:id="rId16"/>
            </p:custDataLst>
          </p:nvPr>
        </p:nvSpPr>
        <p:spPr bwMode="auto">
          <a:xfrm>
            <a:off x="19790870" y="4026856"/>
            <a:ext cx="106997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Nov</a:t>
            </a:r>
          </a:p>
        </p:txBody>
      </p:sp>
      <p:sp>
        <p:nvSpPr>
          <p:cNvPr id="21" name="Rectangle 20">
            <a:extLst>
              <a:ext uri="{FF2B5EF4-FFF2-40B4-BE49-F238E27FC236}">
                <a16:creationId xmlns:a16="http://schemas.microsoft.com/office/drawing/2014/main" id="{1C7E3FA8-95EC-722B-2873-2061A6176DF4}"/>
              </a:ext>
            </a:extLst>
          </p:cNvPr>
          <p:cNvSpPr/>
          <p:nvPr>
            <p:custDataLst>
              <p:tags r:id="rId17"/>
            </p:custDataLst>
          </p:nvPr>
        </p:nvSpPr>
        <p:spPr bwMode="auto">
          <a:xfrm>
            <a:off x="20860847" y="4026856"/>
            <a:ext cx="1038226" cy="520700"/>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47626" rIns="0" bIns="47626" numCol="1" spcCol="0" rtlCol="0" anchor="ctr" anchorCtr="0">
            <a:noAutofit/>
          </a:bodyPr>
          <a:lstStyle/>
          <a:p>
            <a:pPr algn="ctr">
              <a:spcBef>
                <a:spcPct val="0"/>
              </a:spcBef>
              <a:spcAft>
                <a:spcPct val="0"/>
              </a:spcAft>
            </a:pPr>
            <a:r>
              <a:rPr lang="en-US" sz="2800">
                <a:solidFill>
                  <a:srgbClr val="242451"/>
                </a:solidFill>
                <a:latin typeface="+mj-lt"/>
              </a:rPr>
              <a:t>Dec</a:t>
            </a:r>
          </a:p>
        </p:txBody>
      </p:sp>
      <p:cxnSp>
        <p:nvCxnSpPr>
          <p:cNvPr id="22" name="Straight Connector 21">
            <a:extLst>
              <a:ext uri="{FF2B5EF4-FFF2-40B4-BE49-F238E27FC236}">
                <a16:creationId xmlns:a16="http://schemas.microsoft.com/office/drawing/2014/main" id="{7541B973-5ED2-7682-C1AA-94D0CF928665}"/>
              </a:ext>
            </a:extLst>
          </p:cNvPr>
          <p:cNvCxnSpPr/>
          <p:nvPr>
            <p:custDataLst>
              <p:tags r:id="rId18"/>
            </p:custDataLst>
          </p:nvPr>
        </p:nvCxnSpPr>
        <p:spPr bwMode="auto">
          <a:xfrm>
            <a:off x="103166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6D96630-559B-6877-F42F-C30A2A5700DD}"/>
              </a:ext>
            </a:extLst>
          </p:cNvPr>
          <p:cNvCxnSpPr/>
          <p:nvPr>
            <p:custDataLst>
              <p:tags r:id="rId19"/>
            </p:custDataLst>
          </p:nvPr>
        </p:nvCxnSpPr>
        <p:spPr bwMode="auto">
          <a:xfrm>
            <a:off x="713849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BDEE796-41AE-BCEB-A061-C98E0DAB35F7}"/>
              </a:ext>
            </a:extLst>
          </p:cNvPr>
          <p:cNvCxnSpPr/>
          <p:nvPr>
            <p:custDataLst>
              <p:tags r:id="rId20"/>
            </p:custDataLst>
          </p:nvPr>
        </p:nvCxnSpPr>
        <p:spPr bwMode="auto">
          <a:xfrm>
            <a:off x="166793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75B8EFA-FE65-8677-55A0-6159870E4221}"/>
              </a:ext>
            </a:extLst>
          </p:cNvPr>
          <p:cNvCxnSpPr/>
          <p:nvPr>
            <p:custDataLst>
              <p:tags r:id="rId21"/>
            </p:custDataLst>
          </p:nvPr>
        </p:nvCxnSpPr>
        <p:spPr bwMode="auto">
          <a:xfrm>
            <a:off x="1875264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70BD2E-E1A0-6808-9561-27044A00B9A6}"/>
              </a:ext>
            </a:extLst>
          </p:cNvPr>
          <p:cNvCxnSpPr/>
          <p:nvPr>
            <p:custDataLst>
              <p:tags r:id="rId22"/>
            </p:custDataLst>
          </p:nvPr>
        </p:nvCxnSpPr>
        <p:spPr bwMode="auto">
          <a:xfrm>
            <a:off x="1349802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7552FD7-CCD7-BF0A-88B5-1777FF3F0442}"/>
              </a:ext>
            </a:extLst>
          </p:cNvPr>
          <p:cNvCxnSpPr/>
          <p:nvPr>
            <p:custDataLst>
              <p:tags r:id="rId23"/>
            </p:custDataLst>
          </p:nvPr>
        </p:nvCxnSpPr>
        <p:spPr bwMode="auto">
          <a:xfrm>
            <a:off x="1767949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9529D0C-3974-3D34-CA9A-75C3CE9E147C}"/>
              </a:ext>
            </a:extLst>
          </p:cNvPr>
          <p:cNvCxnSpPr/>
          <p:nvPr>
            <p:custDataLst>
              <p:tags r:id="rId24"/>
            </p:custDataLst>
          </p:nvPr>
        </p:nvCxnSpPr>
        <p:spPr bwMode="auto">
          <a:xfrm>
            <a:off x="82084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513E9BA-A884-8872-72B0-A91B00D5BB72}"/>
              </a:ext>
            </a:extLst>
          </p:cNvPr>
          <p:cNvCxnSpPr/>
          <p:nvPr>
            <p:custDataLst>
              <p:tags r:id="rId25"/>
            </p:custDataLst>
          </p:nvPr>
        </p:nvCxnSpPr>
        <p:spPr bwMode="auto">
          <a:xfrm>
            <a:off x="1560622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5E712F2-DD02-C05C-4B9C-1635EE000A68}"/>
              </a:ext>
            </a:extLst>
          </p:cNvPr>
          <p:cNvCxnSpPr/>
          <p:nvPr>
            <p:custDataLst>
              <p:tags r:id="rId26"/>
            </p:custDataLst>
          </p:nvPr>
        </p:nvCxnSpPr>
        <p:spPr bwMode="auto">
          <a:xfrm>
            <a:off x="924669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3DCBC17-61A2-2831-78FA-3981E4905C21}"/>
              </a:ext>
            </a:extLst>
          </p:cNvPr>
          <p:cNvCxnSpPr/>
          <p:nvPr>
            <p:custDataLst>
              <p:tags r:id="rId27"/>
            </p:custDataLst>
          </p:nvPr>
        </p:nvCxnSpPr>
        <p:spPr bwMode="auto">
          <a:xfrm>
            <a:off x="124248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26783CC-4C99-76A1-58CF-133A2830F0E7}"/>
              </a:ext>
            </a:extLst>
          </p:cNvPr>
          <p:cNvCxnSpPr/>
          <p:nvPr>
            <p:custDataLst>
              <p:tags r:id="rId28"/>
            </p:custDataLst>
          </p:nvPr>
        </p:nvCxnSpPr>
        <p:spPr bwMode="auto">
          <a:xfrm>
            <a:off x="2086084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BEB0C0A-0480-8D15-F0CD-1C5DA08994C1}"/>
              </a:ext>
            </a:extLst>
          </p:cNvPr>
          <p:cNvCxnSpPr/>
          <p:nvPr>
            <p:custDataLst>
              <p:tags r:id="rId29"/>
            </p:custDataLst>
          </p:nvPr>
        </p:nvCxnSpPr>
        <p:spPr bwMode="auto">
          <a:xfrm>
            <a:off x="1138982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BB6E39E-28CD-B71C-9ECC-49DD1768A2D9}"/>
              </a:ext>
            </a:extLst>
          </p:cNvPr>
          <p:cNvCxnSpPr/>
          <p:nvPr>
            <p:custDataLst>
              <p:tags r:id="rId30"/>
            </p:custDataLst>
          </p:nvPr>
        </p:nvCxnSpPr>
        <p:spPr bwMode="auto">
          <a:xfrm>
            <a:off x="14536246"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326D4AF-7B06-4AF1-769A-6C2AF3BAF0B6}"/>
              </a:ext>
            </a:extLst>
          </p:cNvPr>
          <p:cNvCxnSpPr/>
          <p:nvPr>
            <p:custDataLst>
              <p:tags r:id="rId31"/>
            </p:custDataLst>
          </p:nvPr>
        </p:nvCxnSpPr>
        <p:spPr bwMode="auto">
          <a:xfrm>
            <a:off x="197908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CFB91DB-FEDA-1284-8AAD-F0CE4545EA64}"/>
              </a:ext>
            </a:extLst>
          </p:cNvPr>
          <p:cNvCxnSpPr/>
          <p:nvPr>
            <p:custDataLst>
              <p:tags r:id="rId32"/>
            </p:custDataLst>
          </p:nvPr>
        </p:nvCxnSpPr>
        <p:spPr bwMode="auto">
          <a:xfrm>
            <a:off x="21899070" y="4547556"/>
            <a:ext cx="0" cy="753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FFE8200-10AF-A852-4246-DAE429A07F00}"/>
              </a:ext>
            </a:extLst>
          </p:cNvPr>
          <p:cNvCxnSpPr/>
          <p:nvPr>
            <p:custDataLst>
              <p:tags r:id="rId33"/>
            </p:custDataLst>
          </p:nvPr>
        </p:nvCxnSpPr>
        <p:spPr bwMode="auto">
          <a:xfrm>
            <a:off x="6100270" y="4547556"/>
            <a:ext cx="0" cy="75311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E3E80FA-D7AC-B06B-96A1-2782A89E9973}"/>
              </a:ext>
            </a:extLst>
          </p:cNvPr>
          <p:cNvCxnSpPr>
            <a:cxnSpLocks/>
          </p:cNvCxnSpPr>
          <p:nvPr>
            <p:custDataLst>
              <p:tags r:id="rId34"/>
            </p:custDataLst>
          </p:nvPr>
        </p:nvCxnSpPr>
        <p:spPr bwMode="auto">
          <a:xfrm>
            <a:off x="1797998" y="7847741"/>
            <a:ext cx="2007861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DD9EC51-9B7A-AB11-C563-83E5EBC03D5B}"/>
              </a:ext>
            </a:extLst>
          </p:cNvPr>
          <p:cNvCxnSpPr>
            <a:cxnSpLocks/>
          </p:cNvCxnSpPr>
          <p:nvPr>
            <p:custDataLst>
              <p:tags r:id="rId35"/>
            </p:custDataLst>
          </p:nvPr>
        </p:nvCxnSpPr>
        <p:spPr bwMode="auto">
          <a:xfrm>
            <a:off x="1820371" y="12078656"/>
            <a:ext cx="2007861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5FE1630-6692-74D0-F104-092C0BACA860}"/>
              </a:ext>
            </a:extLst>
          </p:cNvPr>
          <p:cNvCxnSpPr>
            <a:cxnSpLocks/>
          </p:cNvCxnSpPr>
          <p:nvPr>
            <p:custDataLst>
              <p:tags r:id="rId36"/>
            </p:custDataLst>
          </p:nvPr>
        </p:nvCxnSpPr>
        <p:spPr bwMode="auto">
          <a:xfrm>
            <a:off x="1820371" y="4547556"/>
            <a:ext cx="2007861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2C14EE31-51C4-A51A-7706-AB4FBDE531F5}"/>
              </a:ext>
            </a:extLst>
          </p:cNvPr>
          <p:cNvSpPr/>
          <p:nvPr>
            <p:custDataLst>
              <p:tags r:id="rId37"/>
            </p:custDataLst>
          </p:nvPr>
        </p:nvSpPr>
        <p:spPr bwMode="gray">
          <a:xfrm>
            <a:off x="14552350" y="9809367"/>
            <a:ext cx="4187738" cy="158704"/>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43" name="Rectangle 42">
            <a:extLst>
              <a:ext uri="{FF2B5EF4-FFF2-40B4-BE49-F238E27FC236}">
                <a16:creationId xmlns:a16="http://schemas.microsoft.com/office/drawing/2014/main" id="{F0509FB0-841B-02A0-98E3-E1E15D7CBCE8}"/>
              </a:ext>
            </a:extLst>
          </p:cNvPr>
          <p:cNvSpPr/>
          <p:nvPr>
            <p:custDataLst>
              <p:tags r:id="rId38"/>
            </p:custDataLst>
          </p:nvPr>
        </p:nvSpPr>
        <p:spPr bwMode="gray">
          <a:xfrm>
            <a:off x="9261553" y="8387886"/>
            <a:ext cx="3118126" cy="158748"/>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44" name="Rectangle 43">
            <a:extLst>
              <a:ext uri="{FF2B5EF4-FFF2-40B4-BE49-F238E27FC236}">
                <a16:creationId xmlns:a16="http://schemas.microsoft.com/office/drawing/2014/main" id="{FEE24C04-D9CB-9A32-8B23-922F2195B1BA}"/>
              </a:ext>
            </a:extLst>
          </p:cNvPr>
          <p:cNvSpPr/>
          <p:nvPr>
            <p:custDataLst>
              <p:tags r:id="rId39"/>
            </p:custDataLst>
          </p:nvPr>
        </p:nvSpPr>
        <p:spPr bwMode="gray">
          <a:xfrm>
            <a:off x="10343392" y="9040190"/>
            <a:ext cx="4162956" cy="158740"/>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45" name="Rectangle 44">
            <a:extLst>
              <a:ext uri="{FF2B5EF4-FFF2-40B4-BE49-F238E27FC236}">
                <a16:creationId xmlns:a16="http://schemas.microsoft.com/office/drawing/2014/main" id="{25CBDB33-8F84-474F-671A-EBEBAE799AC4}"/>
              </a:ext>
            </a:extLst>
          </p:cNvPr>
          <p:cNvSpPr/>
          <p:nvPr>
            <p:custDataLst>
              <p:tags r:id="rId40"/>
            </p:custDataLst>
          </p:nvPr>
        </p:nvSpPr>
        <p:spPr bwMode="gray">
          <a:xfrm>
            <a:off x="16693791" y="10637243"/>
            <a:ext cx="2076448" cy="158740"/>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46" name="Rectangle 45">
            <a:extLst>
              <a:ext uri="{FF2B5EF4-FFF2-40B4-BE49-F238E27FC236}">
                <a16:creationId xmlns:a16="http://schemas.microsoft.com/office/drawing/2014/main" id="{C407CB0A-70E7-225D-11FE-50E6148369E4}"/>
              </a:ext>
            </a:extLst>
          </p:cNvPr>
          <p:cNvSpPr/>
          <p:nvPr>
            <p:custDataLst>
              <p:tags r:id="rId41"/>
            </p:custDataLst>
          </p:nvPr>
        </p:nvSpPr>
        <p:spPr bwMode="gray">
          <a:xfrm>
            <a:off x="7660668" y="5269314"/>
            <a:ext cx="1040814" cy="139108"/>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47" name="Rectangle 46">
            <a:extLst>
              <a:ext uri="{FF2B5EF4-FFF2-40B4-BE49-F238E27FC236}">
                <a16:creationId xmlns:a16="http://schemas.microsoft.com/office/drawing/2014/main" id="{F8A5757F-1C94-0AE7-2F16-2654077D28AA}"/>
              </a:ext>
            </a:extLst>
          </p:cNvPr>
          <p:cNvSpPr/>
          <p:nvPr>
            <p:custDataLst>
              <p:tags r:id="rId42"/>
            </p:custDataLst>
          </p:nvPr>
        </p:nvSpPr>
        <p:spPr bwMode="auto">
          <a:xfrm>
            <a:off x="1224643" y="4775854"/>
            <a:ext cx="4521592" cy="44032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l">
              <a:spcBef>
                <a:spcPct val="0"/>
              </a:spcBef>
              <a:spcAft>
                <a:spcPct val="0"/>
              </a:spcAft>
            </a:pPr>
            <a:r>
              <a:rPr lang="en-US" altLang="en-US" sz="2800" dirty="0">
                <a:solidFill>
                  <a:srgbClr val="242451"/>
                </a:solidFill>
                <a:latin typeface="+mj-lt"/>
                <a:cs typeface="Gotham" panose="020B0604020202020204" charset="0"/>
              </a:rPr>
              <a:t>IPV1 + IPV2 public comment</a:t>
            </a:r>
            <a:endParaRPr lang="en-US" dirty="0"/>
          </a:p>
          <a:p>
            <a:r>
              <a:rPr lang="en-US" sz="2800" i="1" dirty="0">
                <a:solidFill>
                  <a:srgbClr val="242451"/>
                </a:solidFill>
                <a:latin typeface="+mj-lt"/>
                <a:cs typeface="Gotham" panose="020B0604020202020204" charset="0"/>
              </a:rPr>
              <a:t>30 days</a:t>
            </a:r>
          </a:p>
        </p:txBody>
      </p:sp>
      <p:sp>
        <p:nvSpPr>
          <p:cNvPr id="48" name="Rectangle 47">
            <a:extLst>
              <a:ext uri="{FF2B5EF4-FFF2-40B4-BE49-F238E27FC236}">
                <a16:creationId xmlns:a16="http://schemas.microsoft.com/office/drawing/2014/main" id="{7241F9D9-174D-6B59-74F7-6447B9F2DAC9}"/>
              </a:ext>
            </a:extLst>
          </p:cNvPr>
          <p:cNvSpPr/>
          <p:nvPr>
            <p:custDataLst>
              <p:tags r:id="rId43"/>
            </p:custDataLst>
          </p:nvPr>
        </p:nvSpPr>
        <p:spPr bwMode="auto">
          <a:xfrm>
            <a:off x="1798185" y="6016746"/>
            <a:ext cx="3341627" cy="44032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l">
              <a:spcBef>
                <a:spcPct val="0"/>
              </a:spcBef>
              <a:spcAft>
                <a:spcPct val="0"/>
              </a:spcAft>
            </a:pPr>
            <a:r>
              <a:rPr lang="en-US" altLang="en-US" sz="2800">
                <a:solidFill>
                  <a:srgbClr val="242451"/>
                </a:solidFill>
                <a:latin typeface="+mj-lt"/>
                <a:cs typeface="Gotham" panose="020B0604020202020204" charset="0"/>
              </a:rPr>
              <a:t>Revision and finalization</a:t>
            </a:r>
            <a:endParaRPr lang="en-US" sz="2800">
              <a:solidFill>
                <a:srgbClr val="242451"/>
              </a:solidFill>
              <a:latin typeface="+mj-lt"/>
              <a:cs typeface="Gotham" panose="020B0604020202020204" charset="0"/>
            </a:endParaRPr>
          </a:p>
        </p:txBody>
      </p:sp>
      <p:sp>
        <p:nvSpPr>
          <p:cNvPr id="49" name="Rectangle 48">
            <a:extLst>
              <a:ext uri="{FF2B5EF4-FFF2-40B4-BE49-F238E27FC236}">
                <a16:creationId xmlns:a16="http://schemas.microsoft.com/office/drawing/2014/main" id="{FF6D64CC-3B69-F7E1-5C16-3793ADBF973D}"/>
              </a:ext>
            </a:extLst>
          </p:cNvPr>
          <p:cNvSpPr/>
          <p:nvPr>
            <p:custDataLst>
              <p:tags r:id="rId44"/>
            </p:custDataLst>
          </p:nvPr>
        </p:nvSpPr>
        <p:spPr bwMode="auto">
          <a:xfrm>
            <a:off x="970785" y="11218239"/>
            <a:ext cx="3994150"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r>
              <a:rPr lang="en-US" sz="2800">
                <a:solidFill>
                  <a:srgbClr val="242451"/>
                </a:solidFill>
                <a:latin typeface="+mj-lt"/>
                <a:cs typeface="Gotham" panose="020B0604020202020204" charset="0"/>
              </a:rPr>
              <a:t>Final Proposal</a:t>
            </a:r>
          </a:p>
        </p:txBody>
      </p:sp>
      <p:sp>
        <p:nvSpPr>
          <p:cNvPr id="50" name="Rectangle 49">
            <a:extLst>
              <a:ext uri="{FF2B5EF4-FFF2-40B4-BE49-F238E27FC236}">
                <a16:creationId xmlns:a16="http://schemas.microsoft.com/office/drawing/2014/main" id="{BF5260DE-6EFA-5894-1D4D-56D35F92D3FE}"/>
              </a:ext>
            </a:extLst>
          </p:cNvPr>
          <p:cNvSpPr/>
          <p:nvPr>
            <p:custDataLst>
              <p:tags r:id="rId45"/>
            </p:custDataLst>
          </p:nvPr>
        </p:nvSpPr>
        <p:spPr bwMode="auto">
          <a:xfrm>
            <a:off x="1820371" y="6797299"/>
            <a:ext cx="4133845" cy="76312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l">
              <a:spcBef>
                <a:spcPct val="0"/>
              </a:spcBef>
              <a:spcAft>
                <a:spcPct val="0"/>
              </a:spcAft>
            </a:pPr>
            <a:r>
              <a:rPr lang="en-US" altLang="en-US" sz="2800">
                <a:solidFill>
                  <a:srgbClr val="242451"/>
                </a:solidFill>
                <a:latin typeface="+mj-lt"/>
                <a:cs typeface="Gotham" panose="020B0604020202020204" charset="0"/>
              </a:rPr>
              <a:t>Submit IPV1 + IPV2 </a:t>
            </a:r>
            <a:br>
              <a:rPr lang="en-US" altLang="en-US" sz="2800">
                <a:solidFill>
                  <a:srgbClr val="242451"/>
                </a:solidFill>
                <a:latin typeface="+mj-lt"/>
                <a:cs typeface="Gotham" panose="020B0604020202020204" charset="0"/>
              </a:rPr>
            </a:br>
            <a:r>
              <a:rPr lang="en-US" altLang="en-US" sz="2800">
                <a:solidFill>
                  <a:srgbClr val="242451"/>
                </a:solidFill>
                <a:latin typeface="+mj-lt"/>
                <a:cs typeface="Gotham" panose="020B0604020202020204" charset="0"/>
              </a:rPr>
              <a:t>to NTIA</a:t>
            </a:r>
            <a:endParaRPr lang="en-US" sz="2800">
              <a:solidFill>
                <a:srgbClr val="242451"/>
              </a:solidFill>
              <a:latin typeface="+mj-lt"/>
              <a:cs typeface="Gotham" panose="020B0604020202020204" charset="0"/>
            </a:endParaRPr>
          </a:p>
        </p:txBody>
      </p:sp>
      <p:sp>
        <p:nvSpPr>
          <p:cNvPr id="51" name="Rectangle 50">
            <a:extLst>
              <a:ext uri="{FF2B5EF4-FFF2-40B4-BE49-F238E27FC236}">
                <a16:creationId xmlns:a16="http://schemas.microsoft.com/office/drawing/2014/main" id="{569281D8-6DB7-1E4C-57B8-99CFEDF78E99}"/>
              </a:ext>
            </a:extLst>
          </p:cNvPr>
          <p:cNvSpPr/>
          <p:nvPr>
            <p:custDataLst>
              <p:tags r:id="rId46"/>
            </p:custDataLst>
          </p:nvPr>
        </p:nvSpPr>
        <p:spPr bwMode="auto">
          <a:xfrm>
            <a:off x="1820371" y="8144696"/>
            <a:ext cx="2611195" cy="51801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l">
              <a:spcBef>
                <a:spcPct val="0"/>
              </a:spcBef>
              <a:spcAft>
                <a:spcPct val="0"/>
              </a:spcAft>
            </a:pPr>
            <a:r>
              <a:rPr lang="en-US" altLang="en-US" sz="2800">
                <a:solidFill>
                  <a:srgbClr val="242451"/>
                </a:solidFill>
                <a:latin typeface="+mj-lt"/>
              </a:rPr>
              <a:t>NTIA </a:t>
            </a:r>
            <a:r>
              <a:rPr lang="en-US" altLang="en-US" sz="2800">
                <a:solidFill>
                  <a:srgbClr val="242451"/>
                </a:solidFill>
                <a:latin typeface="+mj-lt"/>
                <a:cs typeface="Gotham" panose="020B0604020202020204" charset="0"/>
              </a:rPr>
              <a:t>review</a:t>
            </a:r>
            <a:endParaRPr lang="en-US" sz="2800">
              <a:solidFill>
                <a:srgbClr val="242451"/>
              </a:solidFill>
              <a:latin typeface="+mj-lt"/>
              <a:cs typeface="Gotham" panose="020B0604020202020204" charset="0"/>
            </a:endParaRPr>
          </a:p>
        </p:txBody>
      </p:sp>
      <p:sp>
        <p:nvSpPr>
          <p:cNvPr id="52" name="Rectangle 51">
            <a:extLst>
              <a:ext uri="{FF2B5EF4-FFF2-40B4-BE49-F238E27FC236}">
                <a16:creationId xmlns:a16="http://schemas.microsoft.com/office/drawing/2014/main" id="{E75249A0-D356-F8B6-8E17-A038B0019D52}"/>
              </a:ext>
            </a:extLst>
          </p:cNvPr>
          <p:cNvSpPr/>
          <p:nvPr>
            <p:custDataLst>
              <p:tags r:id="rId47"/>
            </p:custDataLst>
          </p:nvPr>
        </p:nvSpPr>
        <p:spPr bwMode="auto">
          <a:xfrm>
            <a:off x="1797998" y="8772020"/>
            <a:ext cx="3809261" cy="37862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l">
              <a:spcBef>
                <a:spcPct val="0"/>
              </a:spcBef>
              <a:spcAft>
                <a:spcPct val="0"/>
              </a:spcAft>
            </a:pPr>
            <a:r>
              <a:rPr lang="en-US" altLang="en-US" sz="2800">
                <a:solidFill>
                  <a:srgbClr val="242451"/>
                </a:solidFill>
                <a:latin typeface="+mj-lt"/>
                <a:cs typeface="Gotham" panose="020B0604020202020204" charset="0"/>
              </a:rPr>
              <a:t>Challenge Process</a:t>
            </a:r>
          </a:p>
          <a:p>
            <a:pPr>
              <a:spcBef>
                <a:spcPct val="0"/>
              </a:spcBef>
              <a:spcAft>
                <a:spcPct val="0"/>
              </a:spcAft>
            </a:pPr>
            <a:r>
              <a:rPr lang="en-US" altLang="en-US" sz="2800">
                <a:solidFill>
                  <a:srgbClr val="242451"/>
                </a:solidFill>
                <a:latin typeface="+mj-lt"/>
                <a:cs typeface="Gotham" panose="020B0604020202020204" charset="0"/>
              </a:rPr>
              <a:t>	</a:t>
            </a:r>
            <a:r>
              <a:rPr lang="en-US" altLang="en-US" sz="2800" i="1">
                <a:solidFill>
                  <a:srgbClr val="242451"/>
                </a:solidFill>
                <a:latin typeface="+mj-lt"/>
                <a:cs typeface="Gotham" panose="020B0604020202020204" charset="0"/>
              </a:rPr>
              <a:t>90-120 days</a:t>
            </a:r>
            <a:endParaRPr lang="en-US" sz="2800" i="1">
              <a:solidFill>
                <a:srgbClr val="242451"/>
              </a:solidFill>
              <a:latin typeface="+mj-lt"/>
              <a:cs typeface="Gotham" panose="020B0604020202020204" charset="0"/>
            </a:endParaRPr>
          </a:p>
        </p:txBody>
      </p:sp>
      <p:sp>
        <p:nvSpPr>
          <p:cNvPr id="53" name="Rectangle 52">
            <a:extLst>
              <a:ext uri="{FF2B5EF4-FFF2-40B4-BE49-F238E27FC236}">
                <a16:creationId xmlns:a16="http://schemas.microsoft.com/office/drawing/2014/main" id="{6698ED60-E9D4-D062-D548-DFB4B626A0C8}"/>
              </a:ext>
            </a:extLst>
          </p:cNvPr>
          <p:cNvSpPr/>
          <p:nvPr>
            <p:custDataLst>
              <p:tags r:id="rId48"/>
            </p:custDataLst>
          </p:nvPr>
        </p:nvSpPr>
        <p:spPr bwMode="auto">
          <a:xfrm>
            <a:off x="1473380" y="9675994"/>
            <a:ext cx="3305176"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r>
              <a:rPr lang="en-US" altLang="en-US" sz="2800">
                <a:solidFill>
                  <a:srgbClr val="242451"/>
                </a:solidFill>
                <a:latin typeface="+mj-lt"/>
                <a:cs typeface="Gotham" panose="020B0604020202020204" charset="0"/>
              </a:rPr>
              <a:t>Grant program </a:t>
            </a:r>
          </a:p>
          <a:p>
            <a:pPr>
              <a:spcBef>
                <a:spcPct val="0"/>
              </a:spcBef>
              <a:spcAft>
                <a:spcPct val="0"/>
              </a:spcAft>
            </a:pPr>
            <a:r>
              <a:rPr lang="en-US" altLang="en-US" sz="2800">
                <a:solidFill>
                  <a:srgbClr val="242451"/>
                </a:solidFill>
                <a:latin typeface="+mj-lt"/>
                <a:cs typeface="Gotham" panose="020B0604020202020204" charset="0"/>
              </a:rPr>
              <a:t>	     </a:t>
            </a:r>
            <a:r>
              <a:rPr lang="en-US" altLang="en-US" sz="2800" i="1">
                <a:solidFill>
                  <a:srgbClr val="242451"/>
                </a:solidFill>
                <a:latin typeface="+mj-lt"/>
                <a:cs typeface="Gotham" panose="020B0604020202020204" charset="0"/>
              </a:rPr>
              <a:t>120 days</a:t>
            </a:r>
            <a:endParaRPr lang="en-US" sz="2800" i="1">
              <a:solidFill>
                <a:srgbClr val="242451"/>
              </a:solidFill>
              <a:latin typeface="+mj-lt"/>
              <a:cs typeface="Gotham" panose="020B0604020202020204" charset="0"/>
            </a:endParaRPr>
          </a:p>
        </p:txBody>
      </p:sp>
      <p:sp>
        <p:nvSpPr>
          <p:cNvPr id="54" name="Rectangle 53">
            <a:extLst>
              <a:ext uri="{FF2B5EF4-FFF2-40B4-BE49-F238E27FC236}">
                <a16:creationId xmlns:a16="http://schemas.microsoft.com/office/drawing/2014/main" id="{CD79F676-FC97-61E0-0D38-C39AF62C4E34}"/>
              </a:ext>
            </a:extLst>
          </p:cNvPr>
          <p:cNvSpPr/>
          <p:nvPr>
            <p:custDataLst>
              <p:tags r:id="rId49"/>
            </p:custDataLst>
          </p:nvPr>
        </p:nvSpPr>
        <p:spPr bwMode="auto">
          <a:xfrm>
            <a:off x="2208203" y="10551618"/>
            <a:ext cx="1282980" cy="6168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r>
              <a:rPr lang="en-US" sz="2800">
                <a:solidFill>
                  <a:srgbClr val="242451"/>
                </a:solidFill>
                <a:latin typeface="+mj-lt"/>
                <a:cs typeface="Gotham" panose="020B0604020202020204" charset="0"/>
              </a:rPr>
              <a:t>Negotiations</a:t>
            </a:r>
          </a:p>
        </p:txBody>
      </p:sp>
      <p:sp>
        <p:nvSpPr>
          <p:cNvPr id="55" name="Rectangle 54">
            <a:extLst>
              <a:ext uri="{FF2B5EF4-FFF2-40B4-BE49-F238E27FC236}">
                <a16:creationId xmlns:a16="http://schemas.microsoft.com/office/drawing/2014/main" id="{2E7D794A-30BA-B52F-BBF5-ADDF9D39B0BF}"/>
              </a:ext>
            </a:extLst>
          </p:cNvPr>
          <p:cNvSpPr/>
          <p:nvPr>
            <p:custDataLst>
              <p:tags r:id="rId50"/>
            </p:custDataLst>
          </p:nvPr>
        </p:nvSpPr>
        <p:spPr bwMode="auto">
          <a:xfrm>
            <a:off x="2029677" y="4026849"/>
            <a:ext cx="1127126"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b" anchorCtr="0">
            <a:noAutofit/>
          </a:bodyPr>
          <a:lstStyle/>
          <a:p>
            <a:pPr>
              <a:spcBef>
                <a:spcPct val="0"/>
              </a:spcBef>
              <a:spcAft>
                <a:spcPct val="0"/>
              </a:spcAft>
            </a:pPr>
            <a:fld id="{3318F65E-EE0F-429F-9131-A76C2FF307E7}" type="datetime'''''''''''''Ac''t''''''''''''''i''''''''v''''i''''''ty'''''''">
              <a:rPr lang="en-US" altLang="en-US" sz="2800">
                <a:solidFill>
                  <a:srgbClr val="242451"/>
                </a:solidFill>
                <a:latin typeface="+mj-lt"/>
                <a:cs typeface="Gotham" panose="020B0604020202020204" charset="0"/>
              </a:rPr>
              <a:pPr>
                <a:spcBef>
                  <a:spcPct val="0"/>
                </a:spcBef>
                <a:spcAft>
                  <a:spcPct val="0"/>
                </a:spcAft>
              </a:pPr>
              <a:t>Activity</a:t>
            </a:fld>
            <a:endParaRPr lang="en-US" sz="2800">
              <a:solidFill>
                <a:srgbClr val="242451"/>
              </a:solidFill>
              <a:latin typeface="+mj-lt"/>
              <a:cs typeface="Gotham" panose="020B0604020202020204" charset="0"/>
            </a:endParaRPr>
          </a:p>
        </p:txBody>
      </p:sp>
      <p:sp>
        <p:nvSpPr>
          <p:cNvPr id="57" name="Diamond 56">
            <a:extLst>
              <a:ext uri="{FF2B5EF4-FFF2-40B4-BE49-F238E27FC236}">
                <a16:creationId xmlns:a16="http://schemas.microsoft.com/office/drawing/2014/main" id="{473D3561-064C-87FB-B796-63D0E43AC3BF}"/>
              </a:ext>
            </a:extLst>
          </p:cNvPr>
          <p:cNvSpPr/>
          <p:nvPr>
            <p:custDataLst>
              <p:tags r:id="rId51"/>
            </p:custDataLst>
          </p:nvPr>
        </p:nvSpPr>
        <p:spPr bwMode="gray">
          <a:xfrm>
            <a:off x="9032952" y="7065585"/>
            <a:ext cx="228600" cy="228600"/>
          </a:xfrm>
          <a:prstGeom prst="diamond">
            <a:avLst/>
          </a:prstGeom>
          <a:solidFill>
            <a:srgbClr val="F5C445"/>
          </a:solidFill>
          <a:ln w="9525" cap="flat" cmpd="sng" algn="ctr">
            <a:solidFill>
              <a:srgbClr val="F5C44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59" name="Rectangle 58">
            <a:extLst>
              <a:ext uri="{FF2B5EF4-FFF2-40B4-BE49-F238E27FC236}">
                <a16:creationId xmlns:a16="http://schemas.microsoft.com/office/drawing/2014/main" id="{8FC1ED49-A199-E015-7B01-E255443A9852}"/>
              </a:ext>
            </a:extLst>
          </p:cNvPr>
          <p:cNvSpPr/>
          <p:nvPr>
            <p:custDataLst>
              <p:tags r:id="rId52"/>
            </p:custDataLst>
          </p:nvPr>
        </p:nvSpPr>
        <p:spPr bwMode="gray">
          <a:xfrm>
            <a:off x="17732015" y="11351596"/>
            <a:ext cx="4166966" cy="158736"/>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60" name="TextBox 59">
            <a:extLst>
              <a:ext uri="{FF2B5EF4-FFF2-40B4-BE49-F238E27FC236}">
                <a16:creationId xmlns:a16="http://schemas.microsoft.com/office/drawing/2014/main" id="{82E9DE10-4A03-CFEE-AA60-DC9C5912E537}"/>
              </a:ext>
            </a:extLst>
          </p:cNvPr>
          <p:cNvSpPr txBox="1"/>
          <p:nvPr/>
        </p:nvSpPr>
        <p:spPr bwMode="gray">
          <a:xfrm flipH="1">
            <a:off x="20860847" y="2665338"/>
            <a:ext cx="2676522" cy="738664"/>
          </a:xfrm>
          <a:prstGeom prst="rect">
            <a:avLst/>
          </a:prstGeom>
          <a:noFill/>
        </p:spPr>
        <p:txBody>
          <a:bodyPr wrap="square" lIns="0" tIns="0" rIns="0" bIns="0" rtlCol="0">
            <a:spAutoFit/>
          </a:bodyPr>
          <a:lstStyle/>
          <a:p>
            <a:pPr algn="l"/>
            <a:r>
              <a:rPr lang="en-US" sz="2400">
                <a:solidFill>
                  <a:srgbClr val="242451"/>
                </a:solidFill>
                <a:latin typeface="Gotham" panose="020B0604020202020204" charset="0"/>
                <a:cs typeface="Gotham" panose="020B0604020202020204" charset="0"/>
              </a:rPr>
              <a:t>NTIA approval required</a:t>
            </a:r>
          </a:p>
        </p:txBody>
      </p:sp>
      <p:sp>
        <p:nvSpPr>
          <p:cNvPr id="61" name="Diamond 60">
            <a:extLst>
              <a:ext uri="{FF2B5EF4-FFF2-40B4-BE49-F238E27FC236}">
                <a16:creationId xmlns:a16="http://schemas.microsoft.com/office/drawing/2014/main" id="{527518E0-94BD-A1BC-0171-2019D53CC5A2}"/>
              </a:ext>
            </a:extLst>
          </p:cNvPr>
          <p:cNvSpPr/>
          <p:nvPr>
            <p:custDataLst>
              <p:tags r:id="rId53"/>
            </p:custDataLst>
          </p:nvPr>
        </p:nvSpPr>
        <p:spPr bwMode="gray">
          <a:xfrm>
            <a:off x="12335680" y="8335516"/>
            <a:ext cx="228600" cy="228600"/>
          </a:xfrm>
          <a:prstGeom prst="diamond">
            <a:avLst/>
          </a:prstGeom>
          <a:solidFill>
            <a:srgbClr val="F5C445"/>
          </a:solidFill>
          <a:ln w="9525" cap="flat" cmpd="sng" algn="ctr">
            <a:solidFill>
              <a:srgbClr val="F5C44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62" name="Diamond 61">
            <a:extLst>
              <a:ext uri="{FF2B5EF4-FFF2-40B4-BE49-F238E27FC236}">
                <a16:creationId xmlns:a16="http://schemas.microsoft.com/office/drawing/2014/main" id="{2221717B-D98B-7B2B-CC79-CF98E5FDCD4D}"/>
              </a:ext>
            </a:extLst>
          </p:cNvPr>
          <p:cNvSpPr/>
          <p:nvPr>
            <p:custDataLst>
              <p:tags r:id="rId54"/>
            </p:custDataLst>
          </p:nvPr>
        </p:nvSpPr>
        <p:spPr bwMode="gray">
          <a:xfrm>
            <a:off x="14453694" y="9005260"/>
            <a:ext cx="228600" cy="228600"/>
          </a:xfrm>
          <a:prstGeom prst="diamond">
            <a:avLst/>
          </a:prstGeom>
          <a:solidFill>
            <a:srgbClr val="F5C445"/>
          </a:solidFill>
          <a:ln w="9525" cap="flat" cmpd="sng" algn="ctr">
            <a:solidFill>
              <a:srgbClr val="F5C44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63" name="Diamond 62">
            <a:extLst>
              <a:ext uri="{FF2B5EF4-FFF2-40B4-BE49-F238E27FC236}">
                <a16:creationId xmlns:a16="http://schemas.microsoft.com/office/drawing/2014/main" id="{4911E52C-4881-199D-0A8D-88E7455A1FED}"/>
              </a:ext>
            </a:extLst>
          </p:cNvPr>
          <p:cNvSpPr/>
          <p:nvPr>
            <p:custDataLst>
              <p:tags r:id="rId55"/>
            </p:custDataLst>
          </p:nvPr>
        </p:nvSpPr>
        <p:spPr bwMode="gray">
          <a:xfrm>
            <a:off x="21813384" y="11259508"/>
            <a:ext cx="228600" cy="228600"/>
          </a:xfrm>
          <a:prstGeom prst="diamond">
            <a:avLst/>
          </a:prstGeom>
          <a:solidFill>
            <a:srgbClr val="F5C445"/>
          </a:solidFill>
          <a:ln w="9525" cap="flat" cmpd="sng" algn="ctr">
            <a:solidFill>
              <a:srgbClr val="F5C44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
        <p:nvSpPr>
          <p:cNvPr id="64" name="Diamond 63">
            <a:extLst>
              <a:ext uri="{FF2B5EF4-FFF2-40B4-BE49-F238E27FC236}">
                <a16:creationId xmlns:a16="http://schemas.microsoft.com/office/drawing/2014/main" id="{D19BAB91-D8A4-5AFA-BFEC-FE353A7619F7}"/>
              </a:ext>
            </a:extLst>
          </p:cNvPr>
          <p:cNvSpPr/>
          <p:nvPr>
            <p:custDataLst>
              <p:tags r:id="rId56"/>
            </p:custDataLst>
          </p:nvPr>
        </p:nvSpPr>
        <p:spPr bwMode="gray">
          <a:xfrm>
            <a:off x="20325858" y="2878100"/>
            <a:ext cx="228600" cy="228600"/>
          </a:xfrm>
          <a:prstGeom prst="diamond">
            <a:avLst/>
          </a:prstGeom>
          <a:solidFill>
            <a:srgbClr val="F5C445"/>
          </a:solidFill>
          <a:ln w="9525" cap="flat" cmpd="sng" algn="ctr">
            <a:solidFill>
              <a:srgbClr val="F5C44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242451"/>
              </a:solidFill>
              <a:latin typeface="+mj-lt"/>
            </a:endParaRPr>
          </a:p>
        </p:txBody>
      </p:sp>
      <p:sp>
        <p:nvSpPr>
          <p:cNvPr id="65" name="Rectangle 64">
            <a:extLst>
              <a:ext uri="{FF2B5EF4-FFF2-40B4-BE49-F238E27FC236}">
                <a16:creationId xmlns:a16="http://schemas.microsoft.com/office/drawing/2014/main" id="{E7CDDEA9-E6A0-B3CB-F664-183ABB827BDD}"/>
              </a:ext>
            </a:extLst>
          </p:cNvPr>
          <p:cNvSpPr/>
          <p:nvPr>
            <p:custDataLst>
              <p:tags r:id="rId57"/>
            </p:custDataLst>
          </p:nvPr>
        </p:nvSpPr>
        <p:spPr bwMode="gray">
          <a:xfrm>
            <a:off x="8205883" y="6243831"/>
            <a:ext cx="1040814" cy="139108"/>
          </a:xfrm>
          <a:prstGeom prst="rect">
            <a:avLst/>
          </a:prstGeom>
          <a:solidFill>
            <a:srgbClr val="242451"/>
          </a:solidFill>
          <a:ln w="190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rgbClr val="242451"/>
              </a:solidFill>
              <a:latin typeface="+mj-lt"/>
            </a:endParaRPr>
          </a:p>
        </p:txBody>
      </p:sp>
    </p:spTree>
    <p:extLst>
      <p:ext uri="{BB962C8B-B14F-4D97-AF65-F5344CB8AC3E}">
        <p14:creationId xmlns:p14="http://schemas.microsoft.com/office/powerpoint/2010/main" val="156526496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wWjpRC.zXFrD.1OtaoROi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8fWwoB__L8KnOfsvW1a8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p49Ne_4hK91bmNEZwh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KgJxPPqk3jNmuuW.J2Q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jmNkCBSX7R2MXiBnIQW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GPo2vilOj84oFwofWh0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9QefJbrFUPsUPTZFRyd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cenxdHbf0XNwsI9OQUv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6TOTJO_2AhuDS.KJ7yDw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SUrTLiQFx1CjvUA3XsDZ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GAcxuRIKClLdiWcnsVy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ui3nLVodO5JlZVeb.4d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4tCLZTVOXP8I1cOIsUS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w0hF8f0E037TtrZvRZd6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HMBLpPZFiFD_tmfxsY7Q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H7JeFkz2jPRbr_l5prTZ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7xtXxt84yei0SQG0ocC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pupF3awpD6VZD4kErOv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AkZ7oXPmSRxqPHiZMBK7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PZwVsh.G5x6OoTj1MIw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2TcU05kuBgVx3XkR1iVd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7G2_rGkFulyZtHWqO.b_1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4y4LI9GTkuyNpx5Zx5D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a2gVJvmE1tUndhqouIA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_B0.LFIRHiU90He9TYeg6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CDUvZEUYMss5l.DwYFN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d0xlJFl2aBVUEYnjsGx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LicqpSu4u61LNvVfwfJ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isfTaikFGNLOYPj_YS.W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rVFrocD2fvj1onbBQIqB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0o_1AgymRBIIZGKF5Bvq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fNege8TNUuV2EMODFy_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fSSa7oYRYwUgdfXOGOG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stVZThCAQw3o7ty.XzI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IE6tNqVOYBw5kwjrV4g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aZ3qbH1Qm1RxiTAukH2f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BZqO5atpvrCzemsTA9Mm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EvQVbr3T2DpfFDeJf9t8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3BwSqonMWMK6AnRpDtJV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6MQEHIsSk7_wX6Nh3e84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R9k_OLt4Ez4OedfZTiJ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bJyPP9Ic4GTPUgrl80H3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iKSonMBkyrr9AabhJl4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JckHh526o_4ZcDBznKV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Lb1bVRqDVrUHroCqhlmG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bG847N6yMz6GNgPuerA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0XcMkw0BzH4biEREz_q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4PEadv7hF9n_GWv7j9hD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KZT2zlEpQIJGZWrGVmg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BZqO5atpvrCzemsTA9Mm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KZT2zlEpQIJGZWrGVmg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KZT2zlEpQIJGZWrGVmgZ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KZT2zlEpQIJGZWrGVmg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KZT2zlEpQIJGZWrGVmgZ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EvQVbr3T2DpfFDeJf9t8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gxpvzlojmv2Adgps72xL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ANGLE" val="5"/>
</p:tagLst>
</file>

<file path=ppt/tags/tag66.xml><?xml version="1.0" encoding="utf-8"?>
<p:tagLst xmlns:a="http://schemas.openxmlformats.org/drawingml/2006/main" xmlns:r="http://schemas.openxmlformats.org/officeDocument/2006/relationships" xmlns:p="http://schemas.openxmlformats.org/presentationml/2006/main">
  <p:tag name="ANGLE" val="5"/>
</p:tagLst>
</file>

<file path=ppt/tags/tag67.xml><?xml version="1.0" encoding="utf-8"?>
<p:tagLst xmlns:a="http://schemas.openxmlformats.org/drawingml/2006/main" xmlns:r="http://schemas.openxmlformats.org/officeDocument/2006/relationships" xmlns:p="http://schemas.openxmlformats.org/presentationml/2006/main">
  <p:tag name="ANGLE" val="5"/>
</p:tagLst>
</file>

<file path=ppt/tags/tag68.xml><?xml version="1.0" encoding="utf-8"?>
<p:tagLst xmlns:a="http://schemas.openxmlformats.org/drawingml/2006/main" xmlns:r="http://schemas.openxmlformats.org/officeDocument/2006/relationships" xmlns:p="http://schemas.openxmlformats.org/presentationml/2006/main">
  <p:tag name="ANGLE"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1DR7XWoDrTmNJ1acnr1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deuinLDXn5pU7JJL8Zxy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vjTDHhs.WfvZqT33bmlRQ"/>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3" ma:contentTypeDescription="Create a new document." ma:contentTypeScope="" ma:versionID="b2b9d73acf982db44a3f29558a232d2e">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49673addfb051296036e07133082c8ef"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B0B108-0743-4657-9F19-D34A9C0D8050}">
  <ds:schemaRefs>
    <ds:schemaRef ds:uri="dfa09759-eb4c-4e02-919d-0e3a6427242b"/>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fd1308e-ecf9-4768-870a-351d669d9aff"/>
    <ds:schemaRef ds:uri="http://purl.org/dc/terms/"/>
    <ds:schemaRef ds:uri="http://schemas.microsoft.com/office/2006/metadata/properties"/>
    <ds:schemaRef ds:uri="http://www.w3.org/XML/1998/namespace"/>
    <ds:schemaRef ds:uri="http://purl.org/dc/dcmitype/"/>
    <ds:schemaRef ds:uri="5d87095d-ff1e-4808-9408-91d24e4452db"/>
    <ds:schemaRef ds:uri="e5ab66c7-856c-4cc8-ad3c-55c7e68619f9"/>
    <ds:schemaRef ds:uri="http://schemas.microsoft.com/sharepoint/v3"/>
  </ds:schemaRefs>
</ds:datastoreItem>
</file>

<file path=customXml/itemProps2.xml><?xml version="1.0" encoding="utf-8"?>
<ds:datastoreItem xmlns:ds="http://schemas.openxmlformats.org/officeDocument/2006/customXml" ds:itemID="{E9BE97D6-D072-4F33-A812-5C82361EA5C3}"/>
</file>

<file path=customXml/itemProps3.xml><?xml version="1.0" encoding="utf-8"?>
<ds:datastoreItem xmlns:ds="http://schemas.openxmlformats.org/officeDocument/2006/customXml" ds:itemID="{131244FD-9993-4D3E-B71E-10A02824C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3220</Words>
  <Application>Microsoft Office PowerPoint</Application>
  <PresentationFormat>Custom</PresentationFormat>
  <Paragraphs>510</Paragraphs>
  <Slides>40</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Calibri</vt:lpstr>
      <vt:lpstr>Georgia</vt:lpstr>
      <vt:lpstr>Gill Sans</vt:lpstr>
      <vt:lpstr>Gill Sans MT</vt:lpstr>
      <vt:lpstr>Gotham</vt:lpstr>
      <vt:lpstr>Helvetica Neue</vt:lpstr>
      <vt:lpstr>Newsreader Bold</vt:lpstr>
      <vt:lpstr>Open Sans</vt:lpstr>
      <vt:lpstr>Proxima Nova</vt:lpstr>
      <vt:lpstr>Segoe UI</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Elias</dc:creator>
  <cp:lastModifiedBy>Kaylon Kenyon</cp:lastModifiedBy>
  <cp:revision>188</cp:revision>
  <dcterms:modified xsi:type="dcterms:W3CDTF">2023-11-20T14:50:51Z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