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65" r:id="rId2"/>
    <p:sldId id="289" r:id="rId3"/>
    <p:sldId id="290" r:id="rId4"/>
    <p:sldId id="274" r:id="rId5"/>
    <p:sldId id="300" r:id="rId6"/>
    <p:sldId id="292" r:id="rId7"/>
    <p:sldId id="29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559" autoAdjust="0"/>
  </p:normalViewPr>
  <p:slideViewPr>
    <p:cSldViewPr>
      <p:cViewPr varScale="1">
        <p:scale>
          <a:sx n="110" d="100"/>
          <a:sy n="110" d="100"/>
        </p:scale>
        <p:origin x="576" y="10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9A3B3-AEF4-4100-B22B-EA9B083508B1}" type="doc">
      <dgm:prSet loTypeId="urn:microsoft.com/office/officeart/2018/2/layout/IconVerticalSolidList#1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661D5D-D1A1-41EF-9D52-9888A2C26255}">
      <dgm:prSet/>
      <dgm:spPr/>
      <dgm:t>
        <a:bodyPr/>
        <a:lstStyle/>
        <a:p>
          <a:r>
            <a:rPr lang="en-US" dirty="0"/>
            <a:t>Part A - Description of the need(s) to be addressed. </a:t>
          </a:r>
        </a:p>
      </dgm:t>
    </dgm:pt>
    <dgm:pt modelId="{35ECA671-A9A7-4924-BEC4-2CDE11E6F2B5}" type="parTrans" cxnId="{6882405F-B4F0-47DB-9EA9-5D0B09E346E6}">
      <dgm:prSet/>
      <dgm:spPr/>
      <dgm:t>
        <a:bodyPr/>
        <a:lstStyle/>
        <a:p>
          <a:endParaRPr lang="en-US"/>
        </a:p>
      </dgm:t>
    </dgm:pt>
    <dgm:pt modelId="{CD324E64-7BEC-4812-ABD0-E18025DB70B2}" type="sibTrans" cxnId="{6882405F-B4F0-47DB-9EA9-5D0B09E346E6}">
      <dgm:prSet/>
      <dgm:spPr/>
      <dgm:t>
        <a:bodyPr/>
        <a:lstStyle/>
        <a:p>
          <a:endParaRPr lang="en-US"/>
        </a:p>
      </dgm:t>
    </dgm:pt>
    <dgm:pt modelId="{02CC4DDF-D657-4078-810A-6BD48E6D6F16}">
      <dgm:prSet/>
      <dgm:spPr/>
      <dgm:t>
        <a:bodyPr/>
        <a:lstStyle/>
        <a:p>
          <a:r>
            <a:rPr lang="en-US" dirty="0"/>
            <a:t>Part B - Describe all proposed activities on the project. </a:t>
          </a:r>
        </a:p>
      </dgm:t>
    </dgm:pt>
    <dgm:pt modelId="{7757CA87-7334-46C2-92A4-87279FF52060}" type="parTrans" cxnId="{1DEC070A-1E9C-468D-844D-4C5FC8AE02AF}">
      <dgm:prSet/>
      <dgm:spPr/>
      <dgm:t>
        <a:bodyPr/>
        <a:lstStyle/>
        <a:p>
          <a:endParaRPr lang="en-US"/>
        </a:p>
      </dgm:t>
    </dgm:pt>
    <dgm:pt modelId="{82858AC9-6981-4359-999C-4D59EF367F3A}" type="sibTrans" cxnId="{1DEC070A-1E9C-468D-844D-4C5FC8AE02AF}">
      <dgm:prSet/>
      <dgm:spPr/>
      <dgm:t>
        <a:bodyPr/>
        <a:lstStyle/>
        <a:p>
          <a:endParaRPr lang="en-US"/>
        </a:p>
      </dgm:t>
    </dgm:pt>
    <dgm:pt modelId="{BF373D03-9D11-49BF-8A96-A393210BFE6B}" type="pres">
      <dgm:prSet presAssocID="{75A9A3B3-AEF4-4100-B22B-EA9B083508B1}" presName="root" presStyleCnt="0">
        <dgm:presLayoutVars>
          <dgm:dir/>
          <dgm:resizeHandles val="exact"/>
        </dgm:presLayoutVars>
      </dgm:prSet>
      <dgm:spPr/>
    </dgm:pt>
    <dgm:pt modelId="{AF1AD9BF-66EF-4DB9-84C3-F11301D5FA7E}" type="pres">
      <dgm:prSet presAssocID="{9A661D5D-D1A1-41EF-9D52-9888A2C26255}" presName="compNode" presStyleCnt="0"/>
      <dgm:spPr/>
    </dgm:pt>
    <dgm:pt modelId="{F7BA572D-8F2D-414C-90F2-E575BAF29A52}" type="pres">
      <dgm:prSet presAssocID="{9A661D5D-D1A1-41EF-9D52-9888A2C26255}" presName="bgRect" presStyleLbl="bgShp" presStyleIdx="0" presStyleCnt="2"/>
      <dgm:spPr/>
    </dgm:pt>
    <dgm:pt modelId="{BCA5973E-14A7-42DC-9506-6DFD7492EFE8}" type="pres">
      <dgm:prSet presAssocID="{9A661D5D-D1A1-41EF-9D52-9888A2C2625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0CB463E-4456-4DEB-9F29-02723AD0A57F}" type="pres">
      <dgm:prSet presAssocID="{9A661D5D-D1A1-41EF-9D52-9888A2C26255}" presName="spaceRect" presStyleCnt="0"/>
      <dgm:spPr/>
    </dgm:pt>
    <dgm:pt modelId="{DA99CF39-DD66-4B50-A42D-1E6CBACD7504}" type="pres">
      <dgm:prSet presAssocID="{9A661D5D-D1A1-41EF-9D52-9888A2C26255}" presName="parTx" presStyleLbl="revTx" presStyleIdx="0" presStyleCnt="2">
        <dgm:presLayoutVars>
          <dgm:chMax val="0"/>
          <dgm:chPref val="0"/>
        </dgm:presLayoutVars>
      </dgm:prSet>
      <dgm:spPr/>
    </dgm:pt>
    <dgm:pt modelId="{9231906C-0F65-43FB-998B-CBC2CF1A16D6}" type="pres">
      <dgm:prSet presAssocID="{CD324E64-7BEC-4812-ABD0-E18025DB70B2}" presName="sibTrans" presStyleCnt="0"/>
      <dgm:spPr/>
    </dgm:pt>
    <dgm:pt modelId="{26E23603-A73E-4BC6-B9BD-6D39FB4079B4}" type="pres">
      <dgm:prSet presAssocID="{02CC4DDF-D657-4078-810A-6BD48E6D6F16}" presName="compNode" presStyleCnt="0"/>
      <dgm:spPr/>
    </dgm:pt>
    <dgm:pt modelId="{84D56643-7595-4F02-8E26-0DE1003A4CD9}" type="pres">
      <dgm:prSet presAssocID="{02CC4DDF-D657-4078-810A-6BD48E6D6F16}" presName="bgRect" presStyleLbl="bgShp" presStyleIdx="1" presStyleCnt="2"/>
      <dgm:spPr>
        <a:solidFill>
          <a:schemeClr val="bg1">
            <a:lumMod val="50000"/>
          </a:schemeClr>
        </a:solidFill>
      </dgm:spPr>
    </dgm:pt>
    <dgm:pt modelId="{00F6BF35-B501-41AE-9B1D-E6E47F7D7195}" type="pres">
      <dgm:prSet presAssocID="{02CC4DDF-D657-4078-810A-6BD48E6D6F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0C8E531-1EEB-40A8-B7F4-7ACF15D55A17}" type="pres">
      <dgm:prSet presAssocID="{02CC4DDF-D657-4078-810A-6BD48E6D6F16}" presName="spaceRect" presStyleCnt="0"/>
      <dgm:spPr/>
    </dgm:pt>
    <dgm:pt modelId="{B6293861-4207-4C24-884A-41441EC00FB4}" type="pres">
      <dgm:prSet presAssocID="{02CC4DDF-D657-4078-810A-6BD48E6D6F1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DEC070A-1E9C-468D-844D-4C5FC8AE02AF}" srcId="{75A9A3B3-AEF4-4100-B22B-EA9B083508B1}" destId="{02CC4DDF-D657-4078-810A-6BD48E6D6F16}" srcOrd="1" destOrd="0" parTransId="{7757CA87-7334-46C2-92A4-87279FF52060}" sibTransId="{82858AC9-6981-4359-999C-4D59EF367F3A}"/>
    <dgm:cxn modelId="{1882DD0B-72E8-4E44-89F5-B6D0AFE28ACB}" type="presOf" srcId="{75A9A3B3-AEF4-4100-B22B-EA9B083508B1}" destId="{BF373D03-9D11-49BF-8A96-A393210BFE6B}" srcOrd="0" destOrd="0" presId="urn:microsoft.com/office/officeart/2018/2/layout/IconVerticalSolidList#1"/>
    <dgm:cxn modelId="{6882405F-B4F0-47DB-9EA9-5D0B09E346E6}" srcId="{75A9A3B3-AEF4-4100-B22B-EA9B083508B1}" destId="{9A661D5D-D1A1-41EF-9D52-9888A2C26255}" srcOrd="0" destOrd="0" parTransId="{35ECA671-A9A7-4924-BEC4-2CDE11E6F2B5}" sibTransId="{CD324E64-7BEC-4812-ABD0-E18025DB70B2}"/>
    <dgm:cxn modelId="{D5806849-9F11-4F78-99FB-FB74046A89FC}" type="presOf" srcId="{02CC4DDF-D657-4078-810A-6BD48E6D6F16}" destId="{B6293861-4207-4C24-884A-41441EC00FB4}" srcOrd="0" destOrd="0" presId="urn:microsoft.com/office/officeart/2018/2/layout/IconVerticalSolidList#1"/>
    <dgm:cxn modelId="{69801284-0E6B-4C97-9977-3342CE17F1D4}" type="presOf" srcId="{9A661D5D-D1A1-41EF-9D52-9888A2C26255}" destId="{DA99CF39-DD66-4B50-A42D-1E6CBACD7504}" srcOrd="0" destOrd="0" presId="urn:microsoft.com/office/officeart/2018/2/layout/IconVerticalSolidList#1"/>
    <dgm:cxn modelId="{EDDC8497-8702-451C-AAFF-B695F92E6791}" type="presParOf" srcId="{BF373D03-9D11-49BF-8A96-A393210BFE6B}" destId="{AF1AD9BF-66EF-4DB9-84C3-F11301D5FA7E}" srcOrd="0" destOrd="0" presId="urn:microsoft.com/office/officeart/2018/2/layout/IconVerticalSolidList#1"/>
    <dgm:cxn modelId="{C6614F15-5269-422B-B082-76E1F67D4EB8}" type="presParOf" srcId="{AF1AD9BF-66EF-4DB9-84C3-F11301D5FA7E}" destId="{F7BA572D-8F2D-414C-90F2-E575BAF29A52}" srcOrd="0" destOrd="0" presId="urn:microsoft.com/office/officeart/2018/2/layout/IconVerticalSolidList#1"/>
    <dgm:cxn modelId="{33A918BE-90AA-452D-A6D8-5648DD7D60A3}" type="presParOf" srcId="{AF1AD9BF-66EF-4DB9-84C3-F11301D5FA7E}" destId="{BCA5973E-14A7-42DC-9506-6DFD7492EFE8}" srcOrd="1" destOrd="0" presId="urn:microsoft.com/office/officeart/2018/2/layout/IconVerticalSolidList#1"/>
    <dgm:cxn modelId="{BF5D6B42-D131-4B4D-85C5-15DFED3194A0}" type="presParOf" srcId="{AF1AD9BF-66EF-4DB9-84C3-F11301D5FA7E}" destId="{40CB463E-4456-4DEB-9F29-02723AD0A57F}" srcOrd="2" destOrd="0" presId="urn:microsoft.com/office/officeart/2018/2/layout/IconVerticalSolidList#1"/>
    <dgm:cxn modelId="{105A770A-8E9E-43C6-8E5F-B6FBE2F33021}" type="presParOf" srcId="{AF1AD9BF-66EF-4DB9-84C3-F11301D5FA7E}" destId="{DA99CF39-DD66-4B50-A42D-1E6CBACD7504}" srcOrd="3" destOrd="0" presId="urn:microsoft.com/office/officeart/2018/2/layout/IconVerticalSolidList#1"/>
    <dgm:cxn modelId="{B31F7814-1A34-4356-A73A-151F5EDDCCDE}" type="presParOf" srcId="{BF373D03-9D11-49BF-8A96-A393210BFE6B}" destId="{9231906C-0F65-43FB-998B-CBC2CF1A16D6}" srcOrd="1" destOrd="0" presId="urn:microsoft.com/office/officeart/2018/2/layout/IconVerticalSolidList#1"/>
    <dgm:cxn modelId="{ED4DF290-1EDA-459E-9756-B12CCDA216E2}" type="presParOf" srcId="{BF373D03-9D11-49BF-8A96-A393210BFE6B}" destId="{26E23603-A73E-4BC6-B9BD-6D39FB4079B4}" srcOrd="2" destOrd="0" presId="urn:microsoft.com/office/officeart/2018/2/layout/IconVerticalSolidList#1"/>
    <dgm:cxn modelId="{50663DFB-D681-4332-B430-814CF283A4C5}" type="presParOf" srcId="{26E23603-A73E-4BC6-B9BD-6D39FB4079B4}" destId="{84D56643-7595-4F02-8E26-0DE1003A4CD9}" srcOrd="0" destOrd="0" presId="urn:microsoft.com/office/officeart/2018/2/layout/IconVerticalSolidList#1"/>
    <dgm:cxn modelId="{2383743E-E1D2-41DE-9FD9-A386A1135DA6}" type="presParOf" srcId="{26E23603-A73E-4BC6-B9BD-6D39FB4079B4}" destId="{00F6BF35-B501-41AE-9B1D-E6E47F7D7195}" srcOrd="1" destOrd="0" presId="urn:microsoft.com/office/officeart/2018/2/layout/IconVerticalSolidList#1"/>
    <dgm:cxn modelId="{CA2E1DBB-1AAB-4134-A70F-31366E18E1D4}" type="presParOf" srcId="{26E23603-A73E-4BC6-B9BD-6D39FB4079B4}" destId="{A0C8E531-1EEB-40A8-B7F4-7ACF15D55A17}" srcOrd="2" destOrd="0" presId="urn:microsoft.com/office/officeart/2018/2/layout/IconVerticalSolidList#1"/>
    <dgm:cxn modelId="{50513A8E-DF8C-4934-B6AB-D19ACDF69818}" type="presParOf" srcId="{26E23603-A73E-4BC6-B9BD-6D39FB4079B4}" destId="{B6293861-4207-4C24-884A-41441EC00FB4}" srcOrd="3" destOrd="0" presId="urn:microsoft.com/office/officeart/2018/2/layout/IconVerticalSolidLis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A572D-8F2D-414C-90F2-E575BAF29A52}">
      <dsp:nvSpPr>
        <dsp:cNvPr id="0" name=""/>
        <dsp:cNvSpPr/>
      </dsp:nvSpPr>
      <dsp:spPr>
        <a:xfrm>
          <a:off x="0" y="597713"/>
          <a:ext cx="11029950" cy="11034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5973E-14A7-42DC-9506-6DFD7492EFE8}">
      <dsp:nvSpPr>
        <dsp:cNvPr id="0" name=""/>
        <dsp:cNvSpPr/>
      </dsp:nvSpPr>
      <dsp:spPr>
        <a:xfrm>
          <a:off x="333800" y="845994"/>
          <a:ext cx="606909" cy="6069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9CF39-DD66-4B50-A42D-1E6CBACD7504}">
      <dsp:nvSpPr>
        <dsp:cNvPr id="0" name=""/>
        <dsp:cNvSpPr/>
      </dsp:nvSpPr>
      <dsp:spPr>
        <a:xfrm>
          <a:off x="1274509" y="597713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Part A - Description of the need(s) to be addressed. </a:t>
          </a:r>
        </a:p>
      </dsp:txBody>
      <dsp:txXfrm>
        <a:off x="1274509" y="597713"/>
        <a:ext cx="9755440" cy="1103471"/>
      </dsp:txXfrm>
    </dsp:sp>
    <dsp:sp modelId="{84D56643-7595-4F02-8E26-0DE1003A4CD9}">
      <dsp:nvSpPr>
        <dsp:cNvPr id="0" name=""/>
        <dsp:cNvSpPr/>
      </dsp:nvSpPr>
      <dsp:spPr>
        <a:xfrm>
          <a:off x="0" y="1977052"/>
          <a:ext cx="11029950" cy="110347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6BF35-B501-41AE-9B1D-E6E47F7D7195}">
      <dsp:nvSpPr>
        <dsp:cNvPr id="0" name=""/>
        <dsp:cNvSpPr/>
      </dsp:nvSpPr>
      <dsp:spPr>
        <a:xfrm>
          <a:off x="333800" y="2225333"/>
          <a:ext cx="606909" cy="6069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93861-4207-4C24-884A-41441EC00FB4}">
      <dsp:nvSpPr>
        <dsp:cNvPr id="0" name=""/>
        <dsp:cNvSpPr/>
      </dsp:nvSpPr>
      <dsp:spPr>
        <a:xfrm>
          <a:off x="1274509" y="1977052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Part B - Describe all proposed activities on the project. </a:t>
          </a:r>
        </a:p>
      </dsp:txBody>
      <dsp:txXfrm>
        <a:off x="1274509" y="1977052"/>
        <a:ext cx="9755440" cy="110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#1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4/18/2024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4/18/2024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9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4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lorence.smith@adeca.alabama.gov" TargetMode="External"/><Relationship Id="rId2" Type="http://schemas.openxmlformats.org/officeDocument/2006/relationships/hyperlink" Target="mailto:tonika.prince@adeca.alabam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4000698"/>
            <a:ext cx="10993549" cy="14750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 Development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47609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EBEBEB"/>
                </a:solidFill>
              </a:rPr>
              <a:t>Tonika Prince</a:t>
            </a:r>
          </a:p>
          <a:p>
            <a:r>
              <a:rPr lang="en-US" dirty="0">
                <a:solidFill>
                  <a:srgbClr val="EBEBEB"/>
                </a:solidFill>
              </a:rPr>
              <a:t>Florence Smith</a:t>
            </a:r>
          </a:p>
        </p:txBody>
      </p:sp>
      <p:pic>
        <p:nvPicPr>
          <p:cNvPr id="5" name="Picture 4" descr="A street with cars on it and buildings on the side&#10;&#10;Description automatically generated with medium confidence">
            <a:extLst>
              <a:ext uri="{FF2B5EF4-FFF2-40B4-BE49-F238E27FC236}">
                <a16:creationId xmlns:a16="http://schemas.microsoft.com/office/drawing/2014/main" id="{56670022-5FCD-41B7-9C2B-3A77809D3A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8" r="-1" b="24688"/>
          <a:stretch/>
        </p:blipFill>
        <p:spPr>
          <a:xfrm>
            <a:off x="446532" y="599725"/>
            <a:ext cx="11292143" cy="355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Project Development Section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56BD5F-FBC2-D8E0-9AC4-0F2B60E8A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52586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Part 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Description of the need(s) to be addressed . (water, sewer, etc.)</a:t>
            </a:r>
          </a:p>
          <a:p>
            <a:pPr lvl="1"/>
            <a:r>
              <a:rPr lang="en-US" sz="2800" dirty="0"/>
              <a:t>Describe the process used to identify the need(s). </a:t>
            </a:r>
          </a:p>
          <a:p>
            <a:pPr lvl="1"/>
            <a:r>
              <a:rPr lang="en-US" sz="2800" dirty="0"/>
              <a:t>Describe activities that would best address the need(s). </a:t>
            </a:r>
          </a:p>
          <a:p>
            <a:pPr lvl="1"/>
            <a:r>
              <a:rPr lang="en-US" sz="2800" dirty="0"/>
              <a:t>Describe any alternatives considered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2" y="33867"/>
            <a:ext cx="11029615" cy="1268907"/>
          </a:xfrm>
        </p:spPr>
        <p:txBody>
          <a:bodyPr/>
          <a:lstStyle/>
          <a:p>
            <a:r>
              <a:rPr lang="en-US" dirty="0"/>
              <a:t>Identify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72532" y="1447800"/>
            <a:ext cx="11029615" cy="10741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cap="none" dirty="0">
                <a:solidFill>
                  <a:schemeClr val="tx2"/>
                </a:solidFill>
              </a:rPr>
              <a:t>Identify the need(s) chosen to address using CDBG funds.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cap="none" dirty="0">
                <a:solidFill>
                  <a:schemeClr val="tx2"/>
                </a:solidFill>
              </a:rPr>
              <a:t>Identify why this specific need was chosen.</a:t>
            </a:r>
          </a:p>
          <a:p>
            <a:pPr lvl="0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9104B0-057E-43FD-843F-BDAF6263A4F2}"/>
              </a:ext>
            </a:extLst>
          </p:cNvPr>
          <p:cNvSpPr txBox="1">
            <a:spLocks/>
          </p:cNvSpPr>
          <p:nvPr/>
        </p:nvSpPr>
        <p:spPr>
          <a:xfrm>
            <a:off x="372532" y="2362200"/>
            <a:ext cx="11029615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Describe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058959-D957-473F-8EE5-88CE7A07BA88}"/>
              </a:ext>
            </a:extLst>
          </p:cNvPr>
          <p:cNvSpPr txBox="1">
            <a:spLocks/>
          </p:cNvSpPr>
          <p:nvPr/>
        </p:nvSpPr>
        <p:spPr>
          <a:xfrm>
            <a:off x="372532" y="3303093"/>
            <a:ext cx="11029615" cy="228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cap="none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Describe the process used to identify activities that address the need.</a:t>
            </a:r>
            <a:endParaRPr lang="en-US" sz="2800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Discuss the process of determination.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Other 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Part 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9800"/>
            <a:ext cx="11029615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Describe all proposed activities on the project.</a:t>
            </a:r>
          </a:p>
          <a:p>
            <a:pPr lvl="1"/>
            <a:r>
              <a:rPr lang="en-US" sz="2800" dirty="0"/>
              <a:t>The description of the proposed CDBG activities should be thorough and detailed, while maintaining conciseness, and must align with the brief description provided </a:t>
            </a:r>
            <a:r>
              <a:rPr lang="en-US" sz="2800"/>
              <a:t>on page 2 </a:t>
            </a:r>
            <a:r>
              <a:rPr lang="en-US" sz="2800" dirty="0"/>
              <a:t>of the CDBG Application Summary Form. </a:t>
            </a:r>
          </a:p>
          <a:p>
            <a:pPr lvl="1"/>
            <a:r>
              <a:rPr lang="en-US" sz="2800" dirty="0"/>
              <a:t>Estimates of the quantity and unit cost of all major cost items.</a:t>
            </a:r>
          </a:p>
          <a:p>
            <a:pPr lvl="1"/>
            <a:r>
              <a:rPr lang="en-US" sz="2800" dirty="0"/>
              <a:t>The estimate of major cost items should be reasonable and accurate.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1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All activities described shall be referenced to a map . </a:t>
            </a:r>
          </a:p>
          <a:p>
            <a:pPr lvl="1"/>
            <a:r>
              <a:rPr lang="en-US" sz="2800" dirty="0"/>
              <a:t>The map shall be at an appropriate scale, sufficiently detailed and </a:t>
            </a:r>
            <a:r>
              <a:rPr lang="en-US" sz="2800"/>
              <a:t>adequately labeled </a:t>
            </a:r>
            <a:r>
              <a:rPr lang="en-US" sz="2800" dirty="0"/>
              <a:t>to easily identify all the proposed activities. </a:t>
            </a:r>
          </a:p>
          <a:p>
            <a:pPr lvl="1"/>
            <a:r>
              <a:rPr lang="en-US" sz="2800" dirty="0"/>
              <a:t>A map depicting the entire jurisdiction that shows concentrations of low- and moderate-income and minority persons is required. 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Tonika Prince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334-353-5353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tonika.prince@adeca.alabama.gov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>
                <a:solidFill>
                  <a:schemeClr val="accent2">
                    <a:lumMod val="50000"/>
                  </a:schemeClr>
                </a:solidFill>
              </a:rPr>
              <a:t>Florence Smith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334-242-5469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florence.smith@adeca.alabama.gov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F50E3F8B8C44D9EA5BD2549956CF2" ma:contentTypeVersion="14" ma:contentTypeDescription="Create a new document." ma:contentTypeScope="" ma:versionID="9ab502d2ef48a0fa6606d91c30b32af9">
  <xsd:schema xmlns:xsd="http://www.w3.org/2001/XMLSchema" xmlns:xs="http://www.w3.org/2001/XMLSchema" xmlns:p="http://schemas.microsoft.com/office/2006/metadata/properties" xmlns:ns2="ead14a2b-0901-4851-9135-e440dd1a60d2" xmlns:ns3="bc761791-33a0-47b7-8145-9d3c2515a3a0" targetNamespace="http://schemas.microsoft.com/office/2006/metadata/properties" ma:root="true" ma:fieldsID="bb740f5bfe4c4def29498592f95f8cc2" ns2:_="" ns3:_="">
    <xsd:import namespace="ead14a2b-0901-4851-9135-e440dd1a60d2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14a2b-0901-4851-9135-e440dd1a60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5dbdce9-60e9-41e5-8608-85a453d288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985699-f427-45a7-93a3-105b7de166ff}" ma:internalName="TaxCatchAll" ma:showField="CatchAllData" ma:web="bc761791-33a0-47b7-8145-9d3c2515a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75F50-2041-4086-983F-9771158AABCA}"/>
</file>

<file path=customXml/itemProps2.xml><?xml version="1.0" encoding="utf-8"?>
<ds:datastoreItem xmlns:ds="http://schemas.openxmlformats.org/officeDocument/2006/customXml" ds:itemID="{B7A6CCE3-3345-474D-8CBB-9360235E86A0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1340</TotalTime>
  <Words>282</Words>
  <Application>Microsoft Office PowerPoint</Application>
  <PresentationFormat>Widescreen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Gill Sans MT</vt:lpstr>
      <vt:lpstr>Wingdings</vt:lpstr>
      <vt:lpstr>Wingdings 2</vt:lpstr>
      <vt:lpstr>Dividend</vt:lpstr>
      <vt:lpstr>Project Development</vt:lpstr>
      <vt:lpstr>Project Development Section</vt:lpstr>
      <vt:lpstr>Part  A</vt:lpstr>
      <vt:lpstr>Identify</vt:lpstr>
      <vt:lpstr>Part  B</vt:lpstr>
      <vt:lpstr>Maps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Development</dc:title>
  <dc:creator>Prince, Tonika</dc:creator>
  <cp:lastModifiedBy>Prince, Tonika</cp:lastModifiedBy>
  <cp:revision>16</cp:revision>
  <dcterms:created xsi:type="dcterms:W3CDTF">2022-04-07T12:58:45Z</dcterms:created>
  <dcterms:modified xsi:type="dcterms:W3CDTF">2024-04-18T18:10:49Z</dcterms:modified>
</cp:coreProperties>
</file>