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notesMasterIdLst>
    <p:notesMasterId r:id="rId10"/>
  </p:notesMasterIdLst>
  <p:sldIdLst>
    <p:sldId id="256" r:id="rId2"/>
    <p:sldId id="257" r:id="rId3"/>
    <p:sldId id="305" r:id="rId4"/>
    <p:sldId id="306" r:id="rId5"/>
    <p:sldId id="307" r:id="rId6"/>
    <p:sldId id="308" r:id="rId7"/>
    <p:sldId id="309" r:id="rId8"/>
    <p:sldId id="31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4" autoAdjust="0"/>
    <p:restoredTop sz="79534" autoAdjust="0"/>
  </p:normalViewPr>
  <p:slideViewPr>
    <p:cSldViewPr>
      <p:cViewPr varScale="1">
        <p:scale>
          <a:sx n="66" d="100"/>
          <a:sy n="66" d="100"/>
        </p:scale>
        <p:origin x="8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80E50C3D-7791-48FA-BA35-43678327DE15}" type="datetimeFigureOut">
              <a:rPr lang="en-US" smtClean="0"/>
              <a:pPr/>
              <a:t>4/19/2024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C775E037-892C-4D22-B691-39CF7C346017}" type="slidenum">
              <a:rPr lang="en-US" smtClean="0"/>
              <a:pPr/>
              <a:t>‹#›</a:t>
            </a:fld>
            <a:endParaRPr lang="en-US"/>
          </a:p>
        </p:txBody>
      </p:sp>
    </p:spTree>
    <p:extLst>
      <p:ext uri="{BB962C8B-B14F-4D97-AF65-F5344CB8AC3E}">
        <p14:creationId xmlns:p14="http://schemas.microsoft.com/office/powerpoint/2010/main" val="323937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7E47AFC-EE4A-4953-A0F2-A1DFA1400913}" type="datetimeFigureOut">
              <a:rPr lang="en-US" smtClean="0"/>
              <a:pPr/>
              <a:t>4/19/2024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7E47AFC-EE4A-4953-A0F2-A1DFA1400913}" type="datetimeFigureOut">
              <a:rPr lang="en-US" smtClean="0"/>
              <a:pPr/>
              <a:t>4/19/2024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C1CFAF-822D-4480-B988-7E65E27B7A86}"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7E47AFC-EE4A-4953-A0F2-A1DFA1400913}" type="datetimeFigureOut">
              <a:rPr lang="en-US" smtClean="0"/>
              <a:pPr/>
              <a:t>4/19/2024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E47AFC-EE4A-4953-A0F2-A1DFA1400913}" type="datetimeFigureOut">
              <a:rPr lang="en-US" smtClean="0"/>
              <a:pPr/>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7E47AFC-EE4A-4953-A0F2-A1DFA1400913}" type="datetimeFigureOut">
              <a:rPr lang="en-US" smtClean="0"/>
              <a:pPr/>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7E47AFC-EE4A-4953-A0F2-A1DFA1400913}" type="datetimeFigureOut">
              <a:rPr lang="en-US" smtClean="0"/>
              <a:pPr/>
              <a:t>4/19/2024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27E47AFC-EE4A-4953-A0F2-A1DFA1400913}"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7E47AFC-EE4A-4953-A0F2-A1DFA1400913}" type="datetimeFigureOut">
              <a:rPr lang="en-US" smtClean="0"/>
              <a:pPr/>
              <a:t>4/19/2024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CC1CFAF-822D-4480-B988-7E65E27B7A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thleen.rasmussen@adeca.alabama.gov"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adeca.alabam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ettus-bridge1-asrt.jpg"/>
          <p:cNvPicPr/>
          <p:nvPr/>
        </p:nvPicPr>
        <p:blipFill>
          <a:blip r:embed="rId2" cstate="print">
            <a:lum bright="40000" contrast="-10000"/>
          </a:blip>
          <a:stretch>
            <a:fillRect/>
          </a:stretch>
        </p:blipFill>
        <p:spPr>
          <a:xfrm>
            <a:off x="0" y="0"/>
            <a:ext cx="7543800" cy="6858000"/>
          </a:xfrm>
          <a:prstGeom prst="rect">
            <a:avLst/>
          </a:prstGeom>
          <a:ln>
            <a:noFill/>
          </a:ln>
          <a:effectLst>
            <a:softEdge rad="112500"/>
          </a:effectLst>
        </p:spPr>
      </p:pic>
      <p:sp>
        <p:nvSpPr>
          <p:cNvPr id="2" name="Title 1"/>
          <p:cNvSpPr>
            <a:spLocks noGrp="1"/>
          </p:cNvSpPr>
          <p:nvPr>
            <p:ph type="ctrTitle"/>
          </p:nvPr>
        </p:nvSpPr>
        <p:spPr>
          <a:xfrm>
            <a:off x="457200" y="1676400"/>
            <a:ext cx="8382000" cy="3352800"/>
          </a:xfrm>
        </p:spPr>
        <p:txBody>
          <a:bodyPr>
            <a:normAutofit/>
          </a:bodyPr>
          <a:lstStyle/>
          <a:p>
            <a:r>
              <a:rPr lang="en-US" dirty="0">
                <a:effectLst>
                  <a:outerShdw blurRad="38100" dist="38100" dir="2700000" algn="tl">
                    <a:srgbClr val="000000">
                      <a:alpha val="43137"/>
                    </a:srgbClr>
                  </a:outerShdw>
                </a:effectLst>
              </a:rPr>
              <a:t>Community and Economic</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Development (ced) Division</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sz="3100" dirty="0">
                <a:effectLst>
                  <a:outerShdw blurRad="38100" dist="38100" dir="2700000" algn="tl">
                    <a:srgbClr val="000000">
                      <a:alpha val="43137"/>
                    </a:srgbClr>
                  </a:outerShdw>
                </a:effectLst>
              </a:rPr>
              <a:t>CDBG PLANNING GRANTS</a:t>
            </a:r>
            <a:br>
              <a:rPr lang="en-US" dirty="0"/>
            </a:br>
            <a:endParaRPr lang="en-US" dirty="0"/>
          </a:p>
        </p:txBody>
      </p:sp>
      <p:sp>
        <p:nvSpPr>
          <p:cNvPr id="3" name="Subtitle 2"/>
          <p:cNvSpPr>
            <a:spLocks noGrp="1"/>
          </p:cNvSpPr>
          <p:nvPr>
            <p:ph type="subTitle" idx="1"/>
          </p:nvPr>
        </p:nvSpPr>
        <p:spPr>
          <a:xfrm>
            <a:off x="4572000" y="5181600"/>
            <a:ext cx="4267200" cy="1295400"/>
          </a:xfrm>
        </p:spPr>
        <p:txBody>
          <a:bodyPr>
            <a:normAutofit fontScale="92500"/>
          </a:bodyPr>
          <a:lstStyle/>
          <a:p>
            <a:r>
              <a:rPr lang="en-US" sz="1900" b="1" dirty="0"/>
              <a:t>Kathleen A. Rasmussen, Ph.D.</a:t>
            </a:r>
          </a:p>
          <a:p>
            <a:r>
              <a:rPr lang="en-US" sz="1900" b="1" dirty="0"/>
              <a:t>Division Chief</a:t>
            </a:r>
          </a:p>
          <a:p>
            <a:r>
              <a:rPr lang="en-US" sz="1800" b="1" dirty="0">
                <a:hlinkClick r:id="rId3"/>
              </a:rPr>
              <a:t>Kathleen.rasmussen@adeca.alabama.gov</a:t>
            </a:r>
            <a:endParaRPr lang="en-US" sz="1800" b="1" dirty="0"/>
          </a:p>
          <a:p>
            <a:r>
              <a:rPr lang="en-US" sz="1800" b="1" dirty="0"/>
              <a:t>(334)353-0323</a:t>
            </a:r>
            <a:endParaRPr lang="en-US" sz="1800" dirty="0"/>
          </a:p>
        </p:txBody>
      </p:sp>
      <p:pic>
        <p:nvPicPr>
          <p:cNvPr id="126984" name="Picture 8" descr="Alabama Department of Economic and Community Affairs (ADECA)">
            <a:hlinkClick r:id="rId4"/>
          </p:cNvPr>
          <p:cNvPicPr>
            <a:picLocks noChangeAspect="1" noChangeArrowheads="1"/>
          </p:cNvPicPr>
          <p:nvPr/>
        </p:nvPicPr>
        <p:blipFill>
          <a:blip r:embed="rId5" cstate="print"/>
          <a:srcRect/>
          <a:stretch>
            <a:fillRect/>
          </a:stretch>
        </p:blipFill>
        <p:spPr bwMode="auto">
          <a:xfrm>
            <a:off x="228601" y="152400"/>
            <a:ext cx="2895600" cy="1322342"/>
          </a:xfrm>
          <a:prstGeom prst="rect">
            <a:avLst/>
          </a:prstGeom>
          <a:noFill/>
        </p:spPr>
      </p:pic>
      <p:pic>
        <p:nvPicPr>
          <p:cNvPr id="126986" name="Picture 10" descr="http://www.adeca.alabama.gov/Divisions/ced/PublishingImages/ced.jpg"/>
          <p:cNvPicPr>
            <a:picLocks noChangeAspect="1" noChangeArrowheads="1"/>
          </p:cNvPicPr>
          <p:nvPr/>
        </p:nvPicPr>
        <p:blipFill>
          <a:blip r:embed="rId6" cstate="print"/>
          <a:srcRect/>
          <a:stretch>
            <a:fillRect/>
          </a:stretch>
        </p:blipFill>
        <p:spPr bwMode="auto">
          <a:xfrm>
            <a:off x="381000" y="3276600"/>
            <a:ext cx="2743200" cy="3352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95330" y="474948"/>
            <a:ext cx="7424670" cy="896652"/>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Planning Grants</a:t>
            </a:r>
          </a:p>
        </p:txBody>
      </p:sp>
      <p:sp>
        <p:nvSpPr>
          <p:cNvPr id="4" name="Subtitle 2"/>
          <p:cNvSpPr txBox="1">
            <a:spLocks/>
          </p:cNvSpPr>
          <p:nvPr/>
        </p:nvSpPr>
        <p:spPr>
          <a:xfrm>
            <a:off x="3352800" y="1371600"/>
            <a:ext cx="4267200" cy="51054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Rectangle 15"/>
          <p:cNvSpPr/>
          <p:nvPr/>
        </p:nvSpPr>
        <p:spPr>
          <a:xfrm>
            <a:off x="457200" y="1371601"/>
            <a:ext cx="7534154" cy="4401205"/>
          </a:xfrm>
          <a:prstGeom prst="rect">
            <a:avLst/>
          </a:prstGeom>
        </p:spPr>
        <p:txBody>
          <a:bodyPr wrap="square">
            <a:spAutoFit/>
          </a:bodyPr>
          <a:lstStyle/>
          <a:p>
            <a:r>
              <a:rPr lang="en-US" sz="2800" dirty="0"/>
              <a:t>     The CDBG Planning Fund’s allocation will be awarded to those local governments who demonstrate the need for local planning.</a:t>
            </a:r>
          </a:p>
          <a:p>
            <a:endParaRPr lang="en-US" sz="2800" dirty="0"/>
          </a:p>
          <a:p>
            <a:r>
              <a:rPr lang="en-US" sz="2800" dirty="0"/>
              <a:t>     Eligible applicants for Planning Grant funds include the non-entitlement local governments that meet the eligibility requirements listed under the “Thresholds” section in the 2024 CDBG Grant Application Manual.</a:t>
            </a:r>
          </a:p>
        </p:txBody>
      </p:sp>
      <p:sp>
        <p:nvSpPr>
          <p:cNvPr id="17" name="Subtitle 2"/>
          <p:cNvSpPr txBox="1">
            <a:spLocks/>
          </p:cNvSpPr>
          <p:nvPr/>
        </p:nvSpPr>
        <p:spPr>
          <a:xfrm>
            <a:off x="609600" y="2514600"/>
            <a:ext cx="7543800" cy="3429000"/>
          </a:xfrm>
          <a:prstGeom prst="rect">
            <a:avLst/>
          </a:prstGeom>
        </p:spPr>
        <p:txBody>
          <a:bodyPr/>
          <a:lstStyle/>
          <a:p>
            <a:pPr marL="342900" indent="-342900">
              <a:spcBef>
                <a:spcPct val="20000"/>
              </a:spcBef>
              <a:buFont typeface="Arial" pitchFamily="34" charset="0"/>
              <a:buChar char="•"/>
              <a:defRPr/>
            </a:pPr>
            <a:endParaRPr lang="en-US" sz="3200" dirty="0"/>
          </a:p>
          <a:p>
            <a:pPr marL="342900" indent="-342900">
              <a:spcBef>
                <a:spcPct val="20000"/>
              </a:spcBef>
              <a:defRPr/>
            </a:pPr>
            <a:endParaRPr lang="en-US" sz="3200" dirty="0"/>
          </a:p>
          <a:p>
            <a:pPr marL="342900" lvl="0" indent="-342900">
              <a:spcBef>
                <a:spcPct val="20000"/>
              </a:spcBef>
              <a:buFont typeface="Arial" pitchFamily="34" charset="0"/>
              <a:buChar char="•"/>
              <a:defRPr/>
            </a:pPr>
            <a:endParaRPr lang="en-US" sz="3200" dirty="0"/>
          </a:p>
          <a:p>
            <a:pPr marL="342900" indent="-342900">
              <a:spcBef>
                <a:spcPct val="20000"/>
              </a:spcBef>
              <a:buFont typeface="Arial" pitchFamily="34" charset="0"/>
              <a:buChar char="•"/>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382000" cy="609600"/>
          </a:xfrm>
        </p:spPr>
        <p:txBody>
          <a:bodyPr>
            <a:noAutofit/>
          </a:bodyPr>
          <a:lstStyle/>
          <a:p>
            <a:pPr lvl="0" algn="ctr">
              <a:lnSpc>
                <a:spcPct val="114000"/>
              </a:lnSpc>
              <a:spcBef>
                <a:spcPts val="0"/>
              </a:spcBef>
            </a:pP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dirty="0">
              <a:solidFill>
                <a:schemeClr val="bg2">
                  <a:lumMod val="50000"/>
                </a:schemeClr>
              </a:solidFill>
              <a:effectLst>
                <a:outerShdw blurRad="38100" dist="38100" dir="2700000" algn="tl">
                  <a:srgbClr val="000000">
                    <a:alpha val="43137"/>
                  </a:srgbClr>
                </a:outerShdw>
              </a:effectLst>
            </a:endParaRPr>
          </a:p>
        </p:txBody>
      </p:sp>
      <p:sp>
        <p:nvSpPr>
          <p:cNvPr id="4" name="Rectangle 3"/>
          <p:cNvSpPr/>
          <p:nvPr/>
        </p:nvSpPr>
        <p:spPr>
          <a:xfrm>
            <a:off x="457200" y="1447800"/>
            <a:ext cx="7620000" cy="4431983"/>
          </a:xfrm>
          <a:prstGeom prst="rect">
            <a:avLst/>
          </a:prstGeom>
        </p:spPr>
        <p:txBody>
          <a:bodyPr wrap="square">
            <a:spAutoFit/>
          </a:bodyPr>
          <a:lstStyle/>
          <a:p>
            <a:pPr>
              <a:spcBef>
                <a:spcPts val="0"/>
              </a:spcBef>
              <a:spcAft>
                <a:spcPts val="1200"/>
              </a:spcAft>
              <a:buClrTx/>
            </a:pPr>
            <a:r>
              <a:rPr lang="en-US" sz="2400" b="1" dirty="0"/>
              <a:t>Purpose:</a:t>
            </a:r>
            <a:r>
              <a:rPr lang="en-US" sz="2400" dirty="0"/>
              <a:t>  To assist communities having a need for comprehensive planning or other planning.  Eligible plans include comprehensive plans, elements of comprehensive plans, downtown revitalization plans, or other strategies and studies important to sound and effective community growth and development.</a:t>
            </a:r>
          </a:p>
          <a:p>
            <a:pPr>
              <a:spcBef>
                <a:spcPts val="0"/>
              </a:spcBef>
              <a:spcAft>
                <a:spcPts val="1200"/>
              </a:spcAft>
              <a:buClrTx/>
            </a:pPr>
            <a:r>
              <a:rPr lang="en-US" sz="2400" b="1" dirty="0"/>
              <a:t>Maximum grant amount:</a:t>
            </a:r>
            <a:r>
              <a:rPr lang="en-US" sz="2400" dirty="0"/>
              <a:t>  $40,000, although grant applications may request a smaller amount.</a:t>
            </a:r>
          </a:p>
          <a:p>
            <a:pPr>
              <a:spcBef>
                <a:spcPts val="0"/>
              </a:spcBef>
              <a:spcAft>
                <a:spcPts val="1200"/>
              </a:spcAft>
              <a:buClrTx/>
            </a:pPr>
            <a:r>
              <a:rPr lang="en-US" sz="2400" b="1" dirty="0"/>
              <a:t>Cash match:</a:t>
            </a:r>
            <a:r>
              <a:rPr lang="en-US" sz="2400" dirty="0"/>
              <a:t>  20% of the project cost is required</a:t>
            </a:r>
            <a:r>
              <a:rPr lang="en-US" sz="2400" i="1" dirty="0"/>
              <a:t>.</a:t>
            </a:r>
          </a:p>
          <a:p>
            <a:pPr>
              <a:spcBef>
                <a:spcPts val="0"/>
              </a:spcBef>
              <a:spcAft>
                <a:spcPts val="1200"/>
              </a:spcAft>
              <a:buClrTx/>
            </a:pPr>
            <a:r>
              <a:rPr lang="en-US" b="1" dirty="0"/>
              <a:t>Note:</a:t>
            </a:r>
            <a:r>
              <a:rPr lang="en-US" dirty="0"/>
              <a:t>  Cash match for jurisdictions of 1,000 or less population (as determined by the 2020 Census) may be waived.</a:t>
            </a:r>
          </a:p>
        </p:txBody>
      </p:sp>
    </p:spTree>
  </p:cSld>
  <p:clrMapOvr>
    <a:masterClrMapping/>
  </p:clrMapOvr>
  <p:transition spd="med">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5486400" cy="762000"/>
          </a:xfrm>
          <a:ln w="3175">
            <a:noFill/>
          </a:ln>
        </p:spPr>
        <p:txBody>
          <a:bodyPr>
            <a:no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066800"/>
            <a:ext cx="7239000" cy="5334000"/>
          </a:xfrm>
        </p:spPr>
        <p:txBody>
          <a:bodyPr>
            <a:noAutofit/>
          </a:bodyPr>
          <a:lstStyle/>
          <a:p>
            <a:pPr marL="0" indent="0">
              <a:buNone/>
            </a:pPr>
            <a:r>
              <a:rPr lang="en-US" sz="2400" b="1" u="sng" dirty="0"/>
              <a:t>Evaluation Considerations</a:t>
            </a:r>
            <a:endParaRPr lang="en-US" sz="2400" dirty="0"/>
          </a:p>
          <a:p>
            <a:pPr marL="0" indent="0">
              <a:buNone/>
            </a:pPr>
            <a:r>
              <a:rPr lang="en-US" sz="2400" dirty="0"/>
              <a:t>The Planning Fund grant awards will be evaluated based on the following 6 evaluation criteria:</a:t>
            </a:r>
          </a:p>
          <a:p>
            <a:pPr marL="0" indent="0">
              <a:buNone/>
            </a:pPr>
            <a:r>
              <a:rPr lang="en-US" sz="2200" dirty="0"/>
              <a:t>     </a:t>
            </a:r>
            <a:r>
              <a:rPr lang="en-US" sz="2200" u="sng" dirty="0"/>
              <a:t>Criteria 1.</a:t>
            </a:r>
            <a:r>
              <a:rPr lang="en-US" sz="2200" dirty="0"/>
              <a:t>  How the proposed project’s planning activities will contribute to </a:t>
            </a:r>
            <a:r>
              <a:rPr lang="en-US" sz="2200" b="1" dirty="0"/>
              <a:t>one of two National Objectives </a:t>
            </a:r>
            <a:r>
              <a:rPr lang="en-US" sz="2200" dirty="0"/>
              <a:t>(either principally benefiting persons of low-income and moderate-income/LMI, or how the proposed project’s planning activities will contribute to aiding in the prevention of slums and blight).</a:t>
            </a:r>
          </a:p>
          <a:p>
            <a:pPr marL="0" indent="0">
              <a:buNone/>
            </a:pPr>
            <a:r>
              <a:rPr lang="en-US" sz="2200" dirty="0"/>
              <a:t>      </a:t>
            </a:r>
            <a:r>
              <a:rPr lang="en-US" sz="2200" u="sng" dirty="0"/>
              <a:t>Criteria 2.</a:t>
            </a:r>
            <a:r>
              <a:rPr lang="en-US" sz="2200" dirty="0"/>
              <a:t>  The need of the proposed project’s planning activities that is stated in the grant application.</a:t>
            </a:r>
          </a:p>
          <a:p>
            <a:pPr marL="0" indent="0">
              <a:buNone/>
            </a:pPr>
            <a:r>
              <a:rPr lang="en-US" sz="1800" b="1" dirty="0"/>
              <a:t>Note:</a:t>
            </a:r>
            <a:r>
              <a:rPr lang="en-US" sz="1800" dirty="0"/>
              <a:t>  ADECA reserves the authority to not fund a Planning Fund grant application if the need is not clearly demonstrated, and if the amount requested is not appropriate for the plan or the size of the planning area involved.</a:t>
            </a:r>
          </a:p>
          <a:p>
            <a:pPr lvl="1">
              <a:lnSpc>
                <a:spcPct val="114000"/>
              </a:lnSpc>
              <a:spcBef>
                <a:spcPts val="0"/>
              </a:spcBef>
              <a:spcAft>
                <a:spcPts val="1200"/>
              </a:spcAft>
            </a:pPr>
            <a:endParaRPr lang="en-US" sz="2400" dirty="0">
              <a:latin typeface="Trebuchet MS" pitchFamily="34" charset="0"/>
            </a:endParaRPr>
          </a:p>
          <a:p>
            <a:pPr>
              <a:lnSpc>
                <a:spcPct val="114000"/>
              </a:lnSpc>
              <a:spcBef>
                <a:spcPts val="0"/>
              </a:spcBef>
              <a:spcAft>
                <a:spcPts val="1200"/>
              </a:spcAft>
              <a:buNone/>
            </a:pPr>
            <a:endParaRPr lang="en-US" sz="2400" dirty="0">
              <a:latin typeface="Trebuchet MS" pitchFamily="34" charset="0"/>
            </a:endParaRPr>
          </a:p>
        </p:txBody>
      </p:sp>
    </p:spTree>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467600" cy="639762"/>
          </a:xfrm>
          <a:ln w="3175">
            <a:noFill/>
          </a:ln>
        </p:spPr>
        <p:txBody>
          <a:bodyPr>
            <a:norm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04800" y="1905000"/>
            <a:ext cx="7772400" cy="4114800"/>
          </a:xfrm>
        </p:spPr>
        <p:txBody>
          <a:bodyPr>
            <a:normAutofit/>
          </a:bodyPr>
          <a:lstStyle/>
          <a:p>
            <a:pPr marL="0" indent="0">
              <a:buNone/>
            </a:pPr>
            <a:r>
              <a:rPr lang="en-US" sz="2200" dirty="0"/>
              <a:t>     </a:t>
            </a:r>
            <a:r>
              <a:rPr lang="en-US" sz="2200" u="sng" dirty="0"/>
              <a:t>Criteria 3.</a:t>
            </a:r>
            <a:r>
              <a:rPr lang="en-US" sz="2200" dirty="0"/>
              <a:t>  How the proposed project’s planning activities will contribute to the development of a planning process which will serve as a guide for orderly and/or consistent growth and community development.</a:t>
            </a:r>
          </a:p>
          <a:p>
            <a:pPr marL="0" indent="0">
              <a:buNone/>
            </a:pPr>
            <a:endParaRPr lang="en-US" sz="2200" dirty="0"/>
          </a:p>
          <a:p>
            <a:pPr marL="0" indent="0">
              <a:buNone/>
            </a:pPr>
            <a:r>
              <a:rPr lang="en-US" sz="2200" dirty="0"/>
              <a:t>     </a:t>
            </a:r>
            <a:r>
              <a:rPr lang="en-US" sz="2200" u="sng" dirty="0"/>
              <a:t>Criteria 4.</a:t>
            </a:r>
            <a:r>
              <a:rPr lang="en-US" sz="2200" dirty="0"/>
              <a:t>  How the proposed project’s planning activities will aid in, or contribute to, the involvement or creation of various community groups, advisory councils, planning/zoning districts, redevelopment authorities, etc., in the local government’s ongoing planning process.</a:t>
            </a: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6096000" cy="762000"/>
          </a:xfrm>
          <a:ln w="3175">
            <a:noFill/>
          </a:ln>
        </p:spPr>
        <p:txBody>
          <a:bodyPr>
            <a:norm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81000" y="1981200"/>
            <a:ext cx="7315200" cy="4038600"/>
          </a:xfrm>
        </p:spPr>
        <p:txBody>
          <a:bodyPr>
            <a:noAutofit/>
          </a:bodyPr>
          <a:lstStyle/>
          <a:p>
            <a:pPr marL="0" indent="0">
              <a:buNone/>
            </a:pPr>
            <a:r>
              <a:rPr lang="en-US" sz="2200" u="sng" dirty="0"/>
              <a:t>Criteria 5.</a:t>
            </a:r>
            <a:r>
              <a:rPr lang="en-US" sz="2200" dirty="0"/>
              <a:t>  The amount of grant funds requested relative to:  the size of the community,</a:t>
            </a:r>
          </a:p>
          <a:p>
            <a:pPr marL="0" indent="0">
              <a:buNone/>
            </a:pPr>
            <a:r>
              <a:rPr lang="en-US" sz="2200" dirty="0"/>
              <a:t>                   the complexity of the proposed elements,</a:t>
            </a:r>
          </a:p>
          <a:p>
            <a:pPr marL="0" indent="0">
              <a:buNone/>
            </a:pPr>
            <a:r>
              <a:rPr lang="en-US" sz="2200" dirty="0"/>
              <a:t>                   the final product.</a:t>
            </a:r>
          </a:p>
          <a:p>
            <a:pPr marL="0" indent="0">
              <a:buNone/>
            </a:pPr>
            <a:r>
              <a:rPr lang="en-US" sz="2200" dirty="0"/>
              <a:t>This consideration will be particularly important where larger grant amount requests are involved (up to $40,000).</a:t>
            </a:r>
          </a:p>
          <a:p>
            <a:pPr marL="0" indent="0">
              <a:buNone/>
            </a:pPr>
            <a:endParaRPr lang="en-US" sz="2200" dirty="0"/>
          </a:p>
          <a:p>
            <a:pPr marL="0" indent="0">
              <a:buNone/>
            </a:pPr>
            <a:r>
              <a:rPr lang="en-US" sz="2200" u="sng" dirty="0"/>
              <a:t>Criteria 6.</a:t>
            </a:r>
            <a:r>
              <a:rPr lang="en-US" sz="2200" dirty="0"/>
              <a:t>  The local government’s prior years of CDBG grants received, as well as the local government’s implementation of its prior planning efforts.</a:t>
            </a:r>
          </a:p>
        </p:txBody>
      </p:sp>
    </p:spTree>
  </p:cSld>
  <p:clrMapOvr>
    <a:masterClrMapping/>
  </p:clrMapOvr>
  <p:transition spd="med">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324600" cy="762000"/>
          </a:xfrm>
        </p:spPr>
        <p:txBody>
          <a:bodyPr>
            <a:noAutofit/>
          </a:bodyPr>
          <a:lstStyle/>
          <a:p>
            <a:pPr algn="ctr"/>
            <a:r>
              <a:rPr lang="en-US" sz="3600" cap="none" dirty="0">
                <a:ln>
                  <a:noFill/>
                </a:ln>
                <a:solidFill>
                  <a:schemeClr val="bg2">
                    <a:lumMod val="50000"/>
                  </a:schemeClr>
                </a:solidFill>
                <a:effectLst>
                  <a:outerShdw blurRad="38100" dist="38100" dir="2700000" algn="tl">
                    <a:srgbClr val="000000">
                      <a:alpha val="43137"/>
                    </a:srgbClr>
                  </a:outerShdw>
                </a:effectLst>
              </a:rPr>
              <a:t>CDBG Planning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4" name="Content Placeholder 3"/>
          <p:cNvSpPr>
            <a:spLocks noGrp="1"/>
          </p:cNvSpPr>
          <p:nvPr>
            <p:ph idx="1"/>
          </p:nvPr>
        </p:nvSpPr>
        <p:spPr>
          <a:xfrm>
            <a:off x="457200" y="1752600"/>
            <a:ext cx="7086600" cy="4703135"/>
          </a:xfrm>
        </p:spPr>
        <p:txBody>
          <a:bodyPr>
            <a:normAutofit lnSpcReduction="10000"/>
          </a:bodyPr>
          <a:lstStyle/>
          <a:p>
            <a:pPr marL="349250" indent="-349250">
              <a:buClrTx/>
              <a:buFont typeface="Trebuchet MS" pitchFamily="34" charset="0"/>
              <a:buChar char="●"/>
            </a:pPr>
            <a:r>
              <a:rPr lang="en-US" dirty="0"/>
              <a:t>If a planning grant is for downtown revitalization, regional development, or orderly area growth, then:</a:t>
            </a:r>
            <a:br>
              <a:rPr lang="en-US" dirty="0"/>
            </a:br>
            <a:endParaRPr lang="en-US" dirty="0"/>
          </a:p>
          <a:p>
            <a:pPr marL="0" indent="0">
              <a:lnSpc>
                <a:spcPct val="114000"/>
              </a:lnSpc>
              <a:spcBef>
                <a:spcPts val="0"/>
              </a:spcBef>
              <a:spcAft>
                <a:spcPts val="1200"/>
              </a:spcAft>
              <a:buClrTx/>
              <a:buNone/>
            </a:pPr>
            <a:r>
              <a:rPr lang="en-US" dirty="0"/>
              <a:t>   “Planning” activities can include:</a:t>
            </a:r>
          </a:p>
          <a:p>
            <a:pPr marL="685800" lvl="1" indent="-285750">
              <a:lnSpc>
                <a:spcPct val="114000"/>
              </a:lnSpc>
              <a:spcBef>
                <a:spcPts val="0"/>
              </a:spcBef>
              <a:spcAft>
                <a:spcPts val="1200"/>
              </a:spcAft>
              <a:buClrTx/>
              <a:buFont typeface="Wingdings" pitchFamily="2" charset="2"/>
              <a:buChar char="Ø"/>
            </a:pPr>
            <a:r>
              <a:rPr lang="en-US" sz="2000" dirty="0">
                <a:solidFill>
                  <a:schemeClr val="tx1"/>
                </a:solidFill>
              </a:rPr>
              <a:t>Developing Comprehensive Plans</a:t>
            </a:r>
          </a:p>
          <a:p>
            <a:pPr marL="685800" lvl="1" indent="-285750">
              <a:lnSpc>
                <a:spcPct val="114000"/>
              </a:lnSpc>
              <a:spcBef>
                <a:spcPts val="0"/>
              </a:spcBef>
              <a:spcAft>
                <a:spcPts val="1200"/>
              </a:spcAft>
              <a:buClrTx/>
              <a:buFont typeface="Wingdings" pitchFamily="2" charset="2"/>
              <a:buChar char="Ø"/>
            </a:pPr>
            <a:r>
              <a:rPr lang="en-US" sz="2000" dirty="0">
                <a:solidFill>
                  <a:schemeClr val="tx1"/>
                </a:solidFill>
              </a:rPr>
              <a:t>Developing individual elements or</a:t>
            </a:r>
            <a:br>
              <a:rPr lang="en-US" sz="2000" dirty="0">
                <a:solidFill>
                  <a:schemeClr val="tx1"/>
                </a:solidFill>
              </a:rPr>
            </a:br>
            <a:r>
              <a:rPr lang="en-US" sz="2000" dirty="0">
                <a:solidFill>
                  <a:schemeClr val="tx1"/>
                </a:solidFill>
              </a:rPr>
              <a:t>sections within a Comprehensive Plan</a:t>
            </a:r>
          </a:p>
          <a:p>
            <a:pPr marL="685800" lvl="1" indent="-285750">
              <a:lnSpc>
                <a:spcPct val="114000"/>
              </a:lnSpc>
              <a:spcBef>
                <a:spcPts val="0"/>
              </a:spcBef>
              <a:buClrTx/>
              <a:buFont typeface="Wingdings" pitchFamily="2" charset="2"/>
              <a:buChar char="Ø"/>
            </a:pPr>
            <a:r>
              <a:rPr lang="en-US" sz="2000" dirty="0">
                <a:solidFill>
                  <a:schemeClr val="tx1"/>
                </a:solidFill>
              </a:rPr>
              <a:t>Developing Downtown Revitalization </a:t>
            </a:r>
          </a:p>
          <a:p>
            <a:pPr marL="685800" lvl="1" indent="0">
              <a:lnSpc>
                <a:spcPct val="114000"/>
              </a:lnSpc>
              <a:spcBef>
                <a:spcPts val="0"/>
              </a:spcBef>
              <a:spcAft>
                <a:spcPts val="1200"/>
              </a:spcAft>
              <a:buClrTx/>
              <a:buNone/>
            </a:pPr>
            <a:r>
              <a:rPr lang="en-US" sz="2000" dirty="0">
                <a:solidFill>
                  <a:schemeClr val="tx1"/>
                </a:solidFill>
              </a:rPr>
              <a:t>Plans</a:t>
            </a:r>
          </a:p>
          <a:p>
            <a:pPr marL="685800" lvl="1" indent="-285750">
              <a:lnSpc>
                <a:spcPct val="114000"/>
              </a:lnSpc>
              <a:spcBef>
                <a:spcPts val="0"/>
              </a:spcBef>
              <a:spcAft>
                <a:spcPts val="1200"/>
              </a:spcAft>
              <a:buClrTx/>
              <a:buFont typeface="Wingdings" pitchFamily="2" charset="2"/>
              <a:buChar char="Ø"/>
            </a:pPr>
            <a:r>
              <a:rPr lang="en-US" sz="2000" dirty="0">
                <a:solidFill>
                  <a:schemeClr val="tx1"/>
                </a:solidFill>
              </a:rPr>
              <a:t>Developing Regional Strategies</a:t>
            </a:r>
          </a:p>
        </p:txBody>
      </p:sp>
    </p:spTree>
  </p:cSld>
  <p:clrMapOvr>
    <a:masterClrMapping/>
  </p:clrMapOvr>
  <p:transition spd="med">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6705600" cy="685800"/>
          </a:xfrm>
          <a:ln w="3175">
            <a:noFill/>
          </a:ln>
        </p:spPr>
        <p:txBody>
          <a:bodyPr>
            <a:noAutofit/>
          </a:bodyPr>
          <a:lstStyle/>
          <a:p>
            <a:pPr lvl="0" algn="ctr"/>
            <a:r>
              <a:rPr lang="en-US" sz="2800" dirty="0">
                <a:effectLst>
                  <a:outerShdw blurRad="38100" dist="38100" dir="2700000" algn="tl">
                    <a:srgbClr val="000000">
                      <a:alpha val="43137"/>
                    </a:srgbClr>
                  </a:outerShdw>
                </a:effectLst>
                <a:latin typeface="Bookman Old Style" pitchFamily="18" charset="0"/>
              </a:rPr>
              <a:t>QUESTIONS?</a:t>
            </a:r>
            <a:endParaRPr lang="en-US" sz="2800" cap="none" dirty="0">
              <a:ln w="500">
                <a:noFill/>
              </a:ln>
              <a:solidFill>
                <a:schemeClr val="tx1"/>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600200"/>
            <a:ext cx="7467600" cy="4953000"/>
          </a:xfrm>
        </p:spPr>
        <p:txBody>
          <a:bodyPr>
            <a:normAutofit/>
          </a:bodyPr>
          <a:lstStyle/>
          <a:p>
            <a:pPr marL="342900" indent="-342900">
              <a:spcBef>
                <a:spcPts val="0"/>
              </a:spcBef>
              <a:buNone/>
            </a:pPr>
            <a:r>
              <a:rPr lang="en-US" sz="2800" b="1" u="sng" dirty="0"/>
              <a:t>CED Division Chief</a:t>
            </a:r>
          </a:p>
          <a:p>
            <a:pPr>
              <a:spcBef>
                <a:spcPts val="0"/>
              </a:spcBef>
              <a:buNone/>
            </a:pPr>
            <a:r>
              <a:rPr lang="en-US" sz="2800" dirty="0"/>
              <a:t>Kathleen A. Rasmussen, Ph.D.</a:t>
            </a:r>
          </a:p>
          <a:p>
            <a:pPr>
              <a:spcBef>
                <a:spcPts val="0"/>
              </a:spcBef>
              <a:buNone/>
            </a:pPr>
            <a:r>
              <a:rPr lang="en-US" sz="2800" dirty="0"/>
              <a:t>Kathleen.rasmussen@adeca.alabama.gov</a:t>
            </a:r>
          </a:p>
          <a:p>
            <a:pPr>
              <a:spcBef>
                <a:spcPts val="0"/>
              </a:spcBef>
              <a:buNone/>
            </a:pPr>
            <a:r>
              <a:rPr lang="en-US" sz="2800" dirty="0"/>
              <a:t>(334) 353-0323</a:t>
            </a:r>
          </a:p>
          <a:p>
            <a:pPr>
              <a:spcBef>
                <a:spcPts val="0"/>
              </a:spcBef>
              <a:buNone/>
            </a:pPr>
            <a:endParaRPr lang="en-US" sz="2800" b="1" u="sng" dirty="0"/>
          </a:p>
          <a:p>
            <a:pPr marL="342900" indent="-342900">
              <a:spcBef>
                <a:spcPts val="0"/>
              </a:spcBef>
              <a:buNone/>
            </a:pPr>
            <a:r>
              <a:rPr lang="en-US" sz="2800" b="1" u="sng" dirty="0"/>
              <a:t>CED Statewide Initiatives Unit Chief</a:t>
            </a:r>
          </a:p>
          <a:p>
            <a:pPr marL="342900" indent="-342900">
              <a:spcBef>
                <a:spcPts val="0"/>
              </a:spcBef>
              <a:buNone/>
            </a:pPr>
            <a:r>
              <a:rPr lang="en-US" sz="2800" dirty="0"/>
              <a:t>     </a:t>
            </a:r>
            <a:r>
              <a:rPr lang="en-US" sz="2800" b="1" u="sng" dirty="0"/>
              <a:t>and CDBG Program </a:t>
            </a:r>
          </a:p>
          <a:p>
            <a:pPr>
              <a:spcBef>
                <a:spcPts val="0"/>
              </a:spcBef>
              <a:buNone/>
            </a:pPr>
            <a:r>
              <a:rPr lang="en-US" sz="2800" dirty="0"/>
              <a:t>Kathleen A. Rasmussen, Ph.D.</a:t>
            </a:r>
          </a:p>
          <a:p>
            <a:pPr>
              <a:spcBef>
                <a:spcPts val="0"/>
              </a:spcBef>
              <a:buNone/>
            </a:pPr>
            <a:r>
              <a:rPr lang="en-US" sz="2800" dirty="0"/>
              <a:t>Kathleen.rasmussen@adeca.alabama.gov</a:t>
            </a:r>
          </a:p>
          <a:p>
            <a:pPr>
              <a:spcBef>
                <a:spcPts val="0"/>
              </a:spcBef>
              <a:buNone/>
            </a:pPr>
            <a:r>
              <a:rPr lang="en-US" sz="2800" dirty="0"/>
              <a:t>(334) 353-0323</a:t>
            </a:r>
          </a:p>
          <a:p>
            <a:endParaRPr lang="en-US" dirty="0"/>
          </a:p>
        </p:txBody>
      </p:sp>
    </p:spTree>
  </p:cSld>
  <p:clrMapOvr>
    <a:masterClrMapping/>
  </p:clrMapOvr>
  <p:transition spd="med">
    <p:split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4" ma:contentTypeDescription="Create a new document." ma:contentTypeScope="" ma:versionID="9ab502d2ef48a0fa6606d91c30b32af9">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bb740f5bfe4c4def29498592f95f8cc2"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004A23-6751-4DA5-81E6-B9DBE4DCA1F4}"/>
</file>

<file path=customXml/itemProps2.xml><?xml version="1.0" encoding="utf-8"?>
<ds:datastoreItem xmlns:ds="http://schemas.openxmlformats.org/officeDocument/2006/customXml" ds:itemID="{7167A849-5F91-4A81-92E6-B2D46683E42D}"/>
</file>

<file path=docMetadata/LabelInfo.xml><?xml version="1.0" encoding="utf-8"?>
<clbl:labelList xmlns:clbl="http://schemas.microsoft.com/office/2020/mipLabelMetadata">
  <clbl:label id="{bedd5d6f-bcfc-46d4-918d-7fb210e57897}" enabled="0" method="" siteId="{bedd5d6f-bcfc-46d4-918d-7fb210e57897}" removed="1"/>
</clbl:labelList>
</file>

<file path=docProps/app.xml><?xml version="1.0" encoding="utf-8"?>
<Properties xmlns="http://schemas.openxmlformats.org/officeDocument/2006/extended-properties" xmlns:vt="http://schemas.openxmlformats.org/officeDocument/2006/docPropsVTypes">
  <Template/>
  <TotalTime>4619</TotalTime>
  <Words>600</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Bookman Old Style</vt:lpstr>
      <vt:lpstr>Calibri</vt:lpstr>
      <vt:lpstr>Trebuchet MS</vt:lpstr>
      <vt:lpstr>Wingdings</vt:lpstr>
      <vt:lpstr>Wingdings 2</vt:lpstr>
      <vt:lpstr>Opulent</vt:lpstr>
      <vt:lpstr>Community and Economic Development (ced) Division                CDBG PLANNING GRANTS </vt:lpstr>
      <vt:lpstr>PowerPoint Presentation</vt:lpstr>
      <vt:lpstr>CDBG Planning Grants</vt:lpstr>
      <vt:lpstr>CDBG Planning Grants</vt:lpstr>
      <vt:lpstr>CDBG Planning Grants</vt:lpstr>
      <vt:lpstr>CDBG Planning Grants</vt:lpstr>
      <vt:lpstr>CDBG Planning Grants</vt:lpstr>
      <vt:lpstr>QUESTIONS?</vt:lpstr>
    </vt:vector>
  </TitlesOfParts>
  <Company>ADECA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Section/Program Name</dc:title>
  <dc:creator>Elaine.Webster</dc:creator>
  <cp:lastModifiedBy>Prince, Tonika</cp:lastModifiedBy>
  <cp:revision>386</cp:revision>
  <cp:lastPrinted>2021-06-25T20:23:37Z</cp:lastPrinted>
  <dcterms:created xsi:type="dcterms:W3CDTF">2012-08-16T19:54:22Z</dcterms:created>
  <dcterms:modified xsi:type="dcterms:W3CDTF">2024-04-19T17:21:07Z</dcterms:modified>
</cp:coreProperties>
</file>