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3"/>
  </p:sldMasterIdLst>
  <p:notesMasterIdLst>
    <p:notesMasterId r:id="rId14"/>
  </p:notesMasterIdLst>
  <p:sldIdLst>
    <p:sldId id="256" r:id="rId4"/>
    <p:sldId id="257" r:id="rId5"/>
    <p:sldId id="258" r:id="rId6"/>
    <p:sldId id="265" r:id="rId7"/>
    <p:sldId id="266" r:id="rId8"/>
    <p:sldId id="267" r:id="rId9"/>
    <p:sldId id="268" r:id="rId10"/>
    <p:sldId id="269" r:id="rId11"/>
    <p:sldId id="270" r:id="rId12"/>
    <p:sldId id="26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7E52"/>
    <a:srgbClr val="AC95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8132" autoAdjust="0"/>
  </p:normalViewPr>
  <p:slideViewPr>
    <p:cSldViewPr snapToGrid="0">
      <p:cViewPr varScale="1">
        <p:scale>
          <a:sx n="100" d="100"/>
          <a:sy n="100" d="100"/>
        </p:scale>
        <p:origin x="990"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66CBE-4F47-4817-96E2-2AA6A09E47D7}"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C8A05-A396-47B2-9416-6FA8973FC82A}" type="slidenum">
              <a:rPr lang="en-US" smtClean="0"/>
              <a:t>‹#›</a:t>
            </a:fld>
            <a:endParaRPr lang="en-US"/>
          </a:p>
        </p:txBody>
      </p:sp>
    </p:spTree>
    <p:extLst>
      <p:ext uri="{BB962C8B-B14F-4D97-AF65-F5344CB8AC3E}">
        <p14:creationId xmlns:p14="http://schemas.microsoft.com/office/powerpoint/2010/main" val="1857990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Good morning, my name is Teresa Nobles, and this is Andrea Jackson, we are both Program Managers in the Community Development Block Grant section of ADECA’s CED Department. This morning we will be discussing the Needs Assessment portion of the CDBG grant Application. We will provide guidance on what is required, examples of what we have received, and key points on how to maximize your score in this particular section.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1</a:t>
            </a:fld>
            <a:endParaRPr lang="en-US"/>
          </a:p>
        </p:txBody>
      </p:sp>
    </p:spTree>
    <p:extLst>
      <p:ext uri="{BB962C8B-B14F-4D97-AF65-F5344CB8AC3E}">
        <p14:creationId xmlns:p14="http://schemas.microsoft.com/office/powerpoint/2010/main" val="403133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open the floor to any questions. (Pause) No questions. Great. This concludes our presentation. </a:t>
            </a:r>
            <a:r>
              <a:rPr lang="en-US" sz="1800" dirty="0">
                <a:effectLst/>
                <a:latin typeface="Tw Cen MT" panose="020B0602020104020603" pitchFamily="34" charset="0"/>
                <a:ea typeface="Calibri" panose="020F0502020204030204" pitchFamily="34" charset="0"/>
                <a:cs typeface="Times New Roman" panose="02020603050405020304" pitchFamily="18" charset="0"/>
              </a:rPr>
              <a:t>We will be followed Ms. Tonika Prince and Florence Jackson-Smith as they discuss Project Development. </a:t>
            </a:r>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10</a:t>
            </a:fld>
            <a:endParaRPr lang="en-US"/>
          </a:p>
        </p:txBody>
      </p:sp>
    </p:spTree>
    <p:extLst>
      <p:ext uri="{BB962C8B-B14F-4D97-AF65-F5344CB8AC3E}">
        <p14:creationId xmlns:p14="http://schemas.microsoft.com/office/powerpoint/2010/main" val="288124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What is Needs Assessments? The Needs Assessment is a snapshot of what the needs are in the Community, not a want by a local appointed official (i.e.  swimming pool). Here you will describe each category and the severity of the need. The following categories should be discussed in your application: Housing, Water Services, Sewer Services, Flood and Drainage Facilities, and any Other Needs of the community that may not fall under these main categories.  In the event that, one of the categories is not a need in your area, we strongly suggest that you still mention the category and the reasoning it is not considered a need of the community. Now, that we’ve introduced the topic, let’s go into further detail about each category. </a:t>
            </a:r>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2</a:t>
            </a:fld>
            <a:endParaRPr lang="en-US"/>
          </a:p>
        </p:txBody>
      </p:sp>
    </p:spTree>
    <p:extLst>
      <p:ext uri="{BB962C8B-B14F-4D97-AF65-F5344CB8AC3E}">
        <p14:creationId xmlns:p14="http://schemas.microsoft.com/office/powerpoint/2010/main" val="288610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w Cen MT" panose="020B0602020104020603" pitchFamily="34" charset="0"/>
                <a:ea typeface="Calibri" panose="020F0502020204030204" pitchFamily="34" charset="0"/>
                <a:cs typeface="Times New Roman" panose="02020603050405020304" pitchFamily="18" charset="0"/>
              </a:rPr>
              <a:t>In the Application Manual we have brief descriptions on what we are looking for in each category. Let’s begin with Housing. Housing: we will be looking for data collected on any less than adequate housing conditions in the community. The data should include but not be limited to the quantity of units with signs of deterioration and/or dilapidation, location of substandard units, and the number of occupants of each substandard housing by owners/renters. Lastly, clearly identify the housing type: such as mobile homes, apartment buildings, single family units, multi-family units. </a:t>
            </a:r>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3</a:t>
            </a:fld>
            <a:endParaRPr lang="en-US"/>
          </a:p>
        </p:txBody>
      </p:sp>
    </p:spTree>
    <p:extLst>
      <p:ext uri="{BB962C8B-B14F-4D97-AF65-F5344CB8AC3E}">
        <p14:creationId xmlns:p14="http://schemas.microsoft.com/office/powerpoint/2010/main" val="233981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Water Services: Be sure to identify the numbers, percentages, and the locations of households with inadequate, or lacking access to potable water. Be mindful of new or existing services for hook-ups and reconnections. To help in the distinction between hook-ups and reconnections, I’m going to provide you with definitions. Hook-ups pertain to new water or sewer customers whose households have not been connected to the water </a:t>
            </a:r>
            <a:r>
              <a:rPr lang="en-US" sz="1800">
                <a:effectLst/>
                <a:latin typeface="Tw Cen MT" panose="020B0602020104020603" pitchFamily="34" charset="0"/>
                <a:ea typeface="Calibri" panose="020F0502020204030204" pitchFamily="34" charset="0"/>
                <a:cs typeface="Times New Roman" panose="02020603050405020304" pitchFamily="18" charset="0"/>
              </a:rPr>
              <a:t>system prior. </a:t>
            </a:r>
            <a:r>
              <a:rPr lang="en-US" sz="1800" dirty="0">
                <a:effectLst/>
                <a:latin typeface="Tw Cen MT" panose="020B0602020104020603" pitchFamily="34" charset="0"/>
                <a:ea typeface="Calibri" panose="020F0502020204030204" pitchFamily="34" charset="0"/>
                <a:cs typeface="Times New Roman" panose="02020603050405020304" pitchFamily="18" charset="0"/>
              </a:rPr>
              <a:t>Reconnections pertain to current water or sewer customers whose households are already connected to the water or sewer system. Houses that are “hooked-up”  using CDBG funds must be 100% LMI. For reconnections, CDBG funds can be expended to reconnect all households to the water or sewer system. If there are any additional questions feel free to review our memorandum.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4</a:t>
            </a:fld>
            <a:endParaRPr lang="en-US"/>
          </a:p>
        </p:txBody>
      </p:sp>
    </p:spTree>
    <p:extLst>
      <p:ext uri="{BB962C8B-B14F-4D97-AF65-F5344CB8AC3E}">
        <p14:creationId xmlns:p14="http://schemas.microsoft.com/office/powerpoint/2010/main" val="80158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Teresa: I will be presenting that latter part of this presentation. Sewer Services. For Sewer Services: we will be looking for data collected on households with inadequate sewer access in the community. Our focus is number, percentages, and locations of households without reasonable/adequate public sewer or service hookups to existing sewers. Sufficiency and suitability of sewage treatment facilities in the community. </a:t>
            </a:r>
            <a:r>
              <a:rPr lang="en-US" sz="1800">
                <a:effectLst/>
                <a:latin typeface="Tw Cen MT" panose="020B0602020104020603" pitchFamily="34" charset="0"/>
                <a:ea typeface="Calibri" panose="020F0502020204030204" pitchFamily="34" charset="0"/>
                <a:cs typeface="Times New Roman" panose="02020603050405020304" pitchFamily="18" charset="0"/>
              </a:rPr>
              <a:t>Lastly, the use of septic tanks and their acceptability for the members of the community.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D0C8A05-A396-47B2-9416-6FA8973FC82A}" type="slidenum">
              <a:rPr lang="en-US" smtClean="0"/>
              <a:t>5</a:t>
            </a:fld>
            <a:endParaRPr lang="en-US"/>
          </a:p>
        </p:txBody>
      </p:sp>
    </p:spTree>
    <p:extLst>
      <p:ext uri="{BB962C8B-B14F-4D97-AF65-F5344CB8AC3E}">
        <p14:creationId xmlns:p14="http://schemas.microsoft.com/office/powerpoint/2010/main" val="1829461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Andrea: Good morning again, my name is Andrea Jackson. Streets: Details on the approximate mileage, percentages, and locations of inadequate streets in the community (inadequate meaning unsafe, are first responders able to reach persons/households in case of emergency without risk to their own lives or the lives of others?) Here are some questions to consider: Are the streets unpaved? Deteriorated? Unsafe for driving? Too narrow for 2-way traffic?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6</a:t>
            </a:fld>
            <a:endParaRPr lang="en-US"/>
          </a:p>
        </p:txBody>
      </p:sp>
    </p:spTree>
    <p:extLst>
      <p:ext uri="{BB962C8B-B14F-4D97-AF65-F5344CB8AC3E}">
        <p14:creationId xmlns:p14="http://schemas.microsoft.com/office/powerpoint/2010/main" val="1882772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Andrea: As for Flood &amp; Drainage details that document areas and households, including those of LMI status, that are vulnerable to poor drainage conditions, as can be evidenced by frequent flooding and property damage caused by standing water.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DD0C8A05-A396-47B2-9416-6FA8973FC82A}" type="slidenum">
              <a:rPr lang="en-US" smtClean="0"/>
              <a:t>7</a:t>
            </a:fld>
            <a:endParaRPr lang="en-US"/>
          </a:p>
        </p:txBody>
      </p:sp>
    </p:spTree>
    <p:extLst>
      <p:ext uri="{BB962C8B-B14F-4D97-AF65-F5344CB8AC3E}">
        <p14:creationId xmlns:p14="http://schemas.microsoft.com/office/powerpoint/2010/main" val="3329853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Andrea: Other Needs: Be sure to identify the adequacy, accessibility, and availability for the community in areas like: Parks, Playgrounds, Senior Centers, fire stations, and community centers any other needs that would enhance their community. Also, in the event that the application is a re-submission from a previous year and the priority for the Needs Assessment has changed. It would behoove you to provide information as to why this change has occurred (i.e. other sources of funding, change in administration, and/or need addressed by other means). Also, if the Other Need happens to be a fire station, located in a resorted area, only open in the off season that is occupied by little to no LMI CDBG shall not be used for such grants. I only mention this because we’ve received such applications that will remain nameless.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8</a:t>
            </a:fld>
            <a:endParaRPr lang="en-US"/>
          </a:p>
        </p:txBody>
      </p:sp>
    </p:spTree>
    <p:extLst>
      <p:ext uri="{BB962C8B-B14F-4D97-AF65-F5344CB8AC3E}">
        <p14:creationId xmlns:p14="http://schemas.microsoft.com/office/powerpoint/2010/main" val="280596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w Cen MT" panose="020B0602020104020603" pitchFamily="34" charset="0"/>
                <a:ea typeface="Calibri" panose="020F0502020204030204" pitchFamily="34" charset="0"/>
                <a:cs typeface="Times New Roman" panose="02020603050405020304" pitchFamily="18" charset="0"/>
              </a:rPr>
              <a:t>Andrea: Summary! Based on the communities’ input the grant writer assists in determining the priority and feasibility of the needs. Assess your need(s) by: Addressing the needs of each topic, housing, water, sewer, streets, flood/drainage, and other needs that do not fall into those categories. The more information the better. In your explanations provide details and back up data that will ensure the information provided in the application will reflect the needs of </a:t>
            </a:r>
            <a:r>
              <a:rPr lang="en-US" sz="1800">
                <a:effectLst/>
                <a:latin typeface="Tw Cen MT" panose="020B0602020104020603" pitchFamily="34" charset="0"/>
                <a:ea typeface="Calibri" panose="020F0502020204030204" pitchFamily="34" charset="0"/>
                <a:cs typeface="Times New Roman" panose="02020603050405020304" pitchFamily="18" charset="0"/>
              </a:rPr>
              <a:t>the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0C8A05-A396-47B2-9416-6FA8973FC82A}" type="slidenum">
              <a:rPr lang="en-US" smtClean="0"/>
              <a:t>9</a:t>
            </a:fld>
            <a:endParaRPr lang="en-US"/>
          </a:p>
        </p:txBody>
      </p:sp>
    </p:spTree>
    <p:extLst>
      <p:ext uri="{BB962C8B-B14F-4D97-AF65-F5344CB8AC3E}">
        <p14:creationId xmlns:p14="http://schemas.microsoft.com/office/powerpoint/2010/main" val="178488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236399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328172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24219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803001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76285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1847981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2104886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133402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285439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812A6-3B87-43A0-B53D-CB3B40E1B93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182656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3812A6-3B87-43A0-B53D-CB3B40E1B934}"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193770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3812A6-3B87-43A0-B53D-CB3B40E1B934}"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370049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3812A6-3B87-43A0-B53D-CB3B40E1B934}"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275334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812A6-3B87-43A0-B53D-CB3B40E1B934}" type="datetimeFigureOut">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255292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3812A6-3B87-43A0-B53D-CB3B40E1B934}"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359164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3812A6-3B87-43A0-B53D-CB3B40E1B934}"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25F46-A061-44D2-B257-32A2D60D58AC}" type="slidenum">
              <a:rPr lang="en-US" smtClean="0"/>
              <a:t>‹#›</a:t>
            </a:fld>
            <a:endParaRPr lang="en-US"/>
          </a:p>
        </p:txBody>
      </p:sp>
    </p:spTree>
    <p:extLst>
      <p:ext uri="{BB962C8B-B14F-4D97-AF65-F5344CB8AC3E}">
        <p14:creationId xmlns:p14="http://schemas.microsoft.com/office/powerpoint/2010/main" val="99827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3812A6-3B87-43A0-B53D-CB3B40E1B934}" type="datetimeFigureOut">
              <a:rPr lang="en-US" smtClean="0"/>
              <a:t>4/16/2024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4025F46-A061-44D2-B257-32A2D60D58AC}" type="slidenum">
              <a:rPr lang="en-US" smtClean="0"/>
              <a:t>‹#›</a:t>
            </a:fld>
            <a:endParaRPr lang="en-US"/>
          </a:p>
        </p:txBody>
      </p:sp>
    </p:spTree>
    <p:extLst>
      <p:ext uri="{BB962C8B-B14F-4D97-AF65-F5344CB8AC3E}">
        <p14:creationId xmlns:p14="http://schemas.microsoft.com/office/powerpoint/2010/main" val="8509109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BDCE-6F94-C27C-2F95-D437D5E457D6}"/>
              </a:ext>
            </a:extLst>
          </p:cNvPr>
          <p:cNvSpPr>
            <a:spLocks noGrp="1"/>
          </p:cNvSpPr>
          <p:nvPr>
            <p:ph type="ctrTitle"/>
          </p:nvPr>
        </p:nvSpPr>
        <p:spPr>
          <a:xfrm>
            <a:off x="1600199" y="4072287"/>
            <a:ext cx="7673801" cy="1154231"/>
          </a:xfrm>
        </p:spPr>
        <p:txBody>
          <a:bodyPr>
            <a:noAutofit/>
          </a:bodyPr>
          <a:lstStyle/>
          <a:p>
            <a:pPr algn="l"/>
            <a:r>
              <a:rPr lang="en-US" sz="6600" dirty="0">
                <a:latin typeface="Tw Cen MT" panose="020B0602020104020603" pitchFamily="34" charset="0"/>
              </a:rPr>
              <a:t>NEEDS ANALYSIS</a:t>
            </a:r>
          </a:p>
        </p:txBody>
      </p:sp>
      <p:sp>
        <p:nvSpPr>
          <p:cNvPr id="3" name="Subtitle 2">
            <a:extLst>
              <a:ext uri="{FF2B5EF4-FFF2-40B4-BE49-F238E27FC236}">
                <a16:creationId xmlns:a16="http://schemas.microsoft.com/office/drawing/2014/main" id="{4A85CD18-B834-6631-EA1B-F3648A841F01}"/>
              </a:ext>
            </a:extLst>
          </p:cNvPr>
          <p:cNvSpPr>
            <a:spLocks noGrp="1"/>
          </p:cNvSpPr>
          <p:nvPr>
            <p:ph type="subTitle" idx="1"/>
          </p:nvPr>
        </p:nvSpPr>
        <p:spPr>
          <a:xfrm>
            <a:off x="1674795" y="5226518"/>
            <a:ext cx="7599205" cy="1280160"/>
          </a:xfrm>
        </p:spPr>
        <p:txBody>
          <a:bodyPr numCol="2">
            <a:noAutofit/>
          </a:bodyPr>
          <a:lstStyle/>
          <a:p>
            <a:pPr algn="l">
              <a:spcBef>
                <a:spcPts val="0"/>
              </a:spcBef>
              <a:spcAft>
                <a:spcPts val="600"/>
              </a:spcAft>
            </a:pPr>
            <a:r>
              <a:rPr lang="en-US" sz="3200" dirty="0">
                <a:solidFill>
                  <a:schemeClr val="tx1"/>
                </a:solidFill>
                <a:latin typeface="+mj-lt"/>
              </a:rPr>
              <a:t>Teresa Nobles &amp; Andrea Jackson CDBG PROGRAM MANAGERS	</a:t>
            </a:r>
          </a:p>
        </p:txBody>
      </p:sp>
      <p:pic>
        <p:nvPicPr>
          <p:cNvPr id="7" name="Graphic 6" descr="Magnifying glass">
            <a:extLst>
              <a:ext uri="{FF2B5EF4-FFF2-40B4-BE49-F238E27FC236}">
                <a16:creationId xmlns:a16="http://schemas.microsoft.com/office/drawing/2014/main" id="{074A40A8-4D9C-2760-4C63-DC87612210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1" y="609600"/>
            <a:ext cx="3462687" cy="3462687"/>
          </a:xfrm>
          <a:prstGeom prst="rect">
            <a:avLst/>
          </a:prstGeom>
        </p:spPr>
      </p:pic>
    </p:spTree>
    <p:extLst>
      <p:ext uri="{BB962C8B-B14F-4D97-AF65-F5344CB8AC3E}">
        <p14:creationId xmlns:p14="http://schemas.microsoft.com/office/powerpoint/2010/main" val="1792104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F1A3C457-7D88-3D64-4BAF-4380CD7933F6}"/>
              </a:ext>
            </a:extLst>
          </p:cNvPr>
          <p:cNvSpPr txBox="1">
            <a:spLocks/>
          </p:cNvSpPr>
          <p:nvPr/>
        </p:nvSpPr>
        <p:spPr>
          <a:xfrm>
            <a:off x="4974337" y="1265314"/>
            <a:ext cx="4299666" cy="3249131"/>
          </a:xfrm>
          <a:prstGeom prst="rect">
            <a:avLst/>
          </a:prstGeom>
        </p:spPr>
        <p:txBody>
          <a:bodyPr vert="horz" lIns="91440" tIns="45720" rIns="91440" bIns="45720" numCol="1"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spcBef>
                <a:spcPct val="0"/>
              </a:spcBef>
              <a:spcAft>
                <a:spcPts val="600"/>
              </a:spcAft>
            </a:pPr>
            <a:r>
              <a:rPr lang="en-US" sz="5400" kern="1200" dirty="0">
                <a:solidFill>
                  <a:schemeClr val="accent1"/>
                </a:solidFill>
                <a:latin typeface="+mj-lt"/>
                <a:ea typeface="+mj-ea"/>
                <a:cs typeface="+mj-cs"/>
              </a:rPr>
              <a:t>QUESTIONS?</a:t>
            </a:r>
          </a:p>
          <a:p>
            <a:pPr algn="l" defTabSz="457200">
              <a:spcBef>
                <a:spcPct val="0"/>
              </a:spcBef>
              <a:spcAft>
                <a:spcPts val="600"/>
              </a:spcAft>
            </a:pPr>
            <a:endParaRPr lang="en-US" sz="5400" kern="1200" dirty="0">
              <a:solidFill>
                <a:schemeClr val="accent1"/>
              </a:solidFill>
              <a:latin typeface="+mj-lt"/>
              <a:ea typeface="+mj-ea"/>
              <a:cs typeface="+mj-cs"/>
            </a:endParaRPr>
          </a:p>
        </p:txBody>
      </p:sp>
      <p:sp>
        <p:nvSpPr>
          <p:cNvPr id="19" name="Isosceles Triangle 18">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Graphic 15" descr="Question mark">
            <a:extLst>
              <a:ext uri="{FF2B5EF4-FFF2-40B4-BE49-F238E27FC236}">
                <a16:creationId xmlns:a16="http://schemas.microsoft.com/office/drawing/2014/main" id="{20D6E308-0F40-A2EF-DBC1-BBF3D02D4B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426693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1A091BD-2B74-1E5A-D84E-8B3E74DD684A}"/>
              </a:ext>
            </a:extLst>
          </p:cNvPr>
          <p:cNvSpPr txBox="1">
            <a:spLocks/>
          </p:cNvSpPr>
          <p:nvPr/>
        </p:nvSpPr>
        <p:spPr>
          <a:xfrm>
            <a:off x="1941418" y="255584"/>
            <a:ext cx="8277994" cy="57150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400" dirty="0">
              <a:latin typeface="Tw Cen MT" panose="020B0602020104020603" pitchFamily="34" charset="0"/>
            </a:endParaRPr>
          </a:p>
        </p:txBody>
      </p:sp>
      <p:sp>
        <p:nvSpPr>
          <p:cNvPr id="16" name="Title 15">
            <a:extLst>
              <a:ext uri="{FF2B5EF4-FFF2-40B4-BE49-F238E27FC236}">
                <a16:creationId xmlns:a16="http://schemas.microsoft.com/office/drawing/2014/main" id="{8A493F91-7905-540E-54BE-00FE8B9AB2B7}"/>
              </a:ext>
            </a:extLst>
          </p:cNvPr>
          <p:cNvSpPr>
            <a:spLocks noGrp="1"/>
          </p:cNvSpPr>
          <p:nvPr>
            <p:ph type="title"/>
          </p:nvPr>
        </p:nvSpPr>
        <p:spPr>
          <a:xfrm>
            <a:off x="677334" y="609600"/>
            <a:ext cx="8596668" cy="978568"/>
          </a:xfrm>
        </p:spPr>
        <p:txBody>
          <a:bodyPr>
            <a:normAutofit/>
          </a:bodyPr>
          <a:lstStyle/>
          <a:p>
            <a:r>
              <a:rPr lang="en-US" sz="4400" dirty="0"/>
              <a:t>Needs Assessment</a:t>
            </a:r>
          </a:p>
        </p:txBody>
      </p:sp>
      <p:sp>
        <p:nvSpPr>
          <p:cNvPr id="24" name="Text Placeholder 23">
            <a:extLst>
              <a:ext uri="{FF2B5EF4-FFF2-40B4-BE49-F238E27FC236}">
                <a16:creationId xmlns:a16="http://schemas.microsoft.com/office/drawing/2014/main" id="{5731370E-4BA8-5161-316C-DDED9380D94A}"/>
              </a:ext>
            </a:extLst>
          </p:cNvPr>
          <p:cNvSpPr>
            <a:spLocks noGrp="1"/>
          </p:cNvSpPr>
          <p:nvPr>
            <p:ph type="body" idx="1"/>
          </p:nvPr>
        </p:nvSpPr>
        <p:spPr>
          <a:xfrm>
            <a:off x="675745" y="1942184"/>
            <a:ext cx="4185623" cy="714389"/>
          </a:xfrm>
        </p:spPr>
        <p:txBody>
          <a:bodyPr/>
          <a:lstStyle/>
          <a:p>
            <a:r>
              <a:rPr lang="en-US" sz="2800" dirty="0"/>
              <a:t>Community-wide needs:</a:t>
            </a:r>
          </a:p>
        </p:txBody>
      </p:sp>
      <p:sp>
        <p:nvSpPr>
          <p:cNvPr id="17" name="Content Placeholder 16">
            <a:extLst>
              <a:ext uri="{FF2B5EF4-FFF2-40B4-BE49-F238E27FC236}">
                <a16:creationId xmlns:a16="http://schemas.microsoft.com/office/drawing/2014/main" id="{A7247FB9-FF1B-E9A1-F2B5-1DC016C42DFB}"/>
              </a:ext>
            </a:extLst>
          </p:cNvPr>
          <p:cNvSpPr>
            <a:spLocks noGrp="1"/>
          </p:cNvSpPr>
          <p:nvPr>
            <p:ph sz="half" idx="2"/>
          </p:nvPr>
        </p:nvSpPr>
        <p:spPr/>
        <p:txBody>
          <a:bodyPr>
            <a:normAutofit/>
          </a:bodyPr>
          <a:lstStyle/>
          <a:p>
            <a:r>
              <a:rPr lang="en-US" sz="2400" dirty="0"/>
              <a:t>Housing</a:t>
            </a:r>
          </a:p>
          <a:p>
            <a:r>
              <a:rPr lang="en-US" sz="2400" dirty="0"/>
              <a:t>Water Services</a:t>
            </a:r>
          </a:p>
          <a:p>
            <a:r>
              <a:rPr lang="en-US" sz="2400" dirty="0"/>
              <a:t>Sewer Services </a:t>
            </a:r>
          </a:p>
          <a:p>
            <a:r>
              <a:rPr lang="en-US" sz="2400" dirty="0"/>
              <a:t>Streets</a:t>
            </a:r>
          </a:p>
          <a:p>
            <a:r>
              <a:rPr lang="en-US" sz="2400" dirty="0"/>
              <a:t>Flood &amp; Drainage Facilities </a:t>
            </a:r>
          </a:p>
          <a:p>
            <a:r>
              <a:rPr lang="en-US" sz="2400" dirty="0"/>
              <a:t>Other Needs </a:t>
            </a:r>
          </a:p>
          <a:p>
            <a:endParaRPr lang="en-US" dirty="0"/>
          </a:p>
        </p:txBody>
      </p:sp>
      <p:sp>
        <p:nvSpPr>
          <p:cNvPr id="25" name="Text Placeholder 24">
            <a:extLst>
              <a:ext uri="{FF2B5EF4-FFF2-40B4-BE49-F238E27FC236}">
                <a16:creationId xmlns:a16="http://schemas.microsoft.com/office/drawing/2014/main" id="{A3F68E39-7FF9-9808-5BEA-F646285F0DC1}"/>
              </a:ext>
            </a:extLst>
          </p:cNvPr>
          <p:cNvSpPr>
            <a:spLocks noGrp="1"/>
          </p:cNvSpPr>
          <p:nvPr>
            <p:ph type="body" sz="quarter" idx="3"/>
          </p:nvPr>
        </p:nvSpPr>
        <p:spPr/>
        <p:txBody>
          <a:bodyPr/>
          <a:lstStyle/>
          <a:p>
            <a:endParaRPr lang="en-US" dirty="0"/>
          </a:p>
        </p:txBody>
      </p:sp>
      <p:pic>
        <p:nvPicPr>
          <p:cNvPr id="28" name="Content Placeholder 27" descr="Old house by the mountains">
            <a:extLst>
              <a:ext uri="{FF2B5EF4-FFF2-40B4-BE49-F238E27FC236}">
                <a16:creationId xmlns:a16="http://schemas.microsoft.com/office/drawing/2014/main" id="{405A97A1-B33B-5E81-44A6-E8296F532A2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81735" y="3010589"/>
            <a:ext cx="4828912" cy="2918573"/>
          </a:xfrm>
        </p:spPr>
      </p:pic>
    </p:spTree>
    <p:extLst>
      <p:ext uri="{BB962C8B-B14F-4D97-AF65-F5344CB8AC3E}">
        <p14:creationId xmlns:p14="http://schemas.microsoft.com/office/powerpoint/2010/main" val="3255352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15">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9" name="Rectangle 2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Isosceles Triangle 3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4E3A4CE3-FF28-6DE5-6734-9BCE165F134B}"/>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Housing</a:t>
            </a:r>
          </a:p>
        </p:txBody>
      </p:sp>
      <p:sp>
        <p:nvSpPr>
          <p:cNvPr id="7" name="Text Placeholder 6">
            <a:extLst>
              <a:ext uri="{FF2B5EF4-FFF2-40B4-BE49-F238E27FC236}">
                <a16:creationId xmlns:a16="http://schemas.microsoft.com/office/drawing/2014/main" id="{AEFA43CB-4CCA-37A6-EE25-62916BB8BF5C}"/>
              </a:ext>
            </a:extLst>
          </p:cNvPr>
          <p:cNvSpPr>
            <a:spLocks noGrp="1"/>
          </p:cNvSpPr>
          <p:nvPr>
            <p:ph type="body" sz="half" idx="2"/>
          </p:nvPr>
        </p:nvSpPr>
        <p:spPr>
          <a:xfrm>
            <a:off x="673754" y="2160589"/>
            <a:ext cx="3973943" cy="4053943"/>
          </a:xfrm>
        </p:spPr>
        <p:txBody>
          <a:bodyPr vert="horz" lIns="91440" tIns="45720" rIns="91440" bIns="45720" rtlCol="0">
            <a:normAutofit fontScale="77500" lnSpcReduction="20000"/>
          </a:bodyPr>
          <a:lstStyle/>
          <a:p>
            <a:pPr>
              <a:buFont typeface="Wingdings 3" charset="2"/>
              <a:buChar char=""/>
            </a:pPr>
            <a:r>
              <a:rPr lang="en-US" sz="3100" dirty="0">
                <a:solidFill>
                  <a:schemeClr val="bg1"/>
                </a:solidFill>
              </a:rPr>
              <a:t>Assess Local Housing Stock By Condition (Sound, Deteriorated, or Dilapidated)</a:t>
            </a:r>
          </a:p>
          <a:p>
            <a:pPr>
              <a:buFont typeface="Wingdings 3" charset="2"/>
              <a:buChar char=""/>
            </a:pPr>
            <a:endParaRPr lang="en-US" sz="3100" dirty="0">
              <a:solidFill>
                <a:schemeClr val="bg1"/>
              </a:solidFill>
            </a:endParaRPr>
          </a:p>
          <a:p>
            <a:pPr>
              <a:buFont typeface="Wingdings 3" charset="2"/>
              <a:buChar char=""/>
            </a:pPr>
            <a:r>
              <a:rPr lang="en-US" sz="3100" dirty="0">
                <a:solidFill>
                  <a:schemeClr val="bg1"/>
                </a:solidFill>
              </a:rPr>
              <a:t> Ownership</a:t>
            </a:r>
          </a:p>
          <a:p>
            <a:pPr>
              <a:buFont typeface="Wingdings 3" charset="2"/>
              <a:buChar char=""/>
            </a:pPr>
            <a:endParaRPr lang="en-US" sz="3100" dirty="0">
              <a:solidFill>
                <a:schemeClr val="bg1"/>
              </a:solidFill>
            </a:endParaRPr>
          </a:p>
          <a:p>
            <a:pPr>
              <a:buFont typeface="Wingdings 3" charset="2"/>
              <a:buChar char=""/>
            </a:pPr>
            <a:r>
              <a:rPr lang="en-US" sz="3100" dirty="0">
                <a:solidFill>
                  <a:schemeClr val="bg1"/>
                </a:solidFill>
              </a:rPr>
              <a:t>Housing Type (Mobile Home, Apartments, Single-Family or Multi-Family Units)</a:t>
            </a:r>
          </a:p>
          <a:p>
            <a:pPr>
              <a:buFont typeface="Wingdings 3" charset="2"/>
              <a:buChar char=""/>
            </a:pPr>
            <a:endParaRPr lang="en-US" dirty="0">
              <a:solidFill>
                <a:schemeClr val="bg1"/>
              </a:solidFill>
            </a:endParaRPr>
          </a:p>
        </p:txBody>
      </p:sp>
      <p:pic>
        <p:nvPicPr>
          <p:cNvPr id="11" name="Content Placeholder 10" descr="Different icons of houses">
            <a:extLst>
              <a:ext uri="{FF2B5EF4-FFF2-40B4-BE49-F238E27FC236}">
                <a16:creationId xmlns:a16="http://schemas.microsoft.com/office/drawing/2014/main" id="{142A3AF3-0FD3-2033-98B3-36DEDB0AEA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17616" y="972608"/>
            <a:ext cx="4900269" cy="4900269"/>
          </a:xfrm>
          <a:prstGeom prst="rect">
            <a:avLst/>
          </a:prstGeom>
        </p:spPr>
      </p:pic>
      <p:sp>
        <p:nvSpPr>
          <p:cNvPr id="62" name="Isosceles Triangle 3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itle 1">
            <a:extLst>
              <a:ext uri="{FF2B5EF4-FFF2-40B4-BE49-F238E27FC236}">
                <a16:creationId xmlns:a16="http://schemas.microsoft.com/office/drawing/2014/main" id="{6C312B1C-86C5-50CB-A0BA-93E62C374FEF}"/>
              </a:ext>
            </a:extLst>
          </p:cNvPr>
          <p:cNvSpPr txBox="1">
            <a:spLocks/>
          </p:cNvSpPr>
          <p:nvPr/>
        </p:nvSpPr>
        <p:spPr>
          <a:xfrm>
            <a:off x="356452" y="827085"/>
            <a:ext cx="9859848" cy="57150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dirty="0">
              <a:latin typeface="Tw Cen MT" panose="020B0602020104020603" pitchFamily="34" charset="0"/>
            </a:endParaRPr>
          </a:p>
        </p:txBody>
      </p:sp>
    </p:spTree>
    <p:extLst>
      <p:ext uri="{BB962C8B-B14F-4D97-AF65-F5344CB8AC3E}">
        <p14:creationId xmlns:p14="http://schemas.microsoft.com/office/powerpoint/2010/main" val="146387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9" name="Content Placeholder 8" descr="Underwater bubble">
            <a:extLst>
              <a:ext uri="{FF2B5EF4-FFF2-40B4-BE49-F238E27FC236}">
                <a16:creationId xmlns:a16="http://schemas.microsoft.com/office/drawing/2014/main" id="{460987CA-BA6F-2FC9-7EB5-D21178F254C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660" r="1423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9B597131-5F4D-18B7-9F8F-BB63B88B567F}"/>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Water Services</a:t>
            </a:r>
          </a:p>
        </p:txBody>
      </p:sp>
      <p:sp>
        <p:nvSpPr>
          <p:cNvPr id="6" name="Content Placeholder 5">
            <a:extLst>
              <a:ext uri="{FF2B5EF4-FFF2-40B4-BE49-F238E27FC236}">
                <a16:creationId xmlns:a16="http://schemas.microsoft.com/office/drawing/2014/main" id="{A26FF437-DF00-2F38-72ED-2D7D89577FBA}"/>
              </a:ext>
            </a:extLst>
          </p:cNvPr>
          <p:cNvSpPr>
            <a:spLocks noGrp="1"/>
          </p:cNvSpPr>
          <p:nvPr>
            <p:ph sz="half" idx="1"/>
          </p:nvPr>
        </p:nvSpPr>
        <p:spPr>
          <a:xfrm>
            <a:off x="677334" y="2160589"/>
            <a:ext cx="3851122" cy="3880773"/>
          </a:xfrm>
        </p:spPr>
        <p:txBody>
          <a:bodyPr vert="horz" lIns="91440" tIns="45720" rIns="91440" bIns="45720" rtlCol="0">
            <a:normAutofit/>
          </a:bodyPr>
          <a:lstStyle/>
          <a:p>
            <a:r>
              <a:rPr lang="en-US" sz="2400" dirty="0"/>
              <a:t>Number, Percent, and Location of Households with Inadequate or No Access to Potable Water</a:t>
            </a:r>
          </a:p>
          <a:p>
            <a:endParaRPr lang="en-US" sz="2400" dirty="0"/>
          </a:p>
          <a:p>
            <a:r>
              <a:rPr lang="en-US" sz="2400" dirty="0"/>
              <a:t>Hook-Ups</a:t>
            </a:r>
          </a:p>
          <a:p>
            <a:endParaRPr lang="en-US" sz="2400" dirty="0"/>
          </a:p>
          <a:p>
            <a:r>
              <a:rPr lang="en-US" sz="2400" dirty="0"/>
              <a:t>Water Pressure </a:t>
            </a:r>
          </a:p>
        </p:txBody>
      </p:sp>
      <p:cxnSp>
        <p:nvCxnSpPr>
          <p:cNvPr id="26" name="Straight Connector 2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05662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477BF-F80A-09B2-1798-4A7CDD22DE60}"/>
              </a:ext>
            </a:extLst>
          </p:cNvPr>
          <p:cNvSpPr>
            <a:spLocks noGrp="1"/>
          </p:cNvSpPr>
          <p:nvPr>
            <p:ph type="title"/>
          </p:nvPr>
        </p:nvSpPr>
        <p:spPr>
          <a:xfrm>
            <a:off x="677334" y="609600"/>
            <a:ext cx="8596668" cy="901566"/>
          </a:xfrm>
        </p:spPr>
        <p:txBody>
          <a:bodyPr/>
          <a:lstStyle/>
          <a:p>
            <a:r>
              <a:rPr lang="en-US" dirty="0"/>
              <a:t>Sewer Services</a:t>
            </a:r>
          </a:p>
        </p:txBody>
      </p:sp>
      <p:sp>
        <p:nvSpPr>
          <p:cNvPr id="6" name="Text Placeholder 5">
            <a:extLst>
              <a:ext uri="{FF2B5EF4-FFF2-40B4-BE49-F238E27FC236}">
                <a16:creationId xmlns:a16="http://schemas.microsoft.com/office/drawing/2014/main" id="{BD9A1AA5-052B-01DD-64AD-64256C93B928}"/>
              </a:ext>
            </a:extLst>
          </p:cNvPr>
          <p:cNvSpPr>
            <a:spLocks noGrp="1"/>
          </p:cNvSpPr>
          <p:nvPr>
            <p:ph type="body" idx="1"/>
          </p:nvPr>
        </p:nvSpPr>
        <p:spPr>
          <a:xfrm>
            <a:off x="675745" y="1751799"/>
            <a:ext cx="4185623" cy="576262"/>
          </a:xfrm>
        </p:spPr>
        <p:txBody>
          <a:bodyPr/>
          <a:lstStyle/>
          <a:p>
            <a:endParaRPr lang="en-US" dirty="0"/>
          </a:p>
        </p:txBody>
      </p:sp>
      <p:sp>
        <p:nvSpPr>
          <p:cNvPr id="7" name="Content Placeholder 6">
            <a:extLst>
              <a:ext uri="{FF2B5EF4-FFF2-40B4-BE49-F238E27FC236}">
                <a16:creationId xmlns:a16="http://schemas.microsoft.com/office/drawing/2014/main" id="{29272E70-1F66-F2EA-F508-5AAD3048FA91}"/>
              </a:ext>
            </a:extLst>
          </p:cNvPr>
          <p:cNvSpPr>
            <a:spLocks noGrp="1"/>
          </p:cNvSpPr>
          <p:nvPr>
            <p:ph sz="half" idx="2"/>
          </p:nvPr>
        </p:nvSpPr>
        <p:spPr>
          <a:xfrm>
            <a:off x="675745" y="2568695"/>
            <a:ext cx="4185623" cy="3472668"/>
          </a:xfrm>
        </p:spPr>
        <p:txBody>
          <a:bodyPr/>
          <a:lstStyle/>
          <a:p>
            <a:r>
              <a:rPr lang="en-US" sz="2000" dirty="0"/>
              <a:t>Number, Percent, and Location of Households without public sewer</a:t>
            </a:r>
          </a:p>
          <a:p>
            <a:r>
              <a:rPr lang="en-US" sz="2000" dirty="0"/>
              <a:t>Adequacy and appropriateness of sewage collection and treatment facilities </a:t>
            </a:r>
          </a:p>
          <a:p>
            <a:r>
              <a:rPr lang="en-US" sz="2000" dirty="0"/>
              <a:t>Septic tanks</a:t>
            </a:r>
          </a:p>
          <a:p>
            <a:r>
              <a:rPr lang="en-US" sz="2000" dirty="0"/>
              <a:t>Availability of Sewer Services</a:t>
            </a:r>
          </a:p>
          <a:p>
            <a:endParaRPr lang="en-US" dirty="0"/>
          </a:p>
        </p:txBody>
      </p:sp>
      <p:sp>
        <p:nvSpPr>
          <p:cNvPr id="8" name="Text Placeholder 7">
            <a:extLst>
              <a:ext uri="{FF2B5EF4-FFF2-40B4-BE49-F238E27FC236}">
                <a16:creationId xmlns:a16="http://schemas.microsoft.com/office/drawing/2014/main" id="{219162E1-D17E-C659-4AF4-4E31BB55DD45}"/>
              </a:ext>
            </a:extLst>
          </p:cNvPr>
          <p:cNvSpPr>
            <a:spLocks noGrp="1"/>
          </p:cNvSpPr>
          <p:nvPr>
            <p:ph type="body" sz="quarter" idx="3"/>
          </p:nvPr>
        </p:nvSpPr>
        <p:spPr>
          <a:xfrm>
            <a:off x="5088383" y="1835679"/>
            <a:ext cx="4185618" cy="492382"/>
          </a:xfrm>
        </p:spPr>
        <p:txBody>
          <a:bodyPr/>
          <a:lstStyle/>
          <a:p>
            <a:endParaRPr lang="en-US"/>
          </a:p>
        </p:txBody>
      </p:sp>
      <p:pic>
        <p:nvPicPr>
          <p:cNvPr id="11" name="Content Placeholder 10" descr="A close up of a coin&#10;&#10;Description automatically generated with medium confidence">
            <a:extLst>
              <a:ext uri="{FF2B5EF4-FFF2-40B4-BE49-F238E27FC236}">
                <a16:creationId xmlns:a16="http://schemas.microsoft.com/office/drawing/2014/main" id="{BBD5C3A8-E7B1-9977-8286-F7D65B6C51B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87938" y="2994024"/>
            <a:ext cx="4571007" cy="3047337"/>
          </a:xfrm>
        </p:spPr>
      </p:pic>
    </p:spTree>
    <p:extLst>
      <p:ext uri="{BB962C8B-B14F-4D97-AF65-F5344CB8AC3E}">
        <p14:creationId xmlns:p14="http://schemas.microsoft.com/office/powerpoint/2010/main" val="2066544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0C45-B94F-AC4E-5529-BE5EB1A49E35}"/>
              </a:ext>
            </a:extLst>
          </p:cNvPr>
          <p:cNvSpPr>
            <a:spLocks noGrp="1"/>
          </p:cNvSpPr>
          <p:nvPr>
            <p:ph type="title"/>
          </p:nvPr>
        </p:nvSpPr>
        <p:spPr/>
        <p:txBody>
          <a:bodyPr>
            <a:normAutofit/>
          </a:bodyPr>
          <a:lstStyle/>
          <a:p>
            <a:r>
              <a:rPr lang="en-US" sz="4000" dirty="0"/>
              <a:t>Streets</a:t>
            </a:r>
          </a:p>
        </p:txBody>
      </p:sp>
      <p:sp>
        <p:nvSpPr>
          <p:cNvPr id="4" name="Text Placeholder 3">
            <a:extLst>
              <a:ext uri="{FF2B5EF4-FFF2-40B4-BE49-F238E27FC236}">
                <a16:creationId xmlns:a16="http://schemas.microsoft.com/office/drawing/2014/main" id="{6A6A8D31-6D8E-8BCE-0223-A52E3CBFB19B}"/>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A495CEC7-723C-7223-928A-2A837B930283}"/>
              </a:ext>
            </a:extLst>
          </p:cNvPr>
          <p:cNvSpPr>
            <a:spLocks noGrp="1"/>
          </p:cNvSpPr>
          <p:nvPr>
            <p:ph sz="half" idx="2"/>
          </p:nvPr>
        </p:nvSpPr>
        <p:spPr/>
        <p:txBody>
          <a:bodyPr>
            <a:normAutofit/>
          </a:bodyPr>
          <a:lstStyle/>
          <a:p>
            <a:r>
              <a:rPr lang="en-US" sz="2800" dirty="0"/>
              <a:t>General Street Conditions (Unpaved, Deteriorated, and Unsafe)</a:t>
            </a:r>
          </a:p>
          <a:p>
            <a:pPr marL="0" indent="0">
              <a:buNone/>
            </a:pPr>
            <a:endParaRPr lang="en-US" sz="2800" dirty="0"/>
          </a:p>
          <a:p>
            <a:r>
              <a:rPr lang="en-US" sz="2800" dirty="0"/>
              <a:t>Adequacy of Streets</a:t>
            </a:r>
          </a:p>
        </p:txBody>
      </p:sp>
      <p:sp>
        <p:nvSpPr>
          <p:cNvPr id="6" name="Text Placeholder 5">
            <a:extLst>
              <a:ext uri="{FF2B5EF4-FFF2-40B4-BE49-F238E27FC236}">
                <a16:creationId xmlns:a16="http://schemas.microsoft.com/office/drawing/2014/main" id="{39ADE23B-1C89-91B4-363B-5C4A40D0B7B6}"/>
              </a:ext>
            </a:extLst>
          </p:cNvPr>
          <p:cNvSpPr>
            <a:spLocks noGrp="1"/>
          </p:cNvSpPr>
          <p:nvPr>
            <p:ph type="body" sz="quarter" idx="3"/>
          </p:nvPr>
        </p:nvSpPr>
        <p:spPr/>
        <p:txBody>
          <a:bodyPr/>
          <a:lstStyle/>
          <a:p>
            <a:endParaRPr lang="en-US"/>
          </a:p>
        </p:txBody>
      </p:sp>
      <p:pic>
        <p:nvPicPr>
          <p:cNvPr id="9" name="Content Placeholder 8" descr="Clouds over a road">
            <a:extLst>
              <a:ext uri="{FF2B5EF4-FFF2-40B4-BE49-F238E27FC236}">
                <a16:creationId xmlns:a16="http://schemas.microsoft.com/office/drawing/2014/main" id="{0D5DB7CC-BB6E-E20A-893E-D710907AA0C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87938" y="2994025"/>
            <a:ext cx="4186237" cy="2790824"/>
          </a:xfrm>
        </p:spPr>
      </p:pic>
    </p:spTree>
    <p:extLst>
      <p:ext uri="{BB962C8B-B14F-4D97-AF65-F5344CB8AC3E}">
        <p14:creationId xmlns:p14="http://schemas.microsoft.com/office/powerpoint/2010/main" val="1316225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A6475D-8E29-706E-1899-C1A8D8F05EF9}"/>
              </a:ext>
            </a:extLst>
          </p:cNvPr>
          <p:cNvSpPr>
            <a:spLocks noGrp="1"/>
          </p:cNvSpPr>
          <p:nvPr>
            <p:ph type="title"/>
          </p:nvPr>
        </p:nvSpPr>
        <p:spPr/>
        <p:txBody>
          <a:bodyPr/>
          <a:lstStyle/>
          <a:p>
            <a:r>
              <a:rPr lang="en-US" dirty="0"/>
              <a:t>Flood &amp; Drainage Facilities</a:t>
            </a:r>
          </a:p>
        </p:txBody>
      </p:sp>
      <p:sp>
        <p:nvSpPr>
          <p:cNvPr id="8" name="Text Placeholder 7">
            <a:extLst>
              <a:ext uri="{FF2B5EF4-FFF2-40B4-BE49-F238E27FC236}">
                <a16:creationId xmlns:a16="http://schemas.microsoft.com/office/drawing/2014/main" id="{74172ED9-CC1D-A78B-C818-32C2335ED317}"/>
              </a:ext>
            </a:extLst>
          </p:cNvPr>
          <p:cNvSpPr>
            <a:spLocks noGrp="1"/>
          </p:cNvSpPr>
          <p:nvPr>
            <p:ph type="body" idx="1"/>
          </p:nvPr>
        </p:nvSpPr>
        <p:spPr/>
        <p:txBody>
          <a:bodyPr/>
          <a:lstStyle/>
          <a:p>
            <a:r>
              <a:rPr lang="en-US" sz="3200" dirty="0"/>
              <a:t>Areas and Households</a:t>
            </a:r>
          </a:p>
        </p:txBody>
      </p:sp>
      <p:sp>
        <p:nvSpPr>
          <p:cNvPr id="9" name="Content Placeholder 8">
            <a:extLst>
              <a:ext uri="{FF2B5EF4-FFF2-40B4-BE49-F238E27FC236}">
                <a16:creationId xmlns:a16="http://schemas.microsoft.com/office/drawing/2014/main" id="{D1970D66-E872-FBFD-8806-6CE51E664383}"/>
              </a:ext>
            </a:extLst>
          </p:cNvPr>
          <p:cNvSpPr>
            <a:spLocks noGrp="1"/>
          </p:cNvSpPr>
          <p:nvPr>
            <p:ph sz="half" idx="2"/>
          </p:nvPr>
        </p:nvSpPr>
        <p:spPr/>
        <p:txBody>
          <a:bodyPr>
            <a:normAutofit/>
          </a:bodyPr>
          <a:lstStyle/>
          <a:p>
            <a:r>
              <a:rPr lang="en-US" sz="3200" dirty="0"/>
              <a:t>Low- and moderate- income households</a:t>
            </a:r>
          </a:p>
          <a:p>
            <a:r>
              <a:rPr lang="en-US" sz="3200" dirty="0"/>
              <a:t>Susceptible to poor Drainage Conditions </a:t>
            </a:r>
          </a:p>
        </p:txBody>
      </p:sp>
      <p:sp>
        <p:nvSpPr>
          <p:cNvPr id="10" name="Text Placeholder 9">
            <a:extLst>
              <a:ext uri="{FF2B5EF4-FFF2-40B4-BE49-F238E27FC236}">
                <a16:creationId xmlns:a16="http://schemas.microsoft.com/office/drawing/2014/main" id="{D3F7BE90-9254-848B-9469-2599A33A2669}"/>
              </a:ext>
            </a:extLst>
          </p:cNvPr>
          <p:cNvSpPr>
            <a:spLocks noGrp="1"/>
          </p:cNvSpPr>
          <p:nvPr>
            <p:ph type="body" sz="quarter" idx="3"/>
          </p:nvPr>
        </p:nvSpPr>
        <p:spPr/>
        <p:txBody>
          <a:bodyPr/>
          <a:lstStyle/>
          <a:p>
            <a:endParaRPr lang="en-US"/>
          </a:p>
        </p:txBody>
      </p:sp>
      <p:pic>
        <p:nvPicPr>
          <p:cNvPr id="13" name="Content Placeholder 12" descr="Bathtub filled with water and falling rubber duck">
            <a:extLst>
              <a:ext uri="{FF2B5EF4-FFF2-40B4-BE49-F238E27FC236}">
                <a16:creationId xmlns:a16="http://schemas.microsoft.com/office/drawing/2014/main" id="{76C9C0BD-1AD0-C3EF-23C5-148DB7956E3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87938" y="2918165"/>
            <a:ext cx="4186237" cy="2942544"/>
          </a:xfrm>
        </p:spPr>
      </p:pic>
    </p:spTree>
    <p:extLst>
      <p:ext uri="{BB962C8B-B14F-4D97-AF65-F5344CB8AC3E}">
        <p14:creationId xmlns:p14="http://schemas.microsoft.com/office/powerpoint/2010/main" val="425160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3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2" name="Straight Connector 3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4" name="Rectangle 4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4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4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Title 6">
            <a:extLst>
              <a:ext uri="{FF2B5EF4-FFF2-40B4-BE49-F238E27FC236}">
                <a16:creationId xmlns:a16="http://schemas.microsoft.com/office/drawing/2014/main" id="{6ACE5242-8964-FA30-5D6C-CA379179252D}"/>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dirty="0">
                <a:solidFill>
                  <a:schemeClr val="bg1"/>
                </a:solidFill>
              </a:rPr>
              <a:t>Other Needs</a:t>
            </a:r>
          </a:p>
        </p:txBody>
      </p:sp>
      <p:sp>
        <p:nvSpPr>
          <p:cNvPr id="9" name="Text Placeholder 8">
            <a:extLst>
              <a:ext uri="{FF2B5EF4-FFF2-40B4-BE49-F238E27FC236}">
                <a16:creationId xmlns:a16="http://schemas.microsoft.com/office/drawing/2014/main" id="{52F612F2-F0D0-0232-75BB-C74A3728AB75}"/>
              </a:ext>
            </a:extLst>
          </p:cNvPr>
          <p:cNvSpPr>
            <a:spLocks noGrp="1"/>
          </p:cNvSpPr>
          <p:nvPr>
            <p:ph type="body" sz="half" idx="2"/>
          </p:nvPr>
        </p:nvSpPr>
        <p:spPr>
          <a:xfrm>
            <a:off x="673754" y="2160590"/>
            <a:ext cx="3973943" cy="3440110"/>
          </a:xfrm>
        </p:spPr>
        <p:txBody>
          <a:bodyPr vert="horz" lIns="91440" tIns="45720" rIns="91440" bIns="45720" rtlCol="0">
            <a:noAutofit/>
          </a:bodyPr>
          <a:lstStyle/>
          <a:p>
            <a:pPr>
              <a:buFont typeface="Wingdings 3" charset="2"/>
              <a:buChar char=""/>
            </a:pPr>
            <a:r>
              <a:rPr lang="en-US" sz="3200" dirty="0">
                <a:solidFill>
                  <a:schemeClr val="bg1"/>
                </a:solidFill>
              </a:rPr>
              <a:t>Parks/Playgrounds</a:t>
            </a:r>
          </a:p>
          <a:p>
            <a:pPr>
              <a:buFont typeface="Wingdings 3" charset="2"/>
              <a:buChar char=""/>
            </a:pPr>
            <a:endParaRPr lang="en-US" sz="3200" dirty="0">
              <a:solidFill>
                <a:schemeClr val="bg1"/>
              </a:solidFill>
            </a:endParaRPr>
          </a:p>
          <a:p>
            <a:pPr>
              <a:buFont typeface="Wingdings 3" charset="2"/>
              <a:buChar char=""/>
            </a:pPr>
            <a:r>
              <a:rPr lang="en-US" sz="3200" dirty="0">
                <a:solidFill>
                  <a:schemeClr val="bg1"/>
                </a:solidFill>
              </a:rPr>
              <a:t>Senior/Community Centers</a:t>
            </a:r>
          </a:p>
          <a:p>
            <a:pPr>
              <a:buFont typeface="Wingdings 3" charset="2"/>
              <a:buChar char=""/>
            </a:pPr>
            <a:endParaRPr lang="en-US" sz="3200" dirty="0">
              <a:solidFill>
                <a:schemeClr val="bg1"/>
              </a:solidFill>
            </a:endParaRPr>
          </a:p>
          <a:p>
            <a:pPr>
              <a:buFont typeface="Wingdings 3" charset="2"/>
              <a:buChar char=""/>
            </a:pPr>
            <a:r>
              <a:rPr lang="en-US" sz="3200" dirty="0">
                <a:solidFill>
                  <a:schemeClr val="bg1"/>
                </a:solidFill>
              </a:rPr>
              <a:t>Fire Stations</a:t>
            </a:r>
          </a:p>
        </p:txBody>
      </p:sp>
      <p:pic>
        <p:nvPicPr>
          <p:cNvPr id="11" name="Content Placeholder 10" descr="Bench in the park">
            <a:extLst>
              <a:ext uri="{FF2B5EF4-FFF2-40B4-BE49-F238E27FC236}">
                <a16:creationId xmlns:a16="http://schemas.microsoft.com/office/drawing/2014/main" id="{B4E34DDD-DAEE-6890-A5CB-4DB838B796D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104" r="-2" b="-2"/>
          <a:stretch/>
        </p:blipFill>
        <p:spPr>
          <a:xfrm>
            <a:off x="6096001" y="1581747"/>
            <a:ext cx="5143500" cy="3681990"/>
          </a:xfrm>
          <a:prstGeom prst="rect">
            <a:avLst/>
          </a:prstGeom>
        </p:spPr>
      </p:pic>
      <p:sp>
        <p:nvSpPr>
          <p:cNvPr id="67" name="Isosceles Triangle 4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84492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DFEB54A-522F-5D8B-FB0A-A0EA104A4650}"/>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dirty="0"/>
              <a:t>Summary</a:t>
            </a:r>
          </a:p>
        </p:txBody>
      </p:sp>
      <p:sp>
        <p:nvSpPr>
          <p:cNvPr id="3" name="Content Placeholder 2">
            <a:extLst>
              <a:ext uri="{FF2B5EF4-FFF2-40B4-BE49-F238E27FC236}">
                <a16:creationId xmlns:a16="http://schemas.microsoft.com/office/drawing/2014/main" id="{D7312D1D-76CC-06FC-DAD3-73806DD65274}"/>
              </a:ext>
            </a:extLst>
          </p:cNvPr>
          <p:cNvSpPr>
            <a:spLocks noGrp="1"/>
          </p:cNvSpPr>
          <p:nvPr>
            <p:ph sz="half" idx="1"/>
          </p:nvPr>
        </p:nvSpPr>
        <p:spPr>
          <a:xfrm>
            <a:off x="5209563" y="2160589"/>
            <a:ext cx="4064439" cy="3880773"/>
          </a:xfrm>
        </p:spPr>
        <p:txBody>
          <a:bodyPr vert="horz" lIns="91440" tIns="45720" rIns="91440" bIns="45720" rtlCol="0">
            <a:normAutofit/>
          </a:bodyPr>
          <a:lstStyle/>
          <a:p>
            <a:r>
              <a:rPr lang="en-US" sz="3200" dirty="0"/>
              <a:t>Detailed Explanation</a:t>
            </a:r>
          </a:p>
          <a:p>
            <a:endParaRPr lang="en-US" sz="3200" dirty="0"/>
          </a:p>
          <a:p>
            <a:r>
              <a:rPr lang="en-US" sz="3200" dirty="0"/>
              <a:t>Supporting Documentation</a:t>
            </a:r>
          </a:p>
        </p:txBody>
      </p:sp>
      <p:pic>
        <p:nvPicPr>
          <p:cNvPr id="6" name="Content Placeholder 5" descr="Cartoon checklist and pencil">
            <a:extLst>
              <a:ext uri="{FF2B5EF4-FFF2-40B4-BE49-F238E27FC236}">
                <a16:creationId xmlns:a16="http://schemas.microsoft.com/office/drawing/2014/main" id="{E15BF129-3570-019F-77E8-DE39F3F7DB7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3577" r="1742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3" name="Isosceles Triangle 2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376597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5F50E3F8B8C44D9EA5BD2549956CF2" ma:contentTypeVersion="14" ma:contentTypeDescription="Create a new document." ma:contentTypeScope="" ma:versionID="9ab502d2ef48a0fa6606d91c30b32af9">
  <xsd:schema xmlns:xsd="http://www.w3.org/2001/XMLSchema" xmlns:xs="http://www.w3.org/2001/XMLSchema" xmlns:p="http://schemas.microsoft.com/office/2006/metadata/properties" xmlns:ns2="ead14a2b-0901-4851-9135-e440dd1a60d2" xmlns:ns3="bc761791-33a0-47b7-8145-9d3c2515a3a0" targetNamespace="http://schemas.microsoft.com/office/2006/metadata/properties" ma:root="true" ma:fieldsID="bb740f5bfe4c4def29498592f95f8cc2" ns2:_="" ns3:_="">
    <xsd:import namespace="ead14a2b-0901-4851-9135-e440dd1a60d2"/>
    <xsd:import namespace="bc761791-33a0-47b7-8145-9d3c2515a3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14a2b-0901-4851-9135-e440dd1a60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5dbdce9-60e9-41e5-8608-85a453d288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761791-33a0-47b7-8145-9d3c2515a3a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985699-f427-45a7-93a3-105b7de166ff}" ma:internalName="TaxCatchAll" ma:showField="CatchAllData" ma:web="bc761791-33a0-47b7-8145-9d3c2515a3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25B72B-255A-46E0-9E30-4971F7524C7E}"/>
</file>

<file path=customXml/itemProps2.xml><?xml version="1.0" encoding="utf-8"?>
<ds:datastoreItem xmlns:ds="http://schemas.openxmlformats.org/officeDocument/2006/customXml" ds:itemID="{CC329046-05B2-48FD-975C-1D826266D2A6}">
  <ds:schemaRefs>
    <ds:schemaRef ds:uri="http://schemas.microsoft.com/sharepoint/v3/contenttype/forms"/>
  </ds:schemaRefs>
</ds:datastoreItem>
</file>

<file path=docMetadata/LabelInfo.xml><?xml version="1.0" encoding="utf-8"?>
<clbl:labelList xmlns:clbl="http://schemas.microsoft.com/office/2020/mipLabelMetadata">
  <clbl:label id="{bedd5d6f-bcfc-46d4-918d-7fb210e57897}" enabled="0" method="" siteId="{bedd5d6f-bcfc-46d4-918d-7fb210e57897}" removed="1"/>
</clbl:labelList>
</file>

<file path=docProps/app.xml><?xml version="1.0" encoding="utf-8"?>
<Properties xmlns="http://schemas.openxmlformats.org/officeDocument/2006/extended-properties" xmlns:vt="http://schemas.openxmlformats.org/officeDocument/2006/docPropsVTypes">
  <Template>Facet</Template>
  <TotalTime>2206</TotalTime>
  <Words>1153</Words>
  <Application>Microsoft Office PowerPoint</Application>
  <PresentationFormat>Widescreen</PresentationFormat>
  <Paragraphs>66</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Trebuchet MS</vt:lpstr>
      <vt:lpstr>Tw Cen MT</vt:lpstr>
      <vt:lpstr>Wingdings 3</vt:lpstr>
      <vt:lpstr>Facet</vt:lpstr>
      <vt:lpstr>NEEDS ANALYSIS</vt:lpstr>
      <vt:lpstr>Needs Assessment</vt:lpstr>
      <vt:lpstr>Housing</vt:lpstr>
      <vt:lpstr>Water Services</vt:lpstr>
      <vt:lpstr>Sewer Services</vt:lpstr>
      <vt:lpstr>Streets</vt:lpstr>
      <vt:lpstr>Flood &amp; Drainage Facilities</vt:lpstr>
      <vt:lpstr>Other Needs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NEEDS ANALYSIS</dc:title>
  <dc:creator>Colley, Kirsten</dc:creator>
  <cp:lastModifiedBy>Prince, Tonika</cp:lastModifiedBy>
  <cp:revision>6</cp:revision>
  <dcterms:created xsi:type="dcterms:W3CDTF">2023-04-05T13:58:10Z</dcterms:created>
  <dcterms:modified xsi:type="dcterms:W3CDTF">2024-04-16T14:50:11Z</dcterms:modified>
</cp:coreProperties>
</file>