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56" r:id="rId6"/>
    <p:sldId id="291" r:id="rId7"/>
    <p:sldId id="292" r:id="rId8"/>
    <p:sldId id="290" r:id="rId9"/>
    <p:sldId id="257" r:id="rId10"/>
    <p:sldId id="258" r:id="rId11"/>
    <p:sldId id="259" r:id="rId12"/>
    <p:sldId id="260" r:id="rId13"/>
    <p:sldId id="273" r:id="rId14"/>
    <p:sldId id="272" r:id="rId15"/>
    <p:sldId id="280" r:id="rId16"/>
    <p:sldId id="282" r:id="rId17"/>
    <p:sldId id="274" r:id="rId18"/>
    <p:sldId id="276" r:id="rId19"/>
    <p:sldId id="277" r:id="rId20"/>
    <p:sldId id="261" r:id="rId21"/>
    <p:sldId id="285" r:id="rId22"/>
    <p:sldId id="270" r:id="rId23"/>
    <p:sldId id="271"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3CB36-D9CF-4392-86C8-FFF7E6AEEE3F}" v="2" dt="2024-04-09T17:38:53.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2" autoAdjust="0"/>
  </p:normalViewPr>
  <p:slideViewPr>
    <p:cSldViewPr snapToGrid="0">
      <p:cViewPr varScale="1">
        <p:scale>
          <a:sx n="54" d="100"/>
          <a:sy n="54" d="100"/>
        </p:scale>
        <p:origin x="75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970B8-C888-473C-82CB-23D82B490EA0}"/>
              </a:ext>
            </a:extLst>
          </p:cNvPr>
          <p:cNvSpPr>
            <a:spLocks noGrp="1"/>
          </p:cNvSpPr>
          <p:nvPr>
            <p:ph type="hdr" sz="quarter"/>
          </p:nvPr>
        </p:nvSpPr>
        <p:spPr>
          <a:xfrm>
            <a:off x="3" y="2"/>
            <a:ext cx="3012329" cy="462778"/>
          </a:xfrm>
          <a:prstGeom prst="rect">
            <a:avLst/>
          </a:prstGeom>
        </p:spPr>
        <p:txBody>
          <a:bodyPr vert="horz" lIns="77679" tIns="38840" rIns="77679" bIns="38840" rtlCol="0"/>
          <a:lstStyle>
            <a:lvl1pPr algn="l">
              <a:defRPr sz="1000"/>
            </a:lvl1pPr>
          </a:lstStyle>
          <a:p>
            <a:endParaRPr lang="en-US"/>
          </a:p>
        </p:txBody>
      </p:sp>
      <p:sp>
        <p:nvSpPr>
          <p:cNvPr id="3" name="Date Placeholder 2">
            <a:extLst>
              <a:ext uri="{FF2B5EF4-FFF2-40B4-BE49-F238E27FC236}">
                <a16:creationId xmlns:a16="http://schemas.microsoft.com/office/drawing/2014/main" id="{46D30AAC-4C45-465C-B01E-1C24C4845410}"/>
              </a:ext>
            </a:extLst>
          </p:cNvPr>
          <p:cNvSpPr>
            <a:spLocks noGrp="1"/>
          </p:cNvSpPr>
          <p:nvPr>
            <p:ph type="dt" sz="quarter" idx="1"/>
          </p:nvPr>
        </p:nvSpPr>
        <p:spPr>
          <a:xfrm>
            <a:off x="3936176" y="2"/>
            <a:ext cx="3012329" cy="462778"/>
          </a:xfrm>
          <a:prstGeom prst="rect">
            <a:avLst/>
          </a:prstGeom>
        </p:spPr>
        <p:txBody>
          <a:bodyPr vert="horz" lIns="77679" tIns="38840" rIns="77679" bIns="38840" rtlCol="0"/>
          <a:lstStyle>
            <a:lvl1pPr algn="r">
              <a:defRPr sz="1000"/>
            </a:lvl1pPr>
          </a:lstStyle>
          <a:p>
            <a:fld id="{3FA8FAD0-460A-450B-BCFF-83990410B2DC}" type="datetimeFigureOut">
              <a:rPr lang="en-US" smtClean="0"/>
              <a:t>4/19/2024</a:t>
            </a:fld>
            <a:endParaRPr lang="en-US"/>
          </a:p>
        </p:txBody>
      </p:sp>
      <p:sp>
        <p:nvSpPr>
          <p:cNvPr id="4" name="Footer Placeholder 3">
            <a:extLst>
              <a:ext uri="{FF2B5EF4-FFF2-40B4-BE49-F238E27FC236}">
                <a16:creationId xmlns:a16="http://schemas.microsoft.com/office/drawing/2014/main" id="{DA6EF373-15F1-4635-BDD5-61B41A379443}"/>
              </a:ext>
            </a:extLst>
          </p:cNvPr>
          <p:cNvSpPr>
            <a:spLocks noGrp="1"/>
          </p:cNvSpPr>
          <p:nvPr>
            <p:ph type="ftr" sz="quarter" idx="2"/>
          </p:nvPr>
        </p:nvSpPr>
        <p:spPr>
          <a:xfrm>
            <a:off x="3" y="8773299"/>
            <a:ext cx="3012329" cy="462778"/>
          </a:xfrm>
          <a:prstGeom prst="rect">
            <a:avLst/>
          </a:prstGeom>
        </p:spPr>
        <p:txBody>
          <a:bodyPr vert="horz" lIns="77679" tIns="38840" rIns="77679" bIns="38840" rtlCol="0" anchor="b"/>
          <a:lstStyle>
            <a:lvl1pPr algn="l">
              <a:defRPr sz="1000"/>
            </a:lvl1pPr>
          </a:lstStyle>
          <a:p>
            <a:endParaRPr lang="en-US"/>
          </a:p>
        </p:txBody>
      </p:sp>
      <p:sp>
        <p:nvSpPr>
          <p:cNvPr id="5" name="Slide Number Placeholder 4">
            <a:extLst>
              <a:ext uri="{FF2B5EF4-FFF2-40B4-BE49-F238E27FC236}">
                <a16:creationId xmlns:a16="http://schemas.microsoft.com/office/drawing/2014/main" id="{0AF1D75A-0FDD-4786-910F-2095F39BC13C}"/>
              </a:ext>
            </a:extLst>
          </p:cNvPr>
          <p:cNvSpPr>
            <a:spLocks noGrp="1"/>
          </p:cNvSpPr>
          <p:nvPr>
            <p:ph type="sldNum" sz="quarter" idx="3"/>
          </p:nvPr>
        </p:nvSpPr>
        <p:spPr>
          <a:xfrm>
            <a:off x="3936176" y="8773299"/>
            <a:ext cx="3012329" cy="462778"/>
          </a:xfrm>
          <a:prstGeom prst="rect">
            <a:avLst/>
          </a:prstGeom>
        </p:spPr>
        <p:txBody>
          <a:bodyPr vert="horz" lIns="77679" tIns="38840" rIns="77679" bIns="38840" rtlCol="0" anchor="b"/>
          <a:lstStyle>
            <a:lvl1pPr algn="r">
              <a:defRPr sz="1000"/>
            </a:lvl1pPr>
          </a:lstStyle>
          <a:p>
            <a:fld id="{A347A1A8-0C61-43A9-818F-18CB4D678E78}" type="slidenum">
              <a:rPr lang="en-US" smtClean="0"/>
              <a:t>‹#›</a:t>
            </a:fld>
            <a:endParaRPr lang="en-US"/>
          </a:p>
        </p:txBody>
      </p:sp>
    </p:spTree>
    <p:extLst>
      <p:ext uri="{BB962C8B-B14F-4D97-AF65-F5344CB8AC3E}">
        <p14:creationId xmlns:p14="http://schemas.microsoft.com/office/powerpoint/2010/main" val="9517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778"/>
          </a:xfrm>
          <a:prstGeom prst="rect">
            <a:avLst/>
          </a:prstGeom>
        </p:spPr>
        <p:txBody>
          <a:bodyPr vert="horz" lIns="77687" tIns="38844" rIns="77687" bIns="38844" rtlCol="0"/>
          <a:lstStyle>
            <a:lvl1pPr algn="l">
              <a:defRPr sz="1000"/>
            </a:lvl1pPr>
          </a:lstStyle>
          <a:p>
            <a:endParaRPr lang="en-US"/>
          </a:p>
        </p:txBody>
      </p:sp>
      <p:sp>
        <p:nvSpPr>
          <p:cNvPr id="3" name="Date Placeholder 2"/>
          <p:cNvSpPr>
            <a:spLocks noGrp="1"/>
          </p:cNvSpPr>
          <p:nvPr>
            <p:ph type="dt" idx="1"/>
          </p:nvPr>
        </p:nvSpPr>
        <p:spPr>
          <a:xfrm>
            <a:off x="3936173" y="0"/>
            <a:ext cx="3012329" cy="462778"/>
          </a:xfrm>
          <a:prstGeom prst="rect">
            <a:avLst/>
          </a:prstGeom>
        </p:spPr>
        <p:txBody>
          <a:bodyPr vert="horz" lIns="77687" tIns="38844" rIns="77687" bIns="38844" rtlCol="0"/>
          <a:lstStyle>
            <a:lvl1pPr algn="r">
              <a:defRPr sz="1000"/>
            </a:lvl1pPr>
          </a:lstStyle>
          <a:p>
            <a:fld id="{CC7E7A6E-2988-408F-8D26-19CC5587BAF7}" type="datetimeFigureOut">
              <a:rPr lang="en-US" smtClean="0"/>
              <a:t>4/19/2024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77687" tIns="38844" rIns="77687" bIns="38844" rtlCol="0" anchor="ctr"/>
          <a:lstStyle/>
          <a:p>
            <a:endParaRPr lang="en-US"/>
          </a:p>
        </p:txBody>
      </p:sp>
      <p:sp>
        <p:nvSpPr>
          <p:cNvPr id="5" name="Notes Placeholder 4"/>
          <p:cNvSpPr>
            <a:spLocks noGrp="1"/>
          </p:cNvSpPr>
          <p:nvPr>
            <p:ph type="body" sz="quarter" idx="3"/>
          </p:nvPr>
        </p:nvSpPr>
        <p:spPr>
          <a:xfrm>
            <a:off x="695637" y="4445105"/>
            <a:ext cx="5558801" cy="3636461"/>
          </a:xfrm>
          <a:prstGeom prst="rect">
            <a:avLst/>
          </a:prstGeom>
        </p:spPr>
        <p:txBody>
          <a:bodyPr vert="horz" lIns="77687" tIns="38844" rIns="77687" bIns="388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297"/>
            <a:ext cx="3012329" cy="462778"/>
          </a:xfrm>
          <a:prstGeom prst="rect">
            <a:avLst/>
          </a:prstGeom>
        </p:spPr>
        <p:txBody>
          <a:bodyPr vert="horz" lIns="77687" tIns="38844" rIns="77687" bIns="38844" rtlCol="0" anchor="b"/>
          <a:lstStyle>
            <a:lvl1pPr algn="l">
              <a:defRPr sz="1000"/>
            </a:lvl1pPr>
          </a:lstStyle>
          <a:p>
            <a:endParaRPr lang="en-US"/>
          </a:p>
        </p:txBody>
      </p:sp>
      <p:sp>
        <p:nvSpPr>
          <p:cNvPr id="7" name="Slide Number Placeholder 6"/>
          <p:cNvSpPr>
            <a:spLocks noGrp="1"/>
          </p:cNvSpPr>
          <p:nvPr>
            <p:ph type="sldNum" sz="quarter" idx="5"/>
          </p:nvPr>
        </p:nvSpPr>
        <p:spPr>
          <a:xfrm>
            <a:off x="3936173" y="8773297"/>
            <a:ext cx="3012329" cy="462778"/>
          </a:xfrm>
          <a:prstGeom prst="rect">
            <a:avLst/>
          </a:prstGeom>
        </p:spPr>
        <p:txBody>
          <a:bodyPr vert="horz" lIns="77687" tIns="38844" rIns="77687" bIns="38844" rtlCol="0" anchor="b"/>
          <a:lstStyle>
            <a:lvl1pPr algn="r">
              <a:defRPr sz="1000"/>
            </a:lvl1pPr>
          </a:lstStyle>
          <a:p>
            <a:fld id="{EF5137CA-9F86-4B3C-B687-A0A34FAC1DF1}" type="slidenum">
              <a:rPr lang="en-US" smtClean="0"/>
              <a:t>‹#›</a:t>
            </a:fld>
            <a:endParaRPr lang="en-US"/>
          </a:p>
        </p:txBody>
      </p:sp>
    </p:spTree>
    <p:extLst>
      <p:ext uri="{BB962C8B-B14F-4D97-AF65-F5344CB8AC3E}">
        <p14:creationId xmlns:p14="http://schemas.microsoft.com/office/powerpoint/2010/main" val="270006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Chris Perkins, and I am the Engineer for the CED Division.  My contact information is seen here on this slide.  Feel free to contact me.</a:t>
            </a:r>
          </a:p>
        </p:txBody>
      </p:sp>
      <p:sp>
        <p:nvSpPr>
          <p:cNvPr id="4" name="Slide Number Placeholder 3"/>
          <p:cNvSpPr>
            <a:spLocks noGrp="1"/>
          </p:cNvSpPr>
          <p:nvPr>
            <p:ph type="sldNum" sz="quarter" idx="5"/>
          </p:nvPr>
        </p:nvSpPr>
        <p:spPr/>
        <p:txBody>
          <a:bodyPr/>
          <a:lstStyle/>
          <a:p>
            <a:fld id="{EF5137CA-9F86-4B3C-B687-A0A34FAC1DF1}" type="slidenum">
              <a:rPr lang="en-US" smtClean="0"/>
              <a:t>1</a:t>
            </a:fld>
            <a:endParaRPr lang="en-US"/>
          </a:p>
        </p:txBody>
      </p:sp>
    </p:spTree>
    <p:extLst>
      <p:ext uri="{BB962C8B-B14F-4D97-AF65-F5344CB8AC3E}">
        <p14:creationId xmlns:p14="http://schemas.microsoft.com/office/powerpoint/2010/main" val="185561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typically what we are given for Minority Population, LMI Areas and even Limited Clientele Location maps.  These are not very specific and leave a lot of room for interpretation and that’s not always a good thing.  </a:t>
            </a:r>
          </a:p>
        </p:txBody>
      </p:sp>
      <p:sp>
        <p:nvSpPr>
          <p:cNvPr id="4" name="Slide Number Placeholder 3"/>
          <p:cNvSpPr>
            <a:spLocks noGrp="1"/>
          </p:cNvSpPr>
          <p:nvPr>
            <p:ph type="sldNum" sz="quarter" idx="5"/>
          </p:nvPr>
        </p:nvSpPr>
        <p:spPr/>
        <p:txBody>
          <a:bodyPr/>
          <a:lstStyle/>
          <a:p>
            <a:fld id="{EF5137CA-9F86-4B3C-B687-A0A34FAC1DF1}" type="slidenum">
              <a:rPr lang="en-US" smtClean="0"/>
              <a:t>11</a:t>
            </a:fld>
            <a:endParaRPr lang="en-US"/>
          </a:p>
        </p:txBody>
      </p:sp>
    </p:spTree>
    <p:extLst>
      <p:ext uri="{BB962C8B-B14F-4D97-AF65-F5344CB8AC3E}">
        <p14:creationId xmlns:p14="http://schemas.microsoft.com/office/powerpoint/2010/main" val="250642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gives a much more exact indication of where those locations are found.  And our favorite part about this map is that it shows where the project is located with respect to the Minority Population and LMI Areas.  This example shows that the project area is completely contained within the LMI and Minority Population areas.  This isn’t always the case.  In </a:t>
            </a:r>
            <a:r>
              <a:rPr lang="en-US"/>
              <a:t>those instances, </a:t>
            </a:r>
            <a:r>
              <a:rPr lang="en-US" dirty="0"/>
              <a:t>your project area shape will extend </a:t>
            </a:r>
            <a:r>
              <a:rPr lang="en-US"/>
              <a:t>beyond those area lines.  </a:t>
            </a:r>
            <a:endParaRPr lang="en-US" dirty="0"/>
          </a:p>
        </p:txBody>
      </p:sp>
      <p:sp>
        <p:nvSpPr>
          <p:cNvPr id="4" name="Slide Number Placeholder 3"/>
          <p:cNvSpPr>
            <a:spLocks noGrp="1"/>
          </p:cNvSpPr>
          <p:nvPr>
            <p:ph type="sldNum" sz="quarter" idx="5"/>
          </p:nvPr>
        </p:nvSpPr>
        <p:spPr/>
        <p:txBody>
          <a:bodyPr/>
          <a:lstStyle/>
          <a:p>
            <a:fld id="{EF5137CA-9F86-4B3C-B687-A0A34FAC1DF1}" type="slidenum">
              <a:rPr lang="en-US" smtClean="0"/>
              <a:t>12</a:t>
            </a:fld>
            <a:endParaRPr lang="en-US"/>
          </a:p>
        </p:txBody>
      </p:sp>
    </p:spTree>
    <p:extLst>
      <p:ext uri="{BB962C8B-B14F-4D97-AF65-F5344CB8AC3E}">
        <p14:creationId xmlns:p14="http://schemas.microsoft.com/office/powerpoint/2010/main" val="3625347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maps that we’ve already reviewed, with a project location map like this, we can tell exactly what the limits of the project are, which streets and houses are included in the project limits, which direction is North and the centroid coordinates just in case we want to look it up on the computer.  One quick note about street names.  Please make sure that the names are included on your maps or drawings and that they </a:t>
            </a:r>
            <a:r>
              <a:rPr lang="en-US"/>
              <a:t>are legible.  </a:t>
            </a:r>
            <a:r>
              <a:rPr lang="en-US" dirty="0"/>
              <a:t>Sometimes they aren’t shown, or the street has multiple names, or a street splits and picks up somewhere else in the city.</a:t>
            </a:r>
          </a:p>
        </p:txBody>
      </p:sp>
      <p:sp>
        <p:nvSpPr>
          <p:cNvPr id="4" name="Slide Number Placeholder 3"/>
          <p:cNvSpPr>
            <a:spLocks noGrp="1"/>
          </p:cNvSpPr>
          <p:nvPr>
            <p:ph type="sldNum" sz="quarter" idx="5"/>
          </p:nvPr>
        </p:nvSpPr>
        <p:spPr/>
        <p:txBody>
          <a:bodyPr/>
          <a:lstStyle/>
          <a:p>
            <a:fld id="{EF5137CA-9F86-4B3C-B687-A0A34FAC1DF1}" type="slidenum">
              <a:rPr lang="en-US" smtClean="0"/>
              <a:t>13</a:t>
            </a:fld>
            <a:endParaRPr lang="en-US"/>
          </a:p>
        </p:txBody>
      </p:sp>
    </p:spTree>
    <p:extLst>
      <p:ext uri="{BB962C8B-B14F-4D97-AF65-F5344CB8AC3E}">
        <p14:creationId xmlns:p14="http://schemas.microsoft.com/office/powerpoint/2010/main" val="259453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the scale on your map or drawing is too large, or small, depending on how you see it, consider breaking the project site up into multiple maps using </a:t>
            </a:r>
            <a:r>
              <a:rPr lang="en-US" dirty="0" err="1"/>
              <a:t>matchlines</a:t>
            </a:r>
            <a:r>
              <a:rPr lang="en-US" dirty="0"/>
              <a:t> to help indicate which map shows which part of the project area.  </a:t>
            </a:r>
          </a:p>
        </p:txBody>
      </p:sp>
      <p:sp>
        <p:nvSpPr>
          <p:cNvPr id="4" name="Slide Number Placeholder 3"/>
          <p:cNvSpPr>
            <a:spLocks noGrp="1"/>
          </p:cNvSpPr>
          <p:nvPr>
            <p:ph type="sldNum" sz="quarter" idx="5"/>
          </p:nvPr>
        </p:nvSpPr>
        <p:spPr/>
        <p:txBody>
          <a:bodyPr/>
          <a:lstStyle/>
          <a:p>
            <a:fld id="{EF5137CA-9F86-4B3C-B687-A0A34FAC1DF1}" type="slidenum">
              <a:rPr lang="en-US" smtClean="0"/>
              <a:t>14</a:t>
            </a:fld>
            <a:endParaRPr lang="en-US"/>
          </a:p>
        </p:txBody>
      </p:sp>
    </p:spTree>
    <p:extLst>
      <p:ext uri="{BB962C8B-B14F-4D97-AF65-F5344CB8AC3E}">
        <p14:creationId xmlns:p14="http://schemas.microsoft.com/office/powerpoint/2010/main" val="35340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map isn’t required but it does assist us in locating where the pictures that you provided in the application were taken.  It is what I call a project area photo location map.  It indicates exactly where you took the photos that you’ve provided and which direction you were looking.  Especially helpful in locating potholes and drainage overflow areas.  So consider adding this one to your application.  </a:t>
            </a:r>
          </a:p>
        </p:txBody>
      </p:sp>
      <p:sp>
        <p:nvSpPr>
          <p:cNvPr id="4" name="Slide Number Placeholder 3"/>
          <p:cNvSpPr>
            <a:spLocks noGrp="1"/>
          </p:cNvSpPr>
          <p:nvPr>
            <p:ph type="sldNum" sz="quarter" idx="5"/>
          </p:nvPr>
        </p:nvSpPr>
        <p:spPr/>
        <p:txBody>
          <a:bodyPr/>
          <a:lstStyle/>
          <a:p>
            <a:fld id="{EF5137CA-9F86-4B3C-B687-A0A34FAC1DF1}" type="slidenum">
              <a:rPr lang="en-US" smtClean="0"/>
              <a:t>15</a:t>
            </a:fld>
            <a:endParaRPr lang="en-US"/>
          </a:p>
        </p:txBody>
      </p:sp>
    </p:spTree>
    <p:extLst>
      <p:ext uri="{BB962C8B-B14F-4D97-AF65-F5344CB8AC3E}">
        <p14:creationId xmlns:p14="http://schemas.microsoft.com/office/powerpoint/2010/main" val="262193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Enough about maps and drawings.  Let’s talk money.  The last thing I look for in the PER is the cost estimate</a:t>
            </a:r>
            <a:r>
              <a:rPr lang="en-US"/>
              <a:t>. A </a:t>
            </a:r>
            <a:r>
              <a:rPr lang="en-US" dirty="0"/>
              <a:t>Cost Estimate should be sufficiently detailed and the estimated costs should be reasonable for the time of year construction is planned as well as the quantities estimated.</a:t>
            </a:r>
          </a:p>
          <a:p>
            <a:endParaRPr lang="en-US" dirty="0"/>
          </a:p>
          <a:p>
            <a:r>
              <a:rPr lang="en-US" dirty="0"/>
              <a:t>If you are resubmitting an application, please update the cost estimate, there have been several events take place that either have had or will have an affect on prices going forward.  </a:t>
            </a:r>
          </a:p>
          <a:p>
            <a:endParaRPr lang="en-US" dirty="0"/>
          </a:p>
          <a:p>
            <a:r>
              <a:rPr lang="en-US" dirty="0"/>
              <a:t>If you want to separate your estimate based on work areas or activities that’s fine just don’t calculate any fees based on those subtotals.  Use the total construction cost.  </a:t>
            </a:r>
          </a:p>
          <a:p>
            <a:endParaRPr lang="en-US" dirty="0"/>
          </a:p>
          <a:p>
            <a:r>
              <a:rPr lang="en-US" dirty="0"/>
              <a:t>Eligible Additional services are allowed and if your application is selected for funding the Engineer must provide a report detailing how this additional service differs from the required basic service and how you calculated your fee.  This information should accompany your Engineering Service Agreement submittal.  </a:t>
            </a:r>
          </a:p>
        </p:txBody>
      </p:sp>
      <p:sp>
        <p:nvSpPr>
          <p:cNvPr id="4" name="Slide Number Placeholder 3"/>
          <p:cNvSpPr>
            <a:spLocks noGrp="1"/>
          </p:cNvSpPr>
          <p:nvPr>
            <p:ph type="sldNum" sz="quarter" idx="5"/>
          </p:nvPr>
        </p:nvSpPr>
        <p:spPr/>
        <p:txBody>
          <a:bodyPr/>
          <a:lstStyle/>
          <a:p>
            <a:fld id="{EF5137CA-9F86-4B3C-B687-A0A34FAC1DF1}" type="slidenum">
              <a:rPr lang="en-US" smtClean="0"/>
              <a:t>16</a:t>
            </a:fld>
            <a:endParaRPr lang="en-US"/>
          </a:p>
        </p:txBody>
      </p:sp>
    </p:spTree>
    <p:extLst>
      <p:ext uri="{BB962C8B-B14F-4D97-AF65-F5344CB8AC3E}">
        <p14:creationId xmlns:p14="http://schemas.microsoft.com/office/powerpoint/2010/main" val="311693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there are 4 parts to the PER that I look for, the existing conditions, proposed solution, maps or drawings and the cost estimate.  Tell us your story and be sure to use maps and pictures to emphasize your points.  And Engineers, when possible, help with the environmental reviews since I’m basing the required level of review off what you are telling me in the PER.  </a:t>
            </a:r>
          </a:p>
        </p:txBody>
      </p:sp>
      <p:sp>
        <p:nvSpPr>
          <p:cNvPr id="4" name="Slide Number Placeholder 3"/>
          <p:cNvSpPr>
            <a:spLocks noGrp="1"/>
          </p:cNvSpPr>
          <p:nvPr>
            <p:ph type="sldNum" sz="quarter" idx="5"/>
          </p:nvPr>
        </p:nvSpPr>
        <p:spPr/>
        <p:txBody>
          <a:bodyPr/>
          <a:lstStyle/>
          <a:p>
            <a:fld id="{EF5137CA-9F86-4B3C-B687-A0A34FAC1DF1}" type="slidenum">
              <a:rPr lang="en-US" smtClean="0"/>
              <a:t>18</a:t>
            </a:fld>
            <a:endParaRPr lang="en-US"/>
          </a:p>
        </p:txBody>
      </p:sp>
    </p:spTree>
    <p:extLst>
      <p:ext uri="{BB962C8B-B14F-4D97-AF65-F5344CB8AC3E}">
        <p14:creationId xmlns:p14="http://schemas.microsoft.com/office/powerpoint/2010/main" val="305024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my time and if you have any questions be sure to email me.  </a:t>
            </a:r>
            <a:r>
              <a:rPr lang="en-US"/>
              <a:t>Good Luck. </a:t>
            </a:r>
          </a:p>
        </p:txBody>
      </p:sp>
      <p:sp>
        <p:nvSpPr>
          <p:cNvPr id="4" name="Slide Number Placeholder 3"/>
          <p:cNvSpPr>
            <a:spLocks noGrp="1"/>
          </p:cNvSpPr>
          <p:nvPr>
            <p:ph type="sldNum" sz="quarter" idx="5"/>
          </p:nvPr>
        </p:nvSpPr>
        <p:spPr/>
        <p:txBody>
          <a:bodyPr/>
          <a:lstStyle/>
          <a:p>
            <a:fld id="{EF5137CA-9F86-4B3C-B687-A0A34FAC1DF1}" type="slidenum">
              <a:rPr lang="en-US" smtClean="0"/>
              <a:t>19</a:t>
            </a:fld>
            <a:endParaRPr lang="en-US"/>
          </a:p>
        </p:txBody>
      </p:sp>
    </p:spTree>
    <p:extLst>
      <p:ext uri="{BB962C8B-B14F-4D97-AF65-F5344CB8AC3E}">
        <p14:creationId xmlns:p14="http://schemas.microsoft.com/office/powerpoint/2010/main" val="32219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Engineering Report or PER is what I look for in the application.  Within the PER I expect you to describe to me the Existing Conditions of the Project Area, your proposed solutions to fix the problems indicated, project maps or drawings and lastly a cost estimate.  </a:t>
            </a:r>
          </a:p>
        </p:txBody>
      </p:sp>
      <p:sp>
        <p:nvSpPr>
          <p:cNvPr id="4" name="Slide Number Placeholder 3"/>
          <p:cNvSpPr>
            <a:spLocks noGrp="1"/>
          </p:cNvSpPr>
          <p:nvPr>
            <p:ph type="sldNum" sz="quarter" idx="5"/>
          </p:nvPr>
        </p:nvSpPr>
        <p:spPr/>
        <p:txBody>
          <a:bodyPr/>
          <a:lstStyle/>
          <a:p>
            <a:fld id="{EF5137CA-9F86-4B3C-B687-A0A34FAC1DF1}" type="slidenum">
              <a:rPr lang="en-US" smtClean="0"/>
              <a:t>2</a:t>
            </a:fld>
            <a:endParaRPr lang="en-US"/>
          </a:p>
        </p:txBody>
      </p:sp>
    </p:spTree>
    <p:extLst>
      <p:ext uri="{BB962C8B-B14F-4D97-AF65-F5344CB8AC3E}">
        <p14:creationId xmlns:p14="http://schemas.microsoft.com/office/powerpoint/2010/main" val="110293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Engineering Report or PER is what I look for in the application.  Within the PER I expect you to describe to me the Existing Conditions of the Project Area, your proposed solutions to fix the problems indicated, project maps or drawings and lastly a cost estimate.  </a:t>
            </a:r>
          </a:p>
        </p:txBody>
      </p:sp>
      <p:sp>
        <p:nvSpPr>
          <p:cNvPr id="4" name="Slide Number Placeholder 3"/>
          <p:cNvSpPr>
            <a:spLocks noGrp="1"/>
          </p:cNvSpPr>
          <p:nvPr>
            <p:ph type="sldNum" sz="quarter" idx="5"/>
          </p:nvPr>
        </p:nvSpPr>
        <p:spPr/>
        <p:txBody>
          <a:bodyPr/>
          <a:lstStyle/>
          <a:p>
            <a:fld id="{EF5137CA-9F86-4B3C-B687-A0A34FAC1DF1}" type="slidenum">
              <a:rPr lang="en-US" smtClean="0"/>
              <a:t>3</a:t>
            </a:fld>
            <a:endParaRPr lang="en-US"/>
          </a:p>
        </p:txBody>
      </p:sp>
    </p:spTree>
    <p:extLst>
      <p:ext uri="{BB962C8B-B14F-4D97-AF65-F5344CB8AC3E}">
        <p14:creationId xmlns:p14="http://schemas.microsoft.com/office/powerpoint/2010/main" val="385610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Engineering Report or PER is what I look for in the application.  Within the PER I expect you to describe to me the Existing Conditions of the Project Area, your proposed solutions to fix the problems indicated, project maps or drawings and lastly a cost estimate.  </a:t>
            </a:r>
          </a:p>
        </p:txBody>
      </p:sp>
      <p:sp>
        <p:nvSpPr>
          <p:cNvPr id="4" name="Slide Number Placeholder 3"/>
          <p:cNvSpPr>
            <a:spLocks noGrp="1"/>
          </p:cNvSpPr>
          <p:nvPr>
            <p:ph type="sldNum" sz="quarter" idx="5"/>
          </p:nvPr>
        </p:nvSpPr>
        <p:spPr/>
        <p:txBody>
          <a:bodyPr/>
          <a:lstStyle/>
          <a:p>
            <a:fld id="{EF5137CA-9F86-4B3C-B687-A0A34FAC1DF1}" type="slidenum">
              <a:rPr lang="en-US" smtClean="0"/>
              <a:t>5</a:t>
            </a:fld>
            <a:endParaRPr lang="en-US"/>
          </a:p>
        </p:txBody>
      </p:sp>
    </p:spTree>
    <p:extLst>
      <p:ext uri="{BB962C8B-B14F-4D97-AF65-F5344CB8AC3E}">
        <p14:creationId xmlns:p14="http://schemas.microsoft.com/office/powerpoint/2010/main" val="300330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the existing conditions please give a very brief description of the system in its entirety.  But what I’m really looking for is a description of what the actual issue or problem is.  Things that you can include in the PER to help illustrate the problems include pictures showing things like, crushed drainage pipes, broken drainage inlets, potholes and cracks in asphalt, root protrusions in sewer lines, corroded or clogged water lines and aerial photos of the problem areas.  Other useful items may include charts or graphs that can help in visualizing the data.  </a:t>
            </a:r>
          </a:p>
        </p:txBody>
      </p:sp>
      <p:sp>
        <p:nvSpPr>
          <p:cNvPr id="4" name="Slide Number Placeholder 3"/>
          <p:cNvSpPr>
            <a:spLocks noGrp="1"/>
          </p:cNvSpPr>
          <p:nvPr>
            <p:ph type="sldNum" sz="quarter" idx="5"/>
          </p:nvPr>
        </p:nvSpPr>
        <p:spPr/>
        <p:txBody>
          <a:bodyPr/>
          <a:lstStyle/>
          <a:p>
            <a:fld id="{EF5137CA-9F86-4B3C-B687-A0A34FAC1DF1}" type="slidenum">
              <a:rPr lang="en-US" smtClean="0"/>
              <a:t>6</a:t>
            </a:fld>
            <a:endParaRPr lang="en-US"/>
          </a:p>
        </p:txBody>
      </p:sp>
    </p:spTree>
    <p:extLst>
      <p:ext uri="{BB962C8B-B14F-4D97-AF65-F5344CB8AC3E}">
        <p14:creationId xmlns:p14="http://schemas.microsoft.com/office/powerpoint/2010/main" val="228855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 I look for is the description of the solution; what is your plan to alleviate the problem and how does this plan fix the issues indicated.  You should provide the life expectancy of the solution that you have presented.  Also, include alternatives to the plan that you’ve selected and why you chose not to use those alternatives.  The most common alternatives explored include multi-phase projects, different methods of construction and different construction materials.  </a:t>
            </a:r>
          </a:p>
        </p:txBody>
      </p:sp>
      <p:sp>
        <p:nvSpPr>
          <p:cNvPr id="4" name="Slide Number Placeholder 3"/>
          <p:cNvSpPr>
            <a:spLocks noGrp="1"/>
          </p:cNvSpPr>
          <p:nvPr>
            <p:ph type="sldNum" sz="quarter" idx="5"/>
          </p:nvPr>
        </p:nvSpPr>
        <p:spPr/>
        <p:txBody>
          <a:bodyPr/>
          <a:lstStyle/>
          <a:p>
            <a:fld id="{EF5137CA-9F86-4B3C-B687-A0A34FAC1DF1}" type="slidenum">
              <a:rPr lang="en-US" smtClean="0"/>
              <a:t>7</a:t>
            </a:fld>
            <a:endParaRPr lang="en-US"/>
          </a:p>
        </p:txBody>
      </p:sp>
    </p:spTree>
    <p:extLst>
      <p:ext uri="{BB962C8B-B14F-4D97-AF65-F5344CB8AC3E}">
        <p14:creationId xmlns:p14="http://schemas.microsoft.com/office/powerpoint/2010/main" val="11665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not everyone submits stellar maps or drawings so let’s talk about them for a few minutes.  I mention this now since a lot of times the Engineers are the ones that provide these items.  At this point in your project’s development not many Engineer’s have devoted the resources to having a set of plan drawings created and that’s perfectly understandable.  But, if you want to be sure that we not only understand your project but completely comprehend what you intend to do and where exactly you intend to do it, then please spend a little bit of time on getting your maps and drawings in tip top shape.  I’ll give you some examples in a minute.  These are some of the types of maps you may want to include in your application.</a:t>
            </a:r>
          </a:p>
        </p:txBody>
      </p:sp>
      <p:sp>
        <p:nvSpPr>
          <p:cNvPr id="4" name="Slide Number Placeholder 3"/>
          <p:cNvSpPr>
            <a:spLocks noGrp="1"/>
          </p:cNvSpPr>
          <p:nvPr>
            <p:ph type="sldNum" sz="quarter" idx="5"/>
          </p:nvPr>
        </p:nvSpPr>
        <p:spPr/>
        <p:txBody>
          <a:bodyPr/>
          <a:lstStyle/>
          <a:p>
            <a:fld id="{EF5137CA-9F86-4B3C-B687-A0A34FAC1DF1}" type="slidenum">
              <a:rPr lang="en-US" smtClean="0"/>
              <a:t>8</a:t>
            </a:fld>
            <a:endParaRPr lang="en-US"/>
          </a:p>
        </p:txBody>
      </p:sp>
    </p:spTree>
    <p:extLst>
      <p:ext uri="{BB962C8B-B14F-4D97-AF65-F5344CB8AC3E}">
        <p14:creationId xmlns:p14="http://schemas.microsoft.com/office/powerpoint/2010/main" val="43604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project vicinity or location maps that we get a lot of times.  These indicate that this project is in the City of Montgomery.  Well, we know that because it’s on the cover page.  Now for smaller towns that might be a little lesser known, these types of maps are fine for at least getting us looking in the correct part of the state.  Just don’t let this be the only project vicinity map you include.  </a:t>
            </a:r>
          </a:p>
        </p:txBody>
      </p:sp>
      <p:sp>
        <p:nvSpPr>
          <p:cNvPr id="4" name="Slide Number Placeholder 3"/>
          <p:cNvSpPr>
            <a:spLocks noGrp="1"/>
          </p:cNvSpPr>
          <p:nvPr>
            <p:ph type="sldNum" sz="quarter" idx="5"/>
          </p:nvPr>
        </p:nvSpPr>
        <p:spPr/>
        <p:txBody>
          <a:bodyPr/>
          <a:lstStyle/>
          <a:p>
            <a:fld id="{EF5137CA-9F86-4B3C-B687-A0A34FAC1DF1}" type="slidenum">
              <a:rPr lang="en-US" smtClean="0"/>
              <a:t>9</a:t>
            </a:fld>
            <a:endParaRPr lang="en-US"/>
          </a:p>
        </p:txBody>
      </p:sp>
    </p:spTree>
    <p:extLst>
      <p:ext uri="{BB962C8B-B14F-4D97-AF65-F5344CB8AC3E}">
        <p14:creationId xmlns:p14="http://schemas.microsoft.com/office/powerpoint/2010/main" val="336746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of a project vicinity map we can at least tell that the project is in the southern portion of the city but we’re still not crystal clear on where the project is exactly.  Remember that we aren’t necessarily sitting at a computer and can call up Google Maps to make sense of what you’ve written.  The easier you make it on us the better for everyone.  </a:t>
            </a:r>
          </a:p>
        </p:txBody>
      </p:sp>
      <p:sp>
        <p:nvSpPr>
          <p:cNvPr id="4" name="Slide Number Placeholder 3"/>
          <p:cNvSpPr>
            <a:spLocks noGrp="1"/>
          </p:cNvSpPr>
          <p:nvPr>
            <p:ph type="sldNum" sz="quarter" idx="5"/>
          </p:nvPr>
        </p:nvSpPr>
        <p:spPr/>
        <p:txBody>
          <a:bodyPr/>
          <a:lstStyle/>
          <a:p>
            <a:fld id="{EF5137CA-9F86-4B3C-B687-A0A34FAC1DF1}" type="slidenum">
              <a:rPr lang="en-US" smtClean="0"/>
              <a:t>10</a:t>
            </a:fld>
            <a:endParaRPr lang="en-US"/>
          </a:p>
        </p:txBody>
      </p:sp>
    </p:spTree>
    <p:extLst>
      <p:ext uri="{BB962C8B-B14F-4D97-AF65-F5344CB8AC3E}">
        <p14:creationId xmlns:p14="http://schemas.microsoft.com/office/powerpoint/2010/main" val="202715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FFB5-ABBC-48F0-B813-EF7E032BB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2C8ECD-9C12-450E-B118-6ECA21C6D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C9C97-CDEC-45B8-A591-BA2F17E58842}"/>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02D9A5C4-66D6-4DEE-957E-D4E444D4A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F0A3D-096B-4E6E-BD0D-FC894D77F2F6}"/>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3061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E8F2-251E-4B0D-8D4B-8337815E9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5FE9A-7074-47E4-8D40-234C21E712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76CB-81BD-43C1-928F-47F6AE743EE5}"/>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FE91C20A-E016-4948-9CF5-1AFE36334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DEF6A-22E1-4940-B40A-9ACA60C3A6E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7007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EFF45-1B7C-4E2F-872E-8D80FBD090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7AC5C-D80A-457C-AE82-2B6896878E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A19E0-27EA-47FE-A337-963E84A964FB}"/>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BFA1D882-072A-47AB-9F1C-058166AD5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76886-C928-4B01-B9E3-B3502B36BE0D}"/>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45237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529F-A0DE-4872-98F6-496E1370C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F0FFB-5C3B-4D9A-9C9E-2D76755690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C9192-B70B-47E2-91BB-FB5CCECDEEE3}"/>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4F3B6AAA-E248-4D96-9AF4-AFE3C9358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78248-8217-43A7-9324-4F9AF4D43741}"/>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34338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2369-68D7-4213-81DF-E6BADFC23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E528D7-505B-4516-8B69-81BDF3AD2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4F4EAE-1190-41EB-AB39-FCC7504252E8}"/>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B93C51C5-5342-472C-9736-0EF1805A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50B1-D41F-4FC4-881E-6FABC69AA512}"/>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77124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14A3-1CB1-4021-A29F-23C2B54BC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A402D-728F-41CB-9817-3B3C8FBF7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BE4B2-ECF0-417B-9CB5-B9D65F99E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DFFDB-9F97-45CF-A8BF-F8DAA223D764}"/>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6" name="Footer Placeholder 5">
            <a:extLst>
              <a:ext uri="{FF2B5EF4-FFF2-40B4-BE49-F238E27FC236}">
                <a16:creationId xmlns:a16="http://schemas.microsoft.com/office/drawing/2014/main" id="{964475C9-E929-4606-A8A6-DB327BB64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6C317-B08C-4E03-9D93-08735722E384}"/>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74263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611F-781C-4F86-AF80-26D5036721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CAFF1-6083-45C1-97E6-5B5AC47E2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57AFB6-7F3A-487E-B293-3D576F7F3C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3E943-3C9B-41F1-B5DB-0FAEF93B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4EC33-895B-4702-8C3D-DAFE261EAE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A88B-AEFE-46B8-BA95-F1D1B0103933}"/>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8" name="Footer Placeholder 7">
            <a:extLst>
              <a:ext uri="{FF2B5EF4-FFF2-40B4-BE49-F238E27FC236}">
                <a16:creationId xmlns:a16="http://schemas.microsoft.com/office/drawing/2014/main" id="{B5BAA56A-8427-40E6-AC3D-12940FD33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4763F-9657-4D49-AFA7-5AA024086BF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100025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3A25-3C4C-44F4-BF44-624398F4C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D8B94-AC81-4B20-A508-4DB6FC29C9D8}"/>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4" name="Footer Placeholder 3">
            <a:extLst>
              <a:ext uri="{FF2B5EF4-FFF2-40B4-BE49-F238E27FC236}">
                <a16:creationId xmlns:a16="http://schemas.microsoft.com/office/drawing/2014/main" id="{9B84F4D2-4EEE-4663-A6E7-23C922DEF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DBFCD1-EF62-43B1-BAEF-F9F57A533746}"/>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90216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F4746-D921-4F1D-BFD8-E5125DEC97F6}"/>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3" name="Footer Placeholder 2">
            <a:extLst>
              <a:ext uri="{FF2B5EF4-FFF2-40B4-BE49-F238E27FC236}">
                <a16:creationId xmlns:a16="http://schemas.microsoft.com/office/drawing/2014/main" id="{27C21DA7-FE07-4B06-A2E4-D104C7483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3DB7C-C37A-4F9F-A9F4-05BC1348967A}"/>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23624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9B7-B42E-4E46-984B-1B1FC18DB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64C51-7C40-4D98-954F-EBD0E0E33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D78A2-0D67-49AD-A03C-02B918E13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902FC-E919-4242-BA80-A7F6D0E556CD}"/>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6" name="Footer Placeholder 5">
            <a:extLst>
              <a:ext uri="{FF2B5EF4-FFF2-40B4-BE49-F238E27FC236}">
                <a16:creationId xmlns:a16="http://schemas.microsoft.com/office/drawing/2014/main" id="{2503847F-0ABC-4282-91A0-371462BD1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7363D-57F7-4D77-BBE1-4FE4917EF0A4}"/>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40769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C587-C54C-43D7-B37D-8A480BB5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AAF0A-3206-4C0B-BB27-B4EF8429D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93D30-4595-43DB-8833-52DA7C6B2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015AA-01CF-480B-A142-1834928F37BA}"/>
              </a:ext>
            </a:extLst>
          </p:cNvPr>
          <p:cNvSpPr>
            <a:spLocks noGrp="1"/>
          </p:cNvSpPr>
          <p:nvPr>
            <p:ph type="dt" sz="half" idx="10"/>
          </p:nvPr>
        </p:nvSpPr>
        <p:spPr/>
        <p:txBody>
          <a:bodyPr/>
          <a:lstStyle/>
          <a:p>
            <a:fld id="{32809C33-54A8-40C0-89E3-5C4C76573BE8}" type="datetimeFigureOut">
              <a:rPr lang="en-US" smtClean="0"/>
              <a:t>4/19/2024</a:t>
            </a:fld>
            <a:endParaRPr lang="en-US"/>
          </a:p>
        </p:txBody>
      </p:sp>
      <p:sp>
        <p:nvSpPr>
          <p:cNvPr id="6" name="Footer Placeholder 5">
            <a:extLst>
              <a:ext uri="{FF2B5EF4-FFF2-40B4-BE49-F238E27FC236}">
                <a16:creationId xmlns:a16="http://schemas.microsoft.com/office/drawing/2014/main" id="{A00FCCBA-FF58-471C-9118-B05136B4D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C5E63-3B02-49BC-8001-7BF483C7A390}"/>
              </a:ext>
            </a:extLst>
          </p:cNvPr>
          <p:cNvSpPr>
            <a:spLocks noGrp="1"/>
          </p:cNvSpPr>
          <p:nvPr>
            <p:ph type="sldNum" sz="quarter" idx="12"/>
          </p:nvPr>
        </p:nvSpPr>
        <p:spPr/>
        <p:txBody>
          <a:bodyPr/>
          <a:lstStyle/>
          <a:p>
            <a:fld id="{F5CA5DBD-4B82-4989-AD69-FBCF1535A283}" type="slidenum">
              <a:rPr lang="en-US" smtClean="0"/>
              <a:t>‹#›</a:t>
            </a:fld>
            <a:endParaRPr lang="en-US"/>
          </a:p>
        </p:txBody>
      </p:sp>
    </p:spTree>
    <p:extLst>
      <p:ext uri="{BB962C8B-B14F-4D97-AF65-F5344CB8AC3E}">
        <p14:creationId xmlns:p14="http://schemas.microsoft.com/office/powerpoint/2010/main" val="398297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DFD4B-5C24-43AC-94A0-F74E10DE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FCDDE-0DE4-46F8-AF29-EDFEAC409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1C167-9A5C-487D-A004-44E87BBE3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9C33-54A8-40C0-89E3-5C4C76573BE8}" type="datetimeFigureOut">
              <a:rPr lang="en-US" smtClean="0"/>
              <a:t>4/19/2024</a:t>
            </a:fld>
            <a:endParaRPr lang="en-US"/>
          </a:p>
        </p:txBody>
      </p:sp>
      <p:sp>
        <p:nvSpPr>
          <p:cNvPr id="5" name="Footer Placeholder 4">
            <a:extLst>
              <a:ext uri="{FF2B5EF4-FFF2-40B4-BE49-F238E27FC236}">
                <a16:creationId xmlns:a16="http://schemas.microsoft.com/office/drawing/2014/main" id="{A5BBD20F-83CC-4417-919F-D35BF69A1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D999A-9BF4-477C-9D7B-6509D1751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5DBD-4B82-4989-AD69-FBCF1535A283}" type="slidenum">
              <a:rPr lang="en-US" smtClean="0"/>
              <a:t>‹#›</a:t>
            </a:fld>
            <a:endParaRPr lang="en-US"/>
          </a:p>
        </p:txBody>
      </p:sp>
    </p:spTree>
    <p:extLst>
      <p:ext uri="{BB962C8B-B14F-4D97-AF65-F5344CB8AC3E}">
        <p14:creationId xmlns:p14="http://schemas.microsoft.com/office/powerpoint/2010/main" val="156498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19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ater main logo">
            <a:extLst>
              <a:ext uri="{FF2B5EF4-FFF2-40B4-BE49-F238E27FC236}">
                <a16:creationId xmlns:a16="http://schemas.microsoft.com/office/drawing/2014/main" id="{2B961215-B8D6-433F-B15E-E44586356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39" r="-1"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ad in need or repaving">
            <a:extLst>
              <a:ext uri="{FF2B5EF4-FFF2-40B4-BE49-F238E27FC236}">
                <a16:creationId xmlns:a16="http://schemas.microsoft.com/office/drawing/2014/main" id="{0D879BA2-C900-4247-9DB5-A44BD57CAD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863" b="1"/>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nchless Sewer Repair">
            <a:extLst>
              <a:ext uri="{FF2B5EF4-FFF2-40B4-BE49-F238E27FC236}">
                <a16:creationId xmlns:a16="http://schemas.microsoft.com/office/drawing/2014/main" id="{86B69F30-4F8A-48CE-B055-3BDC452E3D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08" t="-1" r="3794" b="27877"/>
          <a:stretch/>
        </p:blipFill>
        <p:spPr bwMode="auto">
          <a:xfrm>
            <a:off x="8348570" y="321733"/>
            <a:ext cx="3535590" cy="29858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orm drainage system issues">
            <a:extLst>
              <a:ext uri="{FF2B5EF4-FFF2-40B4-BE49-F238E27FC236}">
                <a16:creationId xmlns:a16="http://schemas.microsoft.com/office/drawing/2014/main" id="{5DC08A5D-6885-4E1A-BDBE-3C81FE45E4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786" b="-1"/>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C78351-6E5B-402F-94E7-B501F16F4CC9}"/>
              </a:ext>
            </a:extLst>
          </p:cNvPr>
          <p:cNvSpPr>
            <a:spLocks noGrp="1"/>
          </p:cNvSpPr>
          <p:nvPr>
            <p:ph type="ctrTitle"/>
          </p:nvPr>
        </p:nvSpPr>
        <p:spPr>
          <a:xfrm>
            <a:off x="5021821" y="3791712"/>
            <a:ext cx="6465287" cy="1366568"/>
          </a:xfrm>
        </p:spPr>
        <p:txBody>
          <a:bodyPr>
            <a:normAutofit fontScale="90000"/>
          </a:bodyPr>
          <a:lstStyle/>
          <a:p>
            <a:r>
              <a:rPr lang="en-US" sz="4800" dirty="0">
                <a:solidFill>
                  <a:srgbClr val="FFFFFF"/>
                </a:solidFill>
              </a:rPr>
              <a:t>2024 Application Workshop</a:t>
            </a:r>
            <a:br>
              <a:rPr lang="en-US" sz="4800" dirty="0">
                <a:solidFill>
                  <a:srgbClr val="FFFFFF"/>
                </a:solidFill>
              </a:rPr>
            </a:br>
            <a:r>
              <a:rPr lang="en-US" sz="4800" dirty="0">
                <a:solidFill>
                  <a:srgbClr val="FFFFFF"/>
                </a:solidFill>
              </a:rPr>
              <a:t>Engineering</a:t>
            </a:r>
          </a:p>
        </p:txBody>
      </p:sp>
      <p:sp>
        <p:nvSpPr>
          <p:cNvPr id="3" name="Subtitle 2">
            <a:extLst>
              <a:ext uri="{FF2B5EF4-FFF2-40B4-BE49-F238E27FC236}">
                <a16:creationId xmlns:a16="http://schemas.microsoft.com/office/drawing/2014/main" id="{571D166C-33D1-473F-95E6-9E1795126454}"/>
              </a:ext>
            </a:extLst>
          </p:cNvPr>
          <p:cNvSpPr>
            <a:spLocks noGrp="1"/>
          </p:cNvSpPr>
          <p:nvPr>
            <p:ph type="subTitle" idx="1"/>
          </p:nvPr>
        </p:nvSpPr>
        <p:spPr>
          <a:xfrm>
            <a:off x="4692637" y="5550568"/>
            <a:ext cx="3415043" cy="602551"/>
          </a:xfrm>
        </p:spPr>
        <p:txBody>
          <a:bodyPr>
            <a:normAutofit fontScale="77500" lnSpcReduction="20000"/>
          </a:bodyPr>
          <a:lstStyle/>
          <a:p>
            <a:pPr algn="l"/>
            <a:r>
              <a:rPr lang="en-US" sz="2000" dirty="0">
                <a:solidFill>
                  <a:srgbClr val="E7E6E6"/>
                </a:solidFill>
              </a:rPr>
              <a:t>Chris Perkins, PE</a:t>
            </a:r>
          </a:p>
          <a:p>
            <a:pPr algn="l"/>
            <a:r>
              <a:rPr lang="en-US" sz="2000" dirty="0">
                <a:solidFill>
                  <a:srgbClr val="E7E6E6"/>
                </a:solidFill>
              </a:rPr>
              <a:t>CED Engineer/</a:t>
            </a:r>
            <a:r>
              <a:rPr lang="en-US" sz="2000">
                <a:solidFill>
                  <a:srgbClr val="E7E6E6"/>
                </a:solidFill>
              </a:rPr>
              <a:t>Environmental Specialist</a:t>
            </a:r>
            <a:endParaRPr lang="en-US" sz="2000" dirty="0">
              <a:solidFill>
                <a:srgbClr val="E7E6E6"/>
              </a:solidFill>
            </a:endParaRPr>
          </a:p>
        </p:txBody>
      </p:sp>
      <p:sp>
        <p:nvSpPr>
          <p:cNvPr id="16" name="Subtitle 2">
            <a:extLst>
              <a:ext uri="{FF2B5EF4-FFF2-40B4-BE49-F238E27FC236}">
                <a16:creationId xmlns:a16="http://schemas.microsoft.com/office/drawing/2014/main" id="{064632DF-D9AD-48D7-967C-23F76FCF8F1F}"/>
              </a:ext>
            </a:extLst>
          </p:cNvPr>
          <p:cNvSpPr txBox="1">
            <a:spLocks/>
          </p:cNvSpPr>
          <p:nvPr/>
        </p:nvSpPr>
        <p:spPr>
          <a:xfrm>
            <a:off x="8178931" y="5545050"/>
            <a:ext cx="3547872" cy="60806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dirty="0">
                <a:solidFill>
                  <a:srgbClr val="E7E6E6"/>
                </a:solidFill>
              </a:rPr>
              <a:t>334-353-1028</a:t>
            </a:r>
          </a:p>
          <a:p>
            <a:pPr algn="l"/>
            <a:r>
              <a:rPr lang="en-US" sz="1700" dirty="0">
                <a:solidFill>
                  <a:srgbClr val="E7E6E6"/>
                </a:solidFill>
              </a:rPr>
              <a:t>christopher.perkins@adeca.alabama.gov</a:t>
            </a:r>
          </a:p>
        </p:txBody>
      </p:sp>
    </p:spTree>
    <p:extLst>
      <p:ext uri="{BB962C8B-B14F-4D97-AF65-F5344CB8AC3E}">
        <p14:creationId xmlns:p14="http://schemas.microsoft.com/office/powerpoint/2010/main" val="112089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5F8753-3E81-420A-B39F-EAF8C0A068C2}"/>
              </a:ext>
            </a:extLst>
          </p:cNvPr>
          <p:cNvPicPr>
            <a:picLocks noChangeAspect="1"/>
          </p:cNvPicPr>
          <p:nvPr/>
        </p:nvPicPr>
        <p:blipFill>
          <a:blip r:embed="rId3"/>
          <a:stretch>
            <a:fillRect/>
          </a:stretch>
        </p:blipFill>
        <p:spPr>
          <a:xfrm>
            <a:off x="1169719" y="224064"/>
            <a:ext cx="9852562" cy="6409872"/>
          </a:xfrm>
          <a:prstGeom prst="rect">
            <a:avLst/>
          </a:prstGeom>
        </p:spPr>
      </p:pic>
      <p:sp>
        <p:nvSpPr>
          <p:cNvPr id="12" name="Oval 11">
            <a:extLst>
              <a:ext uri="{FF2B5EF4-FFF2-40B4-BE49-F238E27FC236}">
                <a16:creationId xmlns:a16="http://schemas.microsoft.com/office/drawing/2014/main" id="{FA891600-72E3-4C2E-8ED6-2DF5D56E2804}"/>
              </a:ext>
            </a:extLst>
          </p:cNvPr>
          <p:cNvSpPr/>
          <p:nvPr/>
        </p:nvSpPr>
        <p:spPr>
          <a:xfrm>
            <a:off x="4724400" y="3858095"/>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13" name="Straight Arrow Connector 12">
            <a:extLst>
              <a:ext uri="{FF2B5EF4-FFF2-40B4-BE49-F238E27FC236}">
                <a16:creationId xmlns:a16="http://schemas.microsoft.com/office/drawing/2014/main" id="{2E92B79A-B354-4C54-B1CB-9D61CF48250F}"/>
              </a:ext>
            </a:extLst>
          </p:cNvPr>
          <p:cNvCxnSpPr>
            <a:cxnSpLocks/>
          </p:cNvCxnSpPr>
          <p:nvPr/>
        </p:nvCxnSpPr>
        <p:spPr>
          <a:xfrm>
            <a:off x="4352544" y="3309455"/>
            <a:ext cx="786384" cy="5974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66CD2C-673F-4F76-83B1-B19F992045E1}"/>
              </a:ext>
            </a:extLst>
          </p:cNvPr>
          <p:cNvSpPr txBox="1"/>
          <p:nvPr/>
        </p:nvSpPr>
        <p:spPr>
          <a:xfrm>
            <a:off x="2852928" y="2940123"/>
            <a:ext cx="1725168" cy="369332"/>
          </a:xfrm>
          <a:prstGeom prst="rect">
            <a:avLst/>
          </a:prstGeom>
          <a:noFill/>
        </p:spPr>
        <p:txBody>
          <a:bodyPr wrap="square" rtlCol="0">
            <a:spAutoFit/>
          </a:bodyPr>
          <a:lstStyle/>
          <a:p>
            <a:r>
              <a:rPr lang="en-US" dirty="0"/>
              <a:t>Project Location</a:t>
            </a:r>
          </a:p>
        </p:txBody>
      </p:sp>
      <p:sp>
        <p:nvSpPr>
          <p:cNvPr id="17" name="TextBox 16">
            <a:extLst>
              <a:ext uri="{FF2B5EF4-FFF2-40B4-BE49-F238E27FC236}">
                <a16:creationId xmlns:a16="http://schemas.microsoft.com/office/drawing/2014/main" id="{B7FA9D65-F5AE-4C7D-9C48-8C0D0DD8CEA8}"/>
              </a:ext>
            </a:extLst>
          </p:cNvPr>
          <p:cNvSpPr txBox="1"/>
          <p:nvPr/>
        </p:nvSpPr>
        <p:spPr>
          <a:xfrm>
            <a:off x="165471" y="173950"/>
            <a:ext cx="1670304" cy="646331"/>
          </a:xfrm>
          <a:prstGeom prst="rect">
            <a:avLst/>
          </a:prstGeom>
          <a:solidFill>
            <a:schemeClr val="bg1"/>
          </a:solidFill>
        </p:spPr>
        <p:txBody>
          <a:bodyPr wrap="square" rtlCol="0">
            <a:spAutoFit/>
          </a:bodyPr>
          <a:lstStyle/>
          <a:p>
            <a:r>
              <a:rPr lang="en-US" dirty="0"/>
              <a:t>Project Vicinity Map</a:t>
            </a:r>
          </a:p>
        </p:txBody>
      </p:sp>
    </p:spTree>
    <p:extLst>
      <p:ext uri="{BB962C8B-B14F-4D97-AF65-F5344CB8AC3E}">
        <p14:creationId xmlns:p14="http://schemas.microsoft.com/office/powerpoint/2010/main" val="127551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4A075-5314-4A0F-A56F-BB7259DBAA4C}"/>
              </a:ext>
            </a:extLst>
          </p:cNvPr>
          <p:cNvPicPr>
            <a:picLocks noChangeAspect="1"/>
          </p:cNvPicPr>
          <p:nvPr/>
        </p:nvPicPr>
        <p:blipFill>
          <a:blip r:embed="rId3"/>
          <a:stretch>
            <a:fillRect/>
          </a:stretch>
        </p:blipFill>
        <p:spPr>
          <a:xfrm>
            <a:off x="1633666" y="0"/>
            <a:ext cx="8924667" cy="6858000"/>
          </a:xfrm>
          <a:prstGeom prst="rect">
            <a:avLst/>
          </a:prstGeom>
        </p:spPr>
      </p:pic>
      <p:sp>
        <p:nvSpPr>
          <p:cNvPr id="3" name="Oval 2">
            <a:extLst>
              <a:ext uri="{FF2B5EF4-FFF2-40B4-BE49-F238E27FC236}">
                <a16:creationId xmlns:a16="http://schemas.microsoft.com/office/drawing/2014/main" id="{ADE357EF-2B89-404C-BC4B-4B052200FD95}"/>
              </a:ext>
            </a:extLst>
          </p:cNvPr>
          <p:cNvSpPr/>
          <p:nvPr/>
        </p:nvSpPr>
        <p:spPr>
          <a:xfrm>
            <a:off x="5638864" y="4538996"/>
            <a:ext cx="2895536" cy="18618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7E86112-FA04-4C43-AFFD-6A845B02E759}"/>
              </a:ext>
            </a:extLst>
          </p:cNvPr>
          <p:cNvSpPr/>
          <p:nvPr/>
        </p:nvSpPr>
        <p:spPr>
          <a:xfrm>
            <a:off x="3794423" y="2170176"/>
            <a:ext cx="966585" cy="13899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B09DF6-2B76-4DF4-8D8C-33787958CF0A}"/>
              </a:ext>
            </a:extLst>
          </p:cNvPr>
          <p:cNvSpPr txBox="1"/>
          <p:nvPr/>
        </p:nvSpPr>
        <p:spPr>
          <a:xfrm>
            <a:off x="5157216" y="3170031"/>
            <a:ext cx="2170176" cy="369332"/>
          </a:xfrm>
          <a:prstGeom prst="rect">
            <a:avLst/>
          </a:prstGeom>
          <a:solidFill>
            <a:schemeClr val="accent1"/>
          </a:solidFill>
        </p:spPr>
        <p:txBody>
          <a:bodyPr wrap="square" rtlCol="0">
            <a:spAutoFit/>
          </a:bodyPr>
          <a:lstStyle/>
          <a:p>
            <a:pPr algn="ctr"/>
            <a:r>
              <a:rPr lang="en-US" dirty="0">
                <a:solidFill>
                  <a:schemeClr val="bg1"/>
                </a:solidFill>
              </a:rPr>
              <a:t>Minority Population</a:t>
            </a:r>
          </a:p>
        </p:txBody>
      </p:sp>
      <p:cxnSp>
        <p:nvCxnSpPr>
          <p:cNvPr id="7" name="Straight Arrow Connector 6">
            <a:extLst>
              <a:ext uri="{FF2B5EF4-FFF2-40B4-BE49-F238E27FC236}">
                <a16:creationId xmlns:a16="http://schemas.microsoft.com/office/drawing/2014/main" id="{CB32B3F6-1F5E-4AB3-BDB0-3DE4BCB36D8D}"/>
              </a:ext>
            </a:extLst>
          </p:cNvPr>
          <p:cNvCxnSpPr>
            <a:cxnSpLocks/>
            <a:endCxn id="4" idx="5"/>
          </p:cNvCxnSpPr>
          <p:nvPr/>
        </p:nvCxnSpPr>
        <p:spPr>
          <a:xfrm flipH="1" flipV="1">
            <a:off x="4619455" y="3356614"/>
            <a:ext cx="525570" cy="10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925A43-F42F-46A8-8DD2-63A489E3D8CC}"/>
              </a:ext>
            </a:extLst>
          </p:cNvPr>
          <p:cNvCxnSpPr>
            <a:cxnSpLocks/>
          </p:cNvCxnSpPr>
          <p:nvPr/>
        </p:nvCxnSpPr>
        <p:spPr>
          <a:xfrm>
            <a:off x="6796301" y="3496999"/>
            <a:ext cx="531091" cy="1065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BC4F103-7995-4FB4-9795-60F3D47DC121}"/>
              </a:ext>
            </a:extLst>
          </p:cNvPr>
          <p:cNvSpPr/>
          <p:nvPr/>
        </p:nvSpPr>
        <p:spPr>
          <a:xfrm>
            <a:off x="6669332" y="4654984"/>
            <a:ext cx="1127728" cy="1653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4E6FE4-B3A9-4A73-AB87-6D8DF9D9960A}"/>
              </a:ext>
            </a:extLst>
          </p:cNvPr>
          <p:cNvSpPr/>
          <p:nvPr/>
        </p:nvSpPr>
        <p:spPr>
          <a:xfrm rot="5400000">
            <a:off x="2770297" y="3171989"/>
            <a:ext cx="1127728" cy="1653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D84074E-05EB-4F5D-AC8D-557B4D78ED2F}"/>
              </a:ext>
            </a:extLst>
          </p:cNvPr>
          <p:cNvSpPr txBox="1"/>
          <p:nvPr/>
        </p:nvSpPr>
        <p:spPr>
          <a:xfrm>
            <a:off x="3794422" y="5034827"/>
            <a:ext cx="1396891" cy="369332"/>
          </a:xfrm>
          <a:prstGeom prst="rect">
            <a:avLst/>
          </a:prstGeom>
          <a:solidFill>
            <a:srgbClr val="FF0000"/>
          </a:solidFill>
        </p:spPr>
        <p:txBody>
          <a:bodyPr wrap="square" rtlCol="0">
            <a:spAutoFit/>
          </a:bodyPr>
          <a:lstStyle/>
          <a:p>
            <a:pPr algn="ctr"/>
            <a:r>
              <a:rPr lang="en-US" dirty="0">
                <a:solidFill>
                  <a:schemeClr val="bg1"/>
                </a:solidFill>
              </a:rPr>
              <a:t>LMI Area</a:t>
            </a:r>
          </a:p>
        </p:txBody>
      </p:sp>
      <p:cxnSp>
        <p:nvCxnSpPr>
          <p:cNvPr id="18" name="Straight Arrow Connector 17">
            <a:extLst>
              <a:ext uri="{FF2B5EF4-FFF2-40B4-BE49-F238E27FC236}">
                <a16:creationId xmlns:a16="http://schemas.microsoft.com/office/drawing/2014/main" id="{F28280C1-060D-45FA-89D2-7FAF6947BF77}"/>
              </a:ext>
            </a:extLst>
          </p:cNvPr>
          <p:cNvCxnSpPr>
            <a:cxnSpLocks/>
            <a:stCxn id="16" idx="3"/>
            <a:endCxn id="14" idx="2"/>
          </p:cNvCxnSpPr>
          <p:nvPr/>
        </p:nvCxnSpPr>
        <p:spPr>
          <a:xfrm>
            <a:off x="5191313" y="5219493"/>
            <a:ext cx="1478019" cy="26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15B230-39DD-4571-A7CF-F670B0877F09}"/>
              </a:ext>
            </a:extLst>
          </p:cNvPr>
          <p:cNvCxnSpPr>
            <a:cxnSpLocks/>
            <a:stCxn id="16" idx="0"/>
            <a:endCxn id="15" idx="7"/>
          </p:cNvCxnSpPr>
          <p:nvPr/>
        </p:nvCxnSpPr>
        <p:spPr>
          <a:xfrm flipH="1" flipV="1">
            <a:off x="3918715" y="4397385"/>
            <a:ext cx="574153" cy="637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52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FFFC80-176B-4884-83DB-514D6840699A}"/>
              </a:ext>
            </a:extLst>
          </p:cNvPr>
          <p:cNvPicPr>
            <a:picLocks noChangeAspect="1"/>
          </p:cNvPicPr>
          <p:nvPr/>
        </p:nvPicPr>
        <p:blipFill>
          <a:blip r:embed="rId3"/>
          <a:stretch>
            <a:fillRect/>
          </a:stretch>
        </p:blipFill>
        <p:spPr>
          <a:xfrm>
            <a:off x="1633666" y="0"/>
            <a:ext cx="8924667" cy="6858000"/>
          </a:xfrm>
          <a:prstGeom prst="rect">
            <a:avLst/>
          </a:prstGeom>
        </p:spPr>
      </p:pic>
      <p:sp>
        <p:nvSpPr>
          <p:cNvPr id="3" name="Freeform: Shape 2">
            <a:extLst>
              <a:ext uri="{FF2B5EF4-FFF2-40B4-BE49-F238E27FC236}">
                <a16:creationId xmlns:a16="http://schemas.microsoft.com/office/drawing/2014/main" id="{0B73C6B5-FC76-4635-843F-252FEC2FDF04}"/>
              </a:ext>
            </a:extLst>
          </p:cNvPr>
          <p:cNvSpPr/>
          <p:nvPr/>
        </p:nvSpPr>
        <p:spPr>
          <a:xfrm>
            <a:off x="2706624" y="3511296"/>
            <a:ext cx="1365504" cy="1060704"/>
          </a:xfrm>
          <a:custGeom>
            <a:avLst/>
            <a:gdLst>
              <a:gd name="connsiteX0" fmla="*/ 1121664 w 1365504"/>
              <a:gd name="connsiteY0" fmla="*/ 1060704 h 1060704"/>
              <a:gd name="connsiteX1" fmla="*/ 1365504 w 1365504"/>
              <a:gd name="connsiteY1" fmla="*/ 158496 h 1060704"/>
              <a:gd name="connsiteX2" fmla="*/ 1121664 w 1365504"/>
              <a:gd name="connsiteY2" fmla="*/ 0 h 1060704"/>
              <a:gd name="connsiteX3" fmla="*/ 365760 w 1365504"/>
              <a:gd name="connsiteY3" fmla="*/ 0 h 1060704"/>
              <a:gd name="connsiteX4" fmla="*/ 0 w 1365504"/>
              <a:gd name="connsiteY4" fmla="*/ 377952 h 1060704"/>
              <a:gd name="connsiteX5" fmla="*/ 109728 w 1365504"/>
              <a:gd name="connsiteY5" fmla="*/ 707136 h 1060704"/>
              <a:gd name="connsiteX6" fmla="*/ 365760 w 1365504"/>
              <a:gd name="connsiteY6" fmla="*/ 902208 h 1060704"/>
              <a:gd name="connsiteX7" fmla="*/ 829056 w 1365504"/>
              <a:gd name="connsiteY7" fmla="*/ 1048512 h 1060704"/>
              <a:gd name="connsiteX8" fmla="*/ 1121664 w 1365504"/>
              <a:gd name="connsiteY8" fmla="*/ 1060704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04" h="1060704">
                <a:moveTo>
                  <a:pt x="1121664" y="1060704"/>
                </a:moveTo>
                <a:lnTo>
                  <a:pt x="1365504" y="158496"/>
                </a:lnTo>
                <a:lnTo>
                  <a:pt x="1121664" y="0"/>
                </a:lnTo>
                <a:lnTo>
                  <a:pt x="365760" y="0"/>
                </a:lnTo>
                <a:lnTo>
                  <a:pt x="0" y="377952"/>
                </a:lnTo>
                <a:lnTo>
                  <a:pt x="109728" y="707136"/>
                </a:lnTo>
                <a:lnTo>
                  <a:pt x="365760" y="902208"/>
                </a:lnTo>
                <a:lnTo>
                  <a:pt x="829056" y="1048512"/>
                </a:lnTo>
                <a:lnTo>
                  <a:pt x="1121664" y="106070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8955007-639C-424F-BB63-3391FD59966D}"/>
              </a:ext>
            </a:extLst>
          </p:cNvPr>
          <p:cNvSpPr/>
          <p:nvPr/>
        </p:nvSpPr>
        <p:spPr>
          <a:xfrm>
            <a:off x="4230624" y="2438400"/>
            <a:ext cx="646176" cy="950976"/>
          </a:xfrm>
          <a:custGeom>
            <a:avLst/>
            <a:gdLst>
              <a:gd name="connsiteX0" fmla="*/ 646176 w 646176"/>
              <a:gd name="connsiteY0" fmla="*/ 950976 h 950976"/>
              <a:gd name="connsiteX1" fmla="*/ 231648 w 646176"/>
              <a:gd name="connsiteY1" fmla="*/ 950976 h 950976"/>
              <a:gd name="connsiteX2" fmla="*/ 85344 w 646176"/>
              <a:gd name="connsiteY2" fmla="*/ 719328 h 950976"/>
              <a:gd name="connsiteX3" fmla="*/ 12192 w 646176"/>
              <a:gd name="connsiteY3" fmla="*/ 512064 h 950976"/>
              <a:gd name="connsiteX4" fmla="*/ 0 w 646176"/>
              <a:gd name="connsiteY4" fmla="*/ 231648 h 950976"/>
              <a:gd name="connsiteX5" fmla="*/ 48768 w 646176"/>
              <a:gd name="connsiteY5" fmla="*/ 24384 h 950976"/>
              <a:gd name="connsiteX6" fmla="*/ 195072 w 646176"/>
              <a:gd name="connsiteY6" fmla="*/ 0 h 950976"/>
              <a:gd name="connsiteX7" fmla="*/ 548640 w 646176"/>
              <a:gd name="connsiteY7" fmla="*/ 170688 h 950976"/>
              <a:gd name="connsiteX8" fmla="*/ 621792 w 646176"/>
              <a:gd name="connsiteY8" fmla="*/ 536448 h 950976"/>
              <a:gd name="connsiteX9" fmla="*/ 646176 w 646176"/>
              <a:gd name="connsiteY9" fmla="*/ 950976 h 9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176" h="950976">
                <a:moveTo>
                  <a:pt x="646176" y="950976"/>
                </a:moveTo>
                <a:lnTo>
                  <a:pt x="231648" y="950976"/>
                </a:lnTo>
                <a:lnTo>
                  <a:pt x="85344" y="719328"/>
                </a:lnTo>
                <a:lnTo>
                  <a:pt x="12192" y="512064"/>
                </a:lnTo>
                <a:lnTo>
                  <a:pt x="0" y="231648"/>
                </a:lnTo>
                <a:lnTo>
                  <a:pt x="48768" y="24384"/>
                </a:lnTo>
                <a:lnTo>
                  <a:pt x="195072" y="0"/>
                </a:lnTo>
                <a:lnTo>
                  <a:pt x="548640" y="170688"/>
                </a:lnTo>
                <a:lnTo>
                  <a:pt x="621792" y="536448"/>
                </a:lnTo>
                <a:lnTo>
                  <a:pt x="646176" y="950976"/>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E0356062-FBC5-4C0F-989E-7609BD00007E}"/>
              </a:ext>
            </a:extLst>
          </p:cNvPr>
          <p:cNvSpPr/>
          <p:nvPr/>
        </p:nvSpPr>
        <p:spPr>
          <a:xfrm>
            <a:off x="5852160" y="4730496"/>
            <a:ext cx="2767584" cy="2084832"/>
          </a:xfrm>
          <a:custGeom>
            <a:avLst/>
            <a:gdLst>
              <a:gd name="connsiteX0" fmla="*/ 0 w 2767584"/>
              <a:gd name="connsiteY0" fmla="*/ 0 h 2084832"/>
              <a:gd name="connsiteX1" fmla="*/ 24384 w 2767584"/>
              <a:gd name="connsiteY1" fmla="*/ 597408 h 2084832"/>
              <a:gd name="connsiteX2" fmla="*/ 792480 w 2767584"/>
              <a:gd name="connsiteY2" fmla="*/ 1036320 h 2084832"/>
              <a:gd name="connsiteX3" fmla="*/ 926592 w 2767584"/>
              <a:gd name="connsiteY3" fmla="*/ 1011936 h 2084832"/>
              <a:gd name="connsiteX4" fmla="*/ 1438656 w 2767584"/>
              <a:gd name="connsiteY4" fmla="*/ 2048256 h 2084832"/>
              <a:gd name="connsiteX5" fmla="*/ 1609344 w 2767584"/>
              <a:gd name="connsiteY5" fmla="*/ 2084832 h 2084832"/>
              <a:gd name="connsiteX6" fmla="*/ 1828800 w 2767584"/>
              <a:gd name="connsiteY6" fmla="*/ 1840992 h 2084832"/>
              <a:gd name="connsiteX7" fmla="*/ 2767584 w 2767584"/>
              <a:gd name="connsiteY7" fmla="*/ 1804416 h 2084832"/>
              <a:gd name="connsiteX8" fmla="*/ 2767584 w 2767584"/>
              <a:gd name="connsiteY8" fmla="*/ 1645920 h 2084832"/>
              <a:gd name="connsiteX9" fmla="*/ 1719072 w 2767584"/>
              <a:gd name="connsiteY9" fmla="*/ 487680 h 2084832"/>
              <a:gd name="connsiteX10" fmla="*/ 1572768 w 2767584"/>
              <a:gd name="connsiteY10" fmla="*/ 0 h 2084832"/>
              <a:gd name="connsiteX11" fmla="*/ 0 w 2767584"/>
              <a:gd name="connsiteY11" fmla="*/ 0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7584" h="2084832">
                <a:moveTo>
                  <a:pt x="0" y="0"/>
                </a:moveTo>
                <a:lnTo>
                  <a:pt x="24384" y="597408"/>
                </a:lnTo>
                <a:lnTo>
                  <a:pt x="792480" y="1036320"/>
                </a:lnTo>
                <a:lnTo>
                  <a:pt x="926592" y="1011936"/>
                </a:lnTo>
                <a:lnTo>
                  <a:pt x="1438656" y="2048256"/>
                </a:lnTo>
                <a:lnTo>
                  <a:pt x="1609344" y="2084832"/>
                </a:lnTo>
                <a:lnTo>
                  <a:pt x="1828800" y="1840992"/>
                </a:lnTo>
                <a:lnTo>
                  <a:pt x="2767584" y="1804416"/>
                </a:lnTo>
                <a:lnTo>
                  <a:pt x="2767584" y="1645920"/>
                </a:lnTo>
                <a:lnTo>
                  <a:pt x="1719072" y="487680"/>
                </a:lnTo>
                <a:lnTo>
                  <a:pt x="1572768" y="0"/>
                </a:lnTo>
                <a:lnTo>
                  <a:pt x="0" y="0"/>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083CFFE-F742-4420-AED0-73C8BFD14F65}"/>
              </a:ext>
            </a:extLst>
          </p:cNvPr>
          <p:cNvSpPr/>
          <p:nvPr/>
        </p:nvSpPr>
        <p:spPr>
          <a:xfrm>
            <a:off x="6681216" y="4669536"/>
            <a:ext cx="2072640" cy="2170176"/>
          </a:xfrm>
          <a:custGeom>
            <a:avLst/>
            <a:gdLst>
              <a:gd name="connsiteX0" fmla="*/ 585216 w 2072640"/>
              <a:gd name="connsiteY0" fmla="*/ 1914144 h 2170176"/>
              <a:gd name="connsiteX1" fmla="*/ 670560 w 2072640"/>
              <a:gd name="connsiteY1" fmla="*/ 2133600 h 2170176"/>
              <a:gd name="connsiteX2" fmla="*/ 853440 w 2072640"/>
              <a:gd name="connsiteY2" fmla="*/ 2170176 h 2170176"/>
              <a:gd name="connsiteX3" fmla="*/ 1048512 w 2072640"/>
              <a:gd name="connsiteY3" fmla="*/ 1926336 h 2170176"/>
              <a:gd name="connsiteX4" fmla="*/ 1987296 w 2072640"/>
              <a:gd name="connsiteY4" fmla="*/ 1865376 h 2170176"/>
              <a:gd name="connsiteX5" fmla="*/ 2072640 w 2072640"/>
              <a:gd name="connsiteY5" fmla="*/ 280416 h 2170176"/>
              <a:gd name="connsiteX6" fmla="*/ 1828800 w 2072640"/>
              <a:gd name="connsiteY6" fmla="*/ 12192 h 2170176"/>
              <a:gd name="connsiteX7" fmla="*/ 829056 w 2072640"/>
              <a:gd name="connsiteY7" fmla="*/ 0 h 2170176"/>
              <a:gd name="connsiteX8" fmla="*/ 0 w 2072640"/>
              <a:gd name="connsiteY8" fmla="*/ 85344 h 2170176"/>
              <a:gd name="connsiteX9" fmla="*/ 36576 w 2072640"/>
              <a:gd name="connsiteY9" fmla="*/ 902208 h 2170176"/>
              <a:gd name="connsiteX10" fmla="*/ 585216 w 2072640"/>
              <a:gd name="connsiteY10" fmla="*/ 1914144 h 217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2640" h="2170176">
                <a:moveTo>
                  <a:pt x="585216" y="1914144"/>
                </a:moveTo>
                <a:lnTo>
                  <a:pt x="670560" y="2133600"/>
                </a:lnTo>
                <a:lnTo>
                  <a:pt x="853440" y="2170176"/>
                </a:lnTo>
                <a:lnTo>
                  <a:pt x="1048512" y="1926336"/>
                </a:lnTo>
                <a:lnTo>
                  <a:pt x="1987296" y="1865376"/>
                </a:lnTo>
                <a:lnTo>
                  <a:pt x="2072640" y="280416"/>
                </a:lnTo>
                <a:lnTo>
                  <a:pt x="1828800" y="12192"/>
                </a:lnTo>
                <a:lnTo>
                  <a:pt x="829056" y="0"/>
                </a:lnTo>
                <a:lnTo>
                  <a:pt x="0" y="85344"/>
                </a:lnTo>
                <a:lnTo>
                  <a:pt x="36576" y="902208"/>
                </a:lnTo>
                <a:lnTo>
                  <a:pt x="585216" y="191414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BCA1BFDC-5CE4-4660-A5FE-CC3EF946ECC1}"/>
              </a:ext>
            </a:extLst>
          </p:cNvPr>
          <p:cNvSpPr/>
          <p:nvPr/>
        </p:nvSpPr>
        <p:spPr>
          <a:xfrm>
            <a:off x="7376160" y="5266944"/>
            <a:ext cx="755904" cy="865632"/>
          </a:xfrm>
          <a:custGeom>
            <a:avLst/>
            <a:gdLst>
              <a:gd name="connsiteX0" fmla="*/ 219456 w 755904"/>
              <a:gd name="connsiteY0" fmla="*/ 0 h 865632"/>
              <a:gd name="connsiteX1" fmla="*/ 12192 w 755904"/>
              <a:gd name="connsiteY1" fmla="*/ 256032 h 865632"/>
              <a:gd name="connsiteX2" fmla="*/ 0 w 755904"/>
              <a:gd name="connsiteY2" fmla="*/ 865632 h 865632"/>
              <a:gd name="connsiteX3" fmla="*/ 487680 w 755904"/>
              <a:gd name="connsiteY3" fmla="*/ 853440 h 865632"/>
              <a:gd name="connsiteX4" fmla="*/ 755904 w 755904"/>
              <a:gd name="connsiteY4" fmla="*/ 621792 h 865632"/>
              <a:gd name="connsiteX5" fmla="*/ 219456 w 755904"/>
              <a:gd name="connsiteY5" fmla="*/ 0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04" h="865632">
                <a:moveTo>
                  <a:pt x="219456" y="0"/>
                </a:moveTo>
                <a:lnTo>
                  <a:pt x="12192" y="256032"/>
                </a:lnTo>
                <a:lnTo>
                  <a:pt x="0" y="865632"/>
                </a:lnTo>
                <a:lnTo>
                  <a:pt x="487680" y="853440"/>
                </a:lnTo>
                <a:lnTo>
                  <a:pt x="755904" y="621792"/>
                </a:lnTo>
                <a:lnTo>
                  <a:pt x="219456" y="0"/>
                </a:lnTo>
                <a:close/>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1EDBBD9-CBAA-4B21-A08A-189CE6004B7D}"/>
              </a:ext>
            </a:extLst>
          </p:cNvPr>
          <p:cNvSpPr txBox="1"/>
          <p:nvPr/>
        </p:nvSpPr>
        <p:spPr>
          <a:xfrm>
            <a:off x="5434922" y="2674265"/>
            <a:ext cx="2170176" cy="369332"/>
          </a:xfrm>
          <a:prstGeom prst="rect">
            <a:avLst/>
          </a:prstGeom>
          <a:solidFill>
            <a:schemeClr val="accent1"/>
          </a:solidFill>
        </p:spPr>
        <p:txBody>
          <a:bodyPr wrap="square" rtlCol="0">
            <a:spAutoFit/>
          </a:bodyPr>
          <a:lstStyle/>
          <a:p>
            <a:pPr algn="ctr"/>
            <a:r>
              <a:rPr lang="en-US" dirty="0">
                <a:solidFill>
                  <a:schemeClr val="bg1"/>
                </a:solidFill>
              </a:rPr>
              <a:t>Minority Population</a:t>
            </a:r>
          </a:p>
        </p:txBody>
      </p:sp>
      <p:cxnSp>
        <p:nvCxnSpPr>
          <p:cNvPr id="10" name="Straight Arrow Connector 9">
            <a:extLst>
              <a:ext uri="{FF2B5EF4-FFF2-40B4-BE49-F238E27FC236}">
                <a16:creationId xmlns:a16="http://schemas.microsoft.com/office/drawing/2014/main" id="{C6EED6C1-9DE0-4F6F-B7A5-378C8F12FD80}"/>
              </a:ext>
            </a:extLst>
          </p:cNvPr>
          <p:cNvCxnSpPr>
            <a:cxnSpLocks/>
            <a:endCxn id="5" idx="8"/>
          </p:cNvCxnSpPr>
          <p:nvPr/>
        </p:nvCxnSpPr>
        <p:spPr>
          <a:xfrm flipH="1">
            <a:off x="4852416" y="2871178"/>
            <a:ext cx="570316" cy="103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784F28-BFAC-434A-996B-AC41FC962B09}"/>
              </a:ext>
            </a:extLst>
          </p:cNvPr>
          <p:cNvCxnSpPr>
            <a:cxnSpLocks/>
          </p:cNvCxnSpPr>
          <p:nvPr/>
        </p:nvCxnSpPr>
        <p:spPr>
          <a:xfrm flipH="1">
            <a:off x="6291072" y="3001233"/>
            <a:ext cx="782935" cy="1704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F651BF-BF7C-428D-8299-DB8C341C0571}"/>
              </a:ext>
            </a:extLst>
          </p:cNvPr>
          <p:cNvSpPr txBox="1"/>
          <p:nvPr/>
        </p:nvSpPr>
        <p:spPr>
          <a:xfrm>
            <a:off x="3856275" y="5717862"/>
            <a:ext cx="1396891" cy="369332"/>
          </a:xfrm>
          <a:prstGeom prst="rect">
            <a:avLst/>
          </a:prstGeom>
          <a:solidFill>
            <a:srgbClr val="FF0000"/>
          </a:solidFill>
        </p:spPr>
        <p:txBody>
          <a:bodyPr wrap="square" rtlCol="0">
            <a:spAutoFit/>
          </a:bodyPr>
          <a:lstStyle/>
          <a:p>
            <a:pPr algn="ctr"/>
            <a:r>
              <a:rPr lang="en-US" dirty="0">
                <a:solidFill>
                  <a:schemeClr val="bg1"/>
                </a:solidFill>
              </a:rPr>
              <a:t>LMI Area</a:t>
            </a:r>
          </a:p>
        </p:txBody>
      </p:sp>
      <p:cxnSp>
        <p:nvCxnSpPr>
          <p:cNvPr id="13" name="Straight Arrow Connector 12">
            <a:extLst>
              <a:ext uri="{FF2B5EF4-FFF2-40B4-BE49-F238E27FC236}">
                <a16:creationId xmlns:a16="http://schemas.microsoft.com/office/drawing/2014/main" id="{9BA019D6-C8F4-4D05-A9D7-535C1EA3C985}"/>
              </a:ext>
            </a:extLst>
          </p:cNvPr>
          <p:cNvCxnSpPr>
            <a:cxnSpLocks/>
            <a:stCxn id="12" idx="3"/>
          </p:cNvCxnSpPr>
          <p:nvPr/>
        </p:nvCxnSpPr>
        <p:spPr>
          <a:xfrm>
            <a:off x="5253166" y="5902528"/>
            <a:ext cx="1685670" cy="245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E87064-48E3-4475-B1C2-2D6D43E70B85}"/>
              </a:ext>
            </a:extLst>
          </p:cNvPr>
          <p:cNvCxnSpPr>
            <a:cxnSpLocks/>
            <a:stCxn id="12" idx="0"/>
            <a:endCxn id="3" idx="0"/>
          </p:cNvCxnSpPr>
          <p:nvPr/>
        </p:nvCxnSpPr>
        <p:spPr>
          <a:xfrm flipH="1" flipV="1">
            <a:off x="3828288" y="4572000"/>
            <a:ext cx="726433" cy="1145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6A7450-BD49-4953-850A-B88CDCFFCEFE}"/>
              </a:ext>
            </a:extLst>
          </p:cNvPr>
          <p:cNvSpPr txBox="1"/>
          <p:nvPr/>
        </p:nvSpPr>
        <p:spPr>
          <a:xfrm>
            <a:off x="7605098" y="3511296"/>
            <a:ext cx="1534444" cy="369332"/>
          </a:xfrm>
          <a:prstGeom prst="rect">
            <a:avLst/>
          </a:prstGeom>
          <a:solidFill>
            <a:srgbClr val="92D050"/>
          </a:solidFill>
          <a:ln>
            <a:solidFill>
              <a:srgbClr val="92D050"/>
            </a:solidFill>
          </a:ln>
        </p:spPr>
        <p:txBody>
          <a:bodyPr wrap="square" rtlCol="0">
            <a:spAutoFit/>
          </a:bodyPr>
          <a:lstStyle/>
          <a:p>
            <a:pPr algn="ctr"/>
            <a:r>
              <a:rPr lang="en-US" dirty="0">
                <a:solidFill>
                  <a:schemeClr val="bg1"/>
                </a:solidFill>
              </a:rPr>
              <a:t>Project Area</a:t>
            </a:r>
          </a:p>
        </p:txBody>
      </p:sp>
      <p:cxnSp>
        <p:nvCxnSpPr>
          <p:cNvPr id="20" name="Straight Arrow Connector 19">
            <a:extLst>
              <a:ext uri="{FF2B5EF4-FFF2-40B4-BE49-F238E27FC236}">
                <a16:creationId xmlns:a16="http://schemas.microsoft.com/office/drawing/2014/main" id="{3BB0F474-E44C-4111-9D11-BDDE76B163FC}"/>
              </a:ext>
            </a:extLst>
          </p:cNvPr>
          <p:cNvCxnSpPr>
            <a:cxnSpLocks/>
          </p:cNvCxnSpPr>
          <p:nvPr/>
        </p:nvCxnSpPr>
        <p:spPr>
          <a:xfrm flipH="1">
            <a:off x="7825516" y="3838264"/>
            <a:ext cx="782935" cy="170487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Arrow: Up 20">
            <a:extLst>
              <a:ext uri="{FF2B5EF4-FFF2-40B4-BE49-F238E27FC236}">
                <a16:creationId xmlns:a16="http://schemas.microsoft.com/office/drawing/2014/main" id="{DFECCB91-6067-494A-9D9B-749516F2BBA1}"/>
              </a:ext>
            </a:extLst>
          </p:cNvPr>
          <p:cNvSpPr/>
          <p:nvPr/>
        </p:nvSpPr>
        <p:spPr>
          <a:xfrm>
            <a:off x="9910115" y="637593"/>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22" name="TextBox 21">
            <a:extLst>
              <a:ext uri="{FF2B5EF4-FFF2-40B4-BE49-F238E27FC236}">
                <a16:creationId xmlns:a16="http://schemas.microsoft.com/office/drawing/2014/main" id="{FB001B0B-AA6D-47B4-877B-7E78349CDFBA}"/>
              </a:ext>
            </a:extLst>
          </p:cNvPr>
          <p:cNvSpPr txBox="1"/>
          <p:nvPr/>
        </p:nvSpPr>
        <p:spPr>
          <a:xfrm>
            <a:off x="4072128" y="268261"/>
            <a:ext cx="4230624" cy="369332"/>
          </a:xfrm>
          <a:prstGeom prst="rect">
            <a:avLst/>
          </a:prstGeom>
          <a:solidFill>
            <a:schemeClr val="bg1"/>
          </a:solidFill>
        </p:spPr>
        <p:txBody>
          <a:bodyPr wrap="square" rtlCol="0">
            <a:spAutoFit/>
          </a:bodyPr>
          <a:lstStyle/>
          <a:p>
            <a:pPr algn="ctr"/>
            <a:r>
              <a:rPr lang="en-US" dirty="0"/>
              <a:t>LMI &amp; Minority Population Location Map</a:t>
            </a:r>
          </a:p>
        </p:txBody>
      </p:sp>
    </p:spTree>
    <p:extLst>
      <p:ext uri="{BB962C8B-B14F-4D97-AF65-F5344CB8AC3E}">
        <p14:creationId xmlns:p14="http://schemas.microsoft.com/office/powerpoint/2010/main" val="357568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4C53AA2-7071-4486-A514-6CA63554C42E}"/>
              </a:ext>
            </a:extLst>
          </p:cNvPr>
          <p:cNvCxnSpPr>
            <a:cxnSpLocks/>
          </p:cNvCxnSpPr>
          <p:nvPr/>
        </p:nvCxnSpPr>
        <p:spPr>
          <a:xfrm>
            <a:off x="3705726" y="565319"/>
            <a:ext cx="574545" cy="1370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12" name="TextBox 11">
            <a:extLst>
              <a:ext uri="{FF2B5EF4-FFF2-40B4-BE49-F238E27FC236}">
                <a16:creationId xmlns:a16="http://schemas.microsoft.com/office/drawing/2014/main" id="{A257E92F-20BC-43D2-A1B1-9BD6520ACFD8}"/>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sp>
        <p:nvSpPr>
          <p:cNvPr id="13" name="Arrow: Up 12">
            <a:extLst>
              <a:ext uri="{FF2B5EF4-FFF2-40B4-BE49-F238E27FC236}">
                <a16:creationId xmlns:a16="http://schemas.microsoft.com/office/drawing/2014/main" id="{0E9C1C68-BBB2-4563-89FB-882B49728D2B}"/>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4" name="TextBox 13">
            <a:extLst>
              <a:ext uri="{FF2B5EF4-FFF2-40B4-BE49-F238E27FC236}">
                <a16:creationId xmlns:a16="http://schemas.microsoft.com/office/drawing/2014/main" id="{1E278842-51C1-48B6-A28A-4BE259C8E82F}"/>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Site Limits &amp; Activity Map</a:t>
            </a:r>
          </a:p>
        </p:txBody>
      </p:sp>
      <p:cxnSp>
        <p:nvCxnSpPr>
          <p:cNvPr id="16" name="Straight Connector 15">
            <a:extLst>
              <a:ext uri="{FF2B5EF4-FFF2-40B4-BE49-F238E27FC236}">
                <a16:creationId xmlns:a16="http://schemas.microsoft.com/office/drawing/2014/main" id="{EFDEF66E-934B-4880-9BE3-BA65649CBB1A}"/>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9468C1-2848-471E-B7EF-887AC3910DF2}"/>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87A508A-1BFE-4FC5-9001-F0B260957EAE}"/>
              </a:ext>
            </a:extLst>
          </p:cNvPr>
          <p:cNvGrpSpPr/>
          <p:nvPr/>
        </p:nvGrpSpPr>
        <p:grpSpPr>
          <a:xfrm>
            <a:off x="3202688" y="956100"/>
            <a:ext cx="5039104" cy="5141252"/>
            <a:chOff x="3202688" y="956100"/>
            <a:chExt cx="5039104" cy="5141252"/>
          </a:xfrm>
        </p:grpSpPr>
        <p:cxnSp>
          <p:nvCxnSpPr>
            <p:cNvPr id="58" name="Straight Connector 57">
              <a:extLst>
                <a:ext uri="{FF2B5EF4-FFF2-40B4-BE49-F238E27FC236}">
                  <a16:creationId xmlns:a16="http://schemas.microsoft.com/office/drawing/2014/main" id="{89A20D0E-8C66-4CF4-868A-CBBC9015D7DD}"/>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78B5FDFE-7960-4D90-B7C0-D6B504CD915A}"/>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AB69A28B-95E9-4CF2-AB78-2ACBA6C11D1B}"/>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AB3BE19-B101-4126-9C90-A097A7C08FE1}"/>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854EA91-2925-44BF-B58D-64905FE3C7B3}"/>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FB4CC4-145D-47E7-9EDC-08ADD61595D4}"/>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AED777-FE61-41B1-B82D-D0EEEF4CAFC7}"/>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6ABBBD-58AA-4B73-B755-F15C3979FFF7}"/>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AB74C9C-3983-4752-B768-A4846272F68E}"/>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ED96369-FE17-46A1-B63A-C77740AD157D}"/>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1F98AD12-09E1-46C9-90B9-810163CAA785}"/>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06968366-50C3-4D26-A931-18AF6BF6EB64}"/>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55018A14-1A6D-49F2-93E8-64DDF00C6F2C}"/>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D307AFF3-2FF1-45AA-B493-272449CD8C13}"/>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ECF16AF-9824-4464-B81D-29EDEF27E27E}"/>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EF06C36C-449A-4B20-B94D-F5666E248E79}"/>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Speech Bubble: Rectangle 73">
            <a:extLst>
              <a:ext uri="{FF2B5EF4-FFF2-40B4-BE49-F238E27FC236}">
                <a16:creationId xmlns:a16="http://schemas.microsoft.com/office/drawing/2014/main" id="{BBD5A03C-60EF-4D12-A7C5-228E2534FDDA}"/>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270831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2" name="Rectangle 1">
            <a:extLst>
              <a:ext uri="{FF2B5EF4-FFF2-40B4-BE49-F238E27FC236}">
                <a16:creationId xmlns:a16="http://schemas.microsoft.com/office/drawing/2014/main" id="{E4EEF496-047A-4749-B646-AC7B6F6F96A4}"/>
              </a:ext>
            </a:extLst>
          </p:cNvPr>
          <p:cNvSpPr/>
          <p:nvPr/>
        </p:nvSpPr>
        <p:spPr>
          <a:xfrm rot="2921833">
            <a:off x="6233095" y="883767"/>
            <a:ext cx="22815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9E0FB8-2F4A-4656-AD45-C2AFCB520115}"/>
              </a:ext>
            </a:extLst>
          </p:cNvPr>
          <p:cNvSpPr/>
          <p:nvPr/>
        </p:nvSpPr>
        <p:spPr>
          <a:xfrm rot="2921833">
            <a:off x="5120226" y="1621383"/>
            <a:ext cx="22815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2FE7D8-693C-4817-9E33-359F7E5D8FA6}"/>
              </a:ext>
            </a:extLst>
          </p:cNvPr>
          <p:cNvSpPr/>
          <p:nvPr/>
        </p:nvSpPr>
        <p:spPr>
          <a:xfrm>
            <a:off x="2679488" y="4840224"/>
            <a:ext cx="3514048" cy="173398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40273-2E87-482F-987F-ADBD607BE3EC}"/>
              </a:ext>
            </a:extLst>
          </p:cNvPr>
          <p:cNvSpPr/>
          <p:nvPr/>
        </p:nvSpPr>
        <p:spPr>
          <a:xfrm rot="2921833">
            <a:off x="3718514" y="2261718"/>
            <a:ext cx="2880154" cy="145628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83884-FBAE-4F62-803B-4153A2EC4966}"/>
              </a:ext>
            </a:extLst>
          </p:cNvPr>
          <p:cNvSpPr/>
          <p:nvPr/>
        </p:nvSpPr>
        <p:spPr>
          <a:xfrm>
            <a:off x="2755392" y="2949500"/>
            <a:ext cx="3346427" cy="20167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DE7238-C529-457E-A4DD-9D3EBACE2DAF}"/>
              </a:ext>
            </a:extLst>
          </p:cNvPr>
          <p:cNvSpPr txBox="1"/>
          <p:nvPr/>
        </p:nvSpPr>
        <p:spPr>
          <a:xfrm rot="2841193">
            <a:off x="6928863" y="1427242"/>
            <a:ext cx="890016" cy="369332"/>
          </a:xfrm>
          <a:prstGeom prst="rect">
            <a:avLst/>
          </a:prstGeom>
          <a:solidFill>
            <a:schemeClr val="bg1"/>
          </a:solidFill>
          <a:ln>
            <a:solidFill>
              <a:schemeClr val="tx1"/>
            </a:solidFill>
          </a:ln>
        </p:spPr>
        <p:txBody>
          <a:bodyPr wrap="square" rtlCol="0">
            <a:spAutoFit/>
          </a:bodyPr>
          <a:lstStyle/>
          <a:p>
            <a:r>
              <a:rPr lang="en-US" dirty="0"/>
              <a:t>Sheet 1</a:t>
            </a:r>
          </a:p>
        </p:txBody>
      </p:sp>
      <p:sp>
        <p:nvSpPr>
          <p:cNvPr id="15" name="TextBox 14">
            <a:extLst>
              <a:ext uri="{FF2B5EF4-FFF2-40B4-BE49-F238E27FC236}">
                <a16:creationId xmlns:a16="http://schemas.microsoft.com/office/drawing/2014/main" id="{DD8D9A89-FED8-4DF5-997A-661330AD445E}"/>
              </a:ext>
            </a:extLst>
          </p:cNvPr>
          <p:cNvSpPr txBox="1"/>
          <p:nvPr/>
        </p:nvSpPr>
        <p:spPr>
          <a:xfrm rot="2841193">
            <a:off x="4776692" y="2809226"/>
            <a:ext cx="890016" cy="369332"/>
          </a:xfrm>
          <a:prstGeom prst="rect">
            <a:avLst/>
          </a:prstGeom>
          <a:solidFill>
            <a:schemeClr val="bg1"/>
          </a:solidFill>
          <a:ln>
            <a:solidFill>
              <a:schemeClr val="tx1"/>
            </a:solidFill>
          </a:ln>
        </p:spPr>
        <p:txBody>
          <a:bodyPr wrap="square" rtlCol="0">
            <a:spAutoFit/>
          </a:bodyPr>
          <a:lstStyle/>
          <a:p>
            <a:r>
              <a:rPr lang="en-US" dirty="0"/>
              <a:t>Sheet 3</a:t>
            </a:r>
          </a:p>
        </p:txBody>
      </p:sp>
      <p:sp>
        <p:nvSpPr>
          <p:cNvPr id="4" name="TextBox 3">
            <a:extLst>
              <a:ext uri="{FF2B5EF4-FFF2-40B4-BE49-F238E27FC236}">
                <a16:creationId xmlns:a16="http://schemas.microsoft.com/office/drawing/2014/main" id="{7490586B-AE51-4F8A-AA00-00C14941F27F}"/>
              </a:ext>
            </a:extLst>
          </p:cNvPr>
          <p:cNvSpPr txBox="1"/>
          <p:nvPr/>
        </p:nvSpPr>
        <p:spPr>
          <a:xfrm>
            <a:off x="3564449" y="3710196"/>
            <a:ext cx="918196" cy="369332"/>
          </a:xfrm>
          <a:prstGeom prst="rect">
            <a:avLst/>
          </a:prstGeom>
          <a:solidFill>
            <a:schemeClr val="bg1"/>
          </a:solidFill>
          <a:ln>
            <a:solidFill>
              <a:schemeClr val="tx1"/>
            </a:solidFill>
          </a:ln>
        </p:spPr>
        <p:txBody>
          <a:bodyPr wrap="square" rtlCol="0">
            <a:spAutoFit/>
          </a:bodyPr>
          <a:lstStyle/>
          <a:p>
            <a:r>
              <a:rPr lang="en-US" dirty="0"/>
              <a:t>Sheet 4</a:t>
            </a:r>
          </a:p>
        </p:txBody>
      </p:sp>
      <p:sp>
        <p:nvSpPr>
          <p:cNvPr id="16" name="TextBox 15">
            <a:extLst>
              <a:ext uri="{FF2B5EF4-FFF2-40B4-BE49-F238E27FC236}">
                <a16:creationId xmlns:a16="http://schemas.microsoft.com/office/drawing/2014/main" id="{966C77A7-4056-4260-BDD7-FF7E9AEE058C}"/>
              </a:ext>
            </a:extLst>
          </p:cNvPr>
          <p:cNvSpPr txBox="1"/>
          <p:nvPr/>
        </p:nvSpPr>
        <p:spPr>
          <a:xfrm>
            <a:off x="3417687" y="5383321"/>
            <a:ext cx="918196" cy="369332"/>
          </a:xfrm>
          <a:prstGeom prst="rect">
            <a:avLst/>
          </a:prstGeom>
          <a:solidFill>
            <a:schemeClr val="bg1"/>
          </a:solidFill>
          <a:ln>
            <a:solidFill>
              <a:schemeClr val="tx1"/>
            </a:solidFill>
          </a:ln>
        </p:spPr>
        <p:txBody>
          <a:bodyPr wrap="square" rtlCol="0">
            <a:spAutoFit/>
          </a:bodyPr>
          <a:lstStyle/>
          <a:p>
            <a:r>
              <a:rPr lang="en-US" dirty="0"/>
              <a:t>Sheet 5</a:t>
            </a:r>
          </a:p>
        </p:txBody>
      </p:sp>
      <p:sp>
        <p:nvSpPr>
          <p:cNvPr id="17" name="Arrow: Up 16">
            <a:extLst>
              <a:ext uri="{FF2B5EF4-FFF2-40B4-BE49-F238E27FC236}">
                <a16:creationId xmlns:a16="http://schemas.microsoft.com/office/drawing/2014/main" id="{DF28323D-53D0-4CFC-9373-55DFB6FA79EC}"/>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8" name="TextBox 17">
            <a:extLst>
              <a:ext uri="{FF2B5EF4-FFF2-40B4-BE49-F238E27FC236}">
                <a16:creationId xmlns:a16="http://schemas.microsoft.com/office/drawing/2014/main" id="{7F5C33CB-8499-45D0-A664-84787E241632}"/>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Site Limits &amp; Activity Map</a:t>
            </a:r>
          </a:p>
        </p:txBody>
      </p:sp>
      <p:sp>
        <p:nvSpPr>
          <p:cNvPr id="19" name="TextBox 18">
            <a:extLst>
              <a:ext uri="{FF2B5EF4-FFF2-40B4-BE49-F238E27FC236}">
                <a16:creationId xmlns:a16="http://schemas.microsoft.com/office/drawing/2014/main" id="{12C39ED3-8D66-4FA0-9BA2-61F0354A0709}"/>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cxnSp>
        <p:nvCxnSpPr>
          <p:cNvPr id="20" name="Straight Connector 19">
            <a:extLst>
              <a:ext uri="{FF2B5EF4-FFF2-40B4-BE49-F238E27FC236}">
                <a16:creationId xmlns:a16="http://schemas.microsoft.com/office/drawing/2014/main" id="{9EDE0AC6-3475-4E42-8D07-6D86BB298F7E}"/>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13B5BC-DB9B-4739-B1B3-C561E4C5FBB9}"/>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6AF5E75-5321-4DF5-AADE-3653734BDFBA}"/>
              </a:ext>
            </a:extLst>
          </p:cNvPr>
          <p:cNvGrpSpPr/>
          <p:nvPr/>
        </p:nvGrpSpPr>
        <p:grpSpPr>
          <a:xfrm>
            <a:off x="3202688" y="956100"/>
            <a:ext cx="5039104" cy="5141252"/>
            <a:chOff x="3202688" y="956100"/>
            <a:chExt cx="5039104" cy="5141252"/>
          </a:xfrm>
        </p:grpSpPr>
        <p:cxnSp>
          <p:nvCxnSpPr>
            <p:cNvPr id="39" name="Straight Connector 38">
              <a:extLst>
                <a:ext uri="{FF2B5EF4-FFF2-40B4-BE49-F238E27FC236}">
                  <a16:creationId xmlns:a16="http://schemas.microsoft.com/office/drawing/2014/main" id="{5EEAD0E6-6819-477F-A62D-74D6466E35C9}"/>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4BF87D16-7FD7-4E3F-B28F-F89AAE216F39}"/>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431A010-FA09-4E86-AE14-9026F22EA176}"/>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E8C211-4877-4A18-B377-BD264A7D7B51}"/>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286546E-782D-467F-9B0C-28BE6EFCEAB9}"/>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5F24FB-B3CC-4D79-9A47-8A5FF5F81C1F}"/>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54AB8D-9B70-4F92-8505-3CFBDC9C6B07}"/>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513262-3B70-4ED2-BBF7-F00C193CF85A}"/>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B337A11-688C-4546-8865-454B158A72F5}"/>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D81C24-5D00-4D08-B181-54663F30BF38}"/>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414FE678-E906-4A1E-A29B-1BDCB12DFEAB}"/>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4D51BA9-F725-4164-A0EC-E7DFBF1C52F2}"/>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AA168B9-49A8-46C5-B425-F99215980889}"/>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FD614942-F350-488F-95A5-67E804E93B08}"/>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407D12-2172-48C4-9E8E-0A1907EE5404}"/>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4909983-213F-4CBA-990C-1E02E3E6025F}"/>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45FBC0-C80F-44D3-BD39-2A42F8D2CE00}"/>
              </a:ext>
            </a:extLst>
          </p:cNvPr>
          <p:cNvSpPr txBox="1"/>
          <p:nvPr/>
        </p:nvSpPr>
        <p:spPr>
          <a:xfrm rot="2841193">
            <a:off x="5908912" y="2065676"/>
            <a:ext cx="890016" cy="369332"/>
          </a:xfrm>
          <a:prstGeom prst="rect">
            <a:avLst/>
          </a:prstGeom>
          <a:solidFill>
            <a:schemeClr val="bg1"/>
          </a:solidFill>
          <a:ln>
            <a:solidFill>
              <a:schemeClr val="tx1"/>
            </a:solidFill>
          </a:ln>
        </p:spPr>
        <p:txBody>
          <a:bodyPr wrap="square" rtlCol="0">
            <a:spAutoFit/>
          </a:bodyPr>
          <a:lstStyle/>
          <a:p>
            <a:r>
              <a:rPr lang="en-US" dirty="0"/>
              <a:t>Sheet 2</a:t>
            </a:r>
          </a:p>
        </p:txBody>
      </p:sp>
      <p:sp>
        <p:nvSpPr>
          <p:cNvPr id="55" name="Speech Bubble: Rectangle 54">
            <a:extLst>
              <a:ext uri="{FF2B5EF4-FFF2-40B4-BE49-F238E27FC236}">
                <a16:creationId xmlns:a16="http://schemas.microsoft.com/office/drawing/2014/main" id="{0934CE8A-99C7-4F81-9500-B8F5CE15151A}"/>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133071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B1248-4630-42AF-86C6-0891492E7A3A}"/>
              </a:ext>
            </a:extLst>
          </p:cNvPr>
          <p:cNvPicPr>
            <a:picLocks noChangeAspect="1"/>
          </p:cNvPicPr>
          <p:nvPr/>
        </p:nvPicPr>
        <p:blipFill>
          <a:blip r:embed="rId3"/>
          <a:stretch>
            <a:fillRect/>
          </a:stretch>
        </p:blipFill>
        <p:spPr>
          <a:xfrm>
            <a:off x="2555103" y="195987"/>
            <a:ext cx="6723009" cy="6466026"/>
          </a:xfrm>
          <a:prstGeom prst="rect">
            <a:avLst/>
          </a:prstGeom>
        </p:spPr>
      </p:pic>
      <p:grpSp>
        <p:nvGrpSpPr>
          <p:cNvPr id="56" name="Group 55">
            <a:extLst>
              <a:ext uri="{FF2B5EF4-FFF2-40B4-BE49-F238E27FC236}">
                <a16:creationId xmlns:a16="http://schemas.microsoft.com/office/drawing/2014/main" id="{9E003037-03BF-4EEE-8DE4-5D78769AFE8F}"/>
              </a:ext>
            </a:extLst>
          </p:cNvPr>
          <p:cNvGrpSpPr/>
          <p:nvPr/>
        </p:nvGrpSpPr>
        <p:grpSpPr>
          <a:xfrm>
            <a:off x="3202688" y="956100"/>
            <a:ext cx="5039104" cy="5141252"/>
            <a:chOff x="3202688" y="956100"/>
            <a:chExt cx="5039104" cy="5141252"/>
          </a:xfrm>
        </p:grpSpPr>
        <p:cxnSp>
          <p:nvCxnSpPr>
            <p:cNvPr id="39" name="Straight Connector 38">
              <a:extLst>
                <a:ext uri="{FF2B5EF4-FFF2-40B4-BE49-F238E27FC236}">
                  <a16:creationId xmlns:a16="http://schemas.microsoft.com/office/drawing/2014/main" id="{6287036F-DD30-46E3-AF75-47D8AB9EDD8C}"/>
                </a:ext>
              </a:extLst>
            </p:cNvPr>
            <p:cNvCxnSpPr>
              <a:cxnSpLocks/>
            </p:cNvCxnSpPr>
            <p:nvPr/>
          </p:nvCxnSpPr>
          <p:spPr>
            <a:xfrm flipV="1">
              <a:off x="5571744" y="1780032"/>
              <a:ext cx="2670048" cy="16489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CF9E0863-9678-4758-ABF1-3E51364D1054}"/>
                </a:ext>
              </a:extLst>
            </p:cNvPr>
            <p:cNvSpPr/>
            <p:nvPr/>
          </p:nvSpPr>
          <p:spPr>
            <a:xfrm>
              <a:off x="3962400" y="3195662"/>
              <a:ext cx="1584960" cy="380413"/>
            </a:xfrm>
            <a:custGeom>
              <a:avLst/>
              <a:gdLst>
                <a:gd name="connsiteX0" fmla="*/ 1584960 w 1584960"/>
                <a:gd name="connsiteY0" fmla="*/ 230290 h 380413"/>
                <a:gd name="connsiteX1" fmla="*/ 1158240 w 1584960"/>
                <a:gd name="connsiteY1" fmla="*/ 364402 h 380413"/>
                <a:gd name="connsiteX2" fmla="*/ 524256 w 1584960"/>
                <a:gd name="connsiteY2" fmla="*/ 364402 h 380413"/>
                <a:gd name="connsiteX3" fmla="*/ 231648 w 1584960"/>
                <a:gd name="connsiteY3" fmla="*/ 242482 h 380413"/>
                <a:gd name="connsiteX4" fmla="*/ 0 w 1584960"/>
                <a:gd name="connsiteY4" fmla="*/ 23026 h 38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380413">
                  <a:moveTo>
                    <a:pt x="1584960" y="230290"/>
                  </a:moveTo>
                  <a:cubicBezTo>
                    <a:pt x="1459992" y="286170"/>
                    <a:pt x="1335024" y="342050"/>
                    <a:pt x="1158240" y="364402"/>
                  </a:cubicBezTo>
                  <a:cubicBezTo>
                    <a:pt x="981456" y="386754"/>
                    <a:pt x="678688" y="384722"/>
                    <a:pt x="524256" y="364402"/>
                  </a:cubicBezTo>
                  <a:cubicBezTo>
                    <a:pt x="369824" y="344082"/>
                    <a:pt x="319024" y="299378"/>
                    <a:pt x="231648" y="242482"/>
                  </a:cubicBezTo>
                  <a:cubicBezTo>
                    <a:pt x="144272" y="185586"/>
                    <a:pt x="75184" y="-78574"/>
                    <a:pt x="0" y="2302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9882C39-C50E-484E-94E8-B5A2A014D7CC}"/>
                </a:ext>
              </a:extLst>
            </p:cNvPr>
            <p:cNvCxnSpPr>
              <a:cxnSpLocks/>
            </p:cNvCxnSpPr>
            <p:nvPr/>
          </p:nvCxnSpPr>
          <p:spPr>
            <a:xfrm flipH="1" flipV="1">
              <a:off x="6681216" y="1316736"/>
              <a:ext cx="816864" cy="914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B8EEE-7DC3-40B7-A1FB-54C4BCF60C33}"/>
                </a:ext>
              </a:extLst>
            </p:cNvPr>
            <p:cNvCxnSpPr>
              <a:cxnSpLocks/>
            </p:cNvCxnSpPr>
            <p:nvPr/>
          </p:nvCxnSpPr>
          <p:spPr>
            <a:xfrm flipH="1" flipV="1">
              <a:off x="5063168" y="1935609"/>
              <a:ext cx="904816" cy="12099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CEA7308-D07C-43A3-84DD-327E72344CC4}"/>
                </a:ext>
              </a:extLst>
            </p:cNvPr>
            <p:cNvCxnSpPr>
              <a:cxnSpLocks/>
            </p:cNvCxnSpPr>
            <p:nvPr/>
          </p:nvCxnSpPr>
          <p:spPr>
            <a:xfrm flipH="1" flipV="1">
              <a:off x="6449568" y="2263816"/>
              <a:ext cx="285633" cy="4636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27B917-0814-44A0-8BF2-11AFF50EB463}"/>
                </a:ext>
              </a:extLst>
            </p:cNvPr>
            <p:cNvCxnSpPr>
              <a:cxnSpLocks/>
            </p:cNvCxnSpPr>
            <p:nvPr/>
          </p:nvCxnSpPr>
          <p:spPr>
            <a:xfrm flipH="1" flipV="1">
              <a:off x="5515122" y="3462071"/>
              <a:ext cx="232527" cy="442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0C510C3-F090-4DDB-AA94-1D3828C2094A}"/>
                </a:ext>
              </a:extLst>
            </p:cNvPr>
            <p:cNvCxnSpPr>
              <a:cxnSpLocks/>
            </p:cNvCxnSpPr>
            <p:nvPr/>
          </p:nvCxnSpPr>
          <p:spPr>
            <a:xfrm flipH="1">
              <a:off x="4129161" y="4408760"/>
              <a:ext cx="16376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1392F6-760D-4BC4-91D4-E45C572A101C}"/>
                </a:ext>
              </a:extLst>
            </p:cNvPr>
            <p:cNvCxnSpPr>
              <a:cxnSpLocks/>
            </p:cNvCxnSpPr>
            <p:nvPr/>
          </p:nvCxnSpPr>
          <p:spPr>
            <a:xfrm flipH="1">
              <a:off x="3202688" y="5243912"/>
              <a:ext cx="25641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81689C-D3D7-4D08-829B-5408772FC01F}"/>
                </a:ext>
              </a:extLst>
            </p:cNvPr>
            <p:cNvCxnSpPr>
              <a:cxnSpLocks/>
            </p:cNvCxnSpPr>
            <p:nvPr/>
          </p:nvCxnSpPr>
          <p:spPr>
            <a:xfrm flipH="1">
              <a:off x="3202688" y="6097352"/>
              <a:ext cx="9264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02DEA1-280F-489A-9028-6606EB979BF3}"/>
                </a:ext>
              </a:extLst>
            </p:cNvPr>
            <p:cNvCxnSpPr>
              <a:cxnSpLocks/>
            </p:cNvCxnSpPr>
            <p:nvPr/>
          </p:nvCxnSpPr>
          <p:spPr>
            <a:xfrm>
              <a:off x="3202688" y="4525041"/>
              <a:ext cx="46161" cy="15723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7EE3D2FF-E470-485D-87C4-4FCD144F5173}"/>
                </a:ext>
              </a:extLst>
            </p:cNvPr>
            <p:cNvSpPr/>
            <p:nvPr/>
          </p:nvSpPr>
          <p:spPr>
            <a:xfrm>
              <a:off x="3376071" y="3918177"/>
              <a:ext cx="744825" cy="495327"/>
            </a:xfrm>
            <a:custGeom>
              <a:avLst/>
              <a:gdLst>
                <a:gd name="connsiteX0" fmla="*/ 744825 w 744825"/>
                <a:gd name="connsiteY0" fmla="*/ 495327 h 495327"/>
                <a:gd name="connsiteX1" fmla="*/ 318105 w 744825"/>
                <a:gd name="connsiteY1" fmla="*/ 349023 h 495327"/>
                <a:gd name="connsiteX2" fmla="*/ 1113 w 744825"/>
                <a:gd name="connsiteY2" fmla="*/ 7647 h 495327"/>
              </a:gdLst>
              <a:ahLst/>
              <a:cxnLst>
                <a:cxn ang="0">
                  <a:pos x="connsiteX0" y="connsiteY0"/>
                </a:cxn>
                <a:cxn ang="0">
                  <a:pos x="connsiteX1" y="connsiteY1"/>
                </a:cxn>
                <a:cxn ang="0">
                  <a:pos x="connsiteX2" y="connsiteY2"/>
                </a:cxn>
              </a:cxnLst>
              <a:rect l="l" t="t" r="r" b="b"/>
              <a:pathLst>
                <a:path w="744825" h="495327">
                  <a:moveTo>
                    <a:pt x="744825" y="495327"/>
                  </a:moveTo>
                  <a:cubicBezTo>
                    <a:pt x="593441" y="462815"/>
                    <a:pt x="442057" y="430303"/>
                    <a:pt x="318105" y="349023"/>
                  </a:cubicBezTo>
                  <a:cubicBezTo>
                    <a:pt x="194153" y="267743"/>
                    <a:pt x="-17175" y="-53313"/>
                    <a:pt x="1113" y="764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47DBCC7-A28A-406E-8769-D6FF8DDD397E}"/>
                </a:ext>
              </a:extLst>
            </p:cNvPr>
            <p:cNvSpPr/>
            <p:nvPr/>
          </p:nvSpPr>
          <p:spPr>
            <a:xfrm>
              <a:off x="3206496" y="4181856"/>
              <a:ext cx="329184" cy="329184"/>
            </a:xfrm>
            <a:custGeom>
              <a:avLst/>
              <a:gdLst>
                <a:gd name="connsiteX0" fmla="*/ 0 w 329184"/>
                <a:gd name="connsiteY0" fmla="*/ 329184 h 329184"/>
                <a:gd name="connsiteX1" fmla="*/ 146304 w 329184"/>
                <a:gd name="connsiteY1" fmla="*/ 134112 h 329184"/>
                <a:gd name="connsiteX2" fmla="*/ 329184 w 329184"/>
                <a:gd name="connsiteY2" fmla="*/ 0 h 329184"/>
              </a:gdLst>
              <a:ahLst/>
              <a:cxnLst>
                <a:cxn ang="0">
                  <a:pos x="connsiteX0" y="connsiteY0"/>
                </a:cxn>
                <a:cxn ang="0">
                  <a:pos x="connsiteX1" y="connsiteY1"/>
                </a:cxn>
                <a:cxn ang="0">
                  <a:pos x="connsiteX2" y="connsiteY2"/>
                </a:cxn>
              </a:cxnLst>
              <a:rect l="l" t="t" r="r" b="b"/>
              <a:pathLst>
                <a:path w="329184" h="329184">
                  <a:moveTo>
                    <a:pt x="0" y="329184"/>
                  </a:moveTo>
                  <a:cubicBezTo>
                    <a:pt x="45720" y="259080"/>
                    <a:pt x="91440" y="188976"/>
                    <a:pt x="146304" y="134112"/>
                  </a:cubicBezTo>
                  <a:cubicBezTo>
                    <a:pt x="201168" y="79248"/>
                    <a:pt x="152400" y="71120"/>
                    <a:pt x="329184"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3D214B2-11A9-4712-A763-A88F8B8DFE8B}"/>
                </a:ext>
              </a:extLst>
            </p:cNvPr>
            <p:cNvCxnSpPr>
              <a:cxnSpLocks/>
            </p:cNvCxnSpPr>
            <p:nvPr/>
          </p:nvCxnSpPr>
          <p:spPr>
            <a:xfrm>
              <a:off x="5775081" y="4220184"/>
              <a:ext cx="28312" cy="16948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2A60D630-B2DF-4C9E-B857-FEBA5195BCCD}"/>
                </a:ext>
              </a:extLst>
            </p:cNvPr>
            <p:cNvSpPr/>
            <p:nvPr/>
          </p:nvSpPr>
          <p:spPr>
            <a:xfrm>
              <a:off x="6571488" y="956100"/>
              <a:ext cx="85344" cy="348444"/>
            </a:xfrm>
            <a:custGeom>
              <a:avLst/>
              <a:gdLst>
                <a:gd name="connsiteX0" fmla="*/ 85344 w 85344"/>
                <a:gd name="connsiteY0" fmla="*/ 348444 h 348444"/>
                <a:gd name="connsiteX1" fmla="*/ 36576 w 85344"/>
                <a:gd name="connsiteY1" fmla="*/ 250908 h 348444"/>
                <a:gd name="connsiteX2" fmla="*/ 0 w 85344"/>
                <a:gd name="connsiteY2" fmla="*/ 7068 h 348444"/>
              </a:gdLst>
              <a:ahLst/>
              <a:cxnLst>
                <a:cxn ang="0">
                  <a:pos x="connsiteX0" y="connsiteY0"/>
                </a:cxn>
                <a:cxn ang="0">
                  <a:pos x="connsiteX1" y="connsiteY1"/>
                </a:cxn>
                <a:cxn ang="0">
                  <a:pos x="connsiteX2" y="connsiteY2"/>
                </a:cxn>
              </a:cxnLst>
              <a:rect l="l" t="t" r="r" b="b"/>
              <a:pathLst>
                <a:path w="85344" h="348444">
                  <a:moveTo>
                    <a:pt x="85344" y="348444"/>
                  </a:moveTo>
                  <a:cubicBezTo>
                    <a:pt x="68072" y="328124"/>
                    <a:pt x="50800" y="307804"/>
                    <a:pt x="36576" y="250908"/>
                  </a:cubicBezTo>
                  <a:cubicBezTo>
                    <a:pt x="22352" y="194012"/>
                    <a:pt x="24384" y="-43732"/>
                    <a:pt x="0" y="706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80EC215-EF0C-4213-9CC1-ABD2F072E203}"/>
                </a:ext>
              </a:extLst>
            </p:cNvPr>
            <p:cNvSpPr/>
            <p:nvPr/>
          </p:nvSpPr>
          <p:spPr>
            <a:xfrm>
              <a:off x="5718048" y="3889248"/>
              <a:ext cx="79561" cy="510848"/>
            </a:xfrm>
            <a:custGeom>
              <a:avLst/>
              <a:gdLst>
                <a:gd name="connsiteX0" fmla="*/ 0 w 79561"/>
                <a:gd name="connsiteY0" fmla="*/ 0 h 510848"/>
                <a:gd name="connsiteX1" fmla="*/ 24384 w 79561"/>
                <a:gd name="connsiteY1" fmla="*/ 109728 h 510848"/>
                <a:gd name="connsiteX2" fmla="*/ 73152 w 79561"/>
                <a:gd name="connsiteY2" fmla="*/ 329184 h 510848"/>
              </a:gdLst>
              <a:ahLst/>
              <a:cxnLst>
                <a:cxn ang="0">
                  <a:pos x="connsiteX0" y="connsiteY0"/>
                </a:cxn>
                <a:cxn ang="0">
                  <a:pos x="connsiteX1" y="connsiteY1"/>
                </a:cxn>
                <a:cxn ang="0">
                  <a:pos x="connsiteX2" y="connsiteY2"/>
                </a:cxn>
              </a:cxnLst>
              <a:rect l="l" t="t" r="r" b="b"/>
              <a:pathLst>
                <a:path w="79561" h="510848">
                  <a:moveTo>
                    <a:pt x="0" y="0"/>
                  </a:moveTo>
                  <a:lnTo>
                    <a:pt x="24384" y="109728"/>
                  </a:lnTo>
                  <a:cubicBezTo>
                    <a:pt x="36576" y="164592"/>
                    <a:pt x="99568" y="820928"/>
                    <a:pt x="73152" y="329184"/>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8F2BA87-DB2A-45F8-B05E-1BAD3BC244BC}"/>
                </a:ext>
              </a:extLst>
            </p:cNvPr>
            <p:cNvSpPr/>
            <p:nvPr/>
          </p:nvSpPr>
          <p:spPr>
            <a:xfrm>
              <a:off x="4462272" y="2523744"/>
              <a:ext cx="362953" cy="987552"/>
            </a:xfrm>
            <a:custGeom>
              <a:avLst/>
              <a:gdLst>
                <a:gd name="connsiteX0" fmla="*/ 353568 w 362953"/>
                <a:gd name="connsiteY0" fmla="*/ 987552 h 987552"/>
                <a:gd name="connsiteX1" fmla="*/ 353568 w 362953"/>
                <a:gd name="connsiteY1" fmla="*/ 682752 h 987552"/>
                <a:gd name="connsiteX2" fmla="*/ 256032 w 362953"/>
                <a:gd name="connsiteY2" fmla="*/ 353568 h 987552"/>
                <a:gd name="connsiteX3" fmla="*/ 0 w 362953"/>
                <a:gd name="connsiteY3" fmla="*/ 0 h 987552"/>
              </a:gdLst>
              <a:ahLst/>
              <a:cxnLst>
                <a:cxn ang="0">
                  <a:pos x="connsiteX0" y="connsiteY0"/>
                </a:cxn>
                <a:cxn ang="0">
                  <a:pos x="connsiteX1" y="connsiteY1"/>
                </a:cxn>
                <a:cxn ang="0">
                  <a:pos x="connsiteX2" y="connsiteY2"/>
                </a:cxn>
                <a:cxn ang="0">
                  <a:pos x="connsiteX3" y="connsiteY3"/>
                </a:cxn>
              </a:cxnLst>
              <a:rect l="l" t="t" r="r" b="b"/>
              <a:pathLst>
                <a:path w="362953" h="987552">
                  <a:moveTo>
                    <a:pt x="353568" y="987552"/>
                  </a:moveTo>
                  <a:cubicBezTo>
                    <a:pt x="361696" y="887984"/>
                    <a:pt x="369824" y="788416"/>
                    <a:pt x="353568" y="682752"/>
                  </a:cubicBezTo>
                  <a:cubicBezTo>
                    <a:pt x="337312" y="577088"/>
                    <a:pt x="314960" y="467360"/>
                    <a:pt x="256032" y="353568"/>
                  </a:cubicBezTo>
                  <a:cubicBezTo>
                    <a:pt x="197104" y="239776"/>
                    <a:pt x="98552" y="119888"/>
                    <a:pt x="0" y="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FB6AC1DE-3479-4C97-86F9-1D2C528543D1}"/>
              </a:ext>
            </a:extLst>
          </p:cNvPr>
          <p:cNvSpPr/>
          <p:nvPr/>
        </p:nvSpPr>
        <p:spPr>
          <a:xfrm>
            <a:off x="2755392" y="487680"/>
            <a:ext cx="5803392" cy="6096000"/>
          </a:xfrm>
          <a:custGeom>
            <a:avLst/>
            <a:gdLst>
              <a:gd name="connsiteX0" fmla="*/ 4450080 w 5803392"/>
              <a:gd name="connsiteY0" fmla="*/ 0 h 6096000"/>
              <a:gd name="connsiteX1" fmla="*/ 4096512 w 5803392"/>
              <a:gd name="connsiteY1" fmla="*/ 268224 h 6096000"/>
              <a:gd name="connsiteX2" fmla="*/ 3377184 w 5803392"/>
              <a:gd name="connsiteY2" fmla="*/ 341376 h 6096000"/>
              <a:gd name="connsiteX3" fmla="*/ 3352800 w 5803392"/>
              <a:gd name="connsiteY3" fmla="*/ 731520 h 6096000"/>
              <a:gd name="connsiteX4" fmla="*/ 3669792 w 5803392"/>
              <a:gd name="connsiteY4" fmla="*/ 1328928 h 6096000"/>
              <a:gd name="connsiteX5" fmla="*/ 3084576 w 5803392"/>
              <a:gd name="connsiteY5" fmla="*/ 1719072 h 6096000"/>
              <a:gd name="connsiteX6" fmla="*/ 2633472 w 5803392"/>
              <a:gd name="connsiteY6" fmla="*/ 1085088 h 6096000"/>
              <a:gd name="connsiteX7" fmla="*/ 1999488 w 5803392"/>
              <a:gd name="connsiteY7" fmla="*/ 1536192 h 6096000"/>
              <a:gd name="connsiteX8" fmla="*/ 1755648 w 5803392"/>
              <a:gd name="connsiteY8" fmla="*/ 1280160 h 6096000"/>
              <a:gd name="connsiteX9" fmla="*/ 1024128 w 5803392"/>
              <a:gd name="connsiteY9" fmla="*/ 1877568 h 6096000"/>
              <a:gd name="connsiteX10" fmla="*/ 1426464 w 5803392"/>
              <a:gd name="connsiteY10" fmla="*/ 2535936 h 6096000"/>
              <a:gd name="connsiteX11" fmla="*/ 0 w 5803392"/>
              <a:gd name="connsiteY11" fmla="*/ 3572256 h 6096000"/>
              <a:gd name="connsiteX12" fmla="*/ 48768 w 5803392"/>
              <a:gd name="connsiteY12" fmla="*/ 6096000 h 6096000"/>
              <a:gd name="connsiteX13" fmla="*/ 1597152 w 5803392"/>
              <a:gd name="connsiteY13" fmla="*/ 6059424 h 6096000"/>
              <a:gd name="connsiteX14" fmla="*/ 1548384 w 5803392"/>
              <a:gd name="connsiteY14" fmla="*/ 5315712 h 6096000"/>
              <a:gd name="connsiteX15" fmla="*/ 3304032 w 5803392"/>
              <a:gd name="connsiteY15" fmla="*/ 5779008 h 6096000"/>
              <a:gd name="connsiteX16" fmla="*/ 3291840 w 5803392"/>
              <a:gd name="connsiteY16" fmla="*/ 3157728 h 6096000"/>
              <a:gd name="connsiteX17" fmla="*/ 5803392 w 5803392"/>
              <a:gd name="connsiteY17" fmla="*/ 1548384 h 6096000"/>
              <a:gd name="connsiteX18" fmla="*/ 4450080 w 5803392"/>
              <a:gd name="connsiteY1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03392" h="6096000">
                <a:moveTo>
                  <a:pt x="4450080" y="0"/>
                </a:moveTo>
                <a:lnTo>
                  <a:pt x="4096512" y="268224"/>
                </a:lnTo>
                <a:lnTo>
                  <a:pt x="3377184" y="341376"/>
                </a:lnTo>
                <a:lnTo>
                  <a:pt x="3352800" y="731520"/>
                </a:lnTo>
                <a:lnTo>
                  <a:pt x="3669792" y="1328928"/>
                </a:lnTo>
                <a:lnTo>
                  <a:pt x="3084576" y="1719072"/>
                </a:lnTo>
                <a:lnTo>
                  <a:pt x="2633472" y="1085088"/>
                </a:lnTo>
                <a:lnTo>
                  <a:pt x="1999488" y="1536192"/>
                </a:lnTo>
                <a:lnTo>
                  <a:pt x="1755648" y="1280160"/>
                </a:lnTo>
                <a:lnTo>
                  <a:pt x="1024128" y="1877568"/>
                </a:lnTo>
                <a:lnTo>
                  <a:pt x="1426464" y="2535936"/>
                </a:lnTo>
                <a:lnTo>
                  <a:pt x="0" y="3572256"/>
                </a:lnTo>
                <a:lnTo>
                  <a:pt x="48768" y="6096000"/>
                </a:lnTo>
                <a:lnTo>
                  <a:pt x="1597152" y="6059424"/>
                </a:lnTo>
                <a:lnTo>
                  <a:pt x="1548384" y="5315712"/>
                </a:lnTo>
                <a:lnTo>
                  <a:pt x="3304032" y="5779008"/>
                </a:lnTo>
                <a:lnTo>
                  <a:pt x="3291840" y="3157728"/>
                </a:lnTo>
                <a:lnTo>
                  <a:pt x="5803392" y="1548384"/>
                </a:lnTo>
                <a:lnTo>
                  <a:pt x="445008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4C53AA2-7071-4486-A514-6CA63554C42E}"/>
              </a:ext>
            </a:extLst>
          </p:cNvPr>
          <p:cNvCxnSpPr>
            <a:cxnSpLocks/>
          </p:cNvCxnSpPr>
          <p:nvPr/>
        </p:nvCxnSpPr>
        <p:spPr>
          <a:xfrm>
            <a:off x="3705726" y="565319"/>
            <a:ext cx="574545" cy="1370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B05355-D60D-4459-A6C3-9E51B5A2B538}"/>
              </a:ext>
            </a:extLst>
          </p:cNvPr>
          <p:cNvSpPr txBox="1"/>
          <p:nvPr/>
        </p:nvSpPr>
        <p:spPr>
          <a:xfrm>
            <a:off x="2555103" y="195987"/>
            <a:ext cx="1725168" cy="369332"/>
          </a:xfrm>
          <a:prstGeom prst="rect">
            <a:avLst/>
          </a:prstGeom>
          <a:solidFill>
            <a:schemeClr val="bg1"/>
          </a:solidFill>
        </p:spPr>
        <p:txBody>
          <a:bodyPr wrap="square" rtlCol="0">
            <a:spAutoFit/>
          </a:bodyPr>
          <a:lstStyle/>
          <a:p>
            <a:r>
              <a:rPr lang="en-US" dirty="0"/>
              <a:t>Project Location</a:t>
            </a:r>
          </a:p>
        </p:txBody>
      </p:sp>
      <p:sp>
        <p:nvSpPr>
          <p:cNvPr id="2" name="TextBox 1">
            <a:extLst>
              <a:ext uri="{FF2B5EF4-FFF2-40B4-BE49-F238E27FC236}">
                <a16:creationId xmlns:a16="http://schemas.microsoft.com/office/drawing/2014/main" id="{FF9060EA-91D2-4CA8-95A6-98844BC7917D}"/>
              </a:ext>
            </a:extLst>
          </p:cNvPr>
          <p:cNvSpPr txBox="1"/>
          <p:nvPr/>
        </p:nvSpPr>
        <p:spPr>
          <a:xfrm>
            <a:off x="165471" y="173950"/>
            <a:ext cx="1670304" cy="923330"/>
          </a:xfrm>
          <a:prstGeom prst="rect">
            <a:avLst/>
          </a:prstGeom>
          <a:solidFill>
            <a:schemeClr val="bg1"/>
          </a:solidFill>
        </p:spPr>
        <p:txBody>
          <a:bodyPr wrap="square" rtlCol="0">
            <a:spAutoFit/>
          </a:bodyPr>
          <a:lstStyle/>
          <a:p>
            <a:r>
              <a:rPr lang="en-US" dirty="0"/>
              <a:t>Project Area Photo Location Map</a:t>
            </a:r>
          </a:p>
        </p:txBody>
      </p:sp>
      <p:sp>
        <p:nvSpPr>
          <p:cNvPr id="5" name="Speech Bubble: Oval 4">
            <a:extLst>
              <a:ext uri="{FF2B5EF4-FFF2-40B4-BE49-F238E27FC236}">
                <a16:creationId xmlns:a16="http://schemas.microsoft.com/office/drawing/2014/main" id="{9EB9073E-61C4-45FD-B1F8-227739F5410F}"/>
              </a:ext>
            </a:extLst>
          </p:cNvPr>
          <p:cNvSpPr/>
          <p:nvPr/>
        </p:nvSpPr>
        <p:spPr>
          <a:xfrm>
            <a:off x="6925263" y="842163"/>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1</a:t>
            </a:r>
          </a:p>
        </p:txBody>
      </p:sp>
      <p:sp>
        <p:nvSpPr>
          <p:cNvPr id="14" name="Speech Bubble: Oval 13">
            <a:extLst>
              <a:ext uri="{FF2B5EF4-FFF2-40B4-BE49-F238E27FC236}">
                <a16:creationId xmlns:a16="http://schemas.microsoft.com/office/drawing/2014/main" id="{3DCEA021-C5A7-4903-88CB-9332E3A43D54}"/>
              </a:ext>
            </a:extLst>
          </p:cNvPr>
          <p:cNvSpPr/>
          <p:nvPr/>
        </p:nvSpPr>
        <p:spPr>
          <a:xfrm>
            <a:off x="6687885" y="1893430"/>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2</a:t>
            </a:r>
          </a:p>
        </p:txBody>
      </p:sp>
      <p:sp>
        <p:nvSpPr>
          <p:cNvPr id="15" name="Speech Bubble: Oval 14">
            <a:extLst>
              <a:ext uri="{FF2B5EF4-FFF2-40B4-BE49-F238E27FC236}">
                <a16:creationId xmlns:a16="http://schemas.microsoft.com/office/drawing/2014/main" id="{083B06C5-35C9-42B8-A372-4E5E08E06FE5}"/>
              </a:ext>
            </a:extLst>
          </p:cNvPr>
          <p:cNvSpPr/>
          <p:nvPr/>
        </p:nvSpPr>
        <p:spPr>
          <a:xfrm>
            <a:off x="4678887" y="4500746"/>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4</a:t>
            </a:r>
          </a:p>
        </p:txBody>
      </p:sp>
      <p:sp>
        <p:nvSpPr>
          <p:cNvPr id="16" name="Speech Bubble: Oval 15">
            <a:extLst>
              <a:ext uri="{FF2B5EF4-FFF2-40B4-BE49-F238E27FC236}">
                <a16:creationId xmlns:a16="http://schemas.microsoft.com/office/drawing/2014/main" id="{DAFCB8C6-CB28-45C0-A022-9C8D8FF4EF2D}"/>
              </a:ext>
            </a:extLst>
          </p:cNvPr>
          <p:cNvSpPr/>
          <p:nvPr/>
        </p:nvSpPr>
        <p:spPr>
          <a:xfrm>
            <a:off x="4823077" y="2788202"/>
            <a:ext cx="986468" cy="329968"/>
          </a:xfrm>
          <a:prstGeom prst="wedgeEllipseCallout">
            <a:avLst>
              <a:gd name="adj1" fmla="val -53788"/>
              <a:gd name="adj2" fmla="val 1726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Pic 3</a:t>
            </a:r>
          </a:p>
        </p:txBody>
      </p:sp>
      <p:sp>
        <p:nvSpPr>
          <p:cNvPr id="8" name="Arrow: Up 7">
            <a:extLst>
              <a:ext uri="{FF2B5EF4-FFF2-40B4-BE49-F238E27FC236}">
                <a16:creationId xmlns:a16="http://schemas.microsoft.com/office/drawing/2014/main" id="{EB8437F5-82C8-4D8E-8099-AAD710176546}"/>
              </a:ext>
            </a:extLst>
          </p:cNvPr>
          <p:cNvSpPr/>
          <p:nvPr/>
        </p:nvSpPr>
        <p:spPr>
          <a:xfrm>
            <a:off x="8631936" y="3831906"/>
            <a:ext cx="353568" cy="693135"/>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p>
        </p:txBody>
      </p:sp>
      <p:sp>
        <p:nvSpPr>
          <p:cNvPr id="17" name="Arrow: Up 16">
            <a:extLst>
              <a:ext uri="{FF2B5EF4-FFF2-40B4-BE49-F238E27FC236}">
                <a16:creationId xmlns:a16="http://schemas.microsoft.com/office/drawing/2014/main" id="{FE292C5A-CC36-4911-982D-6576B6AE0A9A}"/>
              </a:ext>
            </a:extLst>
          </p:cNvPr>
          <p:cNvSpPr/>
          <p:nvPr/>
        </p:nvSpPr>
        <p:spPr>
          <a:xfrm rot="19186089">
            <a:off x="6772795" y="1361629"/>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Arrow: Up 17">
            <a:extLst>
              <a:ext uri="{FF2B5EF4-FFF2-40B4-BE49-F238E27FC236}">
                <a16:creationId xmlns:a16="http://schemas.microsoft.com/office/drawing/2014/main" id="{91DE4811-9539-4341-83B1-5FB7EF24AC54}"/>
              </a:ext>
            </a:extLst>
          </p:cNvPr>
          <p:cNvSpPr/>
          <p:nvPr/>
        </p:nvSpPr>
        <p:spPr>
          <a:xfrm>
            <a:off x="4731553" y="3264016"/>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Arrow: Up 18">
            <a:extLst>
              <a:ext uri="{FF2B5EF4-FFF2-40B4-BE49-F238E27FC236}">
                <a16:creationId xmlns:a16="http://schemas.microsoft.com/office/drawing/2014/main" id="{73291D89-2999-4D0E-B285-8C05ABD84A97}"/>
              </a:ext>
            </a:extLst>
          </p:cNvPr>
          <p:cNvSpPr/>
          <p:nvPr/>
        </p:nvSpPr>
        <p:spPr>
          <a:xfrm rot="8655770">
            <a:off x="6596361" y="2427538"/>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Arrow: Up 19">
            <a:extLst>
              <a:ext uri="{FF2B5EF4-FFF2-40B4-BE49-F238E27FC236}">
                <a16:creationId xmlns:a16="http://schemas.microsoft.com/office/drawing/2014/main" id="{EAEBB082-9D5E-4D80-B209-93BBB3E274C1}"/>
              </a:ext>
            </a:extLst>
          </p:cNvPr>
          <p:cNvSpPr/>
          <p:nvPr/>
        </p:nvSpPr>
        <p:spPr>
          <a:xfrm rot="5400000">
            <a:off x="4566569" y="5085961"/>
            <a:ext cx="183048" cy="32996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2FEC6508-0E0C-4763-B52E-1C7D0EAEA7C1}"/>
              </a:ext>
            </a:extLst>
          </p:cNvPr>
          <p:cNvSpPr txBox="1"/>
          <p:nvPr/>
        </p:nvSpPr>
        <p:spPr>
          <a:xfrm>
            <a:off x="6388608" y="5023104"/>
            <a:ext cx="2743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dirty="0"/>
              <a:t>     - Project Limits</a:t>
            </a:r>
          </a:p>
          <a:p>
            <a:r>
              <a:rPr lang="en-US" dirty="0"/>
              <a:t>     - Street to be resurfaced</a:t>
            </a:r>
          </a:p>
        </p:txBody>
      </p:sp>
      <p:cxnSp>
        <p:nvCxnSpPr>
          <p:cNvPr id="22" name="Straight Connector 21">
            <a:extLst>
              <a:ext uri="{FF2B5EF4-FFF2-40B4-BE49-F238E27FC236}">
                <a16:creationId xmlns:a16="http://schemas.microsoft.com/office/drawing/2014/main" id="{4D340E1C-BC59-4FA3-918A-1B357E485E72}"/>
              </a:ext>
            </a:extLst>
          </p:cNvPr>
          <p:cNvCxnSpPr>
            <a:cxnSpLocks/>
          </p:cNvCxnSpPr>
          <p:nvPr/>
        </p:nvCxnSpPr>
        <p:spPr>
          <a:xfrm>
            <a:off x="6449568" y="5486400"/>
            <a:ext cx="23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4BE8DB-3D64-4CF9-B197-DAED62B16955}"/>
              </a:ext>
            </a:extLst>
          </p:cNvPr>
          <p:cNvCxnSpPr>
            <a:cxnSpLocks/>
          </p:cNvCxnSpPr>
          <p:nvPr/>
        </p:nvCxnSpPr>
        <p:spPr>
          <a:xfrm flipH="1">
            <a:off x="6430401" y="5774264"/>
            <a:ext cx="2508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6986A461-634C-425F-BBA2-ED7B517DE5A1}"/>
              </a:ext>
            </a:extLst>
          </p:cNvPr>
          <p:cNvSpPr/>
          <p:nvPr/>
        </p:nvSpPr>
        <p:spPr>
          <a:xfrm>
            <a:off x="6456777" y="4081605"/>
            <a:ext cx="1933722" cy="336299"/>
          </a:xfrm>
          <a:prstGeom prst="wedgeRectCallout">
            <a:avLst>
              <a:gd name="adj1" fmla="val -97123"/>
              <a:gd name="adj2" fmla="val -2347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32.3003, -86.2485</a:t>
            </a:r>
          </a:p>
        </p:txBody>
      </p:sp>
    </p:spTree>
    <p:extLst>
      <p:ext uri="{BB962C8B-B14F-4D97-AF65-F5344CB8AC3E}">
        <p14:creationId xmlns:p14="http://schemas.microsoft.com/office/powerpoint/2010/main" val="212879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7D7E-3260-46F6-8C51-9062D87CD701}"/>
              </a:ext>
            </a:extLst>
          </p:cNvPr>
          <p:cNvSpPr>
            <a:spLocks noGrp="1"/>
          </p:cNvSpPr>
          <p:nvPr>
            <p:ph type="title"/>
          </p:nvPr>
        </p:nvSpPr>
        <p:spPr>
          <a:xfrm>
            <a:off x="240633" y="80214"/>
            <a:ext cx="11710734" cy="1113172"/>
          </a:xfrm>
        </p:spPr>
        <p:txBody>
          <a:bodyPr>
            <a:normAutofit/>
          </a:bodyPr>
          <a:lstStyle/>
          <a:p>
            <a:r>
              <a:rPr lang="en-US" dirty="0">
                <a:solidFill>
                  <a:schemeClr val="bg1"/>
                </a:solidFill>
              </a:rPr>
              <a:t>Cost Estimate</a:t>
            </a:r>
          </a:p>
        </p:txBody>
      </p:sp>
      <p:sp>
        <p:nvSpPr>
          <p:cNvPr id="9" name="Content Placeholder 8">
            <a:extLst>
              <a:ext uri="{FF2B5EF4-FFF2-40B4-BE49-F238E27FC236}">
                <a16:creationId xmlns:a16="http://schemas.microsoft.com/office/drawing/2014/main" id="{A3BC50EE-A3AF-4B35-932E-3B8784CB4629}"/>
              </a:ext>
            </a:extLst>
          </p:cNvPr>
          <p:cNvSpPr>
            <a:spLocks noGrp="1"/>
          </p:cNvSpPr>
          <p:nvPr>
            <p:ph idx="1"/>
          </p:nvPr>
        </p:nvSpPr>
        <p:spPr>
          <a:xfrm>
            <a:off x="0" y="994612"/>
            <a:ext cx="12191999" cy="4702803"/>
          </a:xfrm>
        </p:spPr>
        <p:txBody>
          <a:bodyPr>
            <a:normAutofit/>
          </a:bodyPr>
          <a:lstStyle/>
          <a:p>
            <a:r>
              <a:rPr lang="en-US" dirty="0">
                <a:solidFill>
                  <a:schemeClr val="bg1"/>
                </a:solidFill>
              </a:rPr>
              <a:t>Reasonable</a:t>
            </a:r>
          </a:p>
          <a:p>
            <a:r>
              <a:rPr lang="en-US" dirty="0">
                <a:solidFill>
                  <a:schemeClr val="bg1"/>
                </a:solidFill>
              </a:rPr>
              <a:t>Sufficiently Detailed</a:t>
            </a:r>
          </a:p>
          <a:p>
            <a:r>
              <a:rPr lang="en-US" dirty="0">
                <a:solidFill>
                  <a:schemeClr val="bg1"/>
                </a:solidFill>
              </a:rPr>
              <a:t>Update Estimates if Resubmitting</a:t>
            </a:r>
          </a:p>
          <a:p>
            <a:r>
              <a:rPr lang="en-US" dirty="0">
                <a:solidFill>
                  <a:schemeClr val="bg1"/>
                </a:solidFill>
              </a:rPr>
              <a:t>Separation of Activities or Work Areas</a:t>
            </a:r>
          </a:p>
          <a:p>
            <a:r>
              <a:rPr lang="en-US" dirty="0">
                <a:solidFill>
                  <a:schemeClr val="bg1"/>
                </a:solidFill>
              </a:rPr>
              <a:t>New Fee Schedule – See new “Engineering/Architectural Service Requirements”</a:t>
            </a:r>
          </a:p>
          <a:p>
            <a:pPr lvl="1"/>
            <a:r>
              <a:rPr lang="en-US" dirty="0">
                <a:solidFill>
                  <a:schemeClr val="bg1"/>
                </a:solidFill>
              </a:rPr>
              <a:t>Engineering – 20% Max (includes inspection, based on total construction cost)</a:t>
            </a:r>
          </a:p>
          <a:p>
            <a:pPr lvl="1"/>
            <a:r>
              <a:rPr lang="en-US" dirty="0">
                <a:solidFill>
                  <a:schemeClr val="bg1"/>
                </a:solidFill>
              </a:rPr>
              <a:t>Architectural – 12% Max (includes inspection, based on total construction cost)</a:t>
            </a:r>
          </a:p>
          <a:p>
            <a:pPr lvl="1"/>
            <a:endParaRPr lang="en-US" dirty="0">
              <a:solidFill>
                <a:schemeClr val="bg1"/>
              </a:solidFill>
            </a:endParaRPr>
          </a:p>
          <a:p>
            <a:r>
              <a:rPr lang="en-US" dirty="0">
                <a:solidFill>
                  <a:schemeClr val="bg1"/>
                </a:solidFill>
              </a:rPr>
              <a:t>Eligible Additional Services (</a:t>
            </a:r>
            <a:r>
              <a:rPr lang="en-US" dirty="0" err="1">
                <a:solidFill>
                  <a:schemeClr val="bg1"/>
                </a:solidFill>
              </a:rPr>
              <a:t>Eng</a:t>
            </a:r>
            <a:r>
              <a:rPr lang="en-US" dirty="0">
                <a:solidFill>
                  <a:schemeClr val="bg1"/>
                </a:solidFill>
              </a:rPr>
              <a:t>/Arch)</a:t>
            </a:r>
          </a:p>
          <a:p>
            <a:pPr lvl="1"/>
            <a:r>
              <a:rPr lang="en-US" dirty="0">
                <a:solidFill>
                  <a:schemeClr val="bg1"/>
                </a:solidFill>
              </a:rPr>
              <a:t>DO NOT include in the construction costs</a:t>
            </a:r>
          </a:p>
        </p:txBody>
      </p:sp>
    </p:spTree>
    <p:extLst>
      <p:ext uri="{BB962C8B-B14F-4D97-AF65-F5344CB8AC3E}">
        <p14:creationId xmlns:p14="http://schemas.microsoft.com/office/powerpoint/2010/main" val="371733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9FC3-924A-49A7-AC74-00A66665C60F}"/>
              </a:ext>
            </a:extLst>
          </p:cNvPr>
          <p:cNvSpPr>
            <a:spLocks noGrp="1"/>
          </p:cNvSpPr>
          <p:nvPr>
            <p:ph type="title"/>
          </p:nvPr>
        </p:nvSpPr>
        <p:spPr>
          <a:xfrm>
            <a:off x="838200" y="365125"/>
            <a:ext cx="10515600" cy="549275"/>
          </a:xfrm>
        </p:spPr>
        <p:txBody>
          <a:bodyPr>
            <a:normAutofit fontScale="90000"/>
          </a:bodyPr>
          <a:lstStyle/>
          <a:p>
            <a:r>
              <a:rPr lang="en-US" dirty="0">
                <a:solidFill>
                  <a:schemeClr val="bg1"/>
                </a:solidFill>
              </a:rPr>
              <a:t>Cost Estimate</a:t>
            </a:r>
          </a:p>
        </p:txBody>
      </p:sp>
      <p:sp>
        <p:nvSpPr>
          <p:cNvPr id="3" name="Content Placeholder 2">
            <a:extLst>
              <a:ext uri="{FF2B5EF4-FFF2-40B4-BE49-F238E27FC236}">
                <a16:creationId xmlns:a16="http://schemas.microsoft.com/office/drawing/2014/main" id="{973CEFF5-0713-4C7B-BBD9-F16DF6245DCC}"/>
              </a:ext>
            </a:extLst>
          </p:cNvPr>
          <p:cNvSpPr>
            <a:spLocks noGrp="1"/>
          </p:cNvSpPr>
          <p:nvPr>
            <p:ph sz="half" idx="1"/>
          </p:nvPr>
        </p:nvSpPr>
        <p:spPr>
          <a:xfrm>
            <a:off x="697528" y="1118864"/>
            <a:ext cx="4527739" cy="4620269"/>
          </a:xfrm>
        </p:spPr>
        <p:txBody>
          <a:bodyPr>
            <a:normAutofit/>
          </a:bodyPr>
          <a:lstStyle/>
          <a:p>
            <a:r>
              <a:rPr lang="en-US" dirty="0">
                <a:solidFill>
                  <a:schemeClr val="bg1"/>
                </a:solidFill>
              </a:rPr>
              <a:t>Preferred Format</a:t>
            </a:r>
          </a:p>
          <a:p>
            <a:endParaRPr lang="en-US" dirty="0">
              <a:solidFill>
                <a:schemeClr val="bg1"/>
              </a:solidFill>
            </a:endParaRPr>
          </a:p>
          <a:p>
            <a:r>
              <a:rPr lang="en-US" dirty="0">
                <a:solidFill>
                  <a:schemeClr val="bg1"/>
                </a:solidFill>
              </a:rPr>
              <a:t>Check your math</a:t>
            </a:r>
          </a:p>
          <a:p>
            <a:pPr lvl="1"/>
            <a:r>
              <a:rPr lang="en-US" dirty="0">
                <a:solidFill>
                  <a:schemeClr val="bg1"/>
                </a:solidFill>
              </a:rPr>
              <a:t>Horizontally and Vertically</a:t>
            </a:r>
          </a:p>
          <a:p>
            <a:pPr marL="0" indent="0">
              <a:buNone/>
            </a:pPr>
            <a:endParaRPr lang="en-US" dirty="0">
              <a:solidFill>
                <a:schemeClr val="bg1"/>
              </a:solidFill>
            </a:endParaRPr>
          </a:p>
          <a:p>
            <a:r>
              <a:rPr lang="en-US" dirty="0">
                <a:solidFill>
                  <a:schemeClr val="bg1"/>
                </a:solidFill>
              </a:rPr>
              <a:t>Grant Writers, double check the Engineer’s Math</a:t>
            </a:r>
          </a:p>
        </p:txBody>
      </p:sp>
      <p:pic>
        <p:nvPicPr>
          <p:cNvPr id="6" name="Picture 5">
            <a:extLst>
              <a:ext uri="{FF2B5EF4-FFF2-40B4-BE49-F238E27FC236}">
                <a16:creationId xmlns:a16="http://schemas.microsoft.com/office/drawing/2014/main" id="{593CEE59-5C39-4A17-86A8-75D3A87A9DE4}"/>
              </a:ext>
            </a:extLst>
          </p:cNvPr>
          <p:cNvPicPr>
            <a:picLocks noChangeAspect="1"/>
          </p:cNvPicPr>
          <p:nvPr/>
        </p:nvPicPr>
        <p:blipFill>
          <a:blip r:embed="rId2"/>
          <a:stretch>
            <a:fillRect/>
          </a:stretch>
        </p:blipFill>
        <p:spPr>
          <a:xfrm>
            <a:off x="5365939" y="1118865"/>
            <a:ext cx="6544588" cy="4620270"/>
          </a:xfrm>
          <a:prstGeom prst="rect">
            <a:avLst/>
          </a:prstGeom>
        </p:spPr>
      </p:pic>
      <p:sp>
        <p:nvSpPr>
          <p:cNvPr id="4" name="TextBox 3">
            <a:extLst>
              <a:ext uri="{FF2B5EF4-FFF2-40B4-BE49-F238E27FC236}">
                <a16:creationId xmlns:a16="http://schemas.microsoft.com/office/drawing/2014/main" id="{E1AD8CE2-D9F4-972E-66B2-0F8BC09D30C2}"/>
              </a:ext>
            </a:extLst>
          </p:cNvPr>
          <p:cNvSpPr txBox="1"/>
          <p:nvPr/>
        </p:nvSpPr>
        <p:spPr>
          <a:xfrm>
            <a:off x="8510954" y="4509438"/>
            <a:ext cx="2320687" cy="461665"/>
          </a:xfrm>
          <a:prstGeom prst="rect">
            <a:avLst/>
          </a:prstGeom>
          <a:solidFill>
            <a:schemeClr val="bg1"/>
          </a:solidFill>
        </p:spPr>
        <p:txBody>
          <a:bodyPr wrap="square" rtlCol="0">
            <a:spAutoFit/>
          </a:bodyPr>
          <a:lstStyle/>
          <a:p>
            <a:pPr algn="r"/>
            <a:r>
              <a:rPr lang="en-US" sz="1200" dirty="0"/>
              <a:t>Engineering (20%):</a:t>
            </a:r>
          </a:p>
          <a:p>
            <a:pPr algn="r"/>
            <a:endParaRPr lang="en-US" sz="1200" dirty="0"/>
          </a:p>
        </p:txBody>
      </p:sp>
      <p:sp>
        <p:nvSpPr>
          <p:cNvPr id="5" name="TextBox 4">
            <a:extLst>
              <a:ext uri="{FF2B5EF4-FFF2-40B4-BE49-F238E27FC236}">
                <a16:creationId xmlns:a16="http://schemas.microsoft.com/office/drawing/2014/main" id="{82D118E1-02FA-F114-4311-DFB6788E2F71}"/>
              </a:ext>
            </a:extLst>
          </p:cNvPr>
          <p:cNvSpPr txBox="1"/>
          <p:nvPr/>
        </p:nvSpPr>
        <p:spPr>
          <a:xfrm>
            <a:off x="11183810" y="4509438"/>
            <a:ext cx="621323" cy="461665"/>
          </a:xfrm>
          <a:prstGeom prst="rect">
            <a:avLst/>
          </a:prstGeom>
          <a:solidFill>
            <a:schemeClr val="bg1"/>
          </a:solidFill>
        </p:spPr>
        <p:txBody>
          <a:bodyPr wrap="square" rtlCol="0">
            <a:spAutoFit/>
          </a:bodyPr>
          <a:lstStyle/>
          <a:p>
            <a:r>
              <a:rPr lang="en-US" sz="1200" dirty="0"/>
              <a:t>68,558</a:t>
            </a:r>
          </a:p>
          <a:p>
            <a:pPr algn="r"/>
            <a:endParaRPr lang="en-US" sz="1200" dirty="0"/>
          </a:p>
        </p:txBody>
      </p:sp>
      <p:sp>
        <p:nvSpPr>
          <p:cNvPr id="7" name="TextBox 6">
            <a:extLst>
              <a:ext uri="{FF2B5EF4-FFF2-40B4-BE49-F238E27FC236}">
                <a16:creationId xmlns:a16="http://schemas.microsoft.com/office/drawing/2014/main" id="{BE7C5F99-44AF-0BB7-7403-DB2F95506E38}"/>
              </a:ext>
            </a:extLst>
          </p:cNvPr>
          <p:cNvSpPr txBox="1"/>
          <p:nvPr/>
        </p:nvSpPr>
        <p:spPr>
          <a:xfrm>
            <a:off x="11123514" y="5422055"/>
            <a:ext cx="741907" cy="276999"/>
          </a:xfrm>
          <a:prstGeom prst="rect">
            <a:avLst/>
          </a:prstGeom>
          <a:solidFill>
            <a:schemeClr val="bg1"/>
          </a:solidFill>
        </p:spPr>
        <p:txBody>
          <a:bodyPr wrap="square" rtlCol="0">
            <a:spAutoFit/>
          </a:bodyPr>
          <a:lstStyle/>
          <a:p>
            <a:r>
              <a:rPr lang="en-US" sz="1200" dirty="0"/>
              <a:t>443,348</a:t>
            </a:r>
          </a:p>
        </p:txBody>
      </p:sp>
      <p:sp>
        <p:nvSpPr>
          <p:cNvPr id="8" name="TextBox 7">
            <a:extLst>
              <a:ext uri="{FF2B5EF4-FFF2-40B4-BE49-F238E27FC236}">
                <a16:creationId xmlns:a16="http://schemas.microsoft.com/office/drawing/2014/main" id="{09581689-AA82-BE6D-0475-C89D4A82FC0F}"/>
              </a:ext>
            </a:extLst>
          </p:cNvPr>
          <p:cNvSpPr txBox="1"/>
          <p:nvPr/>
        </p:nvSpPr>
        <p:spPr>
          <a:xfrm>
            <a:off x="10628610" y="4694104"/>
            <a:ext cx="406061" cy="276999"/>
          </a:xfrm>
          <a:prstGeom prst="rect">
            <a:avLst/>
          </a:prstGeom>
          <a:solidFill>
            <a:schemeClr val="bg1"/>
          </a:solidFill>
        </p:spPr>
        <p:txBody>
          <a:bodyPr wrap="square" rtlCol="0">
            <a:spAutoFit/>
          </a:bodyPr>
          <a:lstStyle/>
          <a:p>
            <a:endParaRPr lang="en-US" sz="1200" dirty="0"/>
          </a:p>
        </p:txBody>
      </p:sp>
    </p:spTree>
    <p:extLst>
      <p:ext uri="{BB962C8B-B14F-4D97-AF65-F5344CB8AC3E}">
        <p14:creationId xmlns:p14="http://schemas.microsoft.com/office/powerpoint/2010/main" val="313623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A37F-6347-49D5-AC93-C625D9D7137D}"/>
              </a:ext>
            </a:extLst>
          </p:cNvPr>
          <p:cNvSpPr>
            <a:spLocks noGrp="1"/>
          </p:cNvSpPr>
          <p:nvPr>
            <p:ph type="title"/>
          </p:nvPr>
        </p:nvSpPr>
        <p:spPr/>
        <p:txBody>
          <a:bodyPr/>
          <a:lstStyle/>
          <a:p>
            <a:r>
              <a:rPr lang="en-US" dirty="0">
                <a:solidFill>
                  <a:schemeClr val="bg1"/>
                </a:solidFill>
              </a:rPr>
              <a:t>SUMMARY</a:t>
            </a:r>
          </a:p>
        </p:txBody>
      </p:sp>
      <p:sp>
        <p:nvSpPr>
          <p:cNvPr id="3" name="Content Placeholder 2">
            <a:extLst>
              <a:ext uri="{FF2B5EF4-FFF2-40B4-BE49-F238E27FC236}">
                <a16:creationId xmlns:a16="http://schemas.microsoft.com/office/drawing/2014/main" id="{E42417FA-CBE0-4C51-B53D-AB3A049C9352}"/>
              </a:ext>
            </a:extLst>
          </p:cNvPr>
          <p:cNvSpPr>
            <a:spLocks noGrp="1"/>
          </p:cNvSpPr>
          <p:nvPr>
            <p:ph idx="1"/>
          </p:nvPr>
        </p:nvSpPr>
        <p:spPr/>
        <p:txBody>
          <a:bodyPr/>
          <a:lstStyle/>
          <a:p>
            <a:r>
              <a:rPr lang="en-US" dirty="0">
                <a:solidFill>
                  <a:schemeClr val="bg1"/>
                </a:solidFill>
              </a:rPr>
              <a:t>4 Parts to the PER – Existing Conditions, Proposed Solution, Maps/Drawings &amp; Cost Estimate</a:t>
            </a:r>
          </a:p>
          <a:p>
            <a:r>
              <a:rPr lang="en-US" dirty="0">
                <a:solidFill>
                  <a:schemeClr val="bg1"/>
                </a:solidFill>
              </a:rPr>
              <a:t>Tell your Story</a:t>
            </a:r>
          </a:p>
          <a:p>
            <a:r>
              <a:rPr lang="en-US" dirty="0">
                <a:solidFill>
                  <a:schemeClr val="bg1"/>
                </a:solidFill>
              </a:rPr>
              <a:t>Use Maps and Pictures to Emphasize your Story</a:t>
            </a:r>
          </a:p>
          <a:p>
            <a:r>
              <a:rPr lang="en-US" dirty="0">
                <a:solidFill>
                  <a:schemeClr val="bg1"/>
                </a:solidFill>
              </a:rPr>
              <a:t>Assist with Environmental Reviews when Possible</a:t>
            </a:r>
          </a:p>
        </p:txBody>
      </p:sp>
    </p:spTree>
    <p:extLst>
      <p:ext uri="{BB962C8B-B14F-4D97-AF65-F5344CB8AC3E}">
        <p14:creationId xmlns:p14="http://schemas.microsoft.com/office/powerpoint/2010/main" val="160386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ought bubble">
            <a:extLst>
              <a:ext uri="{FF2B5EF4-FFF2-40B4-BE49-F238E27FC236}">
                <a16:creationId xmlns:a16="http://schemas.microsoft.com/office/drawing/2014/main" id="{DE52E867-8FE1-4FBC-A5C1-EA8295D2CE46}"/>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241" y="1127907"/>
            <a:ext cx="4369427" cy="4369427"/>
          </a:xfrm>
        </p:spPr>
      </p:pic>
      <p:pic>
        <p:nvPicPr>
          <p:cNvPr id="9" name="Content Placeholder 8" descr="Thumbs Up Sign">
            <a:extLst>
              <a:ext uri="{FF2B5EF4-FFF2-40B4-BE49-F238E27FC236}">
                <a16:creationId xmlns:a16="http://schemas.microsoft.com/office/drawing/2014/main" id="{8168AE67-F4B7-47D3-83DC-E3EE81FB4F03}"/>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3008" y="806634"/>
            <a:ext cx="4369427" cy="4369427"/>
          </a:xfrm>
        </p:spPr>
      </p:pic>
    </p:spTree>
    <p:extLst>
      <p:ext uri="{BB962C8B-B14F-4D97-AF65-F5344CB8AC3E}">
        <p14:creationId xmlns:p14="http://schemas.microsoft.com/office/powerpoint/2010/main" val="31146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D2E5-1624-486F-BF93-85BE95E3FD69}"/>
              </a:ext>
            </a:extLst>
          </p:cNvPr>
          <p:cNvSpPr>
            <a:spLocks noGrp="1"/>
          </p:cNvSpPr>
          <p:nvPr>
            <p:ph type="title"/>
          </p:nvPr>
        </p:nvSpPr>
        <p:spPr/>
        <p:txBody>
          <a:bodyPr/>
          <a:lstStyle/>
          <a:p>
            <a:r>
              <a:rPr lang="en-US" dirty="0">
                <a:solidFill>
                  <a:schemeClr val="bg1"/>
                </a:solidFill>
              </a:rPr>
              <a:t>Environmental Considerations</a:t>
            </a:r>
          </a:p>
        </p:txBody>
      </p:sp>
      <p:sp>
        <p:nvSpPr>
          <p:cNvPr id="3" name="Content Placeholder 2">
            <a:extLst>
              <a:ext uri="{FF2B5EF4-FFF2-40B4-BE49-F238E27FC236}">
                <a16:creationId xmlns:a16="http://schemas.microsoft.com/office/drawing/2014/main" id="{D9C91E26-912C-4CD3-9A4C-FF0297434936}"/>
              </a:ext>
            </a:extLst>
          </p:cNvPr>
          <p:cNvSpPr>
            <a:spLocks noGrp="1"/>
          </p:cNvSpPr>
          <p:nvPr>
            <p:ph sz="half" idx="1"/>
          </p:nvPr>
        </p:nvSpPr>
        <p:spPr>
          <a:xfrm>
            <a:off x="838200" y="1825625"/>
            <a:ext cx="10064262" cy="4351338"/>
          </a:xfrm>
        </p:spPr>
        <p:txBody>
          <a:bodyPr/>
          <a:lstStyle/>
          <a:p>
            <a:r>
              <a:rPr lang="en-US" dirty="0">
                <a:solidFill>
                  <a:schemeClr val="bg1"/>
                </a:solidFill>
              </a:rPr>
              <a:t>Radon must be considered in the Site Contamination analysis</a:t>
            </a:r>
          </a:p>
          <a:p>
            <a:r>
              <a:rPr lang="en-US" dirty="0">
                <a:solidFill>
                  <a:schemeClr val="bg1"/>
                </a:solidFill>
              </a:rPr>
              <a:t>Applies to CEST and EA levels of review only AND involve structures occupied for 4 </a:t>
            </a:r>
            <a:r>
              <a:rPr lang="en-US" dirty="0" err="1">
                <a:solidFill>
                  <a:schemeClr val="bg1"/>
                </a:solidFill>
              </a:rPr>
              <a:t>hrs</a:t>
            </a:r>
            <a:r>
              <a:rPr lang="en-US" dirty="0">
                <a:solidFill>
                  <a:schemeClr val="bg1"/>
                </a:solidFill>
              </a:rPr>
              <a:t> minimum</a:t>
            </a:r>
          </a:p>
          <a:p>
            <a:r>
              <a:rPr lang="en-US" dirty="0">
                <a:solidFill>
                  <a:schemeClr val="bg1"/>
                </a:solidFill>
              </a:rPr>
              <a:t>Check for exemptions in HUD’s Notice CPD-23-103</a:t>
            </a:r>
          </a:p>
          <a:p>
            <a:pPr lvl="1"/>
            <a:r>
              <a:rPr lang="en-US" dirty="0">
                <a:solidFill>
                  <a:schemeClr val="bg1"/>
                </a:solidFill>
              </a:rPr>
              <a:t>Licensed Professional</a:t>
            </a:r>
          </a:p>
          <a:p>
            <a:pPr lvl="1"/>
            <a:r>
              <a:rPr lang="en-US" dirty="0">
                <a:solidFill>
                  <a:schemeClr val="bg1"/>
                </a:solidFill>
              </a:rPr>
              <a:t>State/Local Health Departments </a:t>
            </a:r>
          </a:p>
          <a:p>
            <a:pPr lvl="1"/>
            <a:r>
              <a:rPr lang="en-US" dirty="0">
                <a:solidFill>
                  <a:schemeClr val="bg1"/>
                </a:solidFill>
              </a:rPr>
              <a:t>DIY Kits</a:t>
            </a:r>
          </a:p>
          <a:p>
            <a:pPr lvl="1"/>
            <a:r>
              <a:rPr lang="en-US" dirty="0">
                <a:solidFill>
                  <a:schemeClr val="bg1"/>
                </a:solidFill>
              </a:rPr>
              <a:t>Scientific Data Review (National Environmental Public Health Tracking, Radon Testing) (see CPD-23-103 for requirements) </a:t>
            </a:r>
          </a:p>
        </p:txBody>
      </p:sp>
    </p:spTree>
    <p:extLst>
      <p:ext uri="{BB962C8B-B14F-4D97-AF65-F5344CB8AC3E}">
        <p14:creationId xmlns:p14="http://schemas.microsoft.com/office/powerpoint/2010/main" val="169085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D2E5-1624-486F-BF93-85BE95E3FD69}"/>
              </a:ext>
            </a:extLst>
          </p:cNvPr>
          <p:cNvSpPr>
            <a:spLocks noGrp="1"/>
          </p:cNvSpPr>
          <p:nvPr>
            <p:ph type="title"/>
          </p:nvPr>
        </p:nvSpPr>
        <p:spPr/>
        <p:txBody>
          <a:bodyPr/>
          <a:lstStyle/>
          <a:p>
            <a:r>
              <a:rPr lang="en-US" dirty="0">
                <a:solidFill>
                  <a:schemeClr val="bg1"/>
                </a:solidFill>
              </a:rPr>
              <a:t>Buy American Preference Applies to</a:t>
            </a:r>
          </a:p>
        </p:txBody>
      </p:sp>
      <p:sp>
        <p:nvSpPr>
          <p:cNvPr id="3" name="Content Placeholder 2">
            <a:extLst>
              <a:ext uri="{FF2B5EF4-FFF2-40B4-BE49-F238E27FC236}">
                <a16:creationId xmlns:a16="http://schemas.microsoft.com/office/drawing/2014/main" id="{D9C91E26-912C-4CD3-9A4C-FF0297434936}"/>
              </a:ext>
            </a:extLst>
          </p:cNvPr>
          <p:cNvSpPr>
            <a:spLocks noGrp="1"/>
          </p:cNvSpPr>
          <p:nvPr>
            <p:ph sz="half" idx="1"/>
          </p:nvPr>
        </p:nvSpPr>
        <p:spPr>
          <a:xfrm>
            <a:off x="838200" y="1825625"/>
            <a:ext cx="10596824" cy="4351338"/>
          </a:xfrm>
        </p:spPr>
        <p:txBody>
          <a:bodyPr/>
          <a:lstStyle/>
          <a:p>
            <a:r>
              <a:rPr lang="en-US" dirty="0">
                <a:solidFill>
                  <a:schemeClr val="bg1"/>
                </a:solidFill>
              </a:rPr>
              <a:t>Iron &amp; Steel (began with 2023 funding)</a:t>
            </a:r>
          </a:p>
          <a:p>
            <a:r>
              <a:rPr lang="en-US" dirty="0">
                <a:solidFill>
                  <a:schemeClr val="bg1"/>
                </a:solidFill>
              </a:rPr>
              <a:t>Specifically Listed Construction Materials (starts with 2024 funding)</a:t>
            </a:r>
          </a:p>
          <a:p>
            <a:pPr lvl="1"/>
            <a:r>
              <a:rPr lang="en-US" dirty="0">
                <a:solidFill>
                  <a:schemeClr val="bg1"/>
                </a:solidFill>
              </a:rPr>
              <a:t>Non-ferrous metals</a:t>
            </a:r>
          </a:p>
          <a:p>
            <a:pPr lvl="1"/>
            <a:r>
              <a:rPr lang="en-US" dirty="0">
                <a:solidFill>
                  <a:schemeClr val="bg1"/>
                </a:solidFill>
              </a:rPr>
              <a:t>Lumber</a:t>
            </a:r>
          </a:p>
          <a:p>
            <a:pPr lvl="1"/>
            <a:r>
              <a:rPr lang="en-US" dirty="0">
                <a:solidFill>
                  <a:schemeClr val="bg1"/>
                </a:solidFill>
              </a:rPr>
              <a:t>Plastic- and polymer-based composite building materials, pipes and tubes</a:t>
            </a:r>
          </a:p>
        </p:txBody>
      </p:sp>
    </p:spTree>
    <p:extLst>
      <p:ext uri="{BB962C8B-B14F-4D97-AF65-F5344CB8AC3E}">
        <p14:creationId xmlns:p14="http://schemas.microsoft.com/office/powerpoint/2010/main" val="283870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651-5823-426C-9A77-72A5BF93E2D9}"/>
              </a:ext>
            </a:extLst>
          </p:cNvPr>
          <p:cNvSpPr>
            <a:spLocks noGrp="1"/>
          </p:cNvSpPr>
          <p:nvPr>
            <p:ph type="title"/>
          </p:nvPr>
        </p:nvSpPr>
        <p:spPr>
          <a:xfrm>
            <a:off x="838200" y="164165"/>
            <a:ext cx="10515600" cy="1325563"/>
          </a:xfrm>
        </p:spPr>
        <p:txBody>
          <a:bodyPr/>
          <a:lstStyle/>
          <a:p>
            <a:r>
              <a:rPr lang="en-US" dirty="0">
                <a:solidFill>
                  <a:schemeClr val="bg1"/>
                </a:solidFill>
              </a:rPr>
              <a:t>Project Description Location Issues</a:t>
            </a:r>
          </a:p>
        </p:txBody>
      </p:sp>
      <p:pic>
        <p:nvPicPr>
          <p:cNvPr id="4" name="Picture 3">
            <a:extLst>
              <a:ext uri="{FF2B5EF4-FFF2-40B4-BE49-F238E27FC236}">
                <a16:creationId xmlns:a16="http://schemas.microsoft.com/office/drawing/2014/main" id="{B209BFEC-FAD9-4233-A5F7-ECE986DE53F3}"/>
              </a:ext>
            </a:extLst>
          </p:cNvPr>
          <p:cNvPicPr>
            <a:picLocks noChangeAspect="1"/>
          </p:cNvPicPr>
          <p:nvPr/>
        </p:nvPicPr>
        <p:blipFill rotWithShape="1">
          <a:blip r:embed="rId2"/>
          <a:srcRect l="12428" r="34716"/>
          <a:stretch/>
        </p:blipFill>
        <p:spPr>
          <a:xfrm>
            <a:off x="10048" y="1489450"/>
            <a:ext cx="4702630" cy="5344166"/>
          </a:xfrm>
          <a:prstGeom prst="rect">
            <a:avLst/>
          </a:prstGeom>
        </p:spPr>
      </p:pic>
      <p:cxnSp>
        <p:nvCxnSpPr>
          <p:cNvPr id="10" name="Straight Connector 9">
            <a:extLst>
              <a:ext uri="{FF2B5EF4-FFF2-40B4-BE49-F238E27FC236}">
                <a16:creationId xmlns:a16="http://schemas.microsoft.com/office/drawing/2014/main" id="{E42A644C-B868-44D8-A924-8A93EB580B24}"/>
              </a:ext>
            </a:extLst>
          </p:cNvPr>
          <p:cNvCxnSpPr>
            <a:cxnSpLocks/>
          </p:cNvCxnSpPr>
          <p:nvPr/>
        </p:nvCxnSpPr>
        <p:spPr>
          <a:xfrm flipV="1">
            <a:off x="1276155" y="2240782"/>
            <a:ext cx="2076658" cy="36174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BEA6D0-DC14-4008-94EA-13A3358E0AD6}"/>
              </a:ext>
            </a:extLst>
          </p:cNvPr>
          <p:cNvCxnSpPr>
            <a:cxnSpLocks/>
          </p:cNvCxnSpPr>
          <p:nvPr/>
        </p:nvCxnSpPr>
        <p:spPr>
          <a:xfrm flipV="1">
            <a:off x="552673" y="2815013"/>
            <a:ext cx="120581" cy="26976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762D38-3072-42C5-9F9A-19CE21414634}"/>
              </a:ext>
            </a:extLst>
          </p:cNvPr>
          <p:cNvCxnSpPr>
            <a:cxnSpLocks/>
          </p:cNvCxnSpPr>
          <p:nvPr/>
        </p:nvCxnSpPr>
        <p:spPr>
          <a:xfrm>
            <a:off x="643109" y="3607358"/>
            <a:ext cx="3717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BD56B8-2C25-443B-8116-55F06461F299}"/>
              </a:ext>
            </a:extLst>
          </p:cNvPr>
          <p:cNvCxnSpPr>
            <a:cxnSpLocks/>
          </p:cNvCxnSpPr>
          <p:nvPr/>
        </p:nvCxnSpPr>
        <p:spPr>
          <a:xfrm>
            <a:off x="1014898" y="3597310"/>
            <a:ext cx="2843683" cy="16479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8F0B86-F72A-4ED1-88C2-9DCA2F720D15}"/>
              </a:ext>
            </a:extLst>
          </p:cNvPr>
          <p:cNvSpPr txBox="1"/>
          <p:nvPr/>
        </p:nvSpPr>
        <p:spPr>
          <a:xfrm>
            <a:off x="4870101" y="1489450"/>
            <a:ext cx="7086600" cy="923330"/>
          </a:xfrm>
          <a:prstGeom prst="rect">
            <a:avLst/>
          </a:prstGeom>
          <a:noFill/>
        </p:spPr>
        <p:txBody>
          <a:bodyPr wrap="square" rtlCol="0">
            <a:spAutoFit/>
          </a:bodyPr>
          <a:lstStyle/>
          <a:p>
            <a:r>
              <a:rPr lang="en-US" dirty="0">
                <a:solidFill>
                  <a:schemeClr val="bg1"/>
                </a:solidFill>
              </a:rPr>
              <a:t>Method 1:     Project is located along Chatsworth Dr from Johnstown Dr to Marie Cook Dr, along Ray Dr from Chatsworth Dr to Thousand Oaks Dr and along Grove Park Dr from Johnstown Dr to Beardsley Dr.</a:t>
            </a:r>
          </a:p>
        </p:txBody>
      </p:sp>
      <p:sp>
        <p:nvSpPr>
          <p:cNvPr id="22" name="TextBox 21">
            <a:extLst>
              <a:ext uri="{FF2B5EF4-FFF2-40B4-BE49-F238E27FC236}">
                <a16:creationId xmlns:a16="http://schemas.microsoft.com/office/drawing/2014/main" id="{DFD3AE3C-A909-43C5-881E-1502CBA38632}"/>
              </a:ext>
            </a:extLst>
          </p:cNvPr>
          <p:cNvSpPr txBox="1"/>
          <p:nvPr/>
        </p:nvSpPr>
        <p:spPr>
          <a:xfrm>
            <a:off x="4871781" y="3229482"/>
            <a:ext cx="7086600" cy="646331"/>
          </a:xfrm>
          <a:prstGeom prst="rect">
            <a:avLst/>
          </a:prstGeom>
          <a:noFill/>
        </p:spPr>
        <p:txBody>
          <a:bodyPr wrap="square" rtlCol="0">
            <a:spAutoFit/>
          </a:bodyPr>
          <a:lstStyle/>
          <a:p>
            <a:r>
              <a:rPr lang="en-US" dirty="0">
                <a:solidFill>
                  <a:schemeClr val="bg1"/>
                </a:solidFill>
              </a:rPr>
              <a:t>Method 2:     Project is located from 25 - 251 Chatsworth Dr, from 204 - 802 Ray Dr and from 101 - 529 Grove Park Dr.</a:t>
            </a:r>
          </a:p>
        </p:txBody>
      </p:sp>
      <p:grpSp>
        <p:nvGrpSpPr>
          <p:cNvPr id="36" name="Group 35">
            <a:extLst>
              <a:ext uri="{FF2B5EF4-FFF2-40B4-BE49-F238E27FC236}">
                <a16:creationId xmlns:a16="http://schemas.microsoft.com/office/drawing/2014/main" id="{1FE52C7B-E6AB-479C-AC3B-D10187062C70}"/>
              </a:ext>
            </a:extLst>
          </p:cNvPr>
          <p:cNvGrpSpPr/>
          <p:nvPr/>
        </p:nvGrpSpPr>
        <p:grpSpPr>
          <a:xfrm>
            <a:off x="371803" y="1639752"/>
            <a:ext cx="3927224" cy="4539984"/>
            <a:chOff x="371803" y="1639752"/>
            <a:chExt cx="3927224" cy="4539984"/>
          </a:xfrm>
        </p:grpSpPr>
        <p:sp>
          <p:nvSpPr>
            <p:cNvPr id="23" name="Rectangle 22">
              <a:extLst>
                <a:ext uri="{FF2B5EF4-FFF2-40B4-BE49-F238E27FC236}">
                  <a16:creationId xmlns:a16="http://schemas.microsoft.com/office/drawing/2014/main" id="{AE96F521-9702-4ACA-BA8C-EBB9B9135FED}"/>
                </a:ext>
              </a:extLst>
            </p:cNvPr>
            <p:cNvSpPr/>
            <p:nvPr/>
          </p:nvSpPr>
          <p:spPr>
            <a:xfrm>
              <a:off x="1386673" y="5767754"/>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12F922-A13F-4625-9AFA-02687ED82BBD}"/>
                </a:ext>
              </a:extLst>
            </p:cNvPr>
            <p:cNvSpPr/>
            <p:nvPr/>
          </p:nvSpPr>
          <p:spPr>
            <a:xfrm>
              <a:off x="3352813" y="2339876"/>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4AB2B1-7374-4574-865F-5C6212296704}"/>
                </a:ext>
              </a:extLst>
            </p:cNvPr>
            <p:cNvSpPr/>
            <p:nvPr/>
          </p:nvSpPr>
          <p:spPr>
            <a:xfrm>
              <a:off x="371803" y="5368550"/>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6F04CCA-72CA-4E86-9413-68A99165E454}"/>
                </a:ext>
              </a:extLst>
            </p:cNvPr>
            <p:cNvSpPr/>
            <p:nvPr/>
          </p:nvSpPr>
          <p:spPr>
            <a:xfrm>
              <a:off x="472286" y="2922452"/>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19B2D8-E058-4581-9746-4686332F0308}"/>
                </a:ext>
              </a:extLst>
            </p:cNvPr>
            <p:cNvSpPr/>
            <p:nvPr/>
          </p:nvSpPr>
          <p:spPr>
            <a:xfrm>
              <a:off x="3758098" y="5035899"/>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A12752-BBF4-4078-A2F7-7C2F8D60E462}"/>
                </a:ext>
              </a:extLst>
            </p:cNvPr>
            <p:cNvSpPr/>
            <p:nvPr/>
          </p:nvSpPr>
          <p:spPr>
            <a:xfrm>
              <a:off x="720145" y="3433972"/>
              <a:ext cx="100483" cy="9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28">
              <a:extLst>
                <a:ext uri="{FF2B5EF4-FFF2-40B4-BE49-F238E27FC236}">
                  <a16:creationId xmlns:a16="http://schemas.microsoft.com/office/drawing/2014/main" id="{871B93F0-B34D-4DCA-9A28-559C6500CC41}"/>
                </a:ext>
              </a:extLst>
            </p:cNvPr>
            <p:cNvSpPr/>
            <p:nvPr/>
          </p:nvSpPr>
          <p:spPr>
            <a:xfrm>
              <a:off x="2351314" y="5546690"/>
              <a:ext cx="532563" cy="411982"/>
            </a:xfrm>
            <a:prstGeom prst="wedgeRectCallout">
              <a:avLst>
                <a:gd name="adj1" fmla="val -210799"/>
                <a:gd name="adj2" fmla="val 137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101</a:t>
              </a:r>
            </a:p>
          </p:txBody>
        </p:sp>
        <p:sp>
          <p:nvSpPr>
            <p:cNvPr id="30" name="Speech Bubble: Rectangle 29">
              <a:extLst>
                <a:ext uri="{FF2B5EF4-FFF2-40B4-BE49-F238E27FC236}">
                  <a16:creationId xmlns:a16="http://schemas.microsoft.com/office/drawing/2014/main" id="{B4D7EDAD-7CEC-4C8D-9E97-510D7ADEF94D}"/>
                </a:ext>
              </a:extLst>
            </p:cNvPr>
            <p:cNvSpPr/>
            <p:nvPr/>
          </p:nvSpPr>
          <p:spPr>
            <a:xfrm>
              <a:off x="3674332" y="1639752"/>
              <a:ext cx="532563" cy="411982"/>
            </a:xfrm>
            <a:prstGeom prst="wedgeRectCallout">
              <a:avLst>
                <a:gd name="adj1" fmla="val -95705"/>
                <a:gd name="adj2" fmla="val 1283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529</a:t>
              </a:r>
            </a:p>
          </p:txBody>
        </p:sp>
        <p:sp>
          <p:nvSpPr>
            <p:cNvPr id="31" name="Speech Bubble: Rectangle 30">
              <a:extLst>
                <a:ext uri="{FF2B5EF4-FFF2-40B4-BE49-F238E27FC236}">
                  <a16:creationId xmlns:a16="http://schemas.microsoft.com/office/drawing/2014/main" id="{384E83F1-2359-410A-94D7-C25E60A03A14}"/>
                </a:ext>
              </a:extLst>
            </p:cNvPr>
            <p:cNvSpPr/>
            <p:nvPr/>
          </p:nvSpPr>
          <p:spPr>
            <a:xfrm>
              <a:off x="3766464" y="5421824"/>
              <a:ext cx="532563" cy="411982"/>
            </a:xfrm>
            <a:prstGeom prst="wedgeRectCallout">
              <a:avLst>
                <a:gd name="adj1" fmla="val -33441"/>
                <a:gd name="adj2" fmla="val -1301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802</a:t>
              </a:r>
            </a:p>
          </p:txBody>
        </p:sp>
        <p:sp>
          <p:nvSpPr>
            <p:cNvPr id="32" name="Speech Bubble: Rectangle 31">
              <a:extLst>
                <a:ext uri="{FF2B5EF4-FFF2-40B4-BE49-F238E27FC236}">
                  <a16:creationId xmlns:a16="http://schemas.microsoft.com/office/drawing/2014/main" id="{57A68511-308C-475E-B36E-12B561D4FDE6}"/>
                </a:ext>
              </a:extLst>
            </p:cNvPr>
            <p:cNvSpPr/>
            <p:nvPr/>
          </p:nvSpPr>
          <p:spPr>
            <a:xfrm>
              <a:off x="1115394" y="2883878"/>
              <a:ext cx="532563" cy="411982"/>
            </a:xfrm>
            <a:prstGeom prst="wedgeRectCallout">
              <a:avLst>
                <a:gd name="adj1" fmla="val -114573"/>
                <a:gd name="adj2" fmla="val 966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204</a:t>
              </a:r>
            </a:p>
          </p:txBody>
        </p:sp>
        <p:sp>
          <p:nvSpPr>
            <p:cNvPr id="33" name="Speech Bubble: Rectangle 32">
              <a:extLst>
                <a:ext uri="{FF2B5EF4-FFF2-40B4-BE49-F238E27FC236}">
                  <a16:creationId xmlns:a16="http://schemas.microsoft.com/office/drawing/2014/main" id="{BFB9DE6B-C639-4619-9223-3DF8BB96B8EE}"/>
                </a:ext>
              </a:extLst>
            </p:cNvPr>
            <p:cNvSpPr/>
            <p:nvPr/>
          </p:nvSpPr>
          <p:spPr>
            <a:xfrm>
              <a:off x="381003" y="5767754"/>
              <a:ext cx="532563" cy="411982"/>
            </a:xfrm>
            <a:prstGeom prst="wedgeRectCallout">
              <a:avLst>
                <a:gd name="adj1" fmla="val -48535"/>
                <a:gd name="adj2" fmla="val -1423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25</a:t>
              </a:r>
            </a:p>
          </p:txBody>
        </p:sp>
        <p:sp>
          <p:nvSpPr>
            <p:cNvPr id="34" name="Speech Bubble: Rectangle 33">
              <a:extLst>
                <a:ext uri="{FF2B5EF4-FFF2-40B4-BE49-F238E27FC236}">
                  <a16:creationId xmlns:a16="http://schemas.microsoft.com/office/drawing/2014/main" id="{FF94C981-4641-4860-A0CB-60A138A55F2B}"/>
                </a:ext>
              </a:extLst>
            </p:cNvPr>
            <p:cNvSpPr/>
            <p:nvPr/>
          </p:nvSpPr>
          <p:spPr>
            <a:xfrm>
              <a:off x="522527" y="2000798"/>
              <a:ext cx="532563" cy="411982"/>
            </a:xfrm>
            <a:prstGeom prst="wedgeRectCallout">
              <a:avLst>
                <a:gd name="adj1" fmla="val -52308"/>
                <a:gd name="adj2" fmla="val 19176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251</a:t>
              </a:r>
            </a:p>
          </p:txBody>
        </p:sp>
      </p:grpSp>
      <p:sp>
        <p:nvSpPr>
          <p:cNvPr id="35" name="TextBox 34">
            <a:extLst>
              <a:ext uri="{FF2B5EF4-FFF2-40B4-BE49-F238E27FC236}">
                <a16:creationId xmlns:a16="http://schemas.microsoft.com/office/drawing/2014/main" id="{4BAF1AA6-0AB6-425D-845F-5FA273143079}"/>
              </a:ext>
            </a:extLst>
          </p:cNvPr>
          <p:cNvSpPr txBox="1"/>
          <p:nvPr/>
        </p:nvSpPr>
        <p:spPr>
          <a:xfrm>
            <a:off x="4873461" y="5039861"/>
            <a:ext cx="7086600" cy="923330"/>
          </a:xfrm>
          <a:prstGeom prst="rect">
            <a:avLst/>
          </a:prstGeom>
          <a:noFill/>
        </p:spPr>
        <p:txBody>
          <a:bodyPr wrap="square" rtlCol="0">
            <a:spAutoFit/>
          </a:bodyPr>
          <a:lstStyle/>
          <a:p>
            <a:r>
              <a:rPr lang="en-US" dirty="0">
                <a:solidFill>
                  <a:schemeClr val="bg1"/>
                </a:solidFill>
              </a:rPr>
              <a:t>Method 3:     Project is located from along Chatsworth Dr (32.391, -86.239 to 32.395, -86.239), along Ray Dr (32.394, -86.239 to 32.393, -86.236) and along Grove Park Dr (32.390, -86.238 to 32.396, -86.233).</a:t>
            </a:r>
          </a:p>
        </p:txBody>
      </p:sp>
      <p:grpSp>
        <p:nvGrpSpPr>
          <p:cNvPr id="43" name="Group 42">
            <a:extLst>
              <a:ext uri="{FF2B5EF4-FFF2-40B4-BE49-F238E27FC236}">
                <a16:creationId xmlns:a16="http://schemas.microsoft.com/office/drawing/2014/main" id="{19BCE030-E299-433E-B8E2-53B9699136E2}"/>
              </a:ext>
            </a:extLst>
          </p:cNvPr>
          <p:cNvGrpSpPr/>
          <p:nvPr/>
        </p:nvGrpSpPr>
        <p:grpSpPr>
          <a:xfrm>
            <a:off x="361794" y="1609123"/>
            <a:ext cx="4123121" cy="4892162"/>
            <a:chOff x="361794" y="1609123"/>
            <a:chExt cx="4123121" cy="4892162"/>
          </a:xfrm>
        </p:grpSpPr>
        <p:sp>
          <p:nvSpPr>
            <p:cNvPr id="37" name="Speech Bubble: Rectangle with Corners Rounded 36">
              <a:extLst>
                <a:ext uri="{FF2B5EF4-FFF2-40B4-BE49-F238E27FC236}">
                  <a16:creationId xmlns:a16="http://schemas.microsoft.com/office/drawing/2014/main" id="{14120613-B885-49FD-BEC9-487CD76ED5FD}"/>
                </a:ext>
              </a:extLst>
            </p:cNvPr>
            <p:cNvSpPr/>
            <p:nvPr/>
          </p:nvSpPr>
          <p:spPr>
            <a:xfrm>
              <a:off x="1326807" y="1609123"/>
              <a:ext cx="1858918" cy="248644"/>
            </a:xfrm>
            <a:prstGeom prst="wedgeRoundRectCallout">
              <a:avLst>
                <a:gd name="adj1" fmla="val 57230"/>
                <a:gd name="adj2" fmla="val 1981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32.396, -86.233</a:t>
              </a:r>
            </a:p>
          </p:txBody>
        </p:sp>
        <p:sp>
          <p:nvSpPr>
            <p:cNvPr id="38" name="Speech Bubble: Rectangle with Corners Rounded 37">
              <a:extLst>
                <a:ext uri="{FF2B5EF4-FFF2-40B4-BE49-F238E27FC236}">
                  <a16:creationId xmlns:a16="http://schemas.microsoft.com/office/drawing/2014/main" id="{DAB2CDC7-4A34-4DC6-A762-8C3B77EDB45E}"/>
                </a:ext>
              </a:extLst>
            </p:cNvPr>
            <p:cNvSpPr/>
            <p:nvPr/>
          </p:nvSpPr>
          <p:spPr>
            <a:xfrm>
              <a:off x="1276155" y="6252641"/>
              <a:ext cx="1858918" cy="248644"/>
            </a:xfrm>
            <a:prstGeom prst="wedgeRoundRectCallout">
              <a:avLst>
                <a:gd name="adj1" fmla="val -50339"/>
                <a:gd name="adj2" fmla="val -20190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32.390, -86.238 </a:t>
              </a:r>
            </a:p>
          </p:txBody>
        </p:sp>
        <p:sp>
          <p:nvSpPr>
            <p:cNvPr id="39" name="Speech Bubble: Rectangle with Corners Rounded 38">
              <a:extLst>
                <a:ext uri="{FF2B5EF4-FFF2-40B4-BE49-F238E27FC236}">
                  <a16:creationId xmlns:a16="http://schemas.microsoft.com/office/drawing/2014/main" id="{B71808BE-DE3A-4C24-88AD-F54A7DCEB5F7}"/>
                </a:ext>
              </a:extLst>
            </p:cNvPr>
            <p:cNvSpPr/>
            <p:nvPr/>
          </p:nvSpPr>
          <p:spPr>
            <a:xfrm>
              <a:off x="2625997" y="4028498"/>
              <a:ext cx="1858918" cy="248644"/>
            </a:xfrm>
            <a:prstGeom prst="wedgeRoundRectCallout">
              <a:avLst>
                <a:gd name="adj1" fmla="val 16148"/>
                <a:gd name="adj2" fmla="val 4366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32.393, -86.236</a:t>
              </a:r>
            </a:p>
          </p:txBody>
        </p:sp>
        <p:sp>
          <p:nvSpPr>
            <p:cNvPr id="40" name="Speech Bubble: Rectangle with Corners Rounded 39">
              <a:extLst>
                <a:ext uri="{FF2B5EF4-FFF2-40B4-BE49-F238E27FC236}">
                  <a16:creationId xmlns:a16="http://schemas.microsoft.com/office/drawing/2014/main" id="{79E8C44F-7719-45FB-8902-CF368793BFD7}"/>
                </a:ext>
              </a:extLst>
            </p:cNvPr>
            <p:cNvSpPr/>
            <p:nvPr/>
          </p:nvSpPr>
          <p:spPr>
            <a:xfrm>
              <a:off x="1212513" y="2182843"/>
              <a:ext cx="1858918" cy="248644"/>
            </a:xfrm>
            <a:prstGeom prst="wedgeRoundRectCallout">
              <a:avLst>
                <a:gd name="adj1" fmla="val -79529"/>
                <a:gd name="adj2" fmla="val 5093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32.394, -86.239 </a:t>
              </a:r>
            </a:p>
          </p:txBody>
        </p:sp>
        <p:sp>
          <p:nvSpPr>
            <p:cNvPr id="41" name="Speech Bubble: Rectangle with Corners Rounded 40">
              <a:extLst>
                <a:ext uri="{FF2B5EF4-FFF2-40B4-BE49-F238E27FC236}">
                  <a16:creationId xmlns:a16="http://schemas.microsoft.com/office/drawing/2014/main" id="{1ED84729-A4AE-47E1-A9BB-DF17DBC761E6}"/>
                </a:ext>
              </a:extLst>
            </p:cNvPr>
            <p:cNvSpPr/>
            <p:nvPr/>
          </p:nvSpPr>
          <p:spPr>
            <a:xfrm>
              <a:off x="361794" y="3841404"/>
              <a:ext cx="1858918" cy="248644"/>
            </a:xfrm>
            <a:prstGeom prst="wedgeRoundRectCallout">
              <a:avLst>
                <a:gd name="adj1" fmla="val -31961"/>
                <a:gd name="adj2" fmla="val -4362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32.395, -86.239</a:t>
              </a:r>
            </a:p>
          </p:txBody>
        </p:sp>
        <p:sp>
          <p:nvSpPr>
            <p:cNvPr id="42" name="Speech Bubble: Rectangle with Corners Rounded 41">
              <a:extLst>
                <a:ext uri="{FF2B5EF4-FFF2-40B4-BE49-F238E27FC236}">
                  <a16:creationId xmlns:a16="http://schemas.microsoft.com/office/drawing/2014/main" id="{8F4FD18B-A7C4-4958-8A0D-E7E9EC0EB8C0}"/>
                </a:ext>
              </a:extLst>
            </p:cNvPr>
            <p:cNvSpPr/>
            <p:nvPr/>
          </p:nvSpPr>
          <p:spPr>
            <a:xfrm>
              <a:off x="452216" y="4267176"/>
              <a:ext cx="1858918" cy="248644"/>
            </a:xfrm>
            <a:prstGeom prst="wedgeRoundRectCallout">
              <a:avLst>
                <a:gd name="adj1" fmla="val -43853"/>
                <a:gd name="adj2" fmla="val 4527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32.391, -86.239 </a:t>
              </a:r>
            </a:p>
          </p:txBody>
        </p:sp>
      </p:grpSp>
    </p:spTree>
    <p:extLst>
      <p:ext uri="{BB962C8B-B14F-4D97-AF65-F5344CB8AC3E}">
        <p14:creationId xmlns:p14="http://schemas.microsoft.com/office/powerpoint/2010/main" val="19228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D2E5-1624-486F-BF93-85BE95E3FD69}"/>
              </a:ext>
            </a:extLst>
          </p:cNvPr>
          <p:cNvSpPr>
            <a:spLocks noGrp="1"/>
          </p:cNvSpPr>
          <p:nvPr>
            <p:ph type="title"/>
          </p:nvPr>
        </p:nvSpPr>
        <p:spPr/>
        <p:txBody>
          <a:bodyPr/>
          <a:lstStyle/>
          <a:p>
            <a:r>
              <a:rPr lang="en-US" dirty="0">
                <a:solidFill>
                  <a:schemeClr val="bg1"/>
                </a:solidFill>
              </a:rPr>
              <a:t>Preliminary Engineering Report (PER)</a:t>
            </a:r>
          </a:p>
        </p:txBody>
      </p:sp>
      <p:sp>
        <p:nvSpPr>
          <p:cNvPr id="3" name="Content Placeholder 2">
            <a:extLst>
              <a:ext uri="{FF2B5EF4-FFF2-40B4-BE49-F238E27FC236}">
                <a16:creationId xmlns:a16="http://schemas.microsoft.com/office/drawing/2014/main" id="{D9C91E26-912C-4CD3-9A4C-FF0297434936}"/>
              </a:ext>
            </a:extLst>
          </p:cNvPr>
          <p:cNvSpPr>
            <a:spLocks noGrp="1"/>
          </p:cNvSpPr>
          <p:nvPr>
            <p:ph sz="half" idx="1"/>
          </p:nvPr>
        </p:nvSpPr>
        <p:spPr>
          <a:xfrm>
            <a:off x="838200" y="1825625"/>
            <a:ext cx="4294632" cy="4351338"/>
          </a:xfrm>
        </p:spPr>
        <p:txBody>
          <a:bodyPr/>
          <a:lstStyle/>
          <a:p>
            <a:r>
              <a:rPr lang="en-US" dirty="0">
                <a:solidFill>
                  <a:schemeClr val="bg1"/>
                </a:solidFill>
              </a:rPr>
              <a:t>Existing Conditions</a:t>
            </a:r>
          </a:p>
          <a:p>
            <a:endParaRPr lang="en-US" dirty="0">
              <a:solidFill>
                <a:schemeClr val="bg1"/>
              </a:solidFill>
            </a:endParaRPr>
          </a:p>
          <a:p>
            <a:r>
              <a:rPr lang="en-US" dirty="0">
                <a:solidFill>
                  <a:schemeClr val="bg1"/>
                </a:solidFill>
              </a:rPr>
              <a:t>Proposed Solutions</a:t>
            </a:r>
          </a:p>
          <a:p>
            <a:endParaRPr lang="en-US" dirty="0">
              <a:solidFill>
                <a:schemeClr val="bg1"/>
              </a:solidFill>
            </a:endParaRPr>
          </a:p>
          <a:p>
            <a:r>
              <a:rPr lang="en-US" dirty="0">
                <a:solidFill>
                  <a:schemeClr val="bg1"/>
                </a:solidFill>
              </a:rPr>
              <a:t>Project Maps/Drawings</a:t>
            </a:r>
          </a:p>
          <a:p>
            <a:endParaRPr lang="en-US" dirty="0">
              <a:solidFill>
                <a:schemeClr val="bg1"/>
              </a:solidFill>
            </a:endParaRPr>
          </a:p>
          <a:p>
            <a:r>
              <a:rPr lang="en-US" dirty="0">
                <a:solidFill>
                  <a:schemeClr val="bg1"/>
                </a:solidFill>
              </a:rPr>
              <a:t>Cost Estimate</a:t>
            </a:r>
          </a:p>
        </p:txBody>
      </p:sp>
    </p:spTree>
    <p:extLst>
      <p:ext uri="{BB962C8B-B14F-4D97-AF65-F5344CB8AC3E}">
        <p14:creationId xmlns:p14="http://schemas.microsoft.com/office/powerpoint/2010/main" val="258955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6786-9988-463E-B6B4-50E2D3567516}"/>
              </a:ext>
            </a:extLst>
          </p:cNvPr>
          <p:cNvSpPr>
            <a:spLocks noGrp="1"/>
          </p:cNvSpPr>
          <p:nvPr>
            <p:ph type="title"/>
          </p:nvPr>
        </p:nvSpPr>
        <p:spPr/>
        <p:txBody>
          <a:bodyPr/>
          <a:lstStyle/>
          <a:p>
            <a:r>
              <a:rPr lang="en-US" dirty="0">
                <a:solidFill>
                  <a:schemeClr val="bg1"/>
                </a:solidFill>
              </a:rPr>
              <a:t>Existing Conditions</a:t>
            </a:r>
          </a:p>
        </p:txBody>
      </p:sp>
      <p:sp>
        <p:nvSpPr>
          <p:cNvPr id="3" name="Content Placeholder 2">
            <a:extLst>
              <a:ext uri="{FF2B5EF4-FFF2-40B4-BE49-F238E27FC236}">
                <a16:creationId xmlns:a16="http://schemas.microsoft.com/office/drawing/2014/main" id="{1D5BB33F-35E7-4225-B6F8-520474816BF2}"/>
              </a:ext>
            </a:extLst>
          </p:cNvPr>
          <p:cNvSpPr>
            <a:spLocks noGrp="1"/>
          </p:cNvSpPr>
          <p:nvPr>
            <p:ph idx="1"/>
          </p:nvPr>
        </p:nvSpPr>
        <p:spPr/>
        <p:txBody>
          <a:bodyPr/>
          <a:lstStyle/>
          <a:p>
            <a:r>
              <a:rPr lang="en-US" dirty="0">
                <a:solidFill>
                  <a:schemeClr val="bg1"/>
                </a:solidFill>
              </a:rPr>
              <a:t>Brief description of entire system</a:t>
            </a:r>
          </a:p>
          <a:p>
            <a:pPr marL="0" indent="0">
              <a:buNone/>
            </a:pPr>
            <a:endParaRPr lang="en-US" dirty="0">
              <a:solidFill>
                <a:schemeClr val="bg1"/>
              </a:solidFill>
            </a:endParaRPr>
          </a:p>
          <a:p>
            <a:r>
              <a:rPr lang="en-US" dirty="0">
                <a:solidFill>
                  <a:schemeClr val="bg1"/>
                </a:solidFill>
              </a:rPr>
              <a:t>Description of the issue or problem</a:t>
            </a:r>
          </a:p>
          <a:p>
            <a:pPr lvl="1"/>
            <a:r>
              <a:rPr lang="en-US" dirty="0">
                <a:solidFill>
                  <a:schemeClr val="bg1"/>
                </a:solidFill>
              </a:rPr>
              <a:t>Current Pictures that show the problem and the problem area</a:t>
            </a:r>
          </a:p>
          <a:p>
            <a:pPr lvl="1"/>
            <a:r>
              <a:rPr lang="en-US" dirty="0">
                <a:solidFill>
                  <a:schemeClr val="bg1"/>
                </a:solidFill>
              </a:rPr>
              <a:t>Charts/Graphs that help visualize the problem</a:t>
            </a:r>
          </a:p>
          <a:p>
            <a:pPr lvl="1"/>
            <a:r>
              <a:rPr lang="en-US" dirty="0">
                <a:solidFill>
                  <a:schemeClr val="bg1"/>
                </a:solidFill>
              </a:rPr>
              <a:t>Aerial photos of the problem area (the higher the quality the better)</a:t>
            </a:r>
          </a:p>
          <a:p>
            <a:pPr lvl="1"/>
            <a:r>
              <a:rPr lang="en-US" dirty="0">
                <a:solidFill>
                  <a:schemeClr val="bg1"/>
                </a:solidFill>
              </a:rPr>
              <a:t>Etc.</a:t>
            </a:r>
          </a:p>
        </p:txBody>
      </p:sp>
    </p:spTree>
    <p:extLst>
      <p:ext uri="{BB962C8B-B14F-4D97-AF65-F5344CB8AC3E}">
        <p14:creationId xmlns:p14="http://schemas.microsoft.com/office/powerpoint/2010/main" val="5728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45F-2397-4B17-9B36-A43820FD900B}"/>
              </a:ext>
            </a:extLst>
          </p:cNvPr>
          <p:cNvSpPr>
            <a:spLocks noGrp="1"/>
          </p:cNvSpPr>
          <p:nvPr>
            <p:ph type="title"/>
          </p:nvPr>
        </p:nvSpPr>
        <p:spPr/>
        <p:txBody>
          <a:bodyPr/>
          <a:lstStyle/>
          <a:p>
            <a:r>
              <a:rPr lang="en-US" dirty="0">
                <a:solidFill>
                  <a:schemeClr val="bg1"/>
                </a:solidFill>
              </a:rPr>
              <a:t>Proposed Solutions</a:t>
            </a:r>
          </a:p>
        </p:txBody>
      </p:sp>
      <p:sp>
        <p:nvSpPr>
          <p:cNvPr id="3" name="Content Placeholder 2">
            <a:extLst>
              <a:ext uri="{FF2B5EF4-FFF2-40B4-BE49-F238E27FC236}">
                <a16:creationId xmlns:a16="http://schemas.microsoft.com/office/drawing/2014/main" id="{B59C9C73-B32C-44A3-89AE-358C9C867875}"/>
              </a:ext>
            </a:extLst>
          </p:cNvPr>
          <p:cNvSpPr>
            <a:spLocks noGrp="1"/>
          </p:cNvSpPr>
          <p:nvPr>
            <p:ph idx="1"/>
          </p:nvPr>
        </p:nvSpPr>
        <p:spPr/>
        <p:txBody>
          <a:bodyPr/>
          <a:lstStyle/>
          <a:p>
            <a:r>
              <a:rPr lang="en-US" dirty="0">
                <a:solidFill>
                  <a:schemeClr val="bg1"/>
                </a:solidFill>
              </a:rPr>
              <a:t>Description of the solution</a:t>
            </a:r>
          </a:p>
          <a:p>
            <a:pPr marL="0" indent="0">
              <a:buNone/>
            </a:pPr>
            <a:endParaRPr lang="en-US" dirty="0">
              <a:solidFill>
                <a:schemeClr val="bg1"/>
              </a:solidFill>
            </a:endParaRPr>
          </a:p>
          <a:p>
            <a:pPr lvl="1"/>
            <a:r>
              <a:rPr lang="en-US" dirty="0">
                <a:solidFill>
                  <a:schemeClr val="bg1"/>
                </a:solidFill>
              </a:rPr>
              <a:t>What the plan is to correct the situation</a:t>
            </a:r>
          </a:p>
          <a:p>
            <a:pPr lvl="1"/>
            <a:r>
              <a:rPr lang="en-US" dirty="0">
                <a:solidFill>
                  <a:schemeClr val="bg1"/>
                </a:solidFill>
              </a:rPr>
              <a:t>How the plan alleviates the situation</a:t>
            </a:r>
          </a:p>
          <a:p>
            <a:pPr lvl="1"/>
            <a:r>
              <a:rPr lang="en-US" dirty="0">
                <a:solidFill>
                  <a:schemeClr val="bg1"/>
                </a:solidFill>
              </a:rPr>
              <a:t>Life expectancy of the solution</a:t>
            </a:r>
          </a:p>
          <a:p>
            <a:pPr lvl="1"/>
            <a:r>
              <a:rPr lang="en-US" dirty="0">
                <a:solidFill>
                  <a:schemeClr val="bg1"/>
                </a:solidFill>
              </a:rPr>
              <a:t>Alternatives to the selected solution considered and reason for non-selection</a:t>
            </a:r>
          </a:p>
          <a:p>
            <a:pPr lvl="2"/>
            <a:r>
              <a:rPr lang="en-US" dirty="0">
                <a:solidFill>
                  <a:schemeClr val="bg1"/>
                </a:solidFill>
              </a:rPr>
              <a:t>Multi-phased projects</a:t>
            </a:r>
          </a:p>
          <a:p>
            <a:pPr lvl="2"/>
            <a:r>
              <a:rPr lang="en-US" dirty="0">
                <a:solidFill>
                  <a:schemeClr val="bg1"/>
                </a:solidFill>
              </a:rPr>
              <a:t>Optional methods of construction</a:t>
            </a:r>
          </a:p>
          <a:p>
            <a:pPr lvl="2"/>
            <a:r>
              <a:rPr lang="en-US" dirty="0">
                <a:solidFill>
                  <a:schemeClr val="bg1"/>
                </a:solidFill>
              </a:rPr>
              <a:t>Optional construction materials</a:t>
            </a:r>
          </a:p>
        </p:txBody>
      </p:sp>
    </p:spTree>
    <p:extLst>
      <p:ext uri="{BB962C8B-B14F-4D97-AF65-F5344CB8AC3E}">
        <p14:creationId xmlns:p14="http://schemas.microsoft.com/office/powerpoint/2010/main" val="96446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CAA5-FDF1-459C-9FEF-915E1E0A5C20}"/>
              </a:ext>
            </a:extLst>
          </p:cNvPr>
          <p:cNvSpPr>
            <a:spLocks noGrp="1"/>
          </p:cNvSpPr>
          <p:nvPr>
            <p:ph type="title"/>
          </p:nvPr>
        </p:nvSpPr>
        <p:spPr/>
        <p:txBody>
          <a:bodyPr/>
          <a:lstStyle/>
          <a:p>
            <a:r>
              <a:rPr lang="en-US" dirty="0">
                <a:solidFill>
                  <a:schemeClr val="bg1"/>
                </a:solidFill>
              </a:rPr>
              <a:t>Project Maps/Drawings</a:t>
            </a:r>
          </a:p>
        </p:txBody>
      </p:sp>
      <p:sp>
        <p:nvSpPr>
          <p:cNvPr id="3" name="Content Placeholder 2">
            <a:extLst>
              <a:ext uri="{FF2B5EF4-FFF2-40B4-BE49-F238E27FC236}">
                <a16:creationId xmlns:a16="http://schemas.microsoft.com/office/drawing/2014/main" id="{22A67E42-1666-450A-A231-9F9770B8C79A}"/>
              </a:ext>
            </a:extLst>
          </p:cNvPr>
          <p:cNvSpPr>
            <a:spLocks noGrp="1"/>
          </p:cNvSpPr>
          <p:nvPr>
            <p:ph idx="1"/>
          </p:nvPr>
        </p:nvSpPr>
        <p:spPr>
          <a:xfrm>
            <a:off x="268224" y="1402081"/>
            <a:ext cx="11667744" cy="4376928"/>
          </a:xfrm>
        </p:spPr>
        <p:txBody>
          <a:bodyPr/>
          <a:lstStyle/>
          <a:p>
            <a:r>
              <a:rPr lang="en-US" dirty="0">
                <a:solidFill>
                  <a:schemeClr val="bg1"/>
                </a:solidFill>
              </a:rPr>
              <a:t>Project location/vicinity map</a:t>
            </a:r>
          </a:p>
          <a:p>
            <a:r>
              <a:rPr lang="en-US" dirty="0">
                <a:solidFill>
                  <a:schemeClr val="bg1"/>
                </a:solidFill>
              </a:rPr>
              <a:t>Project Site Limits map</a:t>
            </a:r>
          </a:p>
          <a:p>
            <a:r>
              <a:rPr lang="en-US" dirty="0">
                <a:solidFill>
                  <a:schemeClr val="bg1"/>
                </a:solidFill>
              </a:rPr>
              <a:t>Existing conditions drawing (superimposed on an aerial photo if possible)</a:t>
            </a:r>
          </a:p>
          <a:p>
            <a:r>
              <a:rPr lang="en-US" dirty="0">
                <a:solidFill>
                  <a:schemeClr val="bg1"/>
                </a:solidFill>
              </a:rPr>
              <a:t>Proposed construction drawing (superimposed on an aerial photo if possible)</a:t>
            </a:r>
          </a:p>
          <a:p>
            <a:pPr lvl="1"/>
            <a:r>
              <a:rPr lang="en-US" dirty="0">
                <a:solidFill>
                  <a:schemeClr val="bg1"/>
                </a:solidFill>
              </a:rPr>
              <a:t>Consider showing the proposed construction drawings on project area photos</a:t>
            </a:r>
          </a:p>
          <a:p>
            <a:r>
              <a:rPr lang="en-US" dirty="0">
                <a:solidFill>
                  <a:schemeClr val="bg1"/>
                </a:solidFill>
              </a:rPr>
              <a:t>Project limits outlined on an aerial photo/drawing</a:t>
            </a:r>
          </a:p>
          <a:p>
            <a:pPr lvl="1"/>
            <a:r>
              <a:rPr lang="en-US" dirty="0">
                <a:solidFill>
                  <a:schemeClr val="bg1"/>
                </a:solidFill>
              </a:rPr>
              <a:t>Important for Environmental Reviews</a:t>
            </a:r>
          </a:p>
          <a:p>
            <a:r>
              <a:rPr lang="en-US" dirty="0">
                <a:solidFill>
                  <a:schemeClr val="bg1"/>
                </a:solidFill>
              </a:rPr>
              <a:t>Project area photo location and direction map (descriptions w/photos)</a:t>
            </a:r>
          </a:p>
          <a:p>
            <a:r>
              <a:rPr lang="en-US" dirty="0">
                <a:solidFill>
                  <a:schemeClr val="bg1"/>
                </a:solidFill>
              </a:rPr>
              <a:t>Consider adding GPS coordinates for the project</a:t>
            </a:r>
          </a:p>
        </p:txBody>
      </p:sp>
    </p:spTree>
    <p:extLst>
      <p:ext uri="{BB962C8B-B14F-4D97-AF65-F5344CB8AC3E}">
        <p14:creationId xmlns:p14="http://schemas.microsoft.com/office/powerpoint/2010/main" val="155977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59DEBF-C45A-412B-AEB3-52512AD37186}"/>
              </a:ext>
            </a:extLst>
          </p:cNvPr>
          <p:cNvPicPr>
            <a:picLocks noChangeAspect="1"/>
          </p:cNvPicPr>
          <p:nvPr/>
        </p:nvPicPr>
        <p:blipFill>
          <a:blip r:embed="rId3"/>
          <a:stretch>
            <a:fillRect/>
          </a:stretch>
        </p:blipFill>
        <p:spPr>
          <a:xfrm>
            <a:off x="1399608" y="208547"/>
            <a:ext cx="4077071" cy="6440905"/>
          </a:xfrm>
          <a:prstGeom prst="rect">
            <a:avLst/>
          </a:prstGeom>
        </p:spPr>
      </p:pic>
      <p:sp>
        <p:nvSpPr>
          <p:cNvPr id="3" name="Oval 2">
            <a:extLst>
              <a:ext uri="{FF2B5EF4-FFF2-40B4-BE49-F238E27FC236}">
                <a16:creationId xmlns:a16="http://schemas.microsoft.com/office/drawing/2014/main" id="{C116A85B-EE90-418E-9BAA-E146A922230F}"/>
              </a:ext>
            </a:extLst>
          </p:cNvPr>
          <p:cNvSpPr/>
          <p:nvPr/>
        </p:nvSpPr>
        <p:spPr>
          <a:xfrm>
            <a:off x="3102864" y="3089999"/>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4" name="Straight Arrow Connector 3">
            <a:extLst>
              <a:ext uri="{FF2B5EF4-FFF2-40B4-BE49-F238E27FC236}">
                <a16:creationId xmlns:a16="http://schemas.microsoft.com/office/drawing/2014/main" id="{D18257C9-FE3A-4029-B0CC-93847F51695F}"/>
              </a:ext>
            </a:extLst>
          </p:cNvPr>
          <p:cNvCxnSpPr/>
          <p:nvPr/>
        </p:nvCxnSpPr>
        <p:spPr>
          <a:xfrm>
            <a:off x="2956560" y="1943951"/>
            <a:ext cx="560832" cy="1194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A5C0F-17D7-41D9-B308-2AAA1B0BABFB}"/>
              </a:ext>
            </a:extLst>
          </p:cNvPr>
          <p:cNvSpPr txBox="1"/>
          <p:nvPr/>
        </p:nvSpPr>
        <p:spPr>
          <a:xfrm>
            <a:off x="2374392" y="1588597"/>
            <a:ext cx="1725168" cy="369332"/>
          </a:xfrm>
          <a:prstGeom prst="rect">
            <a:avLst/>
          </a:prstGeom>
          <a:noFill/>
        </p:spPr>
        <p:txBody>
          <a:bodyPr wrap="square" rtlCol="0">
            <a:spAutoFit/>
          </a:bodyPr>
          <a:lstStyle/>
          <a:p>
            <a:r>
              <a:rPr lang="en-US" dirty="0"/>
              <a:t>Project Location</a:t>
            </a:r>
          </a:p>
        </p:txBody>
      </p:sp>
      <p:pic>
        <p:nvPicPr>
          <p:cNvPr id="6" name="Picture 5">
            <a:extLst>
              <a:ext uri="{FF2B5EF4-FFF2-40B4-BE49-F238E27FC236}">
                <a16:creationId xmlns:a16="http://schemas.microsoft.com/office/drawing/2014/main" id="{FA4ACB55-08C1-46B3-BA3B-736CB0CB52EA}"/>
              </a:ext>
            </a:extLst>
          </p:cNvPr>
          <p:cNvPicPr>
            <a:picLocks noChangeAspect="1"/>
          </p:cNvPicPr>
          <p:nvPr/>
        </p:nvPicPr>
        <p:blipFill>
          <a:blip r:embed="rId4"/>
          <a:stretch>
            <a:fillRect/>
          </a:stretch>
        </p:blipFill>
        <p:spPr>
          <a:xfrm>
            <a:off x="6584769" y="208546"/>
            <a:ext cx="4281352" cy="6440905"/>
          </a:xfrm>
          <a:prstGeom prst="rect">
            <a:avLst/>
          </a:prstGeom>
        </p:spPr>
      </p:pic>
      <p:sp>
        <p:nvSpPr>
          <p:cNvPr id="7" name="Oval 6">
            <a:extLst>
              <a:ext uri="{FF2B5EF4-FFF2-40B4-BE49-F238E27FC236}">
                <a16:creationId xmlns:a16="http://schemas.microsoft.com/office/drawing/2014/main" id="{4C634523-0E7B-4AEB-8A53-59E714DE446D}"/>
              </a:ext>
            </a:extLst>
          </p:cNvPr>
          <p:cNvSpPr/>
          <p:nvPr/>
        </p:nvSpPr>
        <p:spPr>
          <a:xfrm>
            <a:off x="8099446" y="2842019"/>
            <a:ext cx="1371600" cy="1371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8" name="Straight Arrow Connector 7">
            <a:extLst>
              <a:ext uri="{FF2B5EF4-FFF2-40B4-BE49-F238E27FC236}">
                <a16:creationId xmlns:a16="http://schemas.microsoft.com/office/drawing/2014/main" id="{0FEB314B-20E4-433E-8E7E-4938AC084726}"/>
              </a:ext>
            </a:extLst>
          </p:cNvPr>
          <p:cNvCxnSpPr/>
          <p:nvPr/>
        </p:nvCxnSpPr>
        <p:spPr>
          <a:xfrm>
            <a:off x="7953142" y="1695971"/>
            <a:ext cx="560832" cy="1194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FFBCA3-4061-45FE-9D36-233F4F79F888}"/>
              </a:ext>
            </a:extLst>
          </p:cNvPr>
          <p:cNvSpPr txBox="1"/>
          <p:nvPr/>
        </p:nvSpPr>
        <p:spPr>
          <a:xfrm>
            <a:off x="7370974" y="1340617"/>
            <a:ext cx="1725168" cy="369332"/>
          </a:xfrm>
          <a:prstGeom prst="rect">
            <a:avLst/>
          </a:prstGeom>
          <a:noFill/>
        </p:spPr>
        <p:txBody>
          <a:bodyPr wrap="square" rtlCol="0">
            <a:spAutoFit/>
          </a:bodyPr>
          <a:lstStyle/>
          <a:p>
            <a:r>
              <a:rPr lang="en-US" dirty="0"/>
              <a:t>Project Location</a:t>
            </a:r>
          </a:p>
        </p:txBody>
      </p:sp>
    </p:spTree>
    <p:extLst>
      <p:ext uri="{BB962C8B-B14F-4D97-AF65-F5344CB8AC3E}">
        <p14:creationId xmlns:p14="http://schemas.microsoft.com/office/powerpoint/2010/main" val="423147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1288265DEEA45A43A8908C6A67B2CC3B" ma:contentTypeVersion="10" ma:contentTypeDescription="Create a new document." ma:contentTypeScope="" ma:versionID="3b668c37f8bc1376400f86a4b70791d3">
  <xsd:schema xmlns:xsd="http://www.w3.org/2001/XMLSchema" xmlns:xs="http://www.w3.org/2001/XMLSchema" xmlns:p="http://schemas.microsoft.com/office/2006/metadata/properties" xmlns:ns2="e6067449-8796-49e4-8d61-964a215ef526" xmlns:ns3="e3827cdd-6440-40be-8500-967997ea7e09" targetNamespace="http://schemas.microsoft.com/office/2006/metadata/properties" ma:root="true" ma:fieldsID="69f37a811dd1e1cbd6f3afedaa03e57d" ns2:_="" ns3:_="">
    <xsd:import namespace="e6067449-8796-49e4-8d61-964a215ef526"/>
    <xsd:import namespace="e3827cdd-6440-40be-8500-967997ea7e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67449-8796-49e4-8d61-964a215ef5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827cdd-6440-40be-8500-967997ea7e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178F9-6A12-4C50-8576-0D0959F8A028}">
  <ds:schemaRefs>
    <ds:schemaRef ds:uri="http://schemas.microsoft.com/office/2006/metadata/properties"/>
    <ds:schemaRef ds:uri="http://schemas.microsoft.com/office/infopath/2007/PartnerControls"/>
    <ds:schemaRef ds:uri="e6067449-8796-49e4-8d61-964a215ef526"/>
  </ds:schemaRefs>
</ds:datastoreItem>
</file>

<file path=customXml/itemProps2.xml><?xml version="1.0" encoding="utf-8"?>
<ds:datastoreItem xmlns:ds="http://schemas.openxmlformats.org/officeDocument/2006/customXml" ds:itemID="{AD3E9730-EBDA-4536-BC38-1BC154766954}">
  <ds:schemaRefs>
    <ds:schemaRef ds:uri="http://schemas.microsoft.com/sharepoint/v3/contenttype/forms"/>
  </ds:schemaRefs>
</ds:datastoreItem>
</file>

<file path=customXml/itemProps3.xml><?xml version="1.0" encoding="utf-8"?>
<ds:datastoreItem xmlns:ds="http://schemas.openxmlformats.org/officeDocument/2006/customXml" ds:itemID="{8E289688-8041-4939-ACE0-293ABBD5D743}"/>
</file>

<file path=customXml/itemProps4.xml><?xml version="1.0" encoding="utf-8"?>
<ds:datastoreItem xmlns:ds="http://schemas.openxmlformats.org/officeDocument/2006/customXml" ds:itemID="{210CD8C1-42C9-4729-AF83-EDC820EA2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67449-8796-49e4-8d61-964a215ef526"/>
    <ds:schemaRef ds:uri="e3827cdd-6440-40be-8500-967997ea7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1906</TotalTime>
  <Words>2021</Words>
  <Application>Microsoft Office PowerPoint</Application>
  <PresentationFormat>Widescreen</PresentationFormat>
  <Paragraphs>178</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2024 Application Workshop Engineering</vt:lpstr>
      <vt:lpstr>Environmental Considerations</vt:lpstr>
      <vt:lpstr>Buy American Preference Applies to</vt:lpstr>
      <vt:lpstr>Project Description Location Issues</vt:lpstr>
      <vt:lpstr>Preliminary Engineering Report (PER)</vt:lpstr>
      <vt:lpstr>Existing Conditions</vt:lpstr>
      <vt:lpstr>Proposed Solutions</vt:lpstr>
      <vt:lpstr>Project Maps/Drawings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Estimate</vt:lpstr>
      <vt:lpstr>Cost Estimate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Perkins, Christopher</dc:creator>
  <cp:lastModifiedBy>Prince, Tonika</cp:lastModifiedBy>
  <cp:revision>47</cp:revision>
  <cp:lastPrinted>2019-04-26T12:55:17Z</cp:lastPrinted>
  <dcterms:created xsi:type="dcterms:W3CDTF">2018-05-11T15:16:45Z</dcterms:created>
  <dcterms:modified xsi:type="dcterms:W3CDTF">2024-04-19T12:35:32Z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0x0101001288265DEEA45A43A8908C6A67B2CC3B</vt:lpwstr>
  </property>
  <property fmtid="{D5CDD505-2E9C-101B-9397-08002B2CF9AE}" pid="3" name="_dlc_DocIdItemGuid">
    <vt:lpwstr>23a5aa82-a4e4-4402-bf34-60e42cf31911</vt:lpwstr>
  </property>
</Properties>
</file>