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4"/>
  </p:sldMasterIdLst>
  <p:notesMasterIdLst>
    <p:notesMasterId r:id="rId35"/>
  </p:notesMasterIdLst>
  <p:sldIdLst>
    <p:sldId id="258" r:id="rId5"/>
    <p:sldId id="262" r:id="rId6"/>
    <p:sldId id="282" r:id="rId7"/>
    <p:sldId id="267" r:id="rId8"/>
    <p:sldId id="263" r:id="rId9"/>
    <p:sldId id="273" r:id="rId10"/>
    <p:sldId id="271" r:id="rId11"/>
    <p:sldId id="264" r:id="rId12"/>
    <p:sldId id="268" r:id="rId13"/>
    <p:sldId id="295" r:id="rId14"/>
    <p:sldId id="296" r:id="rId15"/>
    <p:sldId id="298" r:id="rId16"/>
    <p:sldId id="297" r:id="rId17"/>
    <p:sldId id="299" r:id="rId18"/>
    <p:sldId id="290" r:id="rId19"/>
    <p:sldId id="285" r:id="rId20"/>
    <p:sldId id="304" r:id="rId21"/>
    <p:sldId id="291" r:id="rId22"/>
    <p:sldId id="265" r:id="rId23"/>
    <p:sldId id="305" r:id="rId24"/>
    <p:sldId id="306" r:id="rId25"/>
    <p:sldId id="307" r:id="rId26"/>
    <p:sldId id="308" r:id="rId27"/>
    <p:sldId id="309" r:id="rId28"/>
    <p:sldId id="310" r:id="rId29"/>
    <p:sldId id="312" r:id="rId30"/>
    <p:sldId id="294" r:id="rId31"/>
    <p:sldId id="266" r:id="rId32"/>
    <p:sldId id="313" r:id="rId33"/>
    <p:sldId id="288"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3A29-77E2-1FFD-F370-BED9AFE10E0C}" name="May, Dorothy" initials="MD" userId="S::Dorothy.May@adeca.alabama.gov::5a3db42d-28ad-483f-8d2f-b08969fab6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4D"/>
    <a:srgbClr val="242451"/>
    <a:srgbClr val="F5C445"/>
    <a:srgbClr val="33CC99"/>
    <a:srgbClr val="212121"/>
    <a:srgbClr val="EDF6FF"/>
    <a:srgbClr val="331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ghbors, Maureen" userId="6b4c143f-acf1-48df-9363-aa587d3acc05" providerId="ADAL" clId="{0BFC4E16-AF39-4B12-AFCC-DB15A831BE3A}"/>
    <pc:docChg chg="modSld">
      <pc:chgData name="Neighbors, Maureen" userId="6b4c143f-acf1-48df-9363-aa587d3acc05" providerId="ADAL" clId="{0BFC4E16-AF39-4B12-AFCC-DB15A831BE3A}" dt="2023-10-11T12:52:39.203" v="34" actId="20577"/>
      <pc:docMkLst>
        <pc:docMk/>
      </pc:docMkLst>
      <pc:sldChg chg="modSp mod">
        <pc:chgData name="Neighbors, Maureen" userId="6b4c143f-acf1-48df-9363-aa587d3acc05" providerId="ADAL" clId="{0BFC4E16-AF39-4B12-AFCC-DB15A831BE3A}" dt="2023-10-11T12:52:39.203" v="34" actId="20577"/>
        <pc:sldMkLst>
          <pc:docMk/>
          <pc:sldMk cId="1332747934" sldId="304"/>
        </pc:sldMkLst>
        <pc:spChg chg="mod">
          <ac:chgData name="Neighbors, Maureen" userId="6b4c143f-acf1-48df-9363-aa587d3acc05" providerId="ADAL" clId="{0BFC4E16-AF39-4B12-AFCC-DB15A831BE3A}" dt="2023-10-11T12:52:39.203" v="34" actId="20577"/>
          <ac:spMkLst>
            <pc:docMk/>
            <pc:sldMk cId="1332747934" sldId="304"/>
            <ac:spMk id="7" creationId="{0E82BF88-BCDC-2CDA-83D7-8B5D17CDD3EB}"/>
          </ac:spMkLst>
        </pc:spChg>
        <pc:graphicFrameChg chg="modGraphic">
          <ac:chgData name="Neighbors, Maureen" userId="6b4c143f-acf1-48df-9363-aa587d3acc05" providerId="ADAL" clId="{0BFC4E16-AF39-4B12-AFCC-DB15A831BE3A}" dt="2023-10-11T12:52:28.961" v="13" actId="14734"/>
          <ac:graphicFrameMkLst>
            <pc:docMk/>
            <pc:sldMk cId="1332747934" sldId="304"/>
            <ac:graphicFrameMk id="5" creationId="{8CC19E70-9942-B97B-4FD9-DB4900A6C08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1143000" y="685800"/>
            <a:ext cx="4572000" cy="3429000"/>
          </a:xfrm>
          <a:prstGeom prst="rect">
            <a:avLst/>
          </a:prstGeom>
        </p:spPr>
        <p:txBody>
          <a:bodyPr/>
          <a:lstStyle/>
          <a:p>
            <a:endParaRPr/>
          </a:p>
        </p:txBody>
      </p:sp>
      <p:sp>
        <p:nvSpPr>
          <p:cNvPr id="398" name="Shape 3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urple">
    <p:bg>
      <p:bgPr>
        <a:solidFill>
          <a:srgbClr val="242451"/>
        </a:solidFill>
        <a:effectLst/>
      </p:bgPr>
    </p:bg>
    <p:spTree>
      <p:nvGrpSpPr>
        <p:cNvPr id="1" name=""/>
        <p:cNvGrpSpPr/>
        <p:nvPr/>
      </p:nvGrpSpPr>
      <p:grpSpPr>
        <a:xfrm>
          <a:off x="0" y="0"/>
          <a:ext cx="0" cy="0"/>
          <a:chOff x="0" y="0"/>
          <a:chExt cx="0" cy="0"/>
        </a:xfrm>
      </p:grpSpPr>
      <p:sp>
        <p:nvSpPr>
          <p:cNvPr id="12" name="Title of the Presentation"/>
          <p:cNvSpPr txBox="1">
            <a:spLocks noGrp="1"/>
          </p:cNvSpPr>
          <p:nvPr>
            <p:ph type="body" sz="quarter" idx="21"/>
          </p:nvPr>
        </p:nvSpPr>
        <p:spPr>
          <a:xfrm>
            <a:off x="1707657" y="2159000"/>
            <a:ext cx="10915445" cy="2872581"/>
          </a:xfrm>
          <a:prstGeom prst="rect">
            <a:avLst/>
          </a:prstGeom>
        </p:spPr>
        <p:txBody>
          <a:bodyPr anchor="t">
            <a:spAutoFit/>
          </a:bodyPr>
          <a:lstStyle>
            <a:lvl1pPr marL="0" indent="0">
              <a:lnSpc>
                <a:spcPct val="90000"/>
              </a:lnSpc>
              <a:spcBef>
                <a:spcPts val="0"/>
              </a:spcBef>
              <a:buSzTx/>
              <a:buNone/>
              <a:defRPr sz="10000" b="1">
                <a:solidFill>
                  <a:srgbClr val="EDF5FF"/>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Presentation</a:t>
            </a:r>
          </a:p>
        </p:txBody>
      </p:sp>
      <p:sp>
        <p:nvSpPr>
          <p:cNvPr id="13" name="Subhead of Presentation"/>
          <p:cNvSpPr txBox="1">
            <a:spLocks noGrp="1"/>
          </p:cNvSpPr>
          <p:nvPr>
            <p:ph type="body" sz="quarter" idx="22"/>
          </p:nvPr>
        </p:nvSpPr>
        <p:spPr>
          <a:xfrm>
            <a:off x="1707657" y="5359400"/>
            <a:ext cx="10915445" cy="587340"/>
          </a:xfrm>
          <a:prstGeom prst="rect">
            <a:avLst/>
          </a:prstGeom>
        </p:spPr>
        <p:txBody>
          <a:bodyPr anchor="t">
            <a:spAutoFit/>
          </a:bodyPr>
          <a:lstStyle>
            <a:lvl1pPr marL="0" indent="0">
              <a:lnSpc>
                <a:spcPct val="90000"/>
              </a:lnSpc>
              <a:spcBef>
                <a:spcPts val="0"/>
              </a:spcBef>
              <a:buSzTx/>
              <a:buNone/>
              <a:defRPr sz="35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14" name="Date of Presentation"/>
          <p:cNvSpPr txBox="1">
            <a:spLocks noGrp="1"/>
          </p:cNvSpPr>
          <p:nvPr>
            <p:ph type="body" sz="quarter" idx="23"/>
          </p:nvPr>
        </p:nvSpPr>
        <p:spPr>
          <a:xfrm>
            <a:off x="1707657" y="9194800"/>
            <a:ext cx="10915445" cy="545790"/>
          </a:xfrm>
          <a:prstGeom prst="rect">
            <a:avLst/>
          </a:prstGeom>
        </p:spPr>
        <p:txBody>
          <a:bodyPr anchor="t">
            <a:spAutoFit/>
          </a:bodyPr>
          <a:lstStyle>
            <a:lvl1pPr marL="0" indent="0">
              <a:lnSpc>
                <a:spcPct val="90000"/>
              </a:lnSpc>
              <a:spcBef>
                <a:spcPts val="0"/>
              </a:spcBef>
              <a:buSzTx/>
              <a:buNone/>
              <a:defRPr sz="32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Date of Presentation</a:t>
            </a:r>
          </a:p>
        </p:txBody>
      </p:sp>
      <p:sp>
        <p:nvSpPr>
          <p:cNvPr id="4" name="Image">
            <a:extLst>
              <a:ext uri="{FF2B5EF4-FFF2-40B4-BE49-F238E27FC236}">
                <a16:creationId xmlns:a16="http://schemas.microsoft.com/office/drawing/2014/main" id="{027BF6E4-7324-B77F-449E-34EAEE2C02BD}"/>
              </a:ext>
            </a:extLst>
          </p:cNvPr>
          <p:cNvSpPr>
            <a:spLocks noGrp="1"/>
          </p:cNvSpPr>
          <p:nvPr>
            <p:ph type="pic" idx="24"/>
          </p:nvPr>
        </p:nvSpPr>
        <p:spPr>
          <a:xfrm>
            <a:off x="13676244" y="-1"/>
            <a:ext cx="10707756" cy="13716001"/>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Text with Photo Left">
    <p:bg>
      <p:bgPr>
        <a:solidFill>
          <a:srgbClr val="EDF5FF"/>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846A55E3-A75E-0FE1-538C-91D730A2FEA5}"/>
              </a:ext>
            </a:extLst>
          </p:cNvPr>
          <p:cNvSpPr>
            <a:spLocks noGrp="1"/>
          </p:cNvSpPr>
          <p:nvPr>
            <p:ph type="pic" idx="25"/>
          </p:nvPr>
        </p:nvSpPr>
        <p:spPr>
          <a:xfrm>
            <a:off x="-655982" y="-536713"/>
            <a:ext cx="11330608" cy="12046227"/>
          </a:xfrm>
          <a:prstGeom prst="roundRect">
            <a:avLst>
              <a:gd name="adj" fmla="val 3115"/>
            </a:avLst>
          </a:prstGeom>
        </p:spPr>
        <p:txBody>
          <a:bodyPr lIns="91439" tIns="45719" rIns="91439" bIns="45719" anchor="t">
            <a:noAutofit/>
          </a:bodyPr>
          <a:lstStyle/>
          <a:p>
            <a:endParaRPr/>
          </a:p>
        </p:txBody>
      </p:sp>
      <p:sp>
        <p:nvSpPr>
          <p:cNvPr id="4" name="Title of the Slide">
            <a:extLst>
              <a:ext uri="{FF2B5EF4-FFF2-40B4-BE49-F238E27FC236}">
                <a16:creationId xmlns:a16="http://schemas.microsoft.com/office/drawing/2014/main" id="{A5527BA0-A60E-2401-4842-08E9360D00F5}"/>
              </a:ext>
            </a:extLst>
          </p:cNvPr>
          <p:cNvSpPr txBox="1">
            <a:spLocks noGrp="1"/>
          </p:cNvSpPr>
          <p:nvPr>
            <p:ph type="body" sz="quarter" idx="26"/>
          </p:nvPr>
        </p:nvSpPr>
        <p:spPr>
          <a:xfrm>
            <a:off x="11461257" y="1524000"/>
            <a:ext cx="11553322" cy="1141338"/>
          </a:xfrm>
          <a:prstGeom prst="rect">
            <a:avLst/>
          </a:prstGeom>
        </p:spPr>
        <p:txBody>
          <a:bodyPr wrap="square"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6" name="Aborepel et ut quatem quis volore pliquunt incius am veliqui ditio. Erumqui illupis magnim que modi qui conseque nem rescia pe dolene sinumquia nullabo. Itas explis doluptus aut qui dolor aut facest as nos doluptation pellaboribus si di occus dolorro qui">
            <a:extLst>
              <a:ext uri="{FF2B5EF4-FFF2-40B4-BE49-F238E27FC236}">
                <a16:creationId xmlns:a16="http://schemas.microsoft.com/office/drawing/2014/main" id="{61691C46-571A-A8D8-D438-22F95B402497}"/>
              </a:ext>
            </a:extLst>
          </p:cNvPr>
          <p:cNvSpPr txBox="1">
            <a:spLocks noGrp="1"/>
          </p:cNvSpPr>
          <p:nvPr>
            <p:ph type="body" sz="half" idx="27" hasCustomPrompt="1"/>
          </p:nvPr>
        </p:nvSpPr>
        <p:spPr>
          <a:xfrm>
            <a:off x="11461257" y="4399436"/>
            <a:ext cx="11553322" cy="7103309"/>
          </a:xfrm>
          <a:prstGeom prst="rect">
            <a:avLst/>
          </a:prstGeom>
        </p:spPr>
        <p:txBody>
          <a:bodyPr anchor="t">
            <a:no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8" name="Subhead of Presentation">
            <a:extLst>
              <a:ext uri="{FF2B5EF4-FFF2-40B4-BE49-F238E27FC236}">
                <a16:creationId xmlns:a16="http://schemas.microsoft.com/office/drawing/2014/main" id="{E82904CE-2E23-47D3-994A-6FFB30F90C60}"/>
              </a:ext>
            </a:extLst>
          </p:cNvPr>
          <p:cNvSpPr txBox="1">
            <a:spLocks noGrp="1"/>
          </p:cNvSpPr>
          <p:nvPr>
            <p:ph type="body" sz="quarter" idx="28" hasCustomPrompt="1"/>
          </p:nvPr>
        </p:nvSpPr>
        <p:spPr>
          <a:xfrm>
            <a:off x="11461257" y="3612096"/>
            <a:ext cx="11553322" cy="545790"/>
          </a:xfrm>
          <a:prstGeom prst="rect">
            <a:avLst/>
          </a:prstGeom>
        </p:spPr>
        <p:txBody>
          <a:bodyPr wrap="square"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9" name="Title of Presentation  |  Page Number">
            <a:extLst>
              <a:ext uri="{FF2B5EF4-FFF2-40B4-BE49-F238E27FC236}">
                <a16:creationId xmlns:a16="http://schemas.microsoft.com/office/drawing/2014/main" id="{F3B61243-C782-7ED6-0632-75A4EA16E014}"/>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3" name="Circle">
            <a:extLst>
              <a:ext uri="{FF2B5EF4-FFF2-40B4-BE49-F238E27FC236}">
                <a16:creationId xmlns:a16="http://schemas.microsoft.com/office/drawing/2014/main" id="{7F45E5C2-FB94-D425-7687-1AD8EC156C41}"/>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Image">
            <a:extLst>
              <a:ext uri="{FF2B5EF4-FFF2-40B4-BE49-F238E27FC236}">
                <a16:creationId xmlns:a16="http://schemas.microsoft.com/office/drawing/2014/main" id="{5B2D60BD-711B-71B9-61D8-1E7A96FE39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wo Photos Purple">
    <p:bg>
      <p:bgPr>
        <a:solidFill>
          <a:srgbClr val="242451"/>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16FEA3AA-1B2A-C922-2BDE-362B677586C9}"/>
              </a:ext>
            </a:extLst>
          </p:cNvPr>
          <p:cNvSpPr>
            <a:spLocks noGrp="1"/>
          </p:cNvSpPr>
          <p:nvPr>
            <p:ph type="pic" idx="25"/>
          </p:nvPr>
        </p:nvSpPr>
        <p:spPr>
          <a:xfrm>
            <a:off x="1301257" y="1050592"/>
            <a:ext cx="10519682" cy="10319773"/>
          </a:xfrm>
          <a:prstGeom prst="roundRect">
            <a:avLst>
              <a:gd name="adj" fmla="val 3115"/>
            </a:avLst>
          </a:prstGeom>
        </p:spPr>
        <p:txBody>
          <a:bodyPr lIns="91439" tIns="45719" rIns="91439" bIns="45719" anchor="t">
            <a:noAutofit/>
          </a:bodyPr>
          <a:lstStyle/>
          <a:p>
            <a:endParaRPr/>
          </a:p>
        </p:txBody>
      </p:sp>
      <p:sp>
        <p:nvSpPr>
          <p:cNvPr id="3" name="Image">
            <a:extLst>
              <a:ext uri="{FF2B5EF4-FFF2-40B4-BE49-F238E27FC236}">
                <a16:creationId xmlns:a16="http://schemas.microsoft.com/office/drawing/2014/main" id="{4C55341C-ED63-5791-A3DC-D7E61B8BD7FA}"/>
              </a:ext>
            </a:extLst>
          </p:cNvPr>
          <p:cNvSpPr>
            <a:spLocks noGrp="1"/>
          </p:cNvSpPr>
          <p:nvPr>
            <p:ph type="pic" idx="26"/>
          </p:nvPr>
        </p:nvSpPr>
        <p:spPr>
          <a:xfrm>
            <a:off x="12563062" y="1050592"/>
            <a:ext cx="10519682" cy="10319773"/>
          </a:xfrm>
          <a:prstGeom prst="roundRect">
            <a:avLst>
              <a:gd name="adj" fmla="val 3115"/>
            </a:avLst>
          </a:prstGeom>
        </p:spPr>
        <p:txBody>
          <a:bodyPr lIns="91439" tIns="45719" rIns="91439" bIns="45719" anchor="t">
            <a:noAutofit/>
          </a:bodyPr>
          <a:lstStyle/>
          <a:p>
            <a:endParaRPr/>
          </a:p>
        </p:txBody>
      </p:sp>
      <p:sp>
        <p:nvSpPr>
          <p:cNvPr id="5" name="Title of Presentation  |  Page Number">
            <a:extLst>
              <a:ext uri="{FF2B5EF4-FFF2-40B4-BE49-F238E27FC236}">
                <a16:creationId xmlns:a16="http://schemas.microsoft.com/office/drawing/2014/main" id="{BF09A0BB-9C69-EAA2-2DA7-90477C44D8F6}"/>
              </a:ext>
            </a:extLst>
          </p:cNvPr>
          <p:cNvSpPr txBox="1">
            <a:spLocks noGrp="1"/>
          </p:cNvSpPr>
          <p:nvPr>
            <p:ph type="body" sz="quarter" idx="22"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4" name="Circle">
            <a:extLst>
              <a:ext uri="{FF2B5EF4-FFF2-40B4-BE49-F238E27FC236}">
                <a16:creationId xmlns:a16="http://schemas.microsoft.com/office/drawing/2014/main" id="{762E96F9-AFDF-8A86-7A63-5E957EA79FFE}"/>
              </a:ext>
            </a:extLst>
          </p:cNvPr>
          <p:cNvSpPr/>
          <p:nvPr userDrawn="1"/>
        </p:nvSpPr>
        <p:spPr>
          <a:xfrm>
            <a:off x="22126078" y="12084050"/>
            <a:ext cx="959844" cy="959843"/>
          </a:xfrm>
          <a:prstGeom prst="ellipse">
            <a:avLst/>
          </a:prstGeom>
          <a:solidFill>
            <a:srgbClr val="EDF5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 name="Image">
            <a:extLst>
              <a:ext uri="{FF2B5EF4-FFF2-40B4-BE49-F238E27FC236}">
                <a16:creationId xmlns:a16="http://schemas.microsoft.com/office/drawing/2014/main" id="{65FDCBC6-024C-A5B3-A601-76CD949BCD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ummary">
    <p:bg>
      <p:bgPr>
        <a:solidFill>
          <a:srgbClr val="EDF5FF"/>
        </a:solidFill>
        <a:effectLst/>
      </p:bgPr>
    </p:bg>
    <p:spTree>
      <p:nvGrpSpPr>
        <p:cNvPr id="1" name=""/>
        <p:cNvGrpSpPr/>
        <p:nvPr/>
      </p:nvGrpSpPr>
      <p:grpSpPr>
        <a:xfrm>
          <a:off x="0" y="0"/>
          <a:ext cx="0" cy="0"/>
          <a:chOff x="0" y="0"/>
          <a:chExt cx="0" cy="0"/>
        </a:xfrm>
      </p:grpSpPr>
      <p:sp>
        <p:nvSpPr>
          <p:cNvPr id="345" name="Summary Slide"/>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Summary Slide</a:t>
            </a:r>
          </a:p>
        </p:txBody>
      </p:sp>
      <p:sp>
        <p:nvSpPr>
          <p:cNvPr id="3" name="Text Placeholder 2">
            <a:extLst>
              <a:ext uri="{FF2B5EF4-FFF2-40B4-BE49-F238E27FC236}">
                <a16:creationId xmlns:a16="http://schemas.microsoft.com/office/drawing/2014/main" id="{FC4DF598-9C3C-87D9-FF2A-E691CD67C6F1}"/>
              </a:ext>
            </a:extLst>
          </p:cNvPr>
          <p:cNvSpPr>
            <a:spLocks noGrp="1"/>
          </p:cNvSpPr>
          <p:nvPr>
            <p:ph type="body" sz="quarter" idx="25" hasCustomPrompt="1"/>
          </p:nvPr>
        </p:nvSpPr>
        <p:spPr>
          <a:xfrm>
            <a:off x="1301258" y="2907606"/>
            <a:ext cx="21784168" cy="8184258"/>
          </a:xfrm>
          <a:prstGeom prst="rect">
            <a:avLst/>
          </a:prstGeom>
        </p:spPr>
        <p:txBody>
          <a:bodyPr anchor="t">
            <a:norm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4" name="Title of Presentation  |  Page Number">
            <a:extLst>
              <a:ext uri="{FF2B5EF4-FFF2-40B4-BE49-F238E27FC236}">
                <a16:creationId xmlns:a16="http://schemas.microsoft.com/office/drawing/2014/main" id="{4EA09D4E-4A76-7AE4-BD4F-025AACBFB189}"/>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2" name="Circle">
            <a:extLst>
              <a:ext uri="{FF2B5EF4-FFF2-40B4-BE49-F238E27FC236}">
                <a16:creationId xmlns:a16="http://schemas.microsoft.com/office/drawing/2014/main" id="{95C61530-B656-7E6D-2B4B-49B1C7C12A4B}"/>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Image">
            <a:extLst>
              <a:ext uri="{FF2B5EF4-FFF2-40B4-BE49-F238E27FC236}">
                <a16:creationId xmlns:a16="http://schemas.microsoft.com/office/drawing/2014/main" id="{B3EEE995-AE06-06EA-6FAF-31922E42BB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End Card Red">
    <p:bg>
      <p:bgPr>
        <a:solidFill>
          <a:srgbClr val="33CC99"/>
        </a:solidFill>
        <a:effectLst/>
      </p:bgPr>
    </p:bg>
    <p:spTree>
      <p:nvGrpSpPr>
        <p:cNvPr id="1" name=""/>
        <p:cNvGrpSpPr/>
        <p:nvPr/>
      </p:nvGrpSpPr>
      <p:grpSpPr>
        <a:xfrm>
          <a:off x="0" y="0"/>
          <a:ext cx="0" cy="0"/>
          <a:chOff x="0" y="0"/>
          <a:chExt cx="0" cy="0"/>
        </a:xfrm>
      </p:grpSpPr>
      <p:pic>
        <p:nvPicPr>
          <p:cNvPr id="375"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5751" y="5431155"/>
            <a:ext cx="2152497" cy="285368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ection w/o Photo White">
    <p:bg>
      <p:bgPr>
        <a:solidFill>
          <a:srgbClr val="EDF5FF"/>
        </a:solidFill>
        <a:effectLst/>
      </p:bgPr>
    </p:bg>
    <p:spTree>
      <p:nvGrpSpPr>
        <p:cNvPr id="1" name=""/>
        <p:cNvGrpSpPr/>
        <p:nvPr/>
      </p:nvGrpSpPr>
      <p:grpSpPr>
        <a:xfrm>
          <a:off x="0" y="0"/>
          <a:ext cx="0" cy="0"/>
          <a:chOff x="0" y="0"/>
          <a:chExt cx="0" cy="0"/>
        </a:xfrm>
      </p:grpSpPr>
      <p:sp>
        <p:nvSpPr>
          <p:cNvPr id="59" name="Circle"/>
          <p:cNvSpPr/>
          <p:nvPr/>
        </p:nvSpPr>
        <p:spPr>
          <a:xfrm>
            <a:off x="1326657" y="9632522"/>
            <a:ext cx="2406751" cy="2406751"/>
          </a:xfrm>
          <a:prstGeom prst="ellipse">
            <a:avLst/>
          </a:prstGeom>
          <a:solidFill>
            <a:srgbClr val="24245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0" name="01"/>
          <p:cNvSpPr txBox="1">
            <a:spLocks noGrp="1"/>
          </p:cNvSpPr>
          <p:nvPr>
            <p:ph type="body" sz="quarter" idx="21"/>
          </p:nvPr>
        </p:nvSpPr>
        <p:spPr>
          <a:xfrm>
            <a:off x="1352057" y="10306778"/>
            <a:ext cx="2406751" cy="1058238"/>
          </a:xfrm>
          <a:prstGeom prst="rect">
            <a:avLst/>
          </a:prstGeom>
        </p:spPr>
        <p:txBody>
          <a:bodyPr anchor="t">
            <a:spAutoFit/>
          </a:bodyPr>
          <a:lstStyle>
            <a:lvl1pPr marL="0" indent="0" algn="ctr">
              <a:lnSpc>
                <a:spcPct val="90000"/>
              </a:lnSpc>
              <a:spcBef>
                <a:spcPts val="0"/>
              </a:spcBef>
              <a:buSzTx/>
              <a:buNone/>
              <a:defRPr sz="69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01</a:t>
            </a:r>
          </a:p>
        </p:txBody>
      </p:sp>
      <p:sp>
        <p:nvSpPr>
          <p:cNvPr id="61" name="Title of New Section"/>
          <p:cNvSpPr txBox="1">
            <a:spLocks noGrp="1"/>
          </p:cNvSpPr>
          <p:nvPr>
            <p:ph type="body" sz="quarter" idx="22"/>
          </p:nvPr>
        </p:nvSpPr>
        <p:spPr>
          <a:xfrm>
            <a:off x="4349257" y="10023097"/>
            <a:ext cx="18738447" cy="1487587"/>
          </a:xfrm>
          <a:prstGeom prst="rect">
            <a:avLst/>
          </a:prstGeom>
        </p:spPr>
        <p:txBody>
          <a:bodyPr anchor="t">
            <a:spAutoFit/>
          </a:bodyPr>
          <a:lstStyle>
            <a:lvl1pPr marL="0" indent="0">
              <a:lnSpc>
                <a:spcPct val="90000"/>
              </a:lnSpc>
              <a:spcBef>
                <a:spcPts val="0"/>
              </a:spcBef>
              <a:buSzTx/>
              <a:buNone/>
              <a:defRPr sz="100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New Section</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ection w/o Photo Purple">
    <p:bg>
      <p:bgPr>
        <a:solidFill>
          <a:srgbClr val="242451"/>
        </a:solidFill>
        <a:effectLst/>
      </p:bgPr>
    </p:bg>
    <p:spTree>
      <p:nvGrpSpPr>
        <p:cNvPr id="1" name=""/>
        <p:cNvGrpSpPr/>
        <p:nvPr/>
      </p:nvGrpSpPr>
      <p:grpSpPr>
        <a:xfrm>
          <a:off x="0" y="0"/>
          <a:ext cx="0" cy="0"/>
          <a:chOff x="0" y="0"/>
          <a:chExt cx="0" cy="0"/>
        </a:xfrm>
      </p:grpSpPr>
      <p:sp>
        <p:nvSpPr>
          <p:cNvPr id="69" name="Circle"/>
          <p:cNvSpPr/>
          <p:nvPr/>
        </p:nvSpPr>
        <p:spPr>
          <a:xfrm>
            <a:off x="1326657" y="9632522"/>
            <a:ext cx="2406751" cy="2406751"/>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1" name="Title of New Section"/>
          <p:cNvSpPr txBox="1">
            <a:spLocks noGrp="1"/>
          </p:cNvSpPr>
          <p:nvPr>
            <p:ph type="body" sz="quarter" idx="22"/>
          </p:nvPr>
        </p:nvSpPr>
        <p:spPr>
          <a:xfrm>
            <a:off x="4349257" y="10023097"/>
            <a:ext cx="18738447" cy="1515800"/>
          </a:xfrm>
          <a:prstGeom prst="rect">
            <a:avLst/>
          </a:prstGeom>
        </p:spPr>
        <p:txBody>
          <a:bodyPr anchor="t">
            <a:spAutoFit/>
          </a:bodyPr>
          <a:lstStyle>
            <a:lvl1pPr marL="0" indent="0">
              <a:lnSpc>
                <a:spcPct val="90000"/>
              </a:lnSpc>
              <a:spcBef>
                <a:spcPts val="0"/>
              </a:spcBef>
              <a:buSzTx/>
              <a:buNone/>
              <a:defRPr sz="10000">
                <a:solidFill>
                  <a:srgbClr val="33CC99"/>
                </a:solidFill>
                <a:latin typeface="Newsreader Bold"/>
                <a:ea typeface="Newsreader Bold"/>
                <a:cs typeface="Newsreader Bold"/>
                <a:sym typeface="Newsreader Bold"/>
              </a:defRPr>
            </a:lvl1pPr>
          </a:lstStyle>
          <a:p>
            <a:r>
              <a:t>Title of New Section</a:t>
            </a:r>
          </a:p>
        </p:txBody>
      </p:sp>
      <p:sp>
        <p:nvSpPr>
          <p:cNvPr id="2" name="01">
            <a:extLst>
              <a:ext uri="{FF2B5EF4-FFF2-40B4-BE49-F238E27FC236}">
                <a16:creationId xmlns:a16="http://schemas.microsoft.com/office/drawing/2014/main" id="{1DD0893A-2940-E7F2-A5B7-E881A5298A9E}"/>
              </a:ext>
            </a:extLst>
          </p:cNvPr>
          <p:cNvSpPr txBox="1">
            <a:spLocks noGrp="1"/>
          </p:cNvSpPr>
          <p:nvPr>
            <p:ph type="body" sz="quarter" idx="21"/>
          </p:nvPr>
        </p:nvSpPr>
        <p:spPr>
          <a:xfrm>
            <a:off x="1352057" y="10306778"/>
            <a:ext cx="2406751" cy="1058238"/>
          </a:xfrm>
          <a:prstGeom prst="rect">
            <a:avLst/>
          </a:prstGeom>
        </p:spPr>
        <p:txBody>
          <a:bodyPr anchor="t">
            <a:spAutoFit/>
          </a:bodyPr>
          <a:lstStyle>
            <a:lvl1pPr marL="0" indent="0" algn="ctr">
              <a:lnSpc>
                <a:spcPct val="90000"/>
              </a:lnSpc>
              <a:spcBef>
                <a:spcPts val="0"/>
              </a:spcBef>
              <a:buSzTx/>
              <a:buNone/>
              <a:defRPr sz="6900" b="0" i="0">
                <a:solidFill>
                  <a:srgbClr val="331458"/>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01</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ection w/o Photo Red">
    <p:bg>
      <p:bgPr>
        <a:solidFill>
          <a:srgbClr val="33CC99"/>
        </a:solidFill>
        <a:effectLst/>
      </p:bgPr>
    </p:bg>
    <p:spTree>
      <p:nvGrpSpPr>
        <p:cNvPr id="1" name=""/>
        <p:cNvGrpSpPr/>
        <p:nvPr/>
      </p:nvGrpSpPr>
      <p:grpSpPr>
        <a:xfrm>
          <a:off x="0" y="0"/>
          <a:ext cx="0" cy="0"/>
          <a:chOff x="0" y="0"/>
          <a:chExt cx="0" cy="0"/>
        </a:xfrm>
      </p:grpSpPr>
      <p:sp>
        <p:nvSpPr>
          <p:cNvPr id="79" name="Circle"/>
          <p:cNvSpPr/>
          <p:nvPr/>
        </p:nvSpPr>
        <p:spPr>
          <a:xfrm>
            <a:off x="1326657" y="9632522"/>
            <a:ext cx="2406751" cy="2406751"/>
          </a:xfrm>
          <a:prstGeom prst="ellipse">
            <a:avLst/>
          </a:prstGeom>
          <a:solidFill>
            <a:srgbClr val="24245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Title of New Section">
            <a:extLst>
              <a:ext uri="{FF2B5EF4-FFF2-40B4-BE49-F238E27FC236}">
                <a16:creationId xmlns:a16="http://schemas.microsoft.com/office/drawing/2014/main" id="{B73B43FC-F43F-EBB7-0F47-C5379CD5BE60}"/>
              </a:ext>
            </a:extLst>
          </p:cNvPr>
          <p:cNvSpPr txBox="1">
            <a:spLocks noGrp="1"/>
          </p:cNvSpPr>
          <p:nvPr>
            <p:ph type="body" sz="quarter" idx="22"/>
          </p:nvPr>
        </p:nvSpPr>
        <p:spPr>
          <a:xfrm>
            <a:off x="4349257" y="10023097"/>
            <a:ext cx="18738447" cy="1487587"/>
          </a:xfrm>
          <a:prstGeom prst="rect">
            <a:avLst/>
          </a:prstGeom>
          <a:ln>
            <a:solidFill>
              <a:srgbClr val="242451"/>
            </a:solidFill>
          </a:ln>
        </p:spPr>
        <p:txBody>
          <a:bodyPr anchor="t">
            <a:spAutoFit/>
          </a:bodyPr>
          <a:lstStyle>
            <a:lvl1pPr marL="0" indent="0">
              <a:lnSpc>
                <a:spcPct val="90000"/>
              </a:lnSpc>
              <a:spcBef>
                <a:spcPts val="0"/>
              </a:spcBef>
              <a:buSzTx/>
              <a:buNone/>
              <a:defRPr sz="10000" b="1">
                <a:solidFill>
                  <a:srgbClr val="331458"/>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New Section</a:t>
            </a:r>
          </a:p>
        </p:txBody>
      </p:sp>
      <p:sp>
        <p:nvSpPr>
          <p:cNvPr id="3" name="01">
            <a:extLst>
              <a:ext uri="{FF2B5EF4-FFF2-40B4-BE49-F238E27FC236}">
                <a16:creationId xmlns:a16="http://schemas.microsoft.com/office/drawing/2014/main" id="{AF65A1FA-2634-5AA4-2342-B5C40A236A97}"/>
              </a:ext>
            </a:extLst>
          </p:cNvPr>
          <p:cNvSpPr txBox="1">
            <a:spLocks noGrp="1"/>
          </p:cNvSpPr>
          <p:nvPr>
            <p:ph type="body" sz="quarter" idx="21"/>
          </p:nvPr>
        </p:nvSpPr>
        <p:spPr>
          <a:xfrm>
            <a:off x="1352057" y="10306778"/>
            <a:ext cx="2406751" cy="1058238"/>
          </a:xfrm>
          <a:prstGeom prst="rect">
            <a:avLst/>
          </a:prstGeom>
        </p:spPr>
        <p:txBody>
          <a:bodyPr anchor="t">
            <a:spAutoFit/>
          </a:bodyPr>
          <a:lstStyle>
            <a:lvl1pPr marL="0" indent="0" algn="ctr">
              <a:lnSpc>
                <a:spcPct val="90000"/>
              </a:lnSpc>
              <a:spcBef>
                <a:spcPts val="0"/>
              </a:spcBef>
              <a:buSzTx/>
              <a:buNone/>
              <a:defRPr sz="69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01</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One-Column Text White">
    <p:bg>
      <p:bgPr>
        <a:solidFill>
          <a:srgbClr val="EDF5FF"/>
        </a:solidFill>
        <a:effectLst/>
      </p:bgPr>
    </p:bg>
    <p:spTree>
      <p:nvGrpSpPr>
        <p:cNvPr id="1" name=""/>
        <p:cNvGrpSpPr/>
        <p:nvPr/>
      </p:nvGrpSpPr>
      <p:grpSpPr>
        <a:xfrm>
          <a:off x="0" y="0"/>
          <a:ext cx="0" cy="0"/>
          <a:chOff x="0" y="0"/>
          <a:chExt cx="0" cy="0"/>
        </a:xfrm>
      </p:grpSpPr>
      <p:sp>
        <p:nvSpPr>
          <p:cNvPr id="89" name="Title of the Slide"/>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90" name="Subhead of Presentation"/>
          <p:cNvSpPr txBox="1">
            <a:spLocks noGrp="1"/>
          </p:cNvSpPr>
          <p:nvPr>
            <p:ph type="body" sz="quarter" idx="22" hasCustomPrompt="1"/>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91" name="Title of Presentation  |  Page Numbe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Title of Presentation  |  </a:t>
            </a:r>
            <a:fld id="{63987E49-A98C-EA4D-A8B6-4C757E2B7F44}" type="slidenum">
              <a:rPr lang="en-US" smtClean="0"/>
              <a:t>‹#›</a:t>
            </a:fld>
            <a:endParaRPr/>
          </a:p>
        </p:txBody>
      </p:sp>
      <p:sp>
        <p:nvSpPr>
          <p:cNvPr id="92" name="Circle"/>
          <p:cNvSpPr/>
          <p:nvPr/>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3"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
        <p:nvSpPr>
          <p:cNvPr id="5" name="Text Placeholder 2">
            <a:extLst>
              <a:ext uri="{FF2B5EF4-FFF2-40B4-BE49-F238E27FC236}">
                <a16:creationId xmlns:a16="http://schemas.microsoft.com/office/drawing/2014/main" id="{0F628CAC-B788-1625-590B-BBB9975278F7}"/>
              </a:ext>
            </a:extLst>
          </p:cNvPr>
          <p:cNvSpPr>
            <a:spLocks noGrp="1"/>
          </p:cNvSpPr>
          <p:nvPr>
            <p:ph type="body" sz="quarter" idx="25" hasCustomPrompt="1"/>
          </p:nvPr>
        </p:nvSpPr>
        <p:spPr>
          <a:xfrm>
            <a:off x="1301258" y="4406900"/>
            <a:ext cx="21784168" cy="6684963"/>
          </a:xfrm>
          <a:prstGeom prst="rect">
            <a:avLst/>
          </a:prstGeom>
        </p:spPr>
        <p:txBody>
          <a:bodyPr anchor="t">
            <a:norm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One-Column Text Purple">
    <p:bg>
      <p:bgPr>
        <a:solidFill>
          <a:srgbClr val="242451"/>
        </a:solidFill>
        <a:effectLst/>
      </p:bgPr>
    </p:bg>
    <p:spTree>
      <p:nvGrpSpPr>
        <p:cNvPr id="1" name=""/>
        <p:cNvGrpSpPr/>
        <p:nvPr/>
      </p:nvGrpSpPr>
      <p:grpSpPr>
        <a:xfrm>
          <a:off x="0" y="0"/>
          <a:ext cx="0" cy="0"/>
          <a:chOff x="0" y="0"/>
          <a:chExt cx="0" cy="0"/>
        </a:xfrm>
      </p:grpSpPr>
      <p:sp>
        <p:nvSpPr>
          <p:cNvPr id="102" name="Circle"/>
          <p:cNvSpPr/>
          <p:nvPr/>
        </p:nvSpPr>
        <p:spPr>
          <a:xfrm>
            <a:off x="22126078" y="12084050"/>
            <a:ext cx="959844" cy="959843"/>
          </a:xfrm>
          <a:prstGeom prst="ellipse">
            <a:avLst/>
          </a:prstGeom>
          <a:solidFill>
            <a:srgbClr val="EDF5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03"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
        <p:nvSpPr>
          <p:cNvPr id="104" name="Title of the Slide"/>
          <p:cNvSpPr txBox="1">
            <a:spLocks noGrp="1"/>
          </p:cNvSpPr>
          <p:nvPr>
            <p:ph type="body" sz="quarter" idx="21"/>
          </p:nvPr>
        </p:nvSpPr>
        <p:spPr>
          <a:xfrm>
            <a:off x="1326657" y="1524000"/>
            <a:ext cx="21730686" cy="1159933"/>
          </a:xfrm>
          <a:prstGeom prst="rect">
            <a:avLst/>
          </a:prstGeom>
        </p:spPr>
        <p:txBody>
          <a:bodyPr anchor="t">
            <a:spAutoFit/>
          </a:bodyPr>
          <a:lstStyle>
            <a:lvl1pPr marL="0" indent="0">
              <a:lnSpc>
                <a:spcPct val="90000"/>
              </a:lnSpc>
              <a:spcBef>
                <a:spcPts val="0"/>
              </a:spcBef>
              <a:buSzTx/>
              <a:buNone/>
              <a:defRPr sz="7500">
                <a:solidFill>
                  <a:srgbClr val="33CC99"/>
                </a:solidFill>
                <a:latin typeface="Newsreader Bold"/>
                <a:ea typeface="Newsreader Bold"/>
                <a:cs typeface="Newsreader Bold"/>
                <a:sym typeface="Newsreader Bold"/>
              </a:defRPr>
            </a:lvl1pPr>
          </a:lstStyle>
          <a:p>
            <a:r>
              <a:t>Title of the Slide</a:t>
            </a:r>
          </a:p>
        </p:txBody>
      </p:sp>
      <p:sp>
        <p:nvSpPr>
          <p:cNvPr id="105" name="Subhead of Presentation"/>
          <p:cNvSpPr txBox="1">
            <a:spLocks noGrp="1"/>
          </p:cNvSpPr>
          <p:nvPr>
            <p:ph type="body" sz="quarter" idx="22"/>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3" name="Text Placeholder 2">
            <a:extLst>
              <a:ext uri="{FF2B5EF4-FFF2-40B4-BE49-F238E27FC236}">
                <a16:creationId xmlns:a16="http://schemas.microsoft.com/office/drawing/2014/main" id="{82A6FED0-9953-8737-A84A-516EBAF26E36}"/>
              </a:ext>
            </a:extLst>
          </p:cNvPr>
          <p:cNvSpPr>
            <a:spLocks noGrp="1"/>
          </p:cNvSpPr>
          <p:nvPr>
            <p:ph type="body" sz="quarter" idx="25" hasCustomPrompt="1"/>
          </p:nvPr>
        </p:nvSpPr>
        <p:spPr>
          <a:xfrm>
            <a:off x="1301258" y="4406900"/>
            <a:ext cx="21784168" cy="6684963"/>
          </a:xfrm>
          <a:prstGeom prst="rect">
            <a:avLst/>
          </a:prstGeom>
        </p:spPr>
        <p:txBody>
          <a:bodyPr anchor="t">
            <a:normAutofit/>
          </a:bodyPr>
          <a:lstStyle>
            <a:lvl1pPr marL="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4" name="Title of Presentation  |  Page Number">
            <a:extLst>
              <a:ext uri="{FF2B5EF4-FFF2-40B4-BE49-F238E27FC236}">
                <a16:creationId xmlns:a16="http://schemas.microsoft.com/office/drawing/2014/main" id="{64871EEF-1323-9ED3-B9B0-9BD60BEC0330}"/>
              </a:ext>
            </a:extLst>
          </p:cNvPr>
          <p:cNvSpPr txBox="1">
            <a:spLocks noGrp="1"/>
          </p:cNvSpPr>
          <p:nvPr>
            <p:ph type="body" sz="quarter" idx="26"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wo-Column Text">
    <p:bg>
      <p:bgPr>
        <a:solidFill>
          <a:srgbClr val="EDF5FF"/>
        </a:solidFill>
        <a:effectLst/>
      </p:bgPr>
    </p:bg>
    <p:spTree>
      <p:nvGrpSpPr>
        <p:cNvPr id="1" name=""/>
        <p:cNvGrpSpPr/>
        <p:nvPr/>
      </p:nvGrpSpPr>
      <p:grpSpPr>
        <a:xfrm>
          <a:off x="0" y="0"/>
          <a:ext cx="0" cy="0"/>
          <a:chOff x="0" y="0"/>
          <a:chExt cx="0" cy="0"/>
        </a:xfrm>
      </p:grpSpPr>
      <p:sp>
        <p:nvSpPr>
          <p:cNvPr id="120" name="Aborepel et ut quatem quis volore pliquunt incius am veliqui ditio. Erumqui illupis magnim que modi qui conseque nem rescia pe dolene sinumquia nullabo. Itas explis doluptus aut qui dolor aut facest as nos doluptation pellaboribus si di occus dolorro qui"/>
          <p:cNvSpPr txBox="1">
            <a:spLocks noGrp="1"/>
          </p:cNvSpPr>
          <p:nvPr>
            <p:ph type="body" sz="half" idx="24" hasCustomPrompt="1"/>
          </p:nvPr>
        </p:nvSpPr>
        <p:spPr>
          <a:xfrm>
            <a:off x="1326657" y="4406205"/>
            <a:ext cx="21730686" cy="5690990"/>
          </a:xfrm>
          <a:prstGeom prst="rect">
            <a:avLst/>
          </a:prstGeom>
        </p:spPr>
        <p:txBody>
          <a:bodyPr numCol="2" spcCol="1086534" anchor="t">
            <a:noAutofit/>
          </a:bodyPr>
          <a:lstStyle>
            <a:lvl1pPr marL="0" indent="0">
              <a:spcBef>
                <a:spcPts val="2000"/>
              </a:spcBef>
              <a:buNone/>
              <a:defRPr sz="2800" b="0" i="0">
                <a:solidFill>
                  <a:srgbClr val="212121"/>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2" name="Title of the Slide">
            <a:extLst>
              <a:ext uri="{FF2B5EF4-FFF2-40B4-BE49-F238E27FC236}">
                <a16:creationId xmlns:a16="http://schemas.microsoft.com/office/drawing/2014/main" id="{7034357A-7EA5-67D7-0A1C-344E778B1DB5}"/>
              </a:ext>
            </a:extLst>
          </p:cNvPr>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3" name="Subhead of Presentation">
            <a:extLst>
              <a:ext uri="{FF2B5EF4-FFF2-40B4-BE49-F238E27FC236}">
                <a16:creationId xmlns:a16="http://schemas.microsoft.com/office/drawing/2014/main" id="{41985140-A859-C54F-4295-030ADA43C3B8}"/>
              </a:ext>
            </a:extLst>
          </p:cNvPr>
          <p:cNvSpPr txBox="1">
            <a:spLocks noGrp="1"/>
          </p:cNvSpPr>
          <p:nvPr>
            <p:ph type="body" sz="quarter" idx="22" hasCustomPrompt="1"/>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4" name="Title of Presentation  |  Page Number">
            <a:extLst>
              <a:ext uri="{FF2B5EF4-FFF2-40B4-BE49-F238E27FC236}">
                <a16:creationId xmlns:a16="http://schemas.microsoft.com/office/drawing/2014/main" id="{90E14595-D6F8-461A-0F8E-39BE1DAA38C5}"/>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5" name="Circle">
            <a:extLst>
              <a:ext uri="{FF2B5EF4-FFF2-40B4-BE49-F238E27FC236}">
                <a16:creationId xmlns:a16="http://schemas.microsoft.com/office/drawing/2014/main" id="{70D02CEB-A68B-BFBC-3351-73AF9F4F5FEA}"/>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 name="Image">
            <a:extLst>
              <a:ext uri="{FF2B5EF4-FFF2-40B4-BE49-F238E27FC236}">
                <a16:creationId xmlns:a16="http://schemas.microsoft.com/office/drawing/2014/main" id="{BEAFEB6A-1270-A959-AE66-087D42038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wo-Column Text Purple">
    <p:bg>
      <p:bgPr>
        <a:solidFill>
          <a:srgbClr val="242451"/>
        </a:solidFill>
        <a:effectLst/>
      </p:bgPr>
    </p:bg>
    <p:spTree>
      <p:nvGrpSpPr>
        <p:cNvPr id="1" name=""/>
        <p:cNvGrpSpPr/>
        <p:nvPr/>
      </p:nvGrpSpPr>
      <p:grpSpPr>
        <a:xfrm>
          <a:off x="0" y="0"/>
          <a:ext cx="0" cy="0"/>
          <a:chOff x="0" y="0"/>
          <a:chExt cx="0" cy="0"/>
        </a:xfrm>
      </p:grpSpPr>
      <p:sp>
        <p:nvSpPr>
          <p:cNvPr id="128" name="Title of the Slide"/>
          <p:cNvSpPr txBox="1">
            <a:spLocks noGrp="1"/>
          </p:cNvSpPr>
          <p:nvPr>
            <p:ph type="body" sz="quarter" idx="21"/>
          </p:nvPr>
        </p:nvSpPr>
        <p:spPr>
          <a:xfrm>
            <a:off x="1326657" y="1524000"/>
            <a:ext cx="21730686" cy="1159933"/>
          </a:xfrm>
          <a:prstGeom prst="rect">
            <a:avLst/>
          </a:prstGeom>
        </p:spPr>
        <p:txBody>
          <a:bodyPr anchor="t">
            <a:spAutoFit/>
          </a:bodyPr>
          <a:lstStyle>
            <a:lvl1pPr marL="0" indent="0">
              <a:lnSpc>
                <a:spcPct val="90000"/>
              </a:lnSpc>
              <a:spcBef>
                <a:spcPts val="0"/>
              </a:spcBef>
              <a:buSzTx/>
              <a:buNone/>
              <a:defRPr sz="7500">
                <a:solidFill>
                  <a:srgbClr val="33CC99"/>
                </a:solidFill>
                <a:latin typeface="Newsreader Bold"/>
                <a:ea typeface="Newsreader Bold"/>
                <a:cs typeface="Newsreader Bold"/>
                <a:sym typeface="Newsreader Bold"/>
              </a:defRPr>
            </a:lvl1pPr>
          </a:lstStyle>
          <a:p>
            <a:r>
              <a:t>Title of the Slide</a:t>
            </a:r>
          </a:p>
        </p:txBody>
      </p:sp>
      <p:sp>
        <p:nvSpPr>
          <p:cNvPr id="129" name="Subhead of Presentation"/>
          <p:cNvSpPr txBox="1">
            <a:spLocks noGrp="1"/>
          </p:cNvSpPr>
          <p:nvPr>
            <p:ph type="body" sz="quarter" idx="22"/>
          </p:nvPr>
        </p:nvSpPr>
        <p:spPr>
          <a:xfrm>
            <a:off x="1326657" y="3618805"/>
            <a:ext cx="21730686" cy="547842"/>
          </a:xfrm>
          <a:prstGeom prst="rect">
            <a:avLst/>
          </a:prstGeom>
        </p:spPr>
        <p:txBody>
          <a:bodyPr anchor="t">
            <a:spAutoFit/>
          </a:bodyPr>
          <a:lstStyle>
            <a:lvl1pPr marL="0" indent="0">
              <a:lnSpc>
                <a:spcPct val="90000"/>
              </a:lnSpc>
              <a:spcBef>
                <a:spcPts val="0"/>
              </a:spcBef>
              <a:buSzTx/>
              <a:buNone/>
              <a:defRPr sz="3200" b="1">
                <a:solidFill>
                  <a:srgbClr val="F5C445"/>
                </a:solidFill>
                <a:latin typeface="NunitoSans-ExtraBold"/>
                <a:ea typeface="NunitoSans-ExtraBold"/>
                <a:cs typeface="NunitoSans-ExtraBold"/>
                <a:sym typeface="NunitoSans-ExtraBold"/>
              </a:defRPr>
            </a:lvl1pPr>
          </a:lstStyle>
          <a:p>
            <a:r>
              <a:t>Subhead of Presentation</a:t>
            </a:r>
          </a:p>
        </p:txBody>
      </p:sp>
      <p:sp>
        <p:nvSpPr>
          <p:cNvPr id="2" name="Aborepel et ut quatem quis volore pliquunt incius am veliqui ditio. Erumqui illupis magnim que modi qui conseque nem rescia pe dolene sinumquia nullabo. Itas explis doluptus aut qui dolor aut facest as nos doluptation pellaboribus si di occus dolorro qui">
            <a:extLst>
              <a:ext uri="{FF2B5EF4-FFF2-40B4-BE49-F238E27FC236}">
                <a16:creationId xmlns:a16="http://schemas.microsoft.com/office/drawing/2014/main" id="{653A16F8-377C-A2C8-AA45-9B0376FC37BF}"/>
              </a:ext>
            </a:extLst>
          </p:cNvPr>
          <p:cNvSpPr txBox="1">
            <a:spLocks noGrp="1"/>
          </p:cNvSpPr>
          <p:nvPr>
            <p:ph type="body" sz="half" idx="24" hasCustomPrompt="1"/>
          </p:nvPr>
        </p:nvSpPr>
        <p:spPr>
          <a:xfrm>
            <a:off x="1326657" y="4406205"/>
            <a:ext cx="21730686" cy="5690990"/>
          </a:xfrm>
          <a:prstGeom prst="rect">
            <a:avLst/>
          </a:prstGeom>
        </p:spPr>
        <p:txBody>
          <a:bodyPr numCol="2" spcCol="1086534" anchor="t">
            <a:noAutofit/>
          </a:bodyPr>
          <a:lstStyle>
            <a:lvl1pPr marL="0" indent="0">
              <a:spcBef>
                <a:spcPts val="2000"/>
              </a:spcBef>
              <a:buNone/>
              <a:defRPr sz="2800" b="0" i="0">
                <a:solidFill>
                  <a:srgbClr val="EDF6FF"/>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3" name="Title of Presentation  |  Page Number">
            <a:extLst>
              <a:ext uri="{FF2B5EF4-FFF2-40B4-BE49-F238E27FC236}">
                <a16:creationId xmlns:a16="http://schemas.microsoft.com/office/drawing/2014/main" id="{F9D69F70-B4C4-9983-ABDD-1F83A66F7C6B}"/>
              </a:ext>
            </a:extLst>
          </p:cNvPr>
          <p:cNvSpPr txBox="1">
            <a:spLocks noGrp="1"/>
          </p:cNvSpPr>
          <p:nvPr>
            <p:ph type="body" sz="quarter" idx="25"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4" name="Circle">
            <a:extLst>
              <a:ext uri="{FF2B5EF4-FFF2-40B4-BE49-F238E27FC236}">
                <a16:creationId xmlns:a16="http://schemas.microsoft.com/office/drawing/2014/main" id="{87BC897E-7E03-4373-C182-6C05E8F5F38F}"/>
              </a:ext>
            </a:extLst>
          </p:cNvPr>
          <p:cNvSpPr/>
          <p:nvPr userDrawn="1"/>
        </p:nvSpPr>
        <p:spPr>
          <a:xfrm>
            <a:off x="22126078" y="12084050"/>
            <a:ext cx="959844" cy="959843"/>
          </a:xfrm>
          <a:prstGeom prst="ellipse">
            <a:avLst/>
          </a:prstGeom>
          <a:solidFill>
            <a:srgbClr val="EDF5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Image">
            <a:extLst>
              <a:ext uri="{FF2B5EF4-FFF2-40B4-BE49-F238E27FC236}">
                <a16:creationId xmlns:a16="http://schemas.microsoft.com/office/drawing/2014/main" id="{B39B8222-6C42-E505-D6FB-95A883EB07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Text with Photo Right">
    <p:bg>
      <p:bgPr>
        <a:solidFill>
          <a:srgbClr val="EDF5FF"/>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ED02C371-770F-AB8B-B2A7-58FB7C1D3813}"/>
              </a:ext>
            </a:extLst>
          </p:cNvPr>
          <p:cNvSpPr>
            <a:spLocks noGrp="1"/>
          </p:cNvSpPr>
          <p:nvPr>
            <p:ph type="pic" idx="25"/>
          </p:nvPr>
        </p:nvSpPr>
        <p:spPr>
          <a:xfrm>
            <a:off x="13676244" y="-536713"/>
            <a:ext cx="11330608" cy="12046227"/>
          </a:xfrm>
          <a:prstGeom prst="roundRect">
            <a:avLst>
              <a:gd name="adj" fmla="val 3115"/>
            </a:avLst>
          </a:prstGeom>
        </p:spPr>
        <p:txBody>
          <a:bodyPr lIns="91439" tIns="45719" rIns="91439" bIns="45719" anchor="t">
            <a:noAutofit/>
          </a:bodyPr>
          <a:lstStyle/>
          <a:p>
            <a:endParaRPr/>
          </a:p>
        </p:txBody>
      </p:sp>
      <p:sp>
        <p:nvSpPr>
          <p:cNvPr id="3" name="Title of the Slide">
            <a:extLst>
              <a:ext uri="{FF2B5EF4-FFF2-40B4-BE49-F238E27FC236}">
                <a16:creationId xmlns:a16="http://schemas.microsoft.com/office/drawing/2014/main" id="{6F5BF6B8-D5B3-79F4-BF7E-F47E83920E16}"/>
              </a:ext>
            </a:extLst>
          </p:cNvPr>
          <p:cNvSpPr txBox="1">
            <a:spLocks noGrp="1"/>
          </p:cNvSpPr>
          <p:nvPr>
            <p:ph type="body" sz="quarter" idx="26"/>
          </p:nvPr>
        </p:nvSpPr>
        <p:spPr>
          <a:xfrm>
            <a:off x="1326657" y="1524000"/>
            <a:ext cx="11553322" cy="1141338"/>
          </a:xfrm>
          <a:prstGeom prst="rect">
            <a:avLst/>
          </a:prstGeom>
        </p:spPr>
        <p:txBody>
          <a:bodyPr wrap="square"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5" name="Aborepel et ut quatem quis volore pliquunt incius am veliqui ditio. Erumqui illupis magnim que modi qui conseque nem rescia pe dolene sinumquia nullabo. Itas explis doluptus aut qui dolor aut facest as nos doluptation pellaboribus si di occus dolorro qui">
            <a:extLst>
              <a:ext uri="{FF2B5EF4-FFF2-40B4-BE49-F238E27FC236}">
                <a16:creationId xmlns:a16="http://schemas.microsoft.com/office/drawing/2014/main" id="{86B1E344-76A9-BE8F-5313-A37927757E9C}"/>
              </a:ext>
            </a:extLst>
          </p:cNvPr>
          <p:cNvSpPr txBox="1">
            <a:spLocks noGrp="1"/>
          </p:cNvSpPr>
          <p:nvPr>
            <p:ph type="body" sz="half" idx="27" hasCustomPrompt="1"/>
          </p:nvPr>
        </p:nvSpPr>
        <p:spPr>
          <a:xfrm>
            <a:off x="1326657" y="4406204"/>
            <a:ext cx="11553322" cy="7103309"/>
          </a:xfrm>
          <a:prstGeom prst="rect">
            <a:avLst/>
          </a:prstGeom>
        </p:spPr>
        <p:txBody>
          <a:bodyPr anchor="t">
            <a:no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7" name="Subhead of Presentation">
            <a:extLst>
              <a:ext uri="{FF2B5EF4-FFF2-40B4-BE49-F238E27FC236}">
                <a16:creationId xmlns:a16="http://schemas.microsoft.com/office/drawing/2014/main" id="{D2F27D82-D13F-0DD1-D448-28614B006459}"/>
              </a:ext>
            </a:extLst>
          </p:cNvPr>
          <p:cNvSpPr txBox="1">
            <a:spLocks noGrp="1"/>
          </p:cNvSpPr>
          <p:nvPr>
            <p:ph type="body" sz="quarter" idx="28" hasCustomPrompt="1"/>
          </p:nvPr>
        </p:nvSpPr>
        <p:spPr>
          <a:xfrm>
            <a:off x="1326657" y="3612096"/>
            <a:ext cx="11553322" cy="545790"/>
          </a:xfrm>
          <a:prstGeom prst="rect">
            <a:avLst/>
          </a:prstGeom>
        </p:spPr>
        <p:txBody>
          <a:bodyPr wrap="square"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9" name="Title of Presentation  |  Page Number">
            <a:extLst>
              <a:ext uri="{FF2B5EF4-FFF2-40B4-BE49-F238E27FC236}">
                <a16:creationId xmlns:a16="http://schemas.microsoft.com/office/drawing/2014/main" id="{8DAD1573-49C7-0C3E-3861-0E2AFA7CAAA2}"/>
              </a:ext>
            </a:extLst>
          </p:cNvPr>
          <p:cNvSpPr txBox="1">
            <a:spLocks noGrp="1"/>
          </p:cNvSpPr>
          <p:nvPr>
            <p:ph type="body" sz="quarter" idx="22"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4" name="Circle">
            <a:extLst>
              <a:ext uri="{FF2B5EF4-FFF2-40B4-BE49-F238E27FC236}">
                <a16:creationId xmlns:a16="http://schemas.microsoft.com/office/drawing/2014/main" id="{7FB24030-8263-A852-92B8-D61A1C80EE30}"/>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 name="Image">
            <a:extLst>
              <a:ext uri="{FF2B5EF4-FFF2-40B4-BE49-F238E27FC236}">
                <a16:creationId xmlns:a16="http://schemas.microsoft.com/office/drawing/2014/main" id="{60B1F6C8-16FC-0725-1375-86682B11DD6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2451"/>
        </a:solidFill>
        <a:effectLst/>
      </p:bgPr>
    </p:bg>
    <p:spTree>
      <p:nvGrpSpPr>
        <p:cNvPr id="1" name=""/>
        <p:cNvGrpSpPr/>
        <p:nvPr/>
      </p:nvGrpSpPr>
      <p:grpSpPr>
        <a:xfrm>
          <a:off x="0" y="0"/>
          <a:ext cx="0" cy="0"/>
          <a:chOff x="0" y="0"/>
          <a:chExt cx="0" cy="0"/>
        </a:xfrm>
      </p:grpSpPr>
      <p:pic>
        <p:nvPicPr>
          <p:cNvPr id="2" name="Image"/>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796422" y="10940794"/>
            <a:ext cx="4421004" cy="12714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2" r:id="rId9"/>
    <p:sldLayoutId id="2147483664" r:id="rId10"/>
    <p:sldLayoutId id="2147483673" r:id="rId11"/>
    <p:sldLayoutId id="2147483676" r:id="rId12"/>
    <p:sldLayoutId id="2147483679"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broadband.alabama.gov/profile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broadband.alabama.gov/broadband-map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A6D00-EE0B-4BCC-60D9-CA964019D08D}"/>
              </a:ext>
            </a:extLst>
          </p:cNvPr>
          <p:cNvSpPr>
            <a:spLocks noGrp="1"/>
          </p:cNvSpPr>
          <p:nvPr>
            <p:ph type="body" sz="quarter" idx="21"/>
          </p:nvPr>
        </p:nvSpPr>
        <p:spPr>
          <a:xfrm>
            <a:off x="1232452" y="1403626"/>
            <a:ext cx="11390649" cy="4718215"/>
          </a:xfrm>
        </p:spPr>
        <p:txBody>
          <a:bodyPr/>
          <a:lstStyle/>
          <a:p>
            <a:r>
              <a:rPr lang="en-US" sz="7800"/>
              <a:t>Alabama Digital Expansion Division 2023 Annual Report</a:t>
            </a:r>
          </a:p>
          <a:p>
            <a:endParaRPr lang="en-US"/>
          </a:p>
        </p:txBody>
      </p:sp>
      <p:sp>
        <p:nvSpPr>
          <p:cNvPr id="3" name="Text Placeholder 2">
            <a:extLst>
              <a:ext uri="{FF2B5EF4-FFF2-40B4-BE49-F238E27FC236}">
                <a16:creationId xmlns:a16="http://schemas.microsoft.com/office/drawing/2014/main" id="{DFCBF6EC-41B2-F8F4-640C-F9012FB29645}"/>
              </a:ext>
            </a:extLst>
          </p:cNvPr>
          <p:cNvSpPr>
            <a:spLocks noGrp="1"/>
          </p:cNvSpPr>
          <p:nvPr>
            <p:ph type="body" sz="quarter" idx="22"/>
          </p:nvPr>
        </p:nvSpPr>
        <p:spPr>
          <a:xfrm>
            <a:off x="1707656" y="6406317"/>
            <a:ext cx="10915445" cy="1546577"/>
          </a:xfrm>
        </p:spPr>
        <p:txBody>
          <a:bodyPr/>
          <a:lstStyle/>
          <a:p>
            <a:r>
              <a:rPr lang="en-US"/>
              <a:t>Submitted to the Alabama Digital Expansion Authority and Alabama Rural Broadband Oversight Committee</a:t>
            </a:r>
          </a:p>
        </p:txBody>
      </p:sp>
      <p:sp>
        <p:nvSpPr>
          <p:cNvPr id="4" name="Text Placeholder 3">
            <a:extLst>
              <a:ext uri="{FF2B5EF4-FFF2-40B4-BE49-F238E27FC236}">
                <a16:creationId xmlns:a16="http://schemas.microsoft.com/office/drawing/2014/main" id="{A208D5EF-4401-888C-948E-D76C2D941EEF}"/>
              </a:ext>
            </a:extLst>
          </p:cNvPr>
          <p:cNvSpPr>
            <a:spLocks noGrp="1"/>
          </p:cNvSpPr>
          <p:nvPr>
            <p:ph type="body" sz="quarter" idx="23"/>
          </p:nvPr>
        </p:nvSpPr>
        <p:spPr/>
        <p:txBody>
          <a:bodyPr/>
          <a:lstStyle/>
          <a:p>
            <a:r>
              <a:rPr lang="en-US"/>
              <a:t>October 3, 2023</a:t>
            </a:r>
          </a:p>
        </p:txBody>
      </p:sp>
      <p:pic>
        <p:nvPicPr>
          <p:cNvPr id="7" name="Picture Placeholder 6" descr="A person and person holding a baby&#10;&#10;Description automatically generated with low confidence">
            <a:extLst>
              <a:ext uri="{FF2B5EF4-FFF2-40B4-BE49-F238E27FC236}">
                <a16:creationId xmlns:a16="http://schemas.microsoft.com/office/drawing/2014/main" id="{6C0B2DF1-4CD7-738E-8A35-6F07F86768A9}"/>
              </a:ext>
            </a:extLst>
          </p:cNvPr>
          <p:cNvPicPr>
            <a:picLocks noGrp="1" noChangeAspect="1"/>
          </p:cNvPicPr>
          <p:nvPr>
            <p:ph type="pic" idx="24"/>
          </p:nvPr>
        </p:nvPicPr>
        <p:blipFill rotWithShape="1">
          <a:blip r:embed="rId2">
            <a:extLst>
              <a:ext uri="{28A0092B-C50C-407E-A947-70E740481C1C}">
                <a14:useLocalDpi xmlns:a14="http://schemas.microsoft.com/office/drawing/2010/main" val="0"/>
              </a:ext>
            </a:extLst>
          </a:blip>
          <a:srcRect l="37316" r="10659"/>
          <a:stretch/>
        </p:blipFill>
        <p:spPr>
          <a:xfrm>
            <a:off x="13676244" y="-1"/>
            <a:ext cx="10707756" cy="13716001"/>
          </a:xfrm>
        </p:spPr>
      </p:pic>
    </p:spTree>
    <p:extLst>
      <p:ext uri="{BB962C8B-B14F-4D97-AF65-F5344CB8AC3E}">
        <p14:creationId xmlns:p14="http://schemas.microsoft.com/office/powerpoint/2010/main" val="22958667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974602"/>
            <a:ext cx="21730686" cy="535531"/>
          </a:xfrm>
        </p:spPr>
        <p:txBody>
          <a:bodyPr/>
          <a:lstStyle/>
          <a:p>
            <a:r>
              <a:rPr lang="en-US"/>
              <a:t>Unfunded Applications</a:t>
            </a: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half" idx="24"/>
          </p:nvPr>
        </p:nvSpPr>
        <p:spPr>
          <a:xfrm>
            <a:off x="1326657" y="3896431"/>
            <a:ext cx="21730686" cy="7151014"/>
          </a:xfrm>
        </p:spPr>
        <p:txBody>
          <a:bodyPr/>
          <a:lstStyle/>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3200">
                <a:effectLst/>
                <a:latin typeface="Calibri" panose="020F0502020204030204" pitchFamily="34" charset="0"/>
                <a:ea typeface="Calibri" panose="020F0502020204030204" pitchFamily="34" charset="0"/>
                <a:cs typeface="Times New Roman" panose="02020603050405020304" pitchFamily="18" charset="0"/>
              </a:rPr>
              <a:t>Approximately </a:t>
            </a:r>
            <a:r>
              <a:rPr lang="en-US" sz="3200" b="1">
                <a:effectLst/>
                <a:latin typeface="Calibri" panose="020F0502020204030204" pitchFamily="34" charset="0"/>
                <a:ea typeface="Calibri" panose="020F0502020204030204" pitchFamily="34" charset="0"/>
                <a:cs typeface="Times New Roman" panose="02020603050405020304" pitchFamily="18" charset="0"/>
              </a:rPr>
              <a:t>two-hundred and thirteen (213) projects did not receive funding</a:t>
            </a:r>
            <a:r>
              <a:rPr lang="en-US" sz="3200">
                <a:effectLst/>
                <a:latin typeface="Calibri" panose="020F0502020204030204" pitchFamily="34" charset="0"/>
                <a:ea typeface="Calibri" panose="020F0502020204030204" pitchFamily="34" charset="0"/>
                <a:cs typeface="Times New Roman" panose="02020603050405020304" pitchFamily="18" charset="0"/>
              </a:rPr>
              <a:t>.</a:t>
            </a:r>
          </a:p>
          <a:p>
            <a:pPr marL="457200" marR="0">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3200">
                <a:effectLst/>
                <a:latin typeface="Calibri" panose="020F0502020204030204" pitchFamily="34" charset="0"/>
                <a:ea typeface="Calibri" panose="020F0502020204030204" pitchFamily="34" charset="0"/>
                <a:cs typeface="Times New Roman" panose="02020603050405020304" pitchFamily="18" charset="0"/>
              </a:rPr>
              <a:t>Some unfunded projects were deemed ineligible or rejected because there were either problems with the submitted application or the proposed project included areas that were already considered served under the law (approximately eight-three (83) percent). Other unfunded projects did not score high enough to receive an award in that round. </a:t>
            </a:r>
          </a:p>
          <a:p>
            <a:pPr marL="342900" marR="0" lvl="0" indent="-342900">
              <a:lnSpc>
                <a:spcPct val="150000"/>
              </a:lnSpc>
              <a:spcBef>
                <a:spcPts val="0"/>
              </a:spcBef>
              <a:spcAft>
                <a:spcPts val="0"/>
              </a:spcAft>
              <a:buFont typeface="Arial" panose="020B0604020202020204" pitchFamily="34" charset="0"/>
              <a:buChar char="•"/>
              <a:tabLst>
                <a:tab pos="457200" algn="l"/>
              </a:tabLst>
            </a:pPr>
            <a:r>
              <a:rPr lang="en-US" sz="3200">
                <a:effectLst/>
                <a:latin typeface="Calibri" panose="020F0502020204030204" pitchFamily="34" charset="0"/>
                <a:ea typeface="Calibri" panose="020F0502020204030204" pitchFamily="34" charset="0"/>
                <a:cs typeface="Times New Roman" panose="02020603050405020304" pitchFamily="18" charset="0"/>
              </a:rPr>
              <a:t>In </a:t>
            </a:r>
            <a:r>
              <a:rPr lang="en-US" sz="3200" b="1">
                <a:effectLst/>
                <a:latin typeface="Calibri" panose="020F0502020204030204" pitchFamily="34" charset="0"/>
                <a:ea typeface="Calibri" panose="020F0502020204030204" pitchFamily="34" charset="0"/>
                <a:cs typeface="Times New Roman" panose="02020603050405020304" pitchFamily="18" charset="0"/>
              </a:rPr>
              <a:t>all cases, unsuccessful applicants have been invited to receive technical assistance from ADECA and resubmit an application </a:t>
            </a:r>
            <a:r>
              <a:rPr lang="en-US" sz="3200">
                <a:effectLst/>
                <a:latin typeface="Calibri" panose="020F0502020204030204" pitchFamily="34" charset="0"/>
                <a:ea typeface="Calibri" panose="020F0502020204030204" pitchFamily="34" charset="0"/>
                <a:cs typeface="Times New Roman" panose="02020603050405020304" pitchFamily="18" charset="0"/>
              </a:rPr>
              <a:t>during subsequent funding rounds. Many applicants have already chosen to do so, and others plan to reapply under the newly-announced Alabama Capital Projects Fund (CPF) funding cycle.</a:t>
            </a: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a:t>Alabama Digital Expansion Division 2023 Annual Report |  </a:t>
            </a:r>
            <a:fld id="{B50B12B3-D302-D742-AEA8-F03DE9ADCA1C}" type="slidenum">
              <a:rPr lang="en-US" smtClean="0"/>
              <a:pPr/>
              <a:t>10</a:t>
            </a:fld>
            <a:endParaRPr lang="en-US"/>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524000"/>
            <a:ext cx="21730686" cy="1141338"/>
          </a:xfrm>
        </p:spPr>
        <p:txBody>
          <a:bodyPr/>
          <a:lstStyle/>
          <a:p>
            <a:r>
              <a:rPr lang="en-US" b="1">
                <a:latin typeface="Georgia" panose="02040502050405020303" pitchFamily="18" charset="0"/>
              </a:rPr>
              <a:t>Funded Projects</a:t>
            </a:r>
          </a:p>
        </p:txBody>
      </p:sp>
    </p:spTree>
    <p:extLst>
      <p:ext uri="{BB962C8B-B14F-4D97-AF65-F5344CB8AC3E}">
        <p14:creationId xmlns:p14="http://schemas.microsoft.com/office/powerpoint/2010/main" val="21722298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974602"/>
            <a:ext cx="21730686" cy="535531"/>
          </a:xfrm>
        </p:spPr>
        <p:txBody>
          <a:bodyPr/>
          <a:lstStyle/>
          <a:p>
            <a:r>
              <a:rPr lang="en-US"/>
              <a:t>Additional Consideration</a:t>
            </a: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half" idx="24"/>
          </p:nvPr>
        </p:nvSpPr>
        <p:spPr>
          <a:xfrm>
            <a:off x="1326657" y="3896431"/>
            <a:ext cx="21730686" cy="6902530"/>
          </a:xfrm>
        </p:spPr>
        <p:txBody>
          <a:bodyPr/>
          <a:lstStyle/>
          <a:p>
            <a:pPr marL="228600" marR="0">
              <a:lnSpc>
                <a:spcPct val="150000"/>
              </a:lnSpc>
              <a:spcBef>
                <a:spcPts val="0"/>
              </a:spcBef>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Additional Consideration for Minority, Female, and Disadvantaged Business Participation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In order to promote the deployment of grant funds in an inclusive manner that is consistent with the racial, gender, geographic, urban, rural, and economic diversity of the state, ADECA gave additional scoring consideration (10 points) to applicants that provided documentation of certification by the Office of Minority Business Enterprise or otherwise as a Disadvantaged Business Enterprise. Additionally, to encourage grant applicants to use vendors and subcontractors that have been certified by the Office of Minority Business Enterprise or that are Disadvantaged Business Enterprises, ADECA provided additional scoring consideration (10 points) for applicants identifying such businesses as part of the project.  </a:t>
            </a: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a:t>Alabama Digital Expansion Division 2023 Annual Report |  </a:t>
            </a:r>
            <a:fld id="{B50B12B3-D302-D742-AEA8-F03DE9ADCA1C}" type="slidenum">
              <a:rPr lang="en-US" smtClean="0"/>
              <a:pPr/>
              <a:t>11</a:t>
            </a:fld>
            <a:endParaRPr lang="en-US"/>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524000"/>
            <a:ext cx="21730686" cy="1141338"/>
          </a:xfrm>
        </p:spPr>
        <p:txBody>
          <a:bodyPr/>
          <a:lstStyle/>
          <a:p>
            <a:r>
              <a:rPr lang="en-US" b="1">
                <a:latin typeface="Georgia" panose="02040502050405020303" pitchFamily="18" charset="0"/>
              </a:rPr>
              <a:t>Funded Projects</a:t>
            </a:r>
          </a:p>
        </p:txBody>
      </p:sp>
    </p:spTree>
    <p:extLst>
      <p:ext uri="{BB962C8B-B14F-4D97-AF65-F5344CB8AC3E}">
        <p14:creationId xmlns:p14="http://schemas.microsoft.com/office/powerpoint/2010/main" val="32760948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974602"/>
            <a:ext cx="21730686" cy="535531"/>
          </a:xfrm>
        </p:spPr>
        <p:txBody>
          <a:bodyPr/>
          <a:lstStyle/>
          <a:p>
            <a:r>
              <a:rPr lang="en-US"/>
              <a:t>Additional Consideration</a:t>
            </a: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half" idx="24"/>
          </p:nvPr>
        </p:nvSpPr>
        <p:spPr>
          <a:xfrm>
            <a:off x="1326657" y="3896431"/>
            <a:ext cx="21730686" cy="6902530"/>
          </a:xfrm>
        </p:spPr>
        <p:txBody>
          <a:bodyPr/>
          <a:lstStyle/>
          <a:p>
            <a:pPr marL="228600" marR="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During the 2020 program year, four projects received points under one of the two criteria:</a:t>
            </a:r>
          </a:p>
          <a:p>
            <a:pPr marL="228600" marR="0">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Ownership Consideration</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Troy Cablevision, Inc. – Southeast Alabama Broadband 	Accessibility Project #4</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Troy Cablevision, Inc. – Southeast Alabama Broadband 	Accessibility Project #5</a:t>
            </a:r>
          </a:p>
          <a:p>
            <a:pPr marL="228600" marR="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Vendor or Subcontractor Consideration</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National Telephone of Alabama, Inc. – Red Rock 	Community Broadband Project</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Roanoke Telephone Company, Inc. – Roanoke 	Community Broadband Project </a:t>
            </a:r>
          </a:p>
          <a:p>
            <a:pPr marL="228600" marR="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a:t>Alabama Digital Expansion Division 2023 Annual Report |  </a:t>
            </a:r>
            <a:fld id="{B50B12B3-D302-D742-AEA8-F03DE9ADCA1C}" type="slidenum">
              <a:rPr lang="en-US" smtClean="0"/>
              <a:pPr/>
              <a:t>12</a:t>
            </a:fld>
            <a:endParaRPr lang="en-US"/>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524000"/>
            <a:ext cx="21730686" cy="1141338"/>
          </a:xfrm>
        </p:spPr>
        <p:txBody>
          <a:bodyPr/>
          <a:lstStyle/>
          <a:p>
            <a:r>
              <a:rPr lang="en-US" b="1">
                <a:latin typeface="Georgia" panose="02040502050405020303" pitchFamily="18" charset="0"/>
              </a:rPr>
              <a:t>Funded Projects</a:t>
            </a:r>
          </a:p>
        </p:txBody>
      </p:sp>
    </p:spTree>
    <p:extLst>
      <p:ext uri="{BB962C8B-B14F-4D97-AF65-F5344CB8AC3E}">
        <p14:creationId xmlns:p14="http://schemas.microsoft.com/office/powerpoint/2010/main" val="2057078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974602"/>
            <a:ext cx="21730686" cy="535531"/>
          </a:xfrm>
        </p:spPr>
        <p:txBody>
          <a:bodyPr/>
          <a:lstStyle/>
          <a:p>
            <a:r>
              <a:rPr lang="en-US"/>
              <a:t>Additional Consideration</a:t>
            </a: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half" idx="24"/>
          </p:nvPr>
        </p:nvSpPr>
        <p:spPr>
          <a:xfrm>
            <a:off x="1326657" y="3896431"/>
            <a:ext cx="21730686" cy="6902530"/>
          </a:xfrm>
        </p:spPr>
        <p:txBody>
          <a:bodyPr/>
          <a:lstStyle/>
          <a:p>
            <a:pPr marL="228600" marR="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During the 2021 program year, three projects received points under one of the two criteria:</a:t>
            </a:r>
          </a:p>
          <a:p>
            <a:pPr marL="228600" marR="0">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tabLst>
                <a:tab pos="685800" algn="l"/>
              </a:tabLs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Ownership Consideration</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Troy Cablevision, Inc. – Southeast Alabama Broadband 	Accessibility Project #6</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Troy Cablevision, Inc. – Southeast Alabama Broadband 	Accessibility Project #7</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Troy Cablevision, Inc. – Southeast Alabama Broadband 	Accessibility Project #8</a:t>
            </a:r>
            <a:r>
              <a:rPr lang="en-US" sz="1200">
                <a:effectLst/>
                <a:latin typeface="Calibri" panose="020F0502020204030204" pitchFamily="34"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1200">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During the 2022 program year, five projects received bonus points under one of the two criteria:</a:t>
            </a:r>
          </a:p>
          <a:p>
            <a:pPr marL="228600" marR="0">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Vendor or Subcontractor Consideration</a:t>
            </a:r>
          </a:p>
          <a:p>
            <a:pPr>
              <a:lnSpc>
                <a:spcPct val="150000"/>
              </a:lnSpc>
              <a:spcBef>
                <a:spcPts val="0"/>
              </a:spcBef>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Comcast Cable Communications, LLC – Blount County</a:t>
            </a:r>
          </a:p>
          <a:p>
            <a:pPr marR="0" lvl="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Comcast Cable Communications, LLC – Cherokee County</a:t>
            </a:r>
          </a:p>
          <a:p>
            <a:pPr marR="0" lvl="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Comcast Cable Communications, LLC – Colbert County</a:t>
            </a:r>
          </a:p>
          <a:p>
            <a:pPr marR="0" lvl="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Comcast Cable Communications, LLC – Mobile County</a:t>
            </a:r>
          </a:p>
          <a:p>
            <a:pPr marR="0" lvl="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Comcast Cable Communications, LLC – St. Clair County</a:t>
            </a:r>
          </a:p>
          <a:p>
            <a:pPr marL="742950" marR="0" lvl="1" indent="-285750">
              <a:lnSpc>
                <a:spcPct val="150000"/>
              </a:lnSpc>
              <a:spcBef>
                <a:spcPts val="0"/>
              </a:spcBef>
              <a:spcAft>
                <a:spcPts val="0"/>
              </a:spcAft>
              <a:buFont typeface="Symbol" panose="05050102010706020507" pitchFamily="18" charset="2"/>
              <a:buChar char=""/>
            </a:pP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a:t>Alabama Digital Expansion Division 2023 Annual Report |  </a:t>
            </a:r>
            <a:fld id="{B50B12B3-D302-D742-AEA8-F03DE9ADCA1C}" type="slidenum">
              <a:rPr lang="en-US" smtClean="0"/>
              <a:pPr/>
              <a:t>13</a:t>
            </a:fld>
            <a:endParaRPr lang="en-US"/>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524000"/>
            <a:ext cx="21730686" cy="1141338"/>
          </a:xfrm>
        </p:spPr>
        <p:txBody>
          <a:bodyPr/>
          <a:lstStyle/>
          <a:p>
            <a:r>
              <a:rPr lang="en-US" b="1">
                <a:latin typeface="Georgia" panose="02040502050405020303" pitchFamily="18" charset="0"/>
              </a:rPr>
              <a:t>Funded Projects</a:t>
            </a:r>
          </a:p>
        </p:txBody>
      </p:sp>
    </p:spTree>
    <p:extLst>
      <p:ext uri="{BB962C8B-B14F-4D97-AF65-F5344CB8AC3E}">
        <p14:creationId xmlns:p14="http://schemas.microsoft.com/office/powerpoint/2010/main" val="42503708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974602"/>
            <a:ext cx="21730686" cy="535531"/>
          </a:xfrm>
        </p:spPr>
        <p:txBody>
          <a:bodyPr/>
          <a:lstStyle/>
          <a:p>
            <a:r>
              <a:rPr lang="en-US"/>
              <a:t>Additional Consideration</a:t>
            </a: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half" idx="24"/>
          </p:nvPr>
        </p:nvSpPr>
        <p:spPr>
          <a:xfrm>
            <a:off x="1326657" y="3896431"/>
            <a:ext cx="21730686" cy="6902530"/>
          </a:xfrm>
        </p:spPr>
        <p:txBody>
          <a:bodyPr/>
          <a:lstStyle/>
          <a:p>
            <a:pPr marL="228600" marR="0">
              <a:lnSpc>
                <a:spcPct val="150000"/>
              </a:lnSpc>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During the 2023 program year, nine projects received bonus points under one of the two criteria:</a:t>
            </a:r>
          </a:p>
          <a:p>
            <a:pPr marL="228600" marR="0">
              <a:spcBef>
                <a:spcPts val="0"/>
              </a:spcBef>
              <a:spcAft>
                <a:spcPts val="0"/>
              </a:spcAft>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Vendor or Subcontractor Consideration</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Cullman Electric Cooperative – Cullman-Winston 	Counties</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Mediacom Southeast, LLC – Escambia-Baldwin Counties</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Mediacom Southeast, LLC –Baldwin County</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Mediacom Southeast, LLC – Mobile County 04</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Mediacom Southeast, LLC – Mobile County 05</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Spectrum Southeast, LLC – Tuscaloosa County</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Spectrum Southeast, LLC – Winston County</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Spectrum Southeast, LLC – Bibb County</a:t>
            </a:r>
          </a:p>
          <a:p>
            <a:pPr marL="457200" marR="0" lvl="1" indent="0">
              <a:lnSpc>
                <a:spcPct val="150000"/>
              </a:lnSpc>
              <a:spcBef>
                <a:spcPts val="0"/>
              </a:spcBef>
              <a:spcAft>
                <a:spcPts val="0"/>
              </a:spcAft>
              <a:buNone/>
            </a:pPr>
            <a:r>
              <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Spectrum Southeast, LLC – Shelby County</a:t>
            </a:r>
          </a:p>
          <a:p>
            <a:pPr marL="742950" marR="0" lvl="1" indent="-285750">
              <a:lnSpc>
                <a:spcPct val="150000"/>
              </a:lnSpc>
              <a:spcBef>
                <a:spcPts val="0"/>
              </a:spcBef>
              <a:spcAft>
                <a:spcPts val="0"/>
              </a:spcAft>
              <a:buFont typeface="Symbol" panose="05050102010706020507" pitchFamily="18" charset="2"/>
              <a:buChar char=""/>
            </a:pP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a:t>Alabama Digital Expansion Division 2023 Annual Report |  </a:t>
            </a:r>
            <a:fld id="{B50B12B3-D302-D742-AEA8-F03DE9ADCA1C}" type="slidenum">
              <a:rPr lang="en-US" smtClean="0"/>
              <a:pPr/>
              <a:t>14</a:t>
            </a:fld>
            <a:endParaRPr lang="en-US"/>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524000"/>
            <a:ext cx="21730686" cy="1141338"/>
          </a:xfrm>
        </p:spPr>
        <p:txBody>
          <a:bodyPr/>
          <a:lstStyle/>
          <a:p>
            <a:r>
              <a:rPr lang="en-US" b="1">
                <a:latin typeface="Georgia" panose="02040502050405020303" pitchFamily="18" charset="0"/>
              </a:rPr>
              <a:t>Funded Projects</a:t>
            </a:r>
          </a:p>
        </p:txBody>
      </p:sp>
    </p:spTree>
    <p:extLst>
      <p:ext uri="{BB962C8B-B14F-4D97-AF65-F5344CB8AC3E}">
        <p14:creationId xmlns:p14="http://schemas.microsoft.com/office/powerpoint/2010/main" val="33827097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742B9-4B98-60F2-48BA-8CF4C8596195}"/>
              </a:ext>
            </a:extLst>
          </p:cNvPr>
          <p:cNvSpPr>
            <a:spLocks noGrp="1"/>
          </p:cNvSpPr>
          <p:nvPr>
            <p:ph type="body" sz="quarter" idx="21"/>
          </p:nvPr>
        </p:nvSpPr>
        <p:spPr/>
        <p:txBody>
          <a:bodyPr/>
          <a:lstStyle/>
          <a:p>
            <a:r>
              <a:rPr lang="en-US"/>
              <a:t>04</a:t>
            </a:r>
          </a:p>
        </p:txBody>
      </p:sp>
      <p:sp>
        <p:nvSpPr>
          <p:cNvPr id="3" name="Text Placeholder 2">
            <a:extLst>
              <a:ext uri="{FF2B5EF4-FFF2-40B4-BE49-F238E27FC236}">
                <a16:creationId xmlns:a16="http://schemas.microsoft.com/office/drawing/2014/main" id="{306369BB-C6CB-31A9-7900-1C085D085B8C}"/>
              </a:ext>
            </a:extLst>
          </p:cNvPr>
          <p:cNvSpPr>
            <a:spLocks noGrp="1"/>
          </p:cNvSpPr>
          <p:nvPr>
            <p:ph type="body" sz="quarter" idx="22"/>
          </p:nvPr>
        </p:nvSpPr>
        <p:spPr>
          <a:xfrm>
            <a:off x="4349257" y="10023097"/>
            <a:ext cx="18738447" cy="1200329"/>
          </a:xfrm>
        </p:spPr>
        <p:txBody>
          <a:bodyPr/>
          <a:lstStyle/>
          <a:p>
            <a:r>
              <a:rPr lang="en-US" sz="8000"/>
              <a:t>Completed Projects</a:t>
            </a:r>
          </a:p>
        </p:txBody>
      </p:sp>
    </p:spTree>
    <p:extLst>
      <p:ext uri="{BB962C8B-B14F-4D97-AF65-F5344CB8AC3E}">
        <p14:creationId xmlns:p14="http://schemas.microsoft.com/office/powerpoint/2010/main" val="19003749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C0BC9-3C4A-D009-2827-78D388472CC3}"/>
              </a:ext>
            </a:extLst>
          </p:cNvPr>
          <p:cNvSpPr>
            <a:spLocks noGrp="1"/>
          </p:cNvSpPr>
          <p:nvPr>
            <p:ph type="body" sz="quarter" idx="21"/>
          </p:nvPr>
        </p:nvSpPr>
        <p:spPr/>
        <p:txBody>
          <a:bodyPr/>
          <a:lstStyle/>
          <a:p>
            <a:r>
              <a:rPr lang="en-US"/>
              <a:t>Completed Projects</a:t>
            </a:r>
          </a:p>
        </p:txBody>
      </p:sp>
      <p:sp>
        <p:nvSpPr>
          <p:cNvPr id="3" name="Text Placeholder 2">
            <a:extLst>
              <a:ext uri="{FF2B5EF4-FFF2-40B4-BE49-F238E27FC236}">
                <a16:creationId xmlns:a16="http://schemas.microsoft.com/office/drawing/2014/main" id="{4FBB438D-45AF-3CF9-2608-407AE98D24DB}"/>
              </a:ext>
            </a:extLst>
          </p:cNvPr>
          <p:cNvSpPr>
            <a:spLocks noGrp="1"/>
          </p:cNvSpPr>
          <p:nvPr>
            <p:ph type="body" sz="quarter" idx="25"/>
          </p:nvPr>
        </p:nvSpPr>
        <p:spPr/>
        <p:txBody>
          <a:bodyPr/>
          <a:lstStyle/>
          <a:p>
            <a:pPr>
              <a:lnSpc>
                <a:spcPct val="150000"/>
              </a:lnSpc>
            </a:pPr>
            <a:r>
              <a:rPr lang="en-US" sz="3200" b="1">
                <a:latin typeface="Gill Sans Nova" panose="020B0602020104020203" pitchFamily="34" charset="0"/>
              </a:rPr>
              <a:t>For all projects funded, </a:t>
            </a:r>
            <a:r>
              <a:rPr lang="en-US" sz="3200">
                <a:latin typeface="Gill Sans Nova" panose="020B0602020104020203" pitchFamily="34" charset="0"/>
              </a:rPr>
              <a:t>we estimate total projects costs of approximately $251,972,402.12 with approximately $82,069,667.33 of that coming from ABAF grants. If completed, these projects represent connectivity availability for approximately 72,108 previously unserved addresses at an average grant cost per passing of $1,138.15.</a:t>
            </a:r>
          </a:p>
          <a:p>
            <a:endParaRPr lang="en-US" sz="3200">
              <a:latin typeface="Gill Sans Nova" panose="020B0602020104020203" pitchFamily="34" charset="0"/>
            </a:endParaRPr>
          </a:p>
          <a:p>
            <a:pPr>
              <a:lnSpc>
                <a:spcPct val="150000"/>
              </a:lnSpc>
            </a:pPr>
            <a:r>
              <a:rPr lang="en-US" sz="3200" b="1">
                <a:latin typeface="Gill Sans Nova" panose="020B0602020104020203" pitchFamily="34" charset="0"/>
              </a:rPr>
              <a:t>For completed projects,</a:t>
            </a:r>
            <a:r>
              <a:rPr lang="en-US" sz="3200">
                <a:latin typeface="Gill Sans Nova" panose="020B0602020104020203" pitchFamily="34" charset="0"/>
              </a:rPr>
              <a:t> $19,503,299.45 in ABAF grant funds have been expended. These completed projects represent connectivity options for approximately 27,475 previously unserved addresses at an average grant cost per passing of $709.86 </a:t>
            </a:r>
          </a:p>
          <a:p>
            <a:endParaRPr lang="en-US" sz="3200">
              <a:latin typeface="Gill Sans Nova" panose="020B0602020104020203" pitchFamily="34" charset="0"/>
            </a:endParaRPr>
          </a:p>
          <a:p>
            <a:pPr>
              <a:lnSpc>
                <a:spcPct val="150000"/>
              </a:lnSpc>
            </a:pPr>
            <a:r>
              <a:rPr lang="en-US" sz="3200" b="1">
                <a:effectLst/>
                <a:latin typeface="Gill Sans Nova" panose="020B0602020104020203" pitchFamily="34" charset="0"/>
                <a:ea typeface="Calibri" panose="020F0502020204030204" pitchFamily="34" charset="0"/>
                <a:cs typeface="Times New Roman" panose="02020603050405020304" pitchFamily="18" charset="0"/>
              </a:rPr>
              <a:t>The projected numbers and the actual numbers</a:t>
            </a:r>
            <a:r>
              <a:rPr lang="en-US" sz="3200">
                <a:effectLst/>
                <a:latin typeface="Gill Sans Nova" panose="020B0602020104020203" pitchFamily="34" charset="0"/>
                <a:ea typeface="Calibri" panose="020F0502020204030204" pitchFamily="34" charset="0"/>
                <a:cs typeface="Times New Roman" panose="02020603050405020304" pitchFamily="18" charset="0"/>
              </a:rPr>
              <a:t> represent some differences. The final number of new services was lower than projected</a:t>
            </a:r>
            <a:r>
              <a:rPr lang="en-US" sz="3200">
                <a:latin typeface="Gill Sans Nova" panose="020B0602020104020203" pitchFamily="34" charset="0"/>
                <a:ea typeface="Calibri" panose="020F0502020204030204" pitchFamily="34" charset="0"/>
                <a:cs typeface="Times New Roman" panose="02020603050405020304" pitchFamily="18" charset="0"/>
              </a:rPr>
              <a:t>. S</a:t>
            </a:r>
            <a:r>
              <a:rPr lang="en-US" sz="3200">
                <a:effectLst/>
                <a:latin typeface="Gill Sans Nova" panose="020B0602020104020203" pitchFamily="34" charset="0"/>
                <a:ea typeface="Calibri" panose="020F0502020204030204" pitchFamily="34" charset="0"/>
                <a:cs typeface="Times New Roman" panose="02020603050405020304" pitchFamily="18" charset="0"/>
              </a:rPr>
              <a:t>imilarly, the total grant funds were approximately 25% less than projected and the grant cost per new service was approximately 6% lower than projected. </a:t>
            </a:r>
            <a:endParaRPr lang="en-US">
              <a:latin typeface="Gill Sans Nova" panose="020B0602020104020203" pitchFamily="34" charset="0"/>
            </a:endParaRPr>
          </a:p>
        </p:txBody>
      </p:sp>
      <p:sp>
        <p:nvSpPr>
          <p:cNvPr id="4" name="Text Placeholder 3">
            <a:extLst>
              <a:ext uri="{FF2B5EF4-FFF2-40B4-BE49-F238E27FC236}">
                <a16:creationId xmlns:a16="http://schemas.microsoft.com/office/drawing/2014/main" id="{24DDB1BB-78A0-BA09-534C-E775FFE0C864}"/>
              </a:ext>
            </a:extLst>
          </p:cNvPr>
          <p:cNvSpPr>
            <a:spLocks noGrp="1"/>
          </p:cNvSpPr>
          <p:nvPr>
            <p:ph type="body" sz="quarter" idx="23"/>
          </p:nvPr>
        </p:nvSpPr>
        <p:spPr>
          <a:xfrm>
            <a:off x="1301257" y="12303621"/>
            <a:ext cx="17536114" cy="434991"/>
          </a:xfrm>
        </p:spPr>
        <p:txBody>
          <a:bodyPr/>
          <a:lstStyle/>
          <a:p>
            <a:r>
              <a:rPr lang="en-US"/>
              <a:t>Alabama Digital Expansion Division 2023 Annual Report |  </a:t>
            </a:r>
            <a:fld id="{B50B12B3-D302-D742-AEA8-F03DE9ADCA1C}" type="slidenum">
              <a:rPr lang="en-US" smtClean="0"/>
              <a:pPr/>
              <a:t>16</a:t>
            </a:fld>
            <a:endParaRPr lang="en-US"/>
          </a:p>
        </p:txBody>
      </p:sp>
    </p:spTree>
    <p:extLst>
      <p:ext uri="{BB962C8B-B14F-4D97-AF65-F5344CB8AC3E}">
        <p14:creationId xmlns:p14="http://schemas.microsoft.com/office/powerpoint/2010/main" val="38285309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C0BC9-3C4A-D009-2827-78D388472CC3}"/>
              </a:ext>
            </a:extLst>
          </p:cNvPr>
          <p:cNvSpPr>
            <a:spLocks noGrp="1"/>
          </p:cNvSpPr>
          <p:nvPr>
            <p:ph type="body" sz="quarter" idx="21"/>
          </p:nvPr>
        </p:nvSpPr>
        <p:spPr/>
        <p:txBody>
          <a:bodyPr/>
          <a:lstStyle/>
          <a:p>
            <a:r>
              <a:rPr lang="en-US"/>
              <a:t>Completed Projects</a:t>
            </a:r>
          </a:p>
        </p:txBody>
      </p:sp>
      <p:sp>
        <p:nvSpPr>
          <p:cNvPr id="3" name="Text Placeholder 2">
            <a:extLst>
              <a:ext uri="{FF2B5EF4-FFF2-40B4-BE49-F238E27FC236}">
                <a16:creationId xmlns:a16="http://schemas.microsoft.com/office/drawing/2014/main" id="{4FBB438D-45AF-3CF9-2608-407AE98D24DB}"/>
              </a:ext>
            </a:extLst>
          </p:cNvPr>
          <p:cNvSpPr>
            <a:spLocks noGrp="1"/>
          </p:cNvSpPr>
          <p:nvPr>
            <p:ph type="body" sz="quarter" idx="25"/>
          </p:nvPr>
        </p:nvSpPr>
        <p:spPr/>
        <p:txBody>
          <a:bodyPr/>
          <a:lstStyle/>
          <a:p>
            <a:pPr>
              <a:lnSpc>
                <a:spcPct val="150000"/>
              </a:lnSpc>
            </a:pPr>
            <a:r>
              <a:rPr lang="en-US" sz="3200" b="1"/>
              <a:t>Budget and Expenditures</a:t>
            </a:r>
          </a:p>
          <a:p>
            <a:pPr>
              <a:lnSpc>
                <a:spcPct val="150000"/>
              </a:lnSpc>
            </a:pPr>
            <a:endParaRPr lang="en-US"/>
          </a:p>
        </p:txBody>
      </p:sp>
      <p:sp>
        <p:nvSpPr>
          <p:cNvPr id="4" name="Text Placeholder 3">
            <a:extLst>
              <a:ext uri="{FF2B5EF4-FFF2-40B4-BE49-F238E27FC236}">
                <a16:creationId xmlns:a16="http://schemas.microsoft.com/office/drawing/2014/main" id="{24DDB1BB-78A0-BA09-534C-E775FFE0C864}"/>
              </a:ext>
            </a:extLst>
          </p:cNvPr>
          <p:cNvSpPr>
            <a:spLocks noGrp="1"/>
          </p:cNvSpPr>
          <p:nvPr>
            <p:ph type="body" sz="quarter" idx="23"/>
          </p:nvPr>
        </p:nvSpPr>
        <p:spPr>
          <a:xfrm>
            <a:off x="1301257" y="12303621"/>
            <a:ext cx="17536114" cy="434991"/>
          </a:xfrm>
        </p:spPr>
        <p:txBody>
          <a:bodyPr/>
          <a:lstStyle/>
          <a:p>
            <a:r>
              <a:rPr lang="en-US"/>
              <a:t>Alabama Digital Expansion Division 2023 Annual Report |  </a:t>
            </a:r>
            <a:fld id="{B50B12B3-D302-D742-AEA8-F03DE9ADCA1C}" type="slidenum">
              <a:rPr lang="en-US" smtClean="0"/>
              <a:pPr/>
              <a:t>17</a:t>
            </a:fld>
            <a:endParaRPr lang="en-US"/>
          </a:p>
        </p:txBody>
      </p:sp>
      <p:graphicFrame>
        <p:nvGraphicFramePr>
          <p:cNvPr id="5" name="Table 5">
            <a:extLst>
              <a:ext uri="{FF2B5EF4-FFF2-40B4-BE49-F238E27FC236}">
                <a16:creationId xmlns:a16="http://schemas.microsoft.com/office/drawing/2014/main" id="{8CC19E70-9942-B97B-4FD9-DB4900A6C083}"/>
              </a:ext>
            </a:extLst>
          </p:cNvPr>
          <p:cNvGraphicFramePr>
            <a:graphicFrameLocks noGrp="1"/>
          </p:cNvGraphicFramePr>
          <p:nvPr>
            <p:extLst>
              <p:ext uri="{D42A27DB-BD31-4B8C-83A1-F6EECF244321}">
                <p14:modId xmlns:p14="http://schemas.microsoft.com/office/powerpoint/2010/main" val="2068122691"/>
              </p:ext>
            </p:extLst>
          </p:nvPr>
        </p:nvGraphicFramePr>
        <p:xfrm>
          <a:off x="1479826" y="4818637"/>
          <a:ext cx="16276955" cy="1645920"/>
        </p:xfrm>
        <a:graphic>
          <a:graphicData uri="http://schemas.openxmlformats.org/drawingml/2006/table">
            <a:tbl>
              <a:tblPr firstRow="1" bandRow="1">
                <a:tableStyleId>{5940675A-B579-460E-94D1-54222C63F5DA}</a:tableStyleId>
              </a:tblPr>
              <a:tblGrid>
                <a:gridCol w="3272155">
                  <a:extLst>
                    <a:ext uri="{9D8B030D-6E8A-4147-A177-3AD203B41FA5}">
                      <a16:colId xmlns:a16="http://schemas.microsoft.com/office/drawing/2014/main" val="138366444"/>
                    </a:ext>
                  </a:extLst>
                </a:gridCol>
                <a:gridCol w="3251200">
                  <a:extLst>
                    <a:ext uri="{9D8B030D-6E8A-4147-A177-3AD203B41FA5}">
                      <a16:colId xmlns:a16="http://schemas.microsoft.com/office/drawing/2014/main" val="2839395097"/>
                    </a:ext>
                  </a:extLst>
                </a:gridCol>
                <a:gridCol w="3251200">
                  <a:extLst>
                    <a:ext uri="{9D8B030D-6E8A-4147-A177-3AD203B41FA5}">
                      <a16:colId xmlns:a16="http://schemas.microsoft.com/office/drawing/2014/main" val="1313121260"/>
                    </a:ext>
                  </a:extLst>
                </a:gridCol>
                <a:gridCol w="3435654">
                  <a:extLst>
                    <a:ext uri="{9D8B030D-6E8A-4147-A177-3AD203B41FA5}">
                      <a16:colId xmlns:a16="http://schemas.microsoft.com/office/drawing/2014/main" val="272616458"/>
                    </a:ext>
                  </a:extLst>
                </a:gridCol>
                <a:gridCol w="3066746">
                  <a:extLst>
                    <a:ext uri="{9D8B030D-6E8A-4147-A177-3AD203B41FA5}">
                      <a16:colId xmlns:a16="http://schemas.microsoft.com/office/drawing/2014/main" val="757573273"/>
                    </a:ext>
                  </a:extLst>
                </a:gridCol>
              </a:tblGrid>
              <a:tr h="370840">
                <a:tc>
                  <a:txBody>
                    <a:bodyPr/>
                    <a:lstStyle/>
                    <a:p>
                      <a:r>
                        <a:rPr lang="en-US" sz="3200" b="1"/>
                        <a:t>Budgeted Funds</a:t>
                      </a:r>
                    </a:p>
                  </a:txBody>
                  <a:tcPr/>
                </a:tc>
                <a:tc>
                  <a:txBody>
                    <a:bodyPr/>
                    <a:lstStyle/>
                    <a:p>
                      <a:r>
                        <a:rPr lang="en-US" sz="3200" b="1"/>
                        <a:t>Awarded Funds</a:t>
                      </a:r>
                    </a:p>
                  </a:txBody>
                  <a:tcPr/>
                </a:tc>
                <a:tc>
                  <a:txBody>
                    <a:bodyPr/>
                    <a:lstStyle/>
                    <a:p>
                      <a:r>
                        <a:rPr lang="en-US" sz="3200" b="1" dirty="0"/>
                        <a:t>Expended Funds</a:t>
                      </a:r>
                    </a:p>
                  </a:txBody>
                  <a:tcPr/>
                </a:tc>
                <a:tc>
                  <a:txBody>
                    <a:bodyPr/>
                    <a:lstStyle/>
                    <a:p>
                      <a:r>
                        <a:rPr lang="en-US" sz="3200" b="1"/>
                        <a:t>Balance to Award</a:t>
                      </a:r>
                    </a:p>
                  </a:txBody>
                  <a:tcPr/>
                </a:tc>
                <a:tc>
                  <a:txBody>
                    <a:bodyPr/>
                    <a:lstStyle/>
                    <a:p>
                      <a:r>
                        <a:rPr lang="en-US" sz="3200" b="1"/>
                        <a:t>Balance to Expend</a:t>
                      </a:r>
                    </a:p>
                  </a:txBody>
                  <a:tcPr/>
                </a:tc>
                <a:extLst>
                  <a:ext uri="{0D108BD9-81ED-4DB2-BD59-A6C34878D82A}">
                    <a16:rowId xmlns:a16="http://schemas.microsoft.com/office/drawing/2014/main" val="2876705323"/>
                  </a:ext>
                </a:extLst>
              </a:tr>
              <a:tr h="370840">
                <a:tc>
                  <a:txBody>
                    <a:bodyPr/>
                    <a:lstStyle/>
                    <a:p>
                      <a:r>
                        <a:rPr lang="en-US" sz="3200"/>
                        <a:t>$92,400,000.00</a:t>
                      </a:r>
                    </a:p>
                  </a:txBody>
                  <a:tcPr/>
                </a:tc>
                <a:tc>
                  <a:txBody>
                    <a:bodyPr/>
                    <a:lstStyle/>
                    <a:p>
                      <a:r>
                        <a:rPr lang="en-US" sz="3200"/>
                        <a:t>$82,069,667.33*</a:t>
                      </a:r>
                    </a:p>
                  </a:txBody>
                  <a:tcPr/>
                </a:tc>
                <a:tc>
                  <a:txBody>
                    <a:bodyPr/>
                    <a:lstStyle/>
                    <a:p>
                      <a:r>
                        <a:rPr lang="en-US" sz="3200"/>
                        <a:t>$19,503,299.45</a:t>
                      </a:r>
                    </a:p>
                  </a:txBody>
                  <a:tcPr/>
                </a:tc>
                <a:tc>
                  <a:txBody>
                    <a:bodyPr/>
                    <a:lstStyle/>
                    <a:p>
                      <a:r>
                        <a:rPr lang="en-US" sz="3200" dirty="0"/>
                        <a:t>$10,330,332.67**</a:t>
                      </a:r>
                    </a:p>
                  </a:txBody>
                  <a:tcPr/>
                </a:tc>
                <a:tc>
                  <a:txBody>
                    <a:bodyPr/>
                    <a:lstStyle/>
                    <a:p>
                      <a:r>
                        <a:rPr lang="en-US" sz="3200" dirty="0"/>
                        <a:t>$72,896,700.55</a:t>
                      </a:r>
                    </a:p>
                  </a:txBody>
                  <a:tcPr/>
                </a:tc>
                <a:extLst>
                  <a:ext uri="{0D108BD9-81ED-4DB2-BD59-A6C34878D82A}">
                    <a16:rowId xmlns:a16="http://schemas.microsoft.com/office/drawing/2014/main" val="1842453864"/>
                  </a:ext>
                </a:extLst>
              </a:tr>
            </a:tbl>
          </a:graphicData>
        </a:graphic>
      </p:graphicFrame>
      <p:sp>
        <p:nvSpPr>
          <p:cNvPr id="7" name="TextBox 6">
            <a:extLst>
              <a:ext uri="{FF2B5EF4-FFF2-40B4-BE49-F238E27FC236}">
                <a16:creationId xmlns:a16="http://schemas.microsoft.com/office/drawing/2014/main" id="{0E82BF88-BCDC-2CDA-83D7-8B5D17CDD3EB}"/>
              </a:ext>
            </a:extLst>
          </p:cNvPr>
          <p:cNvSpPr txBox="1"/>
          <p:nvPr/>
        </p:nvSpPr>
        <p:spPr>
          <a:xfrm>
            <a:off x="1298574" y="6706825"/>
            <a:ext cx="12195312"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gn="l">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does not include pending projects</a:t>
            </a:r>
          </a:p>
          <a:p>
            <a:pPr marL="228600" marR="0" algn="l">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balance is primarily for administration and pending projects</a:t>
            </a:r>
          </a:p>
        </p:txBody>
      </p:sp>
    </p:spTree>
    <p:extLst>
      <p:ext uri="{BB962C8B-B14F-4D97-AF65-F5344CB8AC3E}">
        <p14:creationId xmlns:p14="http://schemas.microsoft.com/office/powerpoint/2010/main" val="13327479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B112-0362-B7CC-DD92-CDB700A828FB}"/>
              </a:ext>
            </a:extLst>
          </p:cNvPr>
          <p:cNvSpPr>
            <a:spLocks noGrp="1"/>
          </p:cNvSpPr>
          <p:nvPr>
            <p:ph type="body" sz="quarter" idx="21"/>
          </p:nvPr>
        </p:nvSpPr>
        <p:spPr/>
        <p:txBody>
          <a:bodyPr/>
          <a:lstStyle/>
          <a:p>
            <a:r>
              <a:rPr lang="en-US"/>
              <a:t>05</a:t>
            </a:r>
          </a:p>
        </p:txBody>
      </p:sp>
      <p:sp>
        <p:nvSpPr>
          <p:cNvPr id="6" name="Text Placeholder 2">
            <a:extLst>
              <a:ext uri="{FF2B5EF4-FFF2-40B4-BE49-F238E27FC236}">
                <a16:creationId xmlns:a16="http://schemas.microsoft.com/office/drawing/2014/main" id="{EEA447C3-C111-8A62-FFC6-2404AB1C3A4C}"/>
              </a:ext>
            </a:extLst>
          </p:cNvPr>
          <p:cNvSpPr>
            <a:spLocks noGrp="1"/>
          </p:cNvSpPr>
          <p:nvPr>
            <p:ph type="body" sz="quarter" idx="22"/>
          </p:nvPr>
        </p:nvSpPr>
        <p:spPr>
          <a:xfrm>
            <a:off x="4349257" y="10023097"/>
            <a:ext cx="18738447" cy="2308324"/>
          </a:xfrm>
        </p:spPr>
        <p:txBody>
          <a:bodyPr/>
          <a:lstStyle/>
          <a:p>
            <a:r>
              <a:rPr lang="en-US" sz="8000" b="1">
                <a:latin typeface="Georgia" panose="02040502050405020303" pitchFamily="18" charset="0"/>
              </a:rPr>
              <a:t>Coordination with Federal Programs</a:t>
            </a:r>
          </a:p>
        </p:txBody>
      </p:sp>
    </p:spTree>
    <p:extLst>
      <p:ext uri="{BB962C8B-B14F-4D97-AF65-F5344CB8AC3E}">
        <p14:creationId xmlns:p14="http://schemas.microsoft.com/office/powerpoint/2010/main" val="28070560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USDA</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19</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ADECA provides support to internet service providers (ISPs) applying for federal funds for broadband deployment. As such, ADECA has developed a process for ISPs applying for USDA ReConnect funds to request a Governor’s letter, documentation of the state plan, and an expedited approval process. This process has allowed many Alabama applicants to be more competitive by receiving bonus points in the application process. </a:t>
            </a:r>
          </a:p>
        </p:txBody>
      </p:sp>
    </p:spTree>
    <p:extLst>
      <p:ext uri="{BB962C8B-B14F-4D97-AF65-F5344CB8AC3E}">
        <p14:creationId xmlns:p14="http://schemas.microsoft.com/office/powerpoint/2010/main" val="21938156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742B9-4B98-60F2-48BA-8CF4C8596195}"/>
              </a:ext>
            </a:extLst>
          </p:cNvPr>
          <p:cNvSpPr>
            <a:spLocks noGrp="1"/>
          </p:cNvSpPr>
          <p:nvPr>
            <p:ph type="body" sz="quarter" idx="21"/>
          </p:nvPr>
        </p:nvSpPr>
        <p:spPr/>
        <p:txBody>
          <a:bodyPr/>
          <a:lstStyle/>
          <a:p>
            <a:r>
              <a:rPr lang="en-US"/>
              <a:t>01</a:t>
            </a:r>
          </a:p>
        </p:txBody>
      </p:sp>
      <p:sp>
        <p:nvSpPr>
          <p:cNvPr id="3" name="Text Placeholder 2">
            <a:extLst>
              <a:ext uri="{FF2B5EF4-FFF2-40B4-BE49-F238E27FC236}">
                <a16:creationId xmlns:a16="http://schemas.microsoft.com/office/drawing/2014/main" id="{306369BB-C6CB-31A9-7900-1C085D085B8C}"/>
              </a:ext>
            </a:extLst>
          </p:cNvPr>
          <p:cNvSpPr>
            <a:spLocks noGrp="1"/>
          </p:cNvSpPr>
          <p:nvPr>
            <p:ph type="body" sz="quarter" idx="22"/>
          </p:nvPr>
        </p:nvSpPr>
        <p:spPr/>
        <p:txBody>
          <a:bodyPr/>
          <a:lstStyle/>
          <a:p>
            <a:r>
              <a:rPr lang="en-US"/>
              <a:t>History</a:t>
            </a:r>
          </a:p>
        </p:txBody>
      </p:sp>
    </p:spTree>
    <p:extLst>
      <p:ext uri="{BB962C8B-B14F-4D97-AF65-F5344CB8AC3E}">
        <p14:creationId xmlns:p14="http://schemas.microsoft.com/office/powerpoint/2010/main" val="26708561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EDA</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20</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ADECA applied for and was awarded a $1 million grant from EDA to launch the Alabama Broadband Technical Assistance Program to provide planning support and technical assistance to local communities throughout the state. Leveraging EDA and additional federal funding sources, technical assistance planning meetings were held in all 67 counties, with several Historically Black Colleges and Universities, and with several of our state-recognized Tribal Governments. We have held numerous statewide seminars and listening sessions to seek input from community organizations, nonprofits, other government agencies, internet service providers, and others. Additionally, we have held follow-up meetings with each of the counties to present the county broadband profiles that were developed as a result of county visits. All the county profiles are available on our new Be Linked Alabama website: </a:t>
            </a:r>
            <a:r>
              <a:rPr lang="en-US" sz="3200">
                <a:effectLst/>
                <a:latin typeface="Calibri" panose="020F0502020204030204" pitchFamily="34" charset="0"/>
                <a:ea typeface="Calibri" panose="020F0502020204030204" pitchFamily="34" charset="0"/>
                <a:cs typeface="Times New Roman" panose="02020603050405020304" pitchFamily="18" charset="0"/>
                <a:hlinkClick r:id="rId2"/>
              </a:rPr>
              <a:t>https://broadband.alabama.gov/profiles/</a:t>
            </a:r>
            <a:r>
              <a:rPr lang="en-US" sz="32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318425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Treasury - CPF</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21</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ADECA applied for and was awarded $191,887,857.00 through the American Rescue Plan Act (ARPA) Capital Projects Fund. We have received approval of our program plan to administer a last-mile grant program that is very similar to the ABAF program. ADECA held a workshop for all interested parties regarding the application requirements for the Alabama Capital Projects Fund (CPF) on July 31, 2023. We are currently accepting applications. The deadline to submit an application is October 13, 2023. All applicants were required to submit a letter of intent to apply for the program. We received more than 400 letters of intent. </a:t>
            </a:r>
          </a:p>
        </p:txBody>
      </p:sp>
    </p:spTree>
    <p:extLst>
      <p:ext uri="{BB962C8B-B14F-4D97-AF65-F5344CB8AC3E}">
        <p14:creationId xmlns:p14="http://schemas.microsoft.com/office/powerpoint/2010/main" val="32082617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Treasury – ARPA 1</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22</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ADECA also was tasked with creating a statewide middle-mile broadband network grant program that would support, catalyze, and facilitate future last-mile projects utilizing up to $85,000,000 in APRA State and Local Fiscal Recovery Funds (SLFRF). On April 28, 2022, ADECA issued a request for project proposals and received five applications. On September 27, 2022, the Governor conditionally awarded $82,450,000 to Fiber Utility Network, Inc. (FUN), a corporation made up of seven rural electric cooperatives and one generation/transmission electric cooperative.  </a:t>
            </a:r>
          </a:p>
          <a:p>
            <a:pPr marL="228600" marR="0">
              <a:lnSpc>
                <a:spcPct val="150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80808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Treasury – ARPA 1 Continued</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23</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fontScale="92500" lnSpcReduction="10000"/>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FUN will create a middle-mile broadband network that will connect almost 3,000 miles of existing and new fiber infrastructure across the state within a three-year period. Currently, the network proposal includes 2,947 miles of existing fiber and 433 miles of newly constructed fiber. When complete, the network will provide improved access to unserved areas for last-mile projects that provide broadband availability to households, businesses, and community anchors.</a:t>
            </a:r>
          </a:p>
          <a:p>
            <a:pPr marL="228600" marR="0">
              <a:lnSpc>
                <a:spcPct val="150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The project is currently underway. The grant agreement was signed in February 2023. Since then, long-term fiber leases for approximately 2,946 miles of dark fiber were completed, a Request for Proposal for equipment has been scheduled, and FUN issued a Request for Proposals and hired an engineering firm in July 2023. Design and engineering are underway for the proposed new build segments of the network. It is anticipated that by July 2024, middle-mile service will be offered over the existing fiber, with service over the new build fiber to follow.</a:t>
            </a:r>
          </a:p>
        </p:txBody>
      </p:sp>
    </p:spTree>
    <p:extLst>
      <p:ext uri="{BB962C8B-B14F-4D97-AF65-F5344CB8AC3E}">
        <p14:creationId xmlns:p14="http://schemas.microsoft.com/office/powerpoint/2010/main" val="9105063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Treasury – ARPA 2</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24</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In addition, ADECA was tasked with creating a statewide anchor institution/middle-mile broadband grant program utilizing up to $245,000,000 in ARPA SLFRF funds. ADECA held a workshop for all interested parties regarding the application requirements for the Alabama Anchor Institution/Middle Mile (AIMM) Program on August 11, 2023. We are currently accepting applications. The deadline to submit an application is October 13, 2023. The AIMM Program will work in conjunction with the CPF program described above.</a:t>
            </a:r>
          </a:p>
        </p:txBody>
      </p:sp>
    </p:spTree>
    <p:extLst>
      <p:ext uri="{BB962C8B-B14F-4D97-AF65-F5344CB8AC3E}">
        <p14:creationId xmlns:p14="http://schemas.microsoft.com/office/powerpoint/2010/main" val="291522445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NTIA - BEAD</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25</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fontScale="92500" lnSpcReduction="10000"/>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ADECA successfully applied for planning funds from NTIA for both the Broadband Equity, Access, and Deployment (BEAD) Program ($5 million) and the Digital Equity Program ($981,081.12). These planning funds have allowed Alabama to continue the Alabama Broadband Technical Assistance Program throughout all 67 Alabama counties. It has also allowed us to complete a statewide survey to ask about digital access and digital equity. The planning efforts will allow Alabama to access additional funds from NTIA, including the approximately $1.4 billion that has been allocated to Alabama’s BEAD broadband expansion efforts. </a:t>
            </a:r>
          </a:p>
          <a:p>
            <a:pPr marL="228600" marR="0">
              <a:lnSpc>
                <a:spcPct val="150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ADECA expects the BEAD funds will be available in early 2025. Volume I and Volume II of the BEAD Initial Proposal will be submitted before the end of 2023. Prior to submitting the documents to NTIA, ADECA will hold a comment period to allow the public to comment on the proposed BEAD documents. Once the BEAD Initial Proposal documents are approved by NTIA, ADECA will hold a challenge process for interested parties to challenge the list of broadband serviceable locations in the state.</a:t>
            </a:r>
          </a:p>
        </p:txBody>
      </p:sp>
    </p:spTree>
    <p:extLst>
      <p:ext uri="{BB962C8B-B14F-4D97-AF65-F5344CB8AC3E}">
        <p14:creationId xmlns:p14="http://schemas.microsoft.com/office/powerpoint/2010/main" val="154184953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lstStyle/>
          <a:p>
            <a:r>
              <a:rPr lang="en-US"/>
              <a:t>Coordination with Federal Programs</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p:txBody>
          <a:bodyPr/>
          <a:lstStyle/>
          <a:p>
            <a:r>
              <a:rPr lang="en-US"/>
              <a:t>NTIA – Digital Equity Act</a:t>
            </a:r>
          </a:p>
        </p:txBody>
      </p:sp>
      <p:sp>
        <p:nvSpPr>
          <p:cNvPr id="4" name="Text Placeholder 3">
            <a:extLst>
              <a:ext uri="{FF2B5EF4-FFF2-40B4-BE49-F238E27FC236}">
                <a16:creationId xmlns:a16="http://schemas.microsoft.com/office/drawing/2014/main" id="{E140E4AE-E019-F857-8ED9-61575AAD1F67}"/>
              </a:ext>
            </a:extLst>
          </p:cNvPr>
          <p:cNvSpPr>
            <a:spLocks noGrp="1"/>
          </p:cNvSpPr>
          <p:nvPr>
            <p:ph type="body" sz="quarter" idx="23"/>
          </p:nvPr>
        </p:nvSpPr>
        <p:spPr/>
        <p:txBody>
          <a:bodyPr/>
          <a:lstStyle/>
          <a:p>
            <a:r>
              <a:rPr kumimoji="0" lang="en-US" sz="2400" b="1" i="0" u="none" strike="noStrike" kern="0" cap="none" spc="0" normalizeH="0" baseline="0" noProof="0">
                <a:ln>
                  <a:noFill/>
                </a:ln>
                <a:solidFill>
                  <a:srgbClr val="212121"/>
                </a:solidFill>
                <a:effectLst/>
                <a:uLnTx/>
                <a:uFillTx/>
                <a:cs typeface="Gill Sans" panose="020B0502020104020203" pitchFamily="34" charset="-79"/>
                <a:sym typeface="NunitoSans-ExtraBold"/>
              </a:rPr>
              <a:t>Alabama Digital Expansion Division 2023 Annual Report </a:t>
            </a:r>
            <a:r>
              <a:rPr lang="en-US"/>
              <a:t>|  </a:t>
            </a:r>
            <a:fld id="{B50B12B3-D302-D742-AEA8-F03DE9ADCA1C}" type="slidenum">
              <a:rPr lang="en-US" smtClean="0"/>
              <a:t>26</a:t>
            </a:fld>
            <a:endParaRPr lang="en-US"/>
          </a:p>
        </p:txBody>
      </p:sp>
      <p:sp>
        <p:nvSpPr>
          <p:cNvPr id="5" name="Text Placeholder 4">
            <a:extLst>
              <a:ext uri="{FF2B5EF4-FFF2-40B4-BE49-F238E27FC236}">
                <a16:creationId xmlns:a16="http://schemas.microsoft.com/office/drawing/2014/main" id="{A2CBEDD1-0DB1-0974-447D-D5AB00EF2FE2}"/>
              </a:ext>
            </a:extLst>
          </p:cNvPr>
          <p:cNvSpPr>
            <a:spLocks noGrp="1"/>
          </p:cNvSpPr>
          <p:nvPr>
            <p:ph type="body" sz="quarter" idx="25"/>
          </p:nvPr>
        </p:nvSpPr>
        <p:spPr/>
        <p:txBody>
          <a:bodyPr>
            <a:normAutofit/>
          </a:bodyPr>
          <a:lstStyle/>
          <a:p>
            <a:pPr marL="228600" marR="0">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The Alabama Statewide Digital Opportunity Plan will be available for public comment before the end of 2023. Once that plan has been submitted and approved by NTIA, ADECA will have the opportunity to access additional funds for the purpose of addressing barriers and obstacles that can prevent individuals from using the internet once it is available to them. NTIA has not released the funding allocations, but we anticipate that NTIA will provide more information about the dollars available and the program requirements in 2024. </a:t>
            </a:r>
          </a:p>
        </p:txBody>
      </p:sp>
    </p:spTree>
    <p:extLst>
      <p:ext uri="{BB962C8B-B14F-4D97-AF65-F5344CB8AC3E}">
        <p14:creationId xmlns:p14="http://schemas.microsoft.com/office/powerpoint/2010/main" val="28249413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B112-0362-B7CC-DD92-CDB700A828FB}"/>
              </a:ext>
            </a:extLst>
          </p:cNvPr>
          <p:cNvSpPr>
            <a:spLocks noGrp="1"/>
          </p:cNvSpPr>
          <p:nvPr>
            <p:ph type="body" sz="quarter" idx="21"/>
          </p:nvPr>
        </p:nvSpPr>
        <p:spPr/>
        <p:txBody>
          <a:bodyPr/>
          <a:lstStyle/>
          <a:p>
            <a:r>
              <a:rPr lang="en-US"/>
              <a:t>08</a:t>
            </a:r>
          </a:p>
        </p:txBody>
      </p:sp>
      <p:sp>
        <p:nvSpPr>
          <p:cNvPr id="6" name="Text Placeholder 2">
            <a:extLst>
              <a:ext uri="{FF2B5EF4-FFF2-40B4-BE49-F238E27FC236}">
                <a16:creationId xmlns:a16="http://schemas.microsoft.com/office/drawing/2014/main" id="{EEA447C3-C111-8A62-FFC6-2404AB1C3A4C}"/>
              </a:ext>
            </a:extLst>
          </p:cNvPr>
          <p:cNvSpPr>
            <a:spLocks noGrp="1"/>
          </p:cNvSpPr>
          <p:nvPr>
            <p:ph type="body" sz="quarter" idx="22"/>
          </p:nvPr>
        </p:nvSpPr>
        <p:spPr>
          <a:xfrm>
            <a:off x="4349257" y="10023097"/>
            <a:ext cx="18738447" cy="1200329"/>
          </a:xfrm>
        </p:spPr>
        <p:txBody>
          <a:bodyPr/>
          <a:lstStyle/>
          <a:p>
            <a:r>
              <a:rPr lang="en-US" sz="8000" b="1">
                <a:latin typeface="Georgia" panose="02040502050405020303" pitchFamily="18" charset="0"/>
              </a:rPr>
              <a:t>Mapping and Resources</a:t>
            </a:r>
          </a:p>
        </p:txBody>
      </p:sp>
    </p:spTree>
    <p:extLst>
      <p:ext uri="{BB962C8B-B14F-4D97-AF65-F5344CB8AC3E}">
        <p14:creationId xmlns:p14="http://schemas.microsoft.com/office/powerpoint/2010/main" val="20212353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7C94E8-E999-CAB7-045D-182B9FB7601C}"/>
              </a:ext>
            </a:extLst>
          </p:cNvPr>
          <p:cNvSpPr>
            <a:spLocks noGrp="1"/>
          </p:cNvSpPr>
          <p:nvPr>
            <p:ph type="body" sz="quarter" idx="21"/>
          </p:nvPr>
        </p:nvSpPr>
        <p:spPr>
          <a:xfrm>
            <a:off x="1326657" y="1524000"/>
            <a:ext cx="21730686" cy="1141338"/>
          </a:xfrm>
        </p:spPr>
        <p:txBody>
          <a:bodyPr/>
          <a:lstStyle/>
          <a:p>
            <a:r>
              <a:rPr lang="en-US" b="1">
                <a:latin typeface="Georgia" panose="02040502050405020303" pitchFamily="18" charset="0"/>
              </a:rPr>
              <a:t>Alabama Broadband Map</a:t>
            </a:r>
          </a:p>
        </p:txBody>
      </p:sp>
      <p:sp>
        <p:nvSpPr>
          <p:cNvPr id="3" name="Text Placeholder 2">
            <a:extLst>
              <a:ext uri="{FF2B5EF4-FFF2-40B4-BE49-F238E27FC236}">
                <a16:creationId xmlns:a16="http://schemas.microsoft.com/office/drawing/2014/main" id="{0480186C-87EB-A54A-7FFD-CAF41BC735CD}"/>
              </a:ext>
            </a:extLst>
          </p:cNvPr>
          <p:cNvSpPr>
            <a:spLocks noGrp="1"/>
          </p:cNvSpPr>
          <p:nvPr>
            <p:ph type="body" sz="quarter" idx="22"/>
          </p:nvPr>
        </p:nvSpPr>
        <p:spPr>
          <a:xfrm>
            <a:off x="1326657" y="3618805"/>
            <a:ext cx="21730686" cy="545790"/>
          </a:xfrm>
        </p:spPr>
        <p:txBody>
          <a:bodyPr/>
          <a:lstStyle/>
          <a:p>
            <a:r>
              <a:rPr lang="en-US"/>
              <a:t>2023 Update</a:t>
            </a:r>
          </a:p>
        </p:txBody>
      </p:sp>
      <p:sp>
        <p:nvSpPr>
          <p:cNvPr id="4" name="Text Placeholder 3">
            <a:extLst>
              <a:ext uri="{FF2B5EF4-FFF2-40B4-BE49-F238E27FC236}">
                <a16:creationId xmlns:a16="http://schemas.microsoft.com/office/drawing/2014/main" id="{B2606DCC-E687-C63E-8031-09AD3B39C057}"/>
              </a:ext>
            </a:extLst>
          </p:cNvPr>
          <p:cNvSpPr>
            <a:spLocks noGrp="1"/>
          </p:cNvSpPr>
          <p:nvPr>
            <p:ph type="body" sz="quarter" idx="25"/>
          </p:nvPr>
        </p:nvSpPr>
        <p:spPr/>
        <p:txBody>
          <a:bodyPr/>
          <a:lstStyle/>
          <a:p>
            <a:pPr>
              <a:lnSpc>
                <a:spcPct val="150000"/>
              </a:lnSpc>
            </a:pPr>
            <a:r>
              <a:rPr lang="en-US" sz="3200"/>
              <a:t>ADECA has been working with ISPs, vendors, and contractors to update the Alabama Broadband Map. Additional data sources have been purchased to help with the map accuracy. Additionally, we have updated our list of ISPs to reach as many providers as we can. We are actively communicating with approximately 70 providers to update the map by the end of 2023. We have used the map to provide data for project development, to ensure we are not spending state funds in areas that already meet the definition of served, and to challenge the new Federal Communications Commission National Broadband Map. Our map can now be found on the new Be Linked Alabama website at: </a:t>
            </a:r>
            <a:r>
              <a:rPr lang="en-US" sz="3200">
                <a:hlinkClick r:id="rId2">
                  <a:extLst>
                    <a:ext uri="{A12FA001-AC4F-418D-AE19-62706E023703}">
                      <ahyp:hlinkClr xmlns:ahyp="http://schemas.microsoft.com/office/drawing/2018/hyperlinkcolor" val="tx"/>
                    </a:ext>
                  </a:extLst>
                </a:hlinkClick>
              </a:rPr>
              <a:t>https://broadband.alabama.gov/broadband-maps/</a:t>
            </a:r>
            <a:r>
              <a:rPr lang="en-US" sz="3200"/>
              <a:t>.  </a:t>
            </a:r>
          </a:p>
          <a:p>
            <a:endParaRPr lang="en-US"/>
          </a:p>
        </p:txBody>
      </p:sp>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03621"/>
            <a:ext cx="17536114" cy="434991"/>
          </a:xfrm>
        </p:spPr>
        <p:txBody>
          <a:bodyPr/>
          <a:lstStyle/>
          <a:p>
            <a:r>
              <a:rPr lang="en-US"/>
              <a:t>Alabama Digital Expansion Division 2023 Annual Report |  </a:t>
            </a:r>
            <a:fld id="{B50B12B3-D302-D742-AEA8-F03DE9ADCA1C}" type="slidenum">
              <a:rPr lang="en-US" smtClean="0"/>
              <a:pPr/>
              <a:t>28</a:t>
            </a:fld>
            <a:endParaRPr lang="en-US"/>
          </a:p>
        </p:txBody>
      </p:sp>
    </p:spTree>
    <p:extLst>
      <p:ext uri="{BB962C8B-B14F-4D97-AF65-F5344CB8AC3E}">
        <p14:creationId xmlns:p14="http://schemas.microsoft.com/office/powerpoint/2010/main" val="1042519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7C94E8-E999-CAB7-045D-182B9FB7601C}"/>
              </a:ext>
            </a:extLst>
          </p:cNvPr>
          <p:cNvSpPr>
            <a:spLocks noGrp="1"/>
          </p:cNvSpPr>
          <p:nvPr>
            <p:ph type="body" sz="quarter" idx="21"/>
          </p:nvPr>
        </p:nvSpPr>
        <p:spPr>
          <a:xfrm>
            <a:off x="1326657" y="1524000"/>
            <a:ext cx="21730686" cy="1141338"/>
          </a:xfrm>
        </p:spPr>
        <p:txBody>
          <a:bodyPr/>
          <a:lstStyle/>
          <a:p>
            <a:r>
              <a:rPr lang="en-US" b="1">
                <a:latin typeface="Georgia" panose="02040502050405020303" pitchFamily="18" charset="0"/>
              </a:rPr>
              <a:t>Alabama Broadband Map</a:t>
            </a:r>
          </a:p>
        </p:txBody>
      </p:sp>
      <p:sp>
        <p:nvSpPr>
          <p:cNvPr id="3" name="Text Placeholder 2">
            <a:extLst>
              <a:ext uri="{FF2B5EF4-FFF2-40B4-BE49-F238E27FC236}">
                <a16:creationId xmlns:a16="http://schemas.microsoft.com/office/drawing/2014/main" id="{0480186C-87EB-A54A-7FFD-CAF41BC735CD}"/>
              </a:ext>
            </a:extLst>
          </p:cNvPr>
          <p:cNvSpPr>
            <a:spLocks noGrp="1"/>
          </p:cNvSpPr>
          <p:nvPr>
            <p:ph type="body" sz="quarter" idx="22"/>
          </p:nvPr>
        </p:nvSpPr>
        <p:spPr>
          <a:xfrm>
            <a:off x="1326657" y="3023257"/>
            <a:ext cx="21730686" cy="545790"/>
          </a:xfrm>
        </p:spPr>
        <p:txBody>
          <a:bodyPr/>
          <a:lstStyle/>
          <a:p>
            <a:r>
              <a:rPr lang="en-US"/>
              <a:t>Map’s New Location</a:t>
            </a:r>
          </a:p>
        </p:txBody>
      </p:sp>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03621"/>
            <a:ext cx="17536114" cy="434991"/>
          </a:xfrm>
        </p:spPr>
        <p:txBody>
          <a:bodyPr/>
          <a:lstStyle/>
          <a:p>
            <a:r>
              <a:rPr lang="en-US"/>
              <a:t>Alabama Digital Expansion Division 2023 Annual Report |  </a:t>
            </a:r>
            <a:fld id="{B50B12B3-D302-D742-AEA8-F03DE9ADCA1C}" type="slidenum">
              <a:rPr lang="en-US" smtClean="0"/>
              <a:pPr/>
              <a:t>29</a:t>
            </a:fld>
            <a:endParaRPr lang="en-US"/>
          </a:p>
        </p:txBody>
      </p:sp>
      <p:pic>
        <p:nvPicPr>
          <p:cNvPr id="6" name="Picture 5">
            <a:extLst>
              <a:ext uri="{FF2B5EF4-FFF2-40B4-BE49-F238E27FC236}">
                <a16:creationId xmlns:a16="http://schemas.microsoft.com/office/drawing/2014/main" id="{CB68DE22-8ECD-C355-B773-5D076633171D}"/>
              </a:ext>
            </a:extLst>
          </p:cNvPr>
          <p:cNvPicPr>
            <a:picLocks noChangeAspect="1"/>
          </p:cNvPicPr>
          <p:nvPr/>
        </p:nvPicPr>
        <p:blipFill rotWithShape="1">
          <a:blip r:embed="rId2"/>
          <a:srcRect l="785" t="12099" r="1760" b="3222"/>
          <a:stretch/>
        </p:blipFill>
        <p:spPr>
          <a:xfrm>
            <a:off x="2037805" y="4133088"/>
            <a:ext cx="16687365" cy="7845552"/>
          </a:xfrm>
          <a:prstGeom prst="rect">
            <a:avLst/>
          </a:prstGeom>
        </p:spPr>
      </p:pic>
    </p:spTree>
    <p:extLst>
      <p:ext uri="{BB962C8B-B14F-4D97-AF65-F5344CB8AC3E}">
        <p14:creationId xmlns:p14="http://schemas.microsoft.com/office/powerpoint/2010/main" val="16247042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8BF919-680A-4BCF-49D0-6AF0AE581535}"/>
              </a:ext>
            </a:extLst>
          </p:cNvPr>
          <p:cNvSpPr>
            <a:spLocks noGrp="1"/>
          </p:cNvSpPr>
          <p:nvPr>
            <p:ph type="body" sz="quarter" idx="22"/>
          </p:nvPr>
        </p:nvSpPr>
        <p:spPr>
          <a:xfrm>
            <a:off x="1301257" y="12303621"/>
            <a:ext cx="17536114" cy="434991"/>
          </a:xfrm>
        </p:spPr>
        <p:txBody>
          <a:bodyPr/>
          <a:lstStyle/>
          <a:p>
            <a:r>
              <a:rPr lang="en-US"/>
              <a:t>Alabama Digital Expansion Division 2023 Annual Report |  </a:t>
            </a:r>
            <a:fld id="{B50B12B3-D302-D742-AEA8-F03DE9ADCA1C}" type="slidenum">
              <a:rPr lang="en-US" smtClean="0"/>
              <a:pPr/>
              <a:t>3</a:t>
            </a:fld>
            <a:endParaRPr lang="en-US"/>
          </a:p>
        </p:txBody>
      </p:sp>
      <p:pic>
        <p:nvPicPr>
          <p:cNvPr id="6" name="Picture Placeholder 7">
            <a:extLst>
              <a:ext uri="{FF2B5EF4-FFF2-40B4-BE49-F238E27FC236}">
                <a16:creationId xmlns:a16="http://schemas.microsoft.com/office/drawing/2014/main" id="{1CFA73DB-B937-50C3-066B-5AB5CE33F797}"/>
              </a:ext>
            </a:extLst>
          </p:cNvPr>
          <p:cNvPicPr>
            <a:picLocks noGrp="1" noChangeAspect="1"/>
          </p:cNvPicPr>
          <p:nvPr>
            <p:ph type="pic" idx="26"/>
          </p:nvPr>
        </p:nvPicPr>
        <p:blipFill>
          <a:blip r:embed="rId2">
            <a:extLst>
              <a:ext uri="{28A0092B-C50C-407E-A947-70E740481C1C}">
                <a14:useLocalDpi xmlns:a14="http://schemas.microsoft.com/office/drawing/2010/main" val="0"/>
              </a:ext>
            </a:extLst>
          </a:blip>
          <a:srcRect l="16010" r="16010"/>
          <a:stretch>
            <a:fillRect/>
          </a:stretch>
        </p:blipFill>
        <p:spPr>
          <a:xfrm>
            <a:off x="12563062" y="1050592"/>
            <a:ext cx="10519682" cy="10319773"/>
          </a:xfrm>
        </p:spPr>
      </p:pic>
      <p:sp>
        <p:nvSpPr>
          <p:cNvPr id="8" name="TextBox 7">
            <a:extLst>
              <a:ext uri="{FF2B5EF4-FFF2-40B4-BE49-F238E27FC236}">
                <a16:creationId xmlns:a16="http://schemas.microsoft.com/office/drawing/2014/main" id="{E79EE2D2-C9BF-15EE-87B6-F47B87895160}"/>
              </a:ext>
            </a:extLst>
          </p:cNvPr>
          <p:cNvSpPr txBox="1"/>
          <p:nvPr/>
        </p:nvSpPr>
        <p:spPr>
          <a:xfrm>
            <a:off x="1013791" y="1705879"/>
            <a:ext cx="10038521" cy="97016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a:solidFill>
                  <a:schemeClr val="bg1"/>
                </a:solidFill>
              </a:rPr>
              <a:t>Because the availability of high-speed broadband services in unserved rural Alabama is essential for economic development, education, health care, and emergency services, on March 28, 2018, Governor Kay Ivey signed the Alabama Broadband Accessibility Act establishing the Alabama Broadband Accessibility Fund (ABAF). On May 30, 2019, Governor Ivey signed Act #2019-327, which provided numerous amendments to the original Act. On May 17, 2021, Governor Ivey signed the Connect Alabama Act, which created the Alabama Digital Expansion Authority, the Alabama Digital Expansion Division within ADECA, and the Alabama Digital Expansion Finance Corporation.</a:t>
            </a:r>
          </a:p>
        </p:txBody>
      </p:sp>
    </p:spTree>
    <p:extLst>
      <p:ext uri="{BB962C8B-B14F-4D97-AF65-F5344CB8AC3E}">
        <p14:creationId xmlns:p14="http://schemas.microsoft.com/office/powerpoint/2010/main" val="20329806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77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62AB9-4AB6-8CF7-BDEA-93186011169B}"/>
              </a:ext>
            </a:extLst>
          </p:cNvPr>
          <p:cNvSpPr>
            <a:spLocks noGrp="1"/>
          </p:cNvSpPr>
          <p:nvPr>
            <p:ph type="body" sz="half" idx="24"/>
          </p:nvPr>
        </p:nvSpPr>
        <p:spPr>
          <a:xfrm>
            <a:off x="1326657" y="4406205"/>
            <a:ext cx="21730686" cy="6398159"/>
          </a:xfrm>
        </p:spPr>
        <p:txBody>
          <a:bodyPr/>
          <a:lstStyle/>
          <a:p>
            <a:r>
              <a:rPr lang="en-US" b="1"/>
              <a:t>2018</a:t>
            </a:r>
          </a:p>
          <a:p>
            <a:pPr marL="457200" indent="-457200">
              <a:buFont typeface="Arial" panose="020B0604020202020204" pitchFamily="34" charset="0"/>
              <a:buChar char="•"/>
            </a:pPr>
            <a:r>
              <a:rPr lang="en-US"/>
              <a:t>Minimum Speed 10/1 Mbps</a:t>
            </a:r>
          </a:p>
          <a:p>
            <a:pPr marL="457200" indent="-457200">
              <a:buFont typeface="Arial" panose="020B0604020202020204" pitchFamily="34" charset="0"/>
              <a:buChar char="•"/>
            </a:pPr>
            <a:r>
              <a:rPr lang="en-US"/>
              <a:t>Maximum Grant 20% or $1,000,000</a:t>
            </a:r>
          </a:p>
          <a:p>
            <a:pPr marL="457200" indent="-457200">
              <a:buFont typeface="Arial" panose="020B0604020202020204" pitchFamily="34" charset="0"/>
              <a:buChar char="•"/>
            </a:pPr>
            <a:r>
              <a:rPr lang="en-US"/>
              <a:t>Priority Areas</a:t>
            </a:r>
          </a:p>
          <a:p>
            <a:pPr marL="457200" indent="-457200">
              <a:buFont typeface="Arial" panose="020B0604020202020204" pitchFamily="34" charset="0"/>
              <a:buChar char="•"/>
            </a:pPr>
            <a:r>
              <a:rPr lang="en-US"/>
              <a:t>Application Due Date Set by Legislation (150 days)</a:t>
            </a:r>
          </a:p>
          <a:p>
            <a:pPr marL="457200" indent="-457200">
              <a:buFont typeface="Arial" panose="020B0604020202020204" pitchFamily="34" charset="0"/>
              <a:buChar char="•"/>
            </a:pPr>
            <a:r>
              <a:rPr lang="en-US"/>
              <a:t>Limited Documentation of Project Completion</a:t>
            </a:r>
          </a:p>
          <a:p>
            <a:r>
              <a:rPr lang="en-US" b="1"/>
              <a:t>2019</a:t>
            </a:r>
            <a:endParaRPr lang="en-US"/>
          </a:p>
          <a:p>
            <a:pPr marL="457200" indent="-457200">
              <a:buFont typeface="Arial" panose="020B0604020202020204" pitchFamily="34" charset="0"/>
              <a:buChar char="•"/>
            </a:pPr>
            <a:r>
              <a:rPr lang="en-US"/>
              <a:t>Minimum Speed 25/3 Mbps</a:t>
            </a:r>
          </a:p>
          <a:p>
            <a:pPr marL="457200" indent="-457200">
              <a:buFont typeface="Arial" panose="020B0604020202020204" pitchFamily="34" charset="0"/>
              <a:buChar char="•"/>
            </a:pPr>
            <a:r>
              <a:rPr lang="en-US"/>
              <a:t>Maximum Grant 35% or $1,500,000</a:t>
            </a:r>
          </a:p>
          <a:p>
            <a:pPr marL="457200" indent="-457200">
              <a:buFont typeface="Arial" panose="020B0604020202020204" pitchFamily="34" charset="0"/>
              <a:buChar char="•"/>
            </a:pPr>
            <a:r>
              <a:rPr lang="en-US"/>
              <a:t>Added Additional Consideration Areas</a:t>
            </a:r>
          </a:p>
          <a:p>
            <a:pPr marL="457200" indent="-457200">
              <a:buFont typeface="Arial" panose="020B0604020202020204" pitchFamily="34" charset="0"/>
              <a:buChar char="•"/>
            </a:pPr>
            <a:r>
              <a:rPr lang="en-US"/>
              <a:t>Application Due Date Established by ADECA (90 days)</a:t>
            </a:r>
          </a:p>
          <a:p>
            <a:pPr marL="457200" indent="-457200">
              <a:buFont typeface="Arial" panose="020B0604020202020204" pitchFamily="34" charset="0"/>
              <a:buChar char="•"/>
            </a:pPr>
            <a:r>
              <a:rPr lang="en-US"/>
              <a:t>Specific Documentation of Project Completion</a:t>
            </a:r>
          </a:p>
          <a:p>
            <a:pPr marL="457200" indent="-457200">
              <a:buFont typeface="Arial" panose="020B0604020202020204" pitchFamily="34" charset="0"/>
              <a:buChar char="•"/>
            </a:pPr>
            <a:r>
              <a:rPr lang="en-US"/>
              <a:t>Added Definitions</a:t>
            </a:r>
          </a:p>
          <a:p>
            <a:r>
              <a:rPr lang="en-US" b="1"/>
              <a:t>2022</a:t>
            </a:r>
          </a:p>
          <a:p>
            <a:pPr marL="457200" indent="-457200">
              <a:buFont typeface="Arial" panose="020B0604020202020204" pitchFamily="34" charset="0"/>
              <a:buChar char="•"/>
            </a:pPr>
            <a:r>
              <a:rPr lang="en-US"/>
              <a:t>Minimum Speed 100/100 Mbps</a:t>
            </a:r>
          </a:p>
          <a:p>
            <a:pPr marL="457200" indent="-457200">
              <a:buFont typeface="Arial" panose="020B0604020202020204" pitchFamily="34" charset="0"/>
              <a:buChar char="•"/>
            </a:pPr>
            <a:r>
              <a:rPr lang="en-US"/>
              <a:t>Maximum Grant 80% or $5,000,000</a:t>
            </a:r>
          </a:p>
          <a:p>
            <a:pPr marL="457200" indent="-457200">
              <a:buFont typeface="Arial" panose="020B0604020202020204" pitchFamily="34" charset="0"/>
              <a:buChar char="•"/>
            </a:pPr>
            <a:r>
              <a:rPr lang="en-US"/>
              <a:t>Application Due Date Established by ADECA (60-90 Days)</a:t>
            </a:r>
          </a:p>
          <a:p>
            <a:pPr marL="457200" indent="-457200">
              <a:buFont typeface="Arial" panose="020B0604020202020204" pitchFamily="34" charset="0"/>
              <a:buChar char="•"/>
            </a:pPr>
            <a:r>
              <a:rPr lang="en-US"/>
              <a:t>Reporting on Progressive Completion of Project on Not More than a Quarterly Basis</a:t>
            </a:r>
          </a:p>
        </p:txBody>
      </p:sp>
      <p:sp>
        <p:nvSpPr>
          <p:cNvPr id="3" name="Text Placeholder 2">
            <a:extLst>
              <a:ext uri="{FF2B5EF4-FFF2-40B4-BE49-F238E27FC236}">
                <a16:creationId xmlns:a16="http://schemas.microsoft.com/office/drawing/2014/main" id="{2CB179F8-8B6B-94C7-A50D-50736CBE9AB9}"/>
              </a:ext>
            </a:extLst>
          </p:cNvPr>
          <p:cNvSpPr>
            <a:spLocks noGrp="1"/>
          </p:cNvSpPr>
          <p:nvPr>
            <p:ph type="body" sz="quarter" idx="21"/>
          </p:nvPr>
        </p:nvSpPr>
        <p:spPr/>
        <p:txBody>
          <a:bodyPr/>
          <a:lstStyle/>
          <a:p>
            <a:r>
              <a:rPr lang="en-US"/>
              <a:t>History</a:t>
            </a:r>
          </a:p>
        </p:txBody>
      </p:sp>
      <p:sp>
        <p:nvSpPr>
          <p:cNvPr id="4" name="Text Placeholder 3">
            <a:extLst>
              <a:ext uri="{FF2B5EF4-FFF2-40B4-BE49-F238E27FC236}">
                <a16:creationId xmlns:a16="http://schemas.microsoft.com/office/drawing/2014/main" id="{EFCCF57C-EBD6-C8AC-1A91-EBA63435BEDC}"/>
              </a:ext>
            </a:extLst>
          </p:cNvPr>
          <p:cNvSpPr>
            <a:spLocks noGrp="1"/>
          </p:cNvSpPr>
          <p:nvPr>
            <p:ph type="body" sz="quarter" idx="22"/>
          </p:nvPr>
        </p:nvSpPr>
        <p:spPr/>
        <p:txBody>
          <a:bodyPr/>
          <a:lstStyle/>
          <a:p>
            <a:r>
              <a:rPr lang="en-US"/>
              <a:t>Key Legislative Changes</a:t>
            </a:r>
          </a:p>
        </p:txBody>
      </p:sp>
      <p:sp>
        <p:nvSpPr>
          <p:cNvPr id="5" name="Text Placeholder 4">
            <a:extLst>
              <a:ext uri="{FF2B5EF4-FFF2-40B4-BE49-F238E27FC236}">
                <a16:creationId xmlns:a16="http://schemas.microsoft.com/office/drawing/2014/main" id="{070F8882-466A-BCB9-0ADB-F0B76966DD24}"/>
              </a:ext>
            </a:extLst>
          </p:cNvPr>
          <p:cNvSpPr>
            <a:spLocks noGrp="1"/>
          </p:cNvSpPr>
          <p:nvPr>
            <p:ph type="body" sz="quarter" idx="23"/>
          </p:nvPr>
        </p:nvSpPr>
        <p:spPr/>
        <p:txBody>
          <a:bodyPr/>
          <a:lstStyle/>
          <a:p>
            <a:r>
              <a:rPr lang="en-US"/>
              <a:t>Alabama Digital Expansion Division 2023 Annual Report |  </a:t>
            </a:r>
            <a:fld id="{B50B12B3-D302-D742-AEA8-F03DE9ADCA1C}" type="slidenum">
              <a:rPr lang="en-US" smtClean="0"/>
              <a:pPr/>
              <a:t>4</a:t>
            </a:fld>
            <a:endParaRPr lang="en-US"/>
          </a:p>
        </p:txBody>
      </p:sp>
    </p:spTree>
    <p:extLst>
      <p:ext uri="{BB962C8B-B14F-4D97-AF65-F5344CB8AC3E}">
        <p14:creationId xmlns:p14="http://schemas.microsoft.com/office/powerpoint/2010/main" val="8737005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B112-0362-B7CC-DD92-CDB700A828FB}"/>
              </a:ext>
            </a:extLst>
          </p:cNvPr>
          <p:cNvSpPr>
            <a:spLocks noGrp="1"/>
          </p:cNvSpPr>
          <p:nvPr>
            <p:ph type="body" sz="quarter" idx="21"/>
          </p:nvPr>
        </p:nvSpPr>
        <p:spPr/>
        <p:txBody>
          <a:bodyPr/>
          <a:lstStyle/>
          <a:p>
            <a:r>
              <a:rPr lang="en-US"/>
              <a:t>02</a:t>
            </a:r>
          </a:p>
        </p:txBody>
      </p:sp>
      <p:sp>
        <p:nvSpPr>
          <p:cNvPr id="6" name="Text Placeholder 2">
            <a:extLst>
              <a:ext uri="{FF2B5EF4-FFF2-40B4-BE49-F238E27FC236}">
                <a16:creationId xmlns:a16="http://schemas.microsoft.com/office/drawing/2014/main" id="{EEA447C3-C111-8A62-FFC6-2404AB1C3A4C}"/>
              </a:ext>
            </a:extLst>
          </p:cNvPr>
          <p:cNvSpPr>
            <a:spLocks noGrp="1"/>
          </p:cNvSpPr>
          <p:nvPr>
            <p:ph type="body" sz="quarter" idx="22"/>
          </p:nvPr>
        </p:nvSpPr>
        <p:spPr>
          <a:xfrm>
            <a:off x="4349257" y="10023097"/>
            <a:ext cx="18738447" cy="2308324"/>
          </a:xfrm>
        </p:spPr>
        <p:txBody>
          <a:bodyPr/>
          <a:lstStyle/>
          <a:p>
            <a:r>
              <a:rPr lang="en-US" sz="8000" b="1">
                <a:latin typeface="Georgia" panose="02040502050405020303" pitchFamily="18" charset="0"/>
              </a:rPr>
              <a:t>Alabama Broadband Accessibility Fund Basics</a:t>
            </a:r>
          </a:p>
        </p:txBody>
      </p:sp>
    </p:spTree>
    <p:extLst>
      <p:ext uri="{BB962C8B-B14F-4D97-AF65-F5344CB8AC3E}">
        <p14:creationId xmlns:p14="http://schemas.microsoft.com/office/powerpoint/2010/main" val="9186469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and person holding a baby&#10;&#10;Description automatically generated with low confidence">
            <a:extLst>
              <a:ext uri="{FF2B5EF4-FFF2-40B4-BE49-F238E27FC236}">
                <a16:creationId xmlns:a16="http://schemas.microsoft.com/office/drawing/2014/main" id="{D122DED5-633C-4931-7D86-4E6587C7A367}"/>
              </a:ext>
            </a:extLst>
          </p:cNvPr>
          <p:cNvPicPr>
            <a:picLocks noGrp="1" noChangeAspect="1"/>
          </p:cNvPicPr>
          <p:nvPr>
            <p:ph type="pic" idx="25"/>
          </p:nvPr>
        </p:nvPicPr>
        <p:blipFill>
          <a:blip r:embed="rId2">
            <a:extLst>
              <a:ext uri="{28A0092B-C50C-407E-A947-70E740481C1C}">
                <a14:useLocalDpi xmlns:a14="http://schemas.microsoft.com/office/drawing/2010/main" val="0"/>
              </a:ext>
            </a:extLst>
          </a:blip>
          <a:srcRect l="18659" r="18659"/>
          <a:stretch>
            <a:fillRect/>
          </a:stretch>
        </p:blipFill>
        <p:spPr>
          <a:xfrm>
            <a:off x="-186612" y="-439107"/>
            <a:ext cx="11330608" cy="12046227"/>
          </a:xfrm>
        </p:spPr>
      </p:pic>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208571"/>
          </a:xfrm>
        </p:spPr>
        <p:txBody>
          <a:bodyPr/>
          <a:lstStyle/>
          <a:p>
            <a:r>
              <a:rPr lang="en-US"/>
              <a:t>Alabama Broadband Accessibility Fund Basics</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584007"/>
            <a:ext cx="11553322" cy="7103309"/>
          </a:xfrm>
        </p:spPr>
        <p:txBody>
          <a:bodyPr/>
          <a:lstStyle/>
          <a:p>
            <a:r>
              <a:rPr lang="en-US" sz="3600"/>
              <a:t>Fiscal Year 2019 - $7.4 million</a:t>
            </a:r>
          </a:p>
          <a:p>
            <a:r>
              <a:rPr lang="en-US" sz="3600"/>
              <a:t>Fiscal Year 2020 - $20 million</a:t>
            </a:r>
          </a:p>
          <a:p>
            <a:r>
              <a:rPr lang="en-US" sz="3600"/>
              <a:t>Fiscal Year 2021 - $20 million</a:t>
            </a:r>
          </a:p>
          <a:p>
            <a:r>
              <a:rPr lang="en-US" sz="3600"/>
              <a:t>Fiscal Year 2022 - $20 million</a:t>
            </a:r>
          </a:p>
          <a:p>
            <a:r>
              <a:rPr lang="en-US" sz="3600"/>
              <a:t>Fiscal Year 2023 - $25 million</a:t>
            </a:r>
          </a:p>
          <a:p>
            <a:r>
              <a:rPr lang="en-US" sz="3600"/>
              <a:t>Fiscal Year 2024 - Not Funded</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301257" y="12303621"/>
            <a:ext cx="17536114" cy="767390"/>
          </a:xfrm>
        </p:spPr>
        <p:txBody>
          <a:bodyPr/>
          <a:lstStyle/>
          <a:p>
            <a:r>
              <a:rPr lang="en-US"/>
              <a:t>Alabama Digital Expansion Division 2023 Annual Report |  </a:t>
            </a:r>
            <a:fld id="{B50B12B3-D302-D742-AEA8-F03DE9ADCA1C}" type="slidenum">
              <a:rPr lang="en-US" smtClean="0"/>
              <a:pPr/>
              <a:t>6</a:t>
            </a:fld>
            <a:endParaRPr lang="en-US"/>
          </a:p>
          <a:p>
            <a:endParaRPr lang="en-US"/>
          </a:p>
        </p:txBody>
      </p:sp>
    </p:spTree>
    <p:extLst>
      <p:ext uri="{BB962C8B-B14F-4D97-AF65-F5344CB8AC3E}">
        <p14:creationId xmlns:p14="http://schemas.microsoft.com/office/powerpoint/2010/main" val="24299088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family sitting on a couch&#10;&#10;Description automatically generated with medium confidence">
            <a:extLst>
              <a:ext uri="{FF2B5EF4-FFF2-40B4-BE49-F238E27FC236}">
                <a16:creationId xmlns:a16="http://schemas.microsoft.com/office/drawing/2014/main" id="{30D3239C-0387-8E67-08DD-59481F2ED98F}"/>
              </a:ext>
            </a:extLst>
          </p:cNvPr>
          <p:cNvPicPr>
            <a:picLocks noGrp="1" noChangeAspect="1"/>
          </p:cNvPicPr>
          <p:nvPr>
            <p:ph type="pic" idx="25"/>
          </p:nvPr>
        </p:nvPicPr>
        <p:blipFill>
          <a:blip r:embed="rId2">
            <a:extLst>
              <a:ext uri="{28A0092B-C50C-407E-A947-70E740481C1C}">
                <a14:useLocalDpi xmlns:a14="http://schemas.microsoft.com/office/drawing/2010/main" val="0"/>
              </a:ext>
            </a:extLst>
          </a:blip>
          <a:srcRect l="23539" r="23539"/>
          <a:stretch>
            <a:fillRect/>
          </a:stretch>
        </p:blipFill>
        <p:spPr/>
      </p:pic>
      <p:sp>
        <p:nvSpPr>
          <p:cNvPr id="3" name="Text Placeholder 2">
            <a:extLst>
              <a:ext uri="{FF2B5EF4-FFF2-40B4-BE49-F238E27FC236}">
                <a16:creationId xmlns:a16="http://schemas.microsoft.com/office/drawing/2014/main" id="{544699FE-CA34-68CC-8D1E-966D131BE092}"/>
              </a:ext>
            </a:extLst>
          </p:cNvPr>
          <p:cNvSpPr>
            <a:spLocks noGrp="1"/>
          </p:cNvSpPr>
          <p:nvPr>
            <p:ph type="body" sz="quarter" idx="26"/>
          </p:nvPr>
        </p:nvSpPr>
        <p:spPr>
          <a:xfrm>
            <a:off x="1326657" y="1524000"/>
            <a:ext cx="11553322" cy="3208571"/>
          </a:xfrm>
        </p:spPr>
        <p:txBody>
          <a:bodyPr/>
          <a:lstStyle/>
          <a:p>
            <a:r>
              <a:rPr lang="en-US"/>
              <a:t>Alabama Broadband Accessibility Fund Basics</a:t>
            </a:r>
          </a:p>
        </p:txBody>
      </p:sp>
      <p:sp>
        <p:nvSpPr>
          <p:cNvPr id="4" name="Text Placeholder 3">
            <a:extLst>
              <a:ext uri="{FF2B5EF4-FFF2-40B4-BE49-F238E27FC236}">
                <a16:creationId xmlns:a16="http://schemas.microsoft.com/office/drawing/2014/main" id="{11A7EB90-ACA9-4D91-E481-C574251EA389}"/>
              </a:ext>
            </a:extLst>
          </p:cNvPr>
          <p:cNvSpPr>
            <a:spLocks noGrp="1"/>
          </p:cNvSpPr>
          <p:nvPr>
            <p:ph type="body" sz="half" idx="27"/>
          </p:nvPr>
        </p:nvSpPr>
        <p:spPr>
          <a:xfrm>
            <a:off x="1326657" y="6240230"/>
            <a:ext cx="11553322" cy="5428310"/>
          </a:xfrm>
        </p:spPr>
        <p:txBody>
          <a:bodyPr/>
          <a:lstStyle/>
          <a:p>
            <a:pPr marL="342900" marR="0" lvl="0" indent="-342900">
              <a:spcBef>
                <a:spcPts val="0"/>
              </a:spcBef>
              <a:spcAft>
                <a:spcPts val="0"/>
              </a:spcAft>
              <a:buFont typeface="Arial" panose="020B0604020202020204" pitchFamily="34" charset="0"/>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Progressive completion: </a:t>
            </a:r>
            <a:r>
              <a:rPr lang="en-US">
                <a:latin typeface="Calibri" panose="020F0502020204030204" pitchFamily="34" charset="0"/>
                <a:ea typeface="Calibri" panose="020F0502020204030204" pitchFamily="34" charset="0"/>
                <a:cs typeface="Times New Roman" panose="02020603050405020304" pitchFamily="18" charset="0"/>
              </a:rPr>
              <a:t>M</a:t>
            </a:r>
            <a:r>
              <a:rPr lang="en-US" sz="2800">
                <a:effectLst/>
                <a:latin typeface="Calibri" panose="020F0502020204030204" pitchFamily="34" charset="0"/>
                <a:ea typeface="Calibri" panose="020F0502020204030204" pitchFamily="34" charset="0"/>
                <a:cs typeface="Times New Roman" panose="02020603050405020304" pitchFamily="18" charset="0"/>
              </a:rPr>
              <a:t>easured on not more than a quarterly basis of the approved project. Grants for projects not showing progress may be rescinded by ADECA.</a:t>
            </a:r>
          </a:p>
          <a:p>
            <a:pPr marR="0" lvl="0">
              <a:spcBef>
                <a:spcPts val="0"/>
              </a:spcBef>
              <a:spcAft>
                <a:spcPts val="0"/>
              </a:spcAft>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Reimbursement Program: ADECA awards funds to the successful applicants before the project commencement; however, ADECA only disburses funds after the project is completed and proposed service is verified.</a:t>
            </a:r>
          </a:p>
          <a:p>
            <a:pPr marR="0" lvl="0">
              <a:spcBef>
                <a:spcPts val="0"/>
              </a:spcBef>
              <a:spcAft>
                <a:spcPts val="0"/>
              </a:spcAft>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Time Requirement: Recipients normally must complete projects within two years of award. Recipients who demonstrate that the project is progressing may request an extension for up to one year for project delays beyond their control. </a:t>
            </a:r>
          </a:p>
          <a:p>
            <a:endParaRPr lang="en-US"/>
          </a:p>
        </p:txBody>
      </p:sp>
      <p:sp>
        <p:nvSpPr>
          <p:cNvPr id="5" name="Text Placeholder 4">
            <a:extLst>
              <a:ext uri="{FF2B5EF4-FFF2-40B4-BE49-F238E27FC236}">
                <a16:creationId xmlns:a16="http://schemas.microsoft.com/office/drawing/2014/main" id="{70CC0BDA-F6C2-52A9-9E66-3D719CE11F40}"/>
              </a:ext>
            </a:extLst>
          </p:cNvPr>
          <p:cNvSpPr>
            <a:spLocks noGrp="1"/>
          </p:cNvSpPr>
          <p:nvPr>
            <p:ph type="body" sz="quarter" idx="28"/>
          </p:nvPr>
        </p:nvSpPr>
        <p:spPr>
          <a:xfrm>
            <a:off x="1326657" y="5213505"/>
            <a:ext cx="11553322" cy="545790"/>
          </a:xfrm>
        </p:spPr>
        <p:txBody>
          <a:bodyPr/>
          <a:lstStyle/>
          <a:p>
            <a:r>
              <a:rPr lang="en-US"/>
              <a:t>Accountability Measures</a:t>
            </a:r>
          </a:p>
        </p:txBody>
      </p:sp>
      <p:sp>
        <p:nvSpPr>
          <p:cNvPr id="6" name="Text Placeholder 5">
            <a:extLst>
              <a:ext uri="{FF2B5EF4-FFF2-40B4-BE49-F238E27FC236}">
                <a16:creationId xmlns:a16="http://schemas.microsoft.com/office/drawing/2014/main" id="{CC65C09D-2DF4-F3B9-A35B-4787E3BC6B13}"/>
              </a:ext>
            </a:extLst>
          </p:cNvPr>
          <p:cNvSpPr>
            <a:spLocks noGrp="1"/>
          </p:cNvSpPr>
          <p:nvPr>
            <p:ph type="body" sz="quarter" idx="22"/>
          </p:nvPr>
        </p:nvSpPr>
        <p:spPr/>
        <p:txBody>
          <a:bodyPr/>
          <a:lstStyle/>
          <a:p>
            <a:r>
              <a:rPr lang="en-US"/>
              <a:t>Alabama Digital Expansion Division 2023 Annual Report </a:t>
            </a:r>
            <a:r>
              <a:rPr lang="en-US">
                <a:solidFill>
                  <a:srgbClr val="212121"/>
                </a:solidFill>
              </a:rPr>
              <a:t>|  </a:t>
            </a:r>
            <a:fld id="{B50B12B3-D302-D742-AEA8-F03DE9ADCA1C}" type="slidenum">
              <a:rPr lang="en-US" smtClean="0">
                <a:solidFill>
                  <a:srgbClr val="212121"/>
                </a:solidFill>
              </a:rPr>
              <a:pPr/>
              <a:t>7</a:t>
            </a:fld>
            <a:endParaRPr lang="en-US">
              <a:solidFill>
                <a:srgbClr val="212121"/>
              </a:solidFill>
            </a:endParaRPr>
          </a:p>
        </p:txBody>
      </p:sp>
    </p:spTree>
    <p:extLst>
      <p:ext uri="{BB962C8B-B14F-4D97-AF65-F5344CB8AC3E}">
        <p14:creationId xmlns:p14="http://schemas.microsoft.com/office/powerpoint/2010/main" val="22062369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6646C-4FF2-AEAF-2DE2-7187ED66F56C}"/>
              </a:ext>
            </a:extLst>
          </p:cNvPr>
          <p:cNvSpPr>
            <a:spLocks noGrp="1"/>
          </p:cNvSpPr>
          <p:nvPr>
            <p:ph type="body" sz="quarter" idx="22"/>
          </p:nvPr>
        </p:nvSpPr>
        <p:spPr>
          <a:xfrm>
            <a:off x="4349257" y="10023097"/>
            <a:ext cx="18738447" cy="1200329"/>
          </a:xfrm>
        </p:spPr>
        <p:txBody>
          <a:bodyPr/>
          <a:lstStyle/>
          <a:p>
            <a:r>
              <a:rPr lang="en-US" sz="8000"/>
              <a:t>Funded Projects</a:t>
            </a:r>
          </a:p>
        </p:txBody>
      </p:sp>
      <p:sp>
        <p:nvSpPr>
          <p:cNvPr id="3" name="Text Placeholder 2">
            <a:extLst>
              <a:ext uri="{FF2B5EF4-FFF2-40B4-BE49-F238E27FC236}">
                <a16:creationId xmlns:a16="http://schemas.microsoft.com/office/drawing/2014/main" id="{118160EF-8918-E61E-55E5-C36CEDA77B57}"/>
              </a:ext>
            </a:extLst>
          </p:cNvPr>
          <p:cNvSpPr>
            <a:spLocks noGrp="1"/>
          </p:cNvSpPr>
          <p:nvPr>
            <p:ph type="body" sz="quarter" idx="21"/>
          </p:nvPr>
        </p:nvSpPr>
        <p:spPr/>
        <p:txBody>
          <a:bodyPr/>
          <a:lstStyle/>
          <a:p>
            <a:r>
              <a:rPr lang="en-US"/>
              <a:t>03</a:t>
            </a:r>
          </a:p>
        </p:txBody>
      </p:sp>
    </p:spTree>
    <p:extLst>
      <p:ext uri="{BB962C8B-B14F-4D97-AF65-F5344CB8AC3E}">
        <p14:creationId xmlns:p14="http://schemas.microsoft.com/office/powerpoint/2010/main" val="40678670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439070"/>
            <a:ext cx="21730686" cy="535531"/>
          </a:xfrm>
        </p:spPr>
        <p:txBody>
          <a:bodyPr/>
          <a:lstStyle/>
          <a:p>
            <a:r>
              <a:rPr lang="en-US"/>
              <a:t>Applications Funded</a:t>
            </a: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half" idx="24"/>
          </p:nvPr>
        </p:nvSpPr>
        <p:spPr>
          <a:xfrm>
            <a:off x="1326657" y="3191399"/>
            <a:ext cx="21730686" cy="6902530"/>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ADECA received twenty-two (22) applications during the 2018 application period, five (5) applications during the 2019 application period, sixty-one (61) applications during the 2020 application period, forty-one applications (41) during the 2021 application period, one-hundred and thirty-six (136) applications during the 2022 application period, and sixty-one (61) applications during the 2023 application period. </a:t>
            </a:r>
          </a:p>
          <a:p>
            <a:pPr marL="228600" marR="0">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Currently, there are three additional projects pending for potential awards from the 2023 application period. We are not able to report the proposed number of passings, the grant amount requested, or the match amount committed until the proposed projects have been validated and the grant agreements have been executed. </a:t>
            </a:r>
          </a:p>
          <a:p>
            <a:pPr marL="228600" marR="0">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Through the ABAF, ADECA has disbursed funding for </a:t>
            </a:r>
            <a:r>
              <a:rPr lang="en-US" sz="3200" b="1">
                <a:effectLst/>
                <a:latin typeface="Calibri" panose="020F0502020204030204" pitchFamily="34" charset="0"/>
                <a:ea typeface="Calibri" panose="020F0502020204030204" pitchFamily="34" charset="0"/>
                <a:cs typeface="Times New Roman" panose="02020603050405020304" pitchFamily="18" charset="0"/>
              </a:rPr>
              <a:t>104 projects</a:t>
            </a:r>
            <a:r>
              <a:rPr lang="en-US" sz="3200">
                <a:effectLst/>
                <a:latin typeface="Calibri" panose="020F0502020204030204" pitchFamily="34" charset="0"/>
                <a:ea typeface="Calibri" panose="020F0502020204030204" pitchFamily="34" charset="0"/>
                <a:cs typeface="Times New Roman" panose="02020603050405020304" pitchFamily="18" charset="0"/>
              </a:rPr>
              <a:t>. Additional projects were awarded, but funding was later terminated or rescinded in accordance with program rules.</a:t>
            </a:r>
          </a:p>
          <a:p>
            <a:pPr marL="266700" marR="0">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3200" b="1">
                <a:effectLst/>
                <a:latin typeface="Calibri" panose="020F0502020204030204" pitchFamily="34" charset="0"/>
                <a:ea typeface="Calibri" panose="020F0502020204030204" pitchFamily="34" charset="0"/>
                <a:cs typeface="Times New Roman" panose="02020603050405020304" pitchFamily="18" charset="0"/>
              </a:rPr>
              <a:t>ABAF funds awarded total $82,069,667.33 </a:t>
            </a:r>
            <a:r>
              <a:rPr lang="en-US" sz="3200">
                <a:effectLst/>
                <a:latin typeface="Calibri" panose="020F0502020204030204" pitchFamily="34" charset="0"/>
                <a:ea typeface="Calibri" panose="020F0502020204030204" pitchFamily="34" charset="0"/>
                <a:cs typeface="Times New Roman" panose="02020603050405020304" pitchFamily="18" charset="0"/>
              </a:rPr>
              <a:t>with a matching </a:t>
            </a:r>
            <a:r>
              <a:rPr lang="en-US" sz="3200" b="1">
                <a:effectLst/>
                <a:latin typeface="Calibri" panose="020F0502020204030204" pitchFamily="34" charset="0"/>
                <a:ea typeface="Calibri" panose="020F0502020204030204" pitchFamily="34" charset="0"/>
                <a:cs typeface="Times New Roman" panose="02020603050405020304" pitchFamily="18" charset="0"/>
              </a:rPr>
              <a:t>private investment of $169,902,734.79</a:t>
            </a:r>
          </a:p>
          <a:p>
            <a:pPr marR="0">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 </a:t>
            </a:r>
          </a:p>
          <a:p>
            <a:pPr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The average grant dollar cost per new service is $1,138.15.</a:t>
            </a: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a:t>Alabama Digital Expansion Division 2023 Annual Report |  </a:t>
            </a:r>
            <a:fld id="{B50B12B3-D302-D742-AEA8-F03DE9ADCA1C}" type="slidenum">
              <a:rPr lang="en-US" smtClean="0"/>
              <a:pPr/>
              <a:t>9</a:t>
            </a:fld>
            <a:endParaRPr lang="en-US"/>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080934"/>
            <a:ext cx="21730686" cy="1141338"/>
          </a:xfrm>
        </p:spPr>
        <p:txBody>
          <a:bodyPr/>
          <a:lstStyle/>
          <a:p>
            <a:r>
              <a:rPr lang="en-US" b="1">
                <a:latin typeface="Georgia" panose="02040502050405020303" pitchFamily="18" charset="0"/>
              </a:rPr>
              <a:t>Funded Projects</a:t>
            </a:r>
          </a:p>
        </p:txBody>
      </p:sp>
    </p:spTree>
    <p:extLst>
      <p:ext uri="{BB962C8B-B14F-4D97-AF65-F5344CB8AC3E}">
        <p14:creationId xmlns:p14="http://schemas.microsoft.com/office/powerpoint/2010/main" val="18293326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761791-33a0-47b7-8145-9d3c2515a3a0" xsi:nil="true"/>
    <lcf76f155ced4ddcb4097134ff3c332f xmlns="ead14a2b-0901-4851-9135-e440dd1a60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3" ma:contentTypeDescription="Create a new document." ma:contentTypeScope="" ma:versionID="b2b9d73acf982db44a3f29558a232d2e">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49673addfb051296036e07133082c8ef"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37BE0-2F4B-473E-9B55-C1BAF284B6CA}">
  <ds:schemaRefs>
    <ds:schemaRef ds:uri="5d87095d-ff1e-4808-9408-91d24e4452db"/>
    <ds:schemaRef ds:uri="e5ab66c7-856c-4cc8-ad3c-55c7e68619f9"/>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4DE3118-2CC2-4963-B605-5D50BB48B9B7}">
  <ds:schemaRefs>
    <ds:schemaRef ds:uri="http://schemas.microsoft.com/sharepoint/v3/contenttype/forms"/>
  </ds:schemaRefs>
</ds:datastoreItem>
</file>

<file path=customXml/itemProps3.xml><?xml version="1.0" encoding="utf-8"?>
<ds:datastoreItem xmlns:ds="http://schemas.openxmlformats.org/officeDocument/2006/customXml" ds:itemID="{49E821F6-394A-4BE9-80F6-C1D9E9FD5738}"/>
</file>

<file path=docMetadata/LabelInfo.xml><?xml version="1.0" encoding="utf-8"?>
<clbl:labelList xmlns:clbl="http://schemas.microsoft.com/office/2020/mipLabelMetadata">
  <clbl:label id="{bedd5d6f-bcfc-46d4-918d-7fb210e57897}" enabled="0" method="" siteId="{bedd5d6f-bcfc-46d4-918d-7fb210e57897}" removed="1"/>
</clbl:labelList>
</file>

<file path=docProps/app.xml><?xml version="1.0" encoding="utf-8"?>
<Properties xmlns="http://schemas.openxmlformats.org/officeDocument/2006/extended-properties" xmlns:vt="http://schemas.openxmlformats.org/officeDocument/2006/docPropsVTypes">
  <TotalTime>1</TotalTime>
  <Words>2746</Words>
  <Application>Microsoft Office PowerPoint</Application>
  <PresentationFormat>Custom</PresentationFormat>
  <Paragraphs>194</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Courier New</vt:lpstr>
      <vt:lpstr>Georgia</vt:lpstr>
      <vt:lpstr>Gill Sans</vt:lpstr>
      <vt:lpstr>Gill Sans Nova</vt:lpstr>
      <vt:lpstr>Helvetica Neue</vt:lpstr>
      <vt:lpstr>Helvetica Neue Medium</vt:lpstr>
      <vt:lpstr>Newsreader Bold</vt:lpstr>
      <vt:lpstr>NunitoSans-ExtraBold</vt:lpstr>
      <vt:lpstr>Symbol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Neighbors, Maureen</dc:creator>
  <cp:lastModifiedBy>Neighbors, Maureen</cp:lastModifiedBy>
  <cp:revision>2</cp:revision>
  <dcterms:modified xsi:type="dcterms:W3CDTF">2023-10-11T12:52:44Z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0x010100685714D625ED474797DB2F14F95CF86E</vt:lpwstr>
  </property>
  <property fmtid="{D5CDD505-2E9C-101B-9397-08002B2CF9AE}" pid="3" name="MediaServiceImageTags">
    <vt:lpwstr/>
  </property>
</Properties>
</file>