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4"/>
  </p:sldMasterIdLst>
  <p:notesMasterIdLst>
    <p:notesMasterId r:id="rId49"/>
  </p:notesMasterIdLst>
  <p:handoutMasterIdLst>
    <p:handoutMasterId r:id="rId50"/>
  </p:handoutMasterIdLst>
  <p:sldIdLst>
    <p:sldId id="256" r:id="rId5"/>
    <p:sldId id="280" r:id="rId6"/>
    <p:sldId id="281" r:id="rId7"/>
    <p:sldId id="262" r:id="rId8"/>
    <p:sldId id="261" r:id="rId9"/>
    <p:sldId id="282" r:id="rId10"/>
    <p:sldId id="263" r:id="rId11"/>
    <p:sldId id="264" r:id="rId12"/>
    <p:sldId id="265" r:id="rId13"/>
    <p:sldId id="266" r:id="rId14"/>
    <p:sldId id="299" r:id="rId15"/>
    <p:sldId id="300" r:id="rId16"/>
    <p:sldId id="301" r:id="rId17"/>
    <p:sldId id="302" r:id="rId18"/>
    <p:sldId id="304" r:id="rId19"/>
    <p:sldId id="303" r:id="rId20"/>
    <p:sldId id="305" r:id="rId21"/>
    <p:sldId id="267" r:id="rId22"/>
    <p:sldId id="268" r:id="rId23"/>
    <p:sldId id="269" r:id="rId24"/>
    <p:sldId id="270" r:id="rId25"/>
    <p:sldId id="272" r:id="rId26"/>
    <p:sldId id="286" r:id="rId27"/>
    <p:sldId id="288" r:id="rId28"/>
    <p:sldId id="284" r:id="rId29"/>
    <p:sldId id="283" r:id="rId30"/>
    <p:sldId id="285" r:id="rId31"/>
    <p:sldId id="289" r:id="rId32"/>
    <p:sldId id="290" r:id="rId33"/>
    <p:sldId id="291" r:id="rId34"/>
    <p:sldId id="292" r:id="rId35"/>
    <p:sldId id="293" r:id="rId36"/>
    <p:sldId id="294" r:id="rId37"/>
    <p:sldId id="295" r:id="rId38"/>
    <p:sldId id="296" r:id="rId39"/>
    <p:sldId id="297" r:id="rId40"/>
    <p:sldId id="298" r:id="rId41"/>
    <p:sldId id="271" r:id="rId42"/>
    <p:sldId id="273" r:id="rId43"/>
    <p:sldId id="274" r:id="rId44"/>
    <p:sldId id="275" r:id="rId45"/>
    <p:sldId id="277" r:id="rId46"/>
    <p:sldId id="278" r:id="rId47"/>
    <p:sldId id="279" r:id="rId4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03" autoAdjust="0"/>
    <p:restoredTop sz="86486" autoAdjust="0"/>
  </p:normalViewPr>
  <p:slideViewPr>
    <p:cSldViewPr snapToGrid="0">
      <p:cViewPr varScale="1">
        <p:scale>
          <a:sx n="103" d="100"/>
          <a:sy n="103" d="100"/>
        </p:scale>
        <p:origin x="114" y="348"/>
      </p:cViewPr>
      <p:guideLst/>
    </p:cSldViewPr>
  </p:slideViewPr>
  <p:outlineViewPr>
    <p:cViewPr>
      <p:scale>
        <a:sx n="33" d="100"/>
        <a:sy n="33" d="100"/>
      </p:scale>
      <p:origin x="0" y="-70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CF513-BBD1-4A69-8C56-771F813820D4}"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A99BFE3F-0DD5-4947-848A-37EC7CC0F2B0}">
      <dgm:prSet/>
      <dgm:spPr/>
      <dgm:t>
        <a:bodyPr/>
        <a:lstStyle/>
        <a:p>
          <a:r>
            <a:rPr lang="en-US"/>
            <a:t>Only need one copy</a:t>
          </a:r>
        </a:p>
      </dgm:t>
    </dgm:pt>
    <dgm:pt modelId="{FF1C7242-A02A-4846-AD62-FDF87B464157}" type="parTrans" cxnId="{44CA98F4-5113-471F-A1FB-20CA7DFF5B5C}">
      <dgm:prSet/>
      <dgm:spPr/>
      <dgm:t>
        <a:bodyPr/>
        <a:lstStyle/>
        <a:p>
          <a:endParaRPr lang="en-US"/>
        </a:p>
      </dgm:t>
    </dgm:pt>
    <dgm:pt modelId="{0D9A8C4A-5792-4D62-BF25-E37534BF7362}" type="sibTrans" cxnId="{44CA98F4-5113-471F-A1FB-20CA7DFF5B5C}">
      <dgm:prSet/>
      <dgm:spPr/>
      <dgm:t>
        <a:bodyPr/>
        <a:lstStyle/>
        <a:p>
          <a:endParaRPr lang="en-US"/>
        </a:p>
      </dgm:t>
    </dgm:pt>
    <dgm:pt modelId="{6832AC60-6C04-49E5-9411-06EFB282D0D0}">
      <dgm:prSet/>
      <dgm:spPr/>
      <dgm:t>
        <a:bodyPr/>
        <a:lstStyle/>
        <a:p>
          <a:r>
            <a:rPr lang="en-US"/>
            <a:t>Mailed to:</a:t>
          </a:r>
        </a:p>
      </dgm:t>
    </dgm:pt>
    <dgm:pt modelId="{BF3C331E-A88F-4C3B-B920-DC3315616560}" type="parTrans" cxnId="{A193BE76-94AF-4E57-8864-E178B0985FED}">
      <dgm:prSet/>
      <dgm:spPr/>
      <dgm:t>
        <a:bodyPr/>
        <a:lstStyle/>
        <a:p>
          <a:endParaRPr lang="en-US"/>
        </a:p>
      </dgm:t>
    </dgm:pt>
    <dgm:pt modelId="{71E506D2-048E-4436-82E3-90B6AB68D2BF}" type="sibTrans" cxnId="{A193BE76-94AF-4E57-8864-E178B0985FED}">
      <dgm:prSet/>
      <dgm:spPr/>
      <dgm:t>
        <a:bodyPr/>
        <a:lstStyle/>
        <a:p>
          <a:endParaRPr lang="en-US"/>
        </a:p>
      </dgm:t>
    </dgm:pt>
    <dgm:pt modelId="{32AA3A51-A1A9-406C-AFED-6599494AD82E}">
      <dgm:prSet/>
      <dgm:spPr/>
      <dgm:t>
        <a:bodyPr/>
        <a:lstStyle/>
        <a:p>
          <a:r>
            <a:rPr lang="en-US"/>
            <a:t>ADECA</a:t>
          </a:r>
        </a:p>
      </dgm:t>
    </dgm:pt>
    <dgm:pt modelId="{28017C73-FD93-4FE1-9EC6-EBFF75B618A7}" type="parTrans" cxnId="{6A3FA3FD-5AD4-4F61-9F38-076C74DE3627}">
      <dgm:prSet/>
      <dgm:spPr/>
      <dgm:t>
        <a:bodyPr/>
        <a:lstStyle/>
        <a:p>
          <a:endParaRPr lang="en-US"/>
        </a:p>
      </dgm:t>
    </dgm:pt>
    <dgm:pt modelId="{7169B804-7AFE-4742-A341-8CD3FA43ABBF}" type="sibTrans" cxnId="{6A3FA3FD-5AD4-4F61-9F38-076C74DE3627}">
      <dgm:prSet/>
      <dgm:spPr/>
      <dgm:t>
        <a:bodyPr/>
        <a:lstStyle/>
        <a:p>
          <a:endParaRPr lang="en-US"/>
        </a:p>
      </dgm:t>
    </dgm:pt>
    <dgm:pt modelId="{B7B472D7-4767-4A23-96D7-92985E6F1573}">
      <dgm:prSet/>
      <dgm:spPr/>
      <dgm:t>
        <a:bodyPr/>
        <a:lstStyle/>
        <a:p>
          <a:r>
            <a:rPr lang="en-US" dirty="0"/>
            <a:t>CED Division – Recreational Trails Program</a:t>
          </a:r>
        </a:p>
      </dgm:t>
    </dgm:pt>
    <dgm:pt modelId="{5BC24853-2933-4EA2-A245-0E4F6F8A566B}" type="parTrans" cxnId="{AA9FC26D-C1E5-431F-9E83-89E9005AB79D}">
      <dgm:prSet/>
      <dgm:spPr/>
      <dgm:t>
        <a:bodyPr/>
        <a:lstStyle/>
        <a:p>
          <a:endParaRPr lang="en-US"/>
        </a:p>
      </dgm:t>
    </dgm:pt>
    <dgm:pt modelId="{8F42C70D-8E2B-4487-A284-42E5A28C1286}" type="sibTrans" cxnId="{AA9FC26D-C1E5-431F-9E83-89E9005AB79D}">
      <dgm:prSet/>
      <dgm:spPr/>
      <dgm:t>
        <a:bodyPr/>
        <a:lstStyle/>
        <a:p>
          <a:endParaRPr lang="en-US"/>
        </a:p>
      </dgm:t>
    </dgm:pt>
    <dgm:pt modelId="{AD227D44-E9FE-4DFA-A365-A344100E8F14}">
      <dgm:prSet/>
      <dgm:spPr/>
      <dgm:t>
        <a:bodyPr/>
        <a:lstStyle/>
        <a:p>
          <a:r>
            <a:rPr lang="en-US" dirty="0"/>
            <a:t>Attention: Ms. LaToya Edwards</a:t>
          </a:r>
        </a:p>
      </dgm:t>
    </dgm:pt>
    <dgm:pt modelId="{0E4CC084-747D-4879-A5D9-49988B723D6A}" type="parTrans" cxnId="{3181A830-8E9E-4615-A1BC-3755028C055C}">
      <dgm:prSet/>
      <dgm:spPr/>
      <dgm:t>
        <a:bodyPr/>
        <a:lstStyle/>
        <a:p>
          <a:endParaRPr lang="en-US"/>
        </a:p>
      </dgm:t>
    </dgm:pt>
    <dgm:pt modelId="{020B4A8C-8BC7-4A9E-87C5-EAAB8B1348FB}" type="sibTrans" cxnId="{3181A830-8E9E-4615-A1BC-3755028C055C}">
      <dgm:prSet/>
      <dgm:spPr/>
      <dgm:t>
        <a:bodyPr/>
        <a:lstStyle/>
        <a:p>
          <a:endParaRPr lang="en-US"/>
        </a:p>
      </dgm:t>
    </dgm:pt>
    <dgm:pt modelId="{E145E4C0-C662-4E38-A979-851E2EE0F995}">
      <dgm:prSet/>
      <dgm:spPr/>
      <dgm:t>
        <a:bodyPr/>
        <a:lstStyle/>
        <a:p>
          <a:r>
            <a:rPr lang="en-US"/>
            <a:t>Post Office Box 5690</a:t>
          </a:r>
        </a:p>
      </dgm:t>
    </dgm:pt>
    <dgm:pt modelId="{2A494DF2-691D-45FA-8517-F79009C87FF8}" type="parTrans" cxnId="{BF85F64D-23B4-49F6-8C4A-3986F49C4271}">
      <dgm:prSet/>
      <dgm:spPr/>
      <dgm:t>
        <a:bodyPr/>
        <a:lstStyle/>
        <a:p>
          <a:endParaRPr lang="en-US"/>
        </a:p>
      </dgm:t>
    </dgm:pt>
    <dgm:pt modelId="{520137EB-D07E-452F-A021-A6509EF93320}" type="sibTrans" cxnId="{BF85F64D-23B4-49F6-8C4A-3986F49C4271}">
      <dgm:prSet/>
      <dgm:spPr/>
      <dgm:t>
        <a:bodyPr/>
        <a:lstStyle/>
        <a:p>
          <a:endParaRPr lang="en-US"/>
        </a:p>
      </dgm:t>
    </dgm:pt>
    <dgm:pt modelId="{E0BFB99F-AC99-45E0-B837-95D7603AB42A}">
      <dgm:prSet/>
      <dgm:spPr/>
      <dgm:t>
        <a:bodyPr/>
        <a:lstStyle/>
        <a:p>
          <a:r>
            <a:rPr lang="en-US"/>
            <a:t>Montgomery, Alabama 36103-5690</a:t>
          </a:r>
        </a:p>
      </dgm:t>
    </dgm:pt>
    <dgm:pt modelId="{4AF2324E-857A-4854-9C4A-8C891017B780}" type="parTrans" cxnId="{D8378A58-3E04-4438-8B38-5FAE02CB3D34}">
      <dgm:prSet/>
      <dgm:spPr/>
      <dgm:t>
        <a:bodyPr/>
        <a:lstStyle/>
        <a:p>
          <a:endParaRPr lang="en-US"/>
        </a:p>
      </dgm:t>
    </dgm:pt>
    <dgm:pt modelId="{BB77EEE9-7D1A-4011-863E-F9C05101D7BF}" type="sibTrans" cxnId="{D8378A58-3E04-4438-8B38-5FAE02CB3D34}">
      <dgm:prSet/>
      <dgm:spPr/>
      <dgm:t>
        <a:bodyPr/>
        <a:lstStyle/>
        <a:p>
          <a:endParaRPr lang="en-US"/>
        </a:p>
      </dgm:t>
    </dgm:pt>
    <dgm:pt modelId="{C0B27262-11A4-47D7-AC50-E41459BB8B32}" type="pres">
      <dgm:prSet presAssocID="{C57CF513-BBD1-4A69-8C56-771F813820D4}" presName="vert0" presStyleCnt="0">
        <dgm:presLayoutVars>
          <dgm:dir/>
          <dgm:animOne val="branch"/>
          <dgm:animLvl val="lvl"/>
        </dgm:presLayoutVars>
      </dgm:prSet>
      <dgm:spPr/>
    </dgm:pt>
    <dgm:pt modelId="{133C9C90-BF75-4810-A126-EE948C819177}" type="pres">
      <dgm:prSet presAssocID="{A99BFE3F-0DD5-4947-848A-37EC7CC0F2B0}" presName="thickLine" presStyleLbl="alignNode1" presStyleIdx="0" presStyleCnt="7"/>
      <dgm:spPr/>
    </dgm:pt>
    <dgm:pt modelId="{AAB0D1AF-69DA-4E1F-AD3C-1490D58F95FC}" type="pres">
      <dgm:prSet presAssocID="{A99BFE3F-0DD5-4947-848A-37EC7CC0F2B0}" presName="horz1" presStyleCnt="0"/>
      <dgm:spPr/>
    </dgm:pt>
    <dgm:pt modelId="{5BE6C76D-FC54-46F0-955C-5BDC4E35C7F3}" type="pres">
      <dgm:prSet presAssocID="{A99BFE3F-0DD5-4947-848A-37EC7CC0F2B0}" presName="tx1" presStyleLbl="revTx" presStyleIdx="0" presStyleCnt="7"/>
      <dgm:spPr/>
    </dgm:pt>
    <dgm:pt modelId="{E5263EB0-AF83-4B1A-BDF9-4EB4BD7C1074}" type="pres">
      <dgm:prSet presAssocID="{A99BFE3F-0DD5-4947-848A-37EC7CC0F2B0}" presName="vert1" presStyleCnt="0"/>
      <dgm:spPr/>
    </dgm:pt>
    <dgm:pt modelId="{8DFC0006-F5B5-4607-B995-6ECA122FC991}" type="pres">
      <dgm:prSet presAssocID="{6832AC60-6C04-49E5-9411-06EFB282D0D0}" presName="thickLine" presStyleLbl="alignNode1" presStyleIdx="1" presStyleCnt="7"/>
      <dgm:spPr/>
    </dgm:pt>
    <dgm:pt modelId="{20FFB9FC-0FBD-4443-8139-10406E31C0FC}" type="pres">
      <dgm:prSet presAssocID="{6832AC60-6C04-49E5-9411-06EFB282D0D0}" presName="horz1" presStyleCnt="0"/>
      <dgm:spPr/>
    </dgm:pt>
    <dgm:pt modelId="{49AE056E-9221-40C1-A931-759FD544B981}" type="pres">
      <dgm:prSet presAssocID="{6832AC60-6C04-49E5-9411-06EFB282D0D0}" presName="tx1" presStyleLbl="revTx" presStyleIdx="1" presStyleCnt="7"/>
      <dgm:spPr/>
    </dgm:pt>
    <dgm:pt modelId="{5DE5D2CC-2E39-4BF9-A284-6E2DEDDF5BBB}" type="pres">
      <dgm:prSet presAssocID="{6832AC60-6C04-49E5-9411-06EFB282D0D0}" presName="vert1" presStyleCnt="0"/>
      <dgm:spPr/>
    </dgm:pt>
    <dgm:pt modelId="{A1D4791D-9F25-43F6-A715-A08B06584DB0}" type="pres">
      <dgm:prSet presAssocID="{32AA3A51-A1A9-406C-AFED-6599494AD82E}" presName="thickLine" presStyleLbl="alignNode1" presStyleIdx="2" presStyleCnt="7"/>
      <dgm:spPr/>
    </dgm:pt>
    <dgm:pt modelId="{0458CF34-416E-45A6-87AC-086F756F6177}" type="pres">
      <dgm:prSet presAssocID="{32AA3A51-A1A9-406C-AFED-6599494AD82E}" presName="horz1" presStyleCnt="0"/>
      <dgm:spPr/>
    </dgm:pt>
    <dgm:pt modelId="{26F6B68E-6E0F-4F94-AAEA-70151259F8CD}" type="pres">
      <dgm:prSet presAssocID="{32AA3A51-A1A9-406C-AFED-6599494AD82E}" presName="tx1" presStyleLbl="revTx" presStyleIdx="2" presStyleCnt="7"/>
      <dgm:spPr/>
    </dgm:pt>
    <dgm:pt modelId="{8D440FCF-1E2B-4D60-B2A2-55789ACBBC01}" type="pres">
      <dgm:prSet presAssocID="{32AA3A51-A1A9-406C-AFED-6599494AD82E}" presName="vert1" presStyleCnt="0"/>
      <dgm:spPr/>
    </dgm:pt>
    <dgm:pt modelId="{F537878F-413D-4618-9891-53A6F3B72CA6}" type="pres">
      <dgm:prSet presAssocID="{B7B472D7-4767-4A23-96D7-92985E6F1573}" presName="thickLine" presStyleLbl="alignNode1" presStyleIdx="3" presStyleCnt="7"/>
      <dgm:spPr/>
    </dgm:pt>
    <dgm:pt modelId="{674E3D32-86B9-43CB-8D87-631E5CEB3D8F}" type="pres">
      <dgm:prSet presAssocID="{B7B472D7-4767-4A23-96D7-92985E6F1573}" presName="horz1" presStyleCnt="0"/>
      <dgm:spPr/>
    </dgm:pt>
    <dgm:pt modelId="{6BD802DB-6316-49D0-84A0-C9A84071672B}" type="pres">
      <dgm:prSet presAssocID="{B7B472D7-4767-4A23-96D7-92985E6F1573}" presName="tx1" presStyleLbl="revTx" presStyleIdx="3" presStyleCnt="7"/>
      <dgm:spPr/>
    </dgm:pt>
    <dgm:pt modelId="{DF6AF6E6-C881-4A78-88B3-151D68C2D4EB}" type="pres">
      <dgm:prSet presAssocID="{B7B472D7-4767-4A23-96D7-92985E6F1573}" presName="vert1" presStyleCnt="0"/>
      <dgm:spPr/>
    </dgm:pt>
    <dgm:pt modelId="{A779A2C4-E071-42C6-A259-3D903E18B101}" type="pres">
      <dgm:prSet presAssocID="{AD227D44-E9FE-4DFA-A365-A344100E8F14}" presName="thickLine" presStyleLbl="alignNode1" presStyleIdx="4" presStyleCnt="7"/>
      <dgm:spPr/>
    </dgm:pt>
    <dgm:pt modelId="{268ADE77-7968-436B-8852-AA4FAC863801}" type="pres">
      <dgm:prSet presAssocID="{AD227D44-E9FE-4DFA-A365-A344100E8F14}" presName="horz1" presStyleCnt="0"/>
      <dgm:spPr/>
    </dgm:pt>
    <dgm:pt modelId="{922F48F9-D7EF-4EDA-862F-4A697EDDBE31}" type="pres">
      <dgm:prSet presAssocID="{AD227D44-E9FE-4DFA-A365-A344100E8F14}" presName="tx1" presStyleLbl="revTx" presStyleIdx="4" presStyleCnt="7"/>
      <dgm:spPr/>
    </dgm:pt>
    <dgm:pt modelId="{7B9DC0FA-5EE5-4E55-B18B-E6FB15C26389}" type="pres">
      <dgm:prSet presAssocID="{AD227D44-E9FE-4DFA-A365-A344100E8F14}" presName="vert1" presStyleCnt="0"/>
      <dgm:spPr/>
    </dgm:pt>
    <dgm:pt modelId="{FB8C2C89-DFC2-45E9-84C3-F9579E24E25A}" type="pres">
      <dgm:prSet presAssocID="{E145E4C0-C662-4E38-A979-851E2EE0F995}" presName="thickLine" presStyleLbl="alignNode1" presStyleIdx="5" presStyleCnt="7"/>
      <dgm:spPr/>
    </dgm:pt>
    <dgm:pt modelId="{8A7C5070-984E-45C2-9962-61589D7504F2}" type="pres">
      <dgm:prSet presAssocID="{E145E4C0-C662-4E38-A979-851E2EE0F995}" presName="horz1" presStyleCnt="0"/>
      <dgm:spPr/>
    </dgm:pt>
    <dgm:pt modelId="{3AF7581B-FDAD-44CD-972E-B63BFD062A54}" type="pres">
      <dgm:prSet presAssocID="{E145E4C0-C662-4E38-A979-851E2EE0F995}" presName="tx1" presStyleLbl="revTx" presStyleIdx="5" presStyleCnt="7"/>
      <dgm:spPr/>
    </dgm:pt>
    <dgm:pt modelId="{6882D54F-7612-4C6F-B3C1-604A55B97451}" type="pres">
      <dgm:prSet presAssocID="{E145E4C0-C662-4E38-A979-851E2EE0F995}" presName="vert1" presStyleCnt="0"/>
      <dgm:spPr/>
    </dgm:pt>
    <dgm:pt modelId="{34689D48-209F-4B0F-88E3-91C2F6131196}" type="pres">
      <dgm:prSet presAssocID="{E0BFB99F-AC99-45E0-B837-95D7603AB42A}" presName="thickLine" presStyleLbl="alignNode1" presStyleIdx="6" presStyleCnt="7"/>
      <dgm:spPr/>
    </dgm:pt>
    <dgm:pt modelId="{A87A9939-C5E9-4601-820D-198C3E6A6C1B}" type="pres">
      <dgm:prSet presAssocID="{E0BFB99F-AC99-45E0-B837-95D7603AB42A}" presName="horz1" presStyleCnt="0"/>
      <dgm:spPr/>
    </dgm:pt>
    <dgm:pt modelId="{27821029-DF73-4552-A87D-1D5282E2BE8F}" type="pres">
      <dgm:prSet presAssocID="{E0BFB99F-AC99-45E0-B837-95D7603AB42A}" presName="tx1" presStyleLbl="revTx" presStyleIdx="6" presStyleCnt="7"/>
      <dgm:spPr/>
    </dgm:pt>
    <dgm:pt modelId="{A47A7400-25EF-48DF-87C2-42C1E2A8619F}" type="pres">
      <dgm:prSet presAssocID="{E0BFB99F-AC99-45E0-B837-95D7603AB42A}" presName="vert1" presStyleCnt="0"/>
      <dgm:spPr/>
    </dgm:pt>
  </dgm:ptLst>
  <dgm:cxnLst>
    <dgm:cxn modelId="{12C61F0C-3925-4E2E-9141-34E62163F6DD}" type="presOf" srcId="{B7B472D7-4767-4A23-96D7-92985E6F1573}" destId="{6BD802DB-6316-49D0-84A0-C9A84071672B}" srcOrd="0" destOrd="0" presId="urn:microsoft.com/office/officeart/2008/layout/LinedList"/>
    <dgm:cxn modelId="{59B5C613-537D-4220-A4A2-26065CB3140F}" type="presOf" srcId="{C57CF513-BBD1-4A69-8C56-771F813820D4}" destId="{C0B27262-11A4-47D7-AC50-E41459BB8B32}" srcOrd="0" destOrd="0" presId="urn:microsoft.com/office/officeart/2008/layout/LinedList"/>
    <dgm:cxn modelId="{AD1FB517-0692-41C5-B483-373FE75A93EA}" type="presOf" srcId="{6832AC60-6C04-49E5-9411-06EFB282D0D0}" destId="{49AE056E-9221-40C1-A931-759FD544B981}" srcOrd="0" destOrd="0" presId="urn:microsoft.com/office/officeart/2008/layout/LinedList"/>
    <dgm:cxn modelId="{29B6E324-5EA1-4535-930E-E6D3FA234C80}" type="presOf" srcId="{E0BFB99F-AC99-45E0-B837-95D7603AB42A}" destId="{27821029-DF73-4552-A87D-1D5282E2BE8F}" srcOrd="0" destOrd="0" presId="urn:microsoft.com/office/officeart/2008/layout/LinedList"/>
    <dgm:cxn modelId="{3181A830-8E9E-4615-A1BC-3755028C055C}" srcId="{C57CF513-BBD1-4A69-8C56-771F813820D4}" destId="{AD227D44-E9FE-4DFA-A365-A344100E8F14}" srcOrd="4" destOrd="0" parTransId="{0E4CC084-747D-4879-A5D9-49988B723D6A}" sibTransId="{020B4A8C-8BC7-4A9E-87C5-EAAB8B1348FB}"/>
    <dgm:cxn modelId="{AA9FC26D-C1E5-431F-9E83-89E9005AB79D}" srcId="{C57CF513-BBD1-4A69-8C56-771F813820D4}" destId="{B7B472D7-4767-4A23-96D7-92985E6F1573}" srcOrd="3" destOrd="0" parTransId="{5BC24853-2933-4EA2-A245-0E4F6F8A566B}" sibTransId="{8F42C70D-8E2B-4487-A284-42E5A28C1286}"/>
    <dgm:cxn modelId="{BF85F64D-23B4-49F6-8C4A-3986F49C4271}" srcId="{C57CF513-BBD1-4A69-8C56-771F813820D4}" destId="{E145E4C0-C662-4E38-A979-851E2EE0F995}" srcOrd="5" destOrd="0" parTransId="{2A494DF2-691D-45FA-8517-F79009C87FF8}" sibTransId="{520137EB-D07E-452F-A021-A6509EF93320}"/>
    <dgm:cxn modelId="{A193BE76-94AF-4E57-8864-E178B0985FED}" srcId="{C57CF513-BBD1-4A69-8C56-771F813820D4}" destId="{6832AC60-6C04-49E5-9411-06EFB282D0D0}" srcOrd="1" destOrd="0" parTransId="{BF3C331E-A88F-4C3B-B920-DC3315616560}" sibTransId="{71E506D2-048E-4436-82E3-90B6AB68D2BF}"/>
    <dgm:cxn modelId="{D8378A58-3E04-4438-8B38-5FAE02CB3D34}" srcId="{C57CF513-BBD1-4A69-8C56-771F813820D4}" destId="{E0BFB99F-AC99-45E0-B837-95D7603AB42A}" srcOrd="6" destOrd="0" parTransId="{4AF2324E-857A-4854-9C4A-8C891017B780}" sibTransId="{BB77EEE9-7D1A-4011-863E-F9C05101D7BF}"/>
    <dgm:cxn modelId="{242FA2A3-3BF0-47CC-9856-DB7A923143D4}" type="presOf" srcId="{32AA3A51-A1A9-406C-AFED-6599494AD82E}" destId="{26F6B68E-6E0F-4F94-AAEA-70151259F8CD}" srcOrd="0" destOrd="0" presId="urn:microsoft.com/office/officeart/2008/layout/LinedList"/>
    <dgm:cxn modelId="{E9AC1AB6-9B42-4F54-9F21-6567BDC4AC96}" type="presOf" srcId="{AD227D44-E9FE-4DFA-A365-A344100E8F14}" destId="{922F48F9-D7EF-4EDA-862F-4A697EDDBE31}" srcOrd="0" destOrd="0" presId="urn:microsoft.com/office/officeart/2008/layout/LinedList"/>
    <dgm:cxn modelId="{5FAB29B9-1DD2-4740-A76F-A1CD4A58990C}" type="presOf" srcId="{A99BFE3F-0DD5-4947-848A-37EC7CC0F2B0}" destId="{5BE6C76D-FC54-46F0-955C-5BDC4E35C7F3}" srcOrd="0" destOrd="0" presId="urn:microsoft.com/office/officeart/2008/layout/LinedList"/>
    <dgm:cxn modelId="{D2E5A3BD-0A73-43EF-9A0C-8B74A51AD9D6}" type="presOf" srcId="{E145E4C0-C662-4E38-A979-851E2EE0F995}" destId="{3AF7581B-FDAD-44CD-972E-B63BFD062A54}" srcOrd="0" destOrd="0" presId="urn:microsoft.com/office/officeart/2008/layout/LinedList"/>
    <dgm:cxn modelId="{44CA98F4-5113-471F-A1FB-20CA7DFF5B5C}" srcId="{C57CF513-BBD1-4A69-8C56-771F813820D4}" destId="{A99BFE3F-0DD5-4947-848A-37EC7CC0F2B0}" srcOrd="0" destOrd="0" parTransId="{FF1C7242-A02A-4846-AD62-FDF87B464157}" sibTransId="{0D9A8C4A-5792-4D62-BF25-E37534BF7362}"/>
    <dgm:cxn modelId="{6A3FA3FD-5AD4-4F61-9F38-076C74DE3627}" srcId="{C57CF513-BBD1-4A69-8C56-771F813820D4}" destId="{32AA3A51-A1A9-406C-AFED-6599494AD82E}" srcOrd="2" destOrd="0" parTransId="{28017C73-FD93-4FE1-9EC6-EBFF75B618A7}" sibTransId="{7169B804-7AFE-4742-A341-8CD3FA43ABBF}"/>
    <dgm:cxn modelId="{3AC98C7A-0CDE-48BE-83AF-546C762D9417}" type="presParOf" srcId="{C0B27262-11A4-47D7-AC50-E41459BB8B32}" destId="{133C9C90-BF75-4810-A126-EE948C819177}" srcOrd="0" destOrd="0" presId="urn:microsoft.com/office/officeart/2008/layout/LinedList"/>
    <dgm:cxn modelId="{DA9AD377-7829-49A2-AA17-E6219881AD5E}" type="presParOf" srcId="{C0B27262-11A4-47D7-AC50-E41459BB8B32}" destId="{AAB0D1AF-69DA-4E1F-AD3C-1490D58F95FC}" srcOrd="1" destOrd="0" presId="urn:microsoft.com/office/officeart/2008/layout/LinedList"/>
    <dgm:cxn modelId="{EC8BE66F-8189-4B84-A574-EB5C22982554}" type="presParOf" srcId="{AAB0D1AF-69DA-4E1F-AD3C-1490D58F95FC}" destId="{5BE6C76D-FC54-46F0-955C-5BDC4E35C7F3}" srcOrd="0" destOrd="0" presId="urn:microsoft.com/office/officeart/2008/layout/LinedList"/>
    <dgm:cxn modelId="{5DAB7A76-57CA-4C7E-BA0F-F222EA85FDD2}" type="presParOf" srcId="{AAB0D1AF-69DA-4E1F-AD3C-1490D58F95FC}" destId="{E5263EB0-AF83-4B1A-BDF9-4EB4BD7C1074}" srcOrd="1" destOrd="0" presId="urn:microsoft.com/office/officeart/2008/layout/LinedList"/>
    <dgm:cxn modelId="{00B2F977-8B88-420F-91B7-22E0862D92A6}" type="presParOf" srcId="{C0B27262-11A4-47D7-AC50-E41459BB8B32}" destId="{8DFC0006-F5B5-4607-B995-6ECA122FC991}" srcOrd="2" destOrd="0" presId="urn:microsoft.com/office/officeart/2008/layout/LinedList"/>
    <dgm:cxn modelId="{5DBEECFA-27BA-46D0-AF03-3303212F404D}" type="presParOf" srcId="{C0B27262-11A4-47D7-AC50-E41459BB8B32}" destId="{20FFB9FC-0FBD-4443-8139-10406E31C0FC}" srcOrd="3" destOrd="0" presId="urn:microsoft.com/office/officeart/2008/layout/LinedList"/>
    <dgm:cxn modelId="{D25CD50B-187B-4BC3-BFE3-0B5D51BD6037}" type="presParOf" srcId="{20FFB9FC-0FBD-4443-8139-10406E31C0FC}" destId="{49AE056E-9221-40C1-A931-759FD544B981}" srcOrd="0" destOrd="0" presId="urn:microsoft.com/office/officeart/2008/layout/LinedList"/>
    <dgm:cxn modelId="{9671AA8D-FA0F-4E35-B8B7-FE17B91461E4}" type="presParOf" srcId="{20FFB9FC-0FBD-4443-8139-10406E31C0FC}" destId="{5DE5D2CC-2E39-4BF9-A284-6E2DEDDF5BBB}" srcOrd="1" destOrd="0" presId="urn:microsoft.com/office/officeart/2008/layout/LinedList"/>
    <dgm:cxn modelId="{A98A6971-456A-4607-A143-ABE0BB6F871B}" type="presParOf" srcId="{C0B27262-11A4-47D7-AC50-E41459BB8B32}" destId="{A1D4791D-9F25-43F6-A715-A08B06584DB0}" srcOrd="4" destOrd="0" presId="urn:microsoft.com/office/officeart/2008/layout/LinedList"/>
    <dgm:cxn modelId="{D34CD7DE-C17C-4E99-9E5B-A3FC0246272F}" type="presParOf" srcId="{C0B27262-11A4-47D7-AC50-E41459BB8B32}" destId="{0458CF34-416E-45A6-87AC-086F756F6177}" srcOrd="5" destOrd="0" presId="urn:microsoft.com/office/officeart/2008/layout/LinedList"/>
    <dgm:cxn modelId="{0548EAFE-F503-41E5-A29A-D4E0E4BACA5D}" type="presParOf" srcId="{0458CF34-416E-45A6-87AC-086F756F6177}" destId="{26F6B68E-6E0F-4F94-AAEA-70151259F8CD}" srcOrd="0" destOrd="0" presId="urn:microsoft.com/office/officeart/2008/layout/LinedList"/>
    <dgm:cxn modelId="{7340E5D1-F700-492A-96FE-0C3F2C2CDF17}" type="presParOf" srcId="{0458CF34-416E-45A6-87AC-086F756F6177}" destId="{8D440FCF-1E2B-4D60-B2A2-55789ACBBC01}" srcOrd="1" destOrd="0" presId="urn:microsoft.com/office/officeart/2008/layout/LinedList"/>
    <dgm:cxn modelId="{9774A8BF-D334-4D4D-8FA9-BEBD64914869}" type="presParOf" srcId="{C0B27262-11A4-47D7-AC50-E41459BB8B32}" destId="{F537878F-413D-4618-9891-53A6F3B72CA6}" srcOrd="6" destOrd="0" presId="urn:microsoft.com/office/officeart/2008/layout/LinedList"/>
    <dgm:cxn modelId="{A8A676A2-6B65-41A1-A0B2-E622C48C48FB}" type="presParOf" srcId="{C0B27262-11A4-47D7-AC50-E41459BB8B32}" destId="{674E3D32-86B9-43CB-8D87-631E5CEB3D8F}" srcOrd="7" destOrd="0" presId="urn:microsoft.com/office/officeart/2008/layout/LinedList"/>
    <dgm:cxn modelId="{230480D4-1B0C-4734-8390-712EA09E8A02}" type="presParOf" srcId="{674E3D32-86B9-43CB-8D87-631E5CEB3D8F}" destId="{6BD802DB-6316-49D0-84A0-C9A84071672B}" srcOrd="0" destOrd="0" presId="urn:microsoft.com/office/officeart/2008/layout/LinedList"/>
    <dgm:cxn modelId="{ED351F23-84C3-4638-80B9-D4D8160BFB9C}" type="presParOf" srcId="{674E3D32-86B9-43CB-8D87-631E5CEB3D8F}" destId="{DF6AF6E6-C881-4A78-88B3-151D68C2D4EB}" srcOrd="1" destOrd="0" presId="urn:microsoft.com/office/officeart/2008/layout/LinedList"/>
    <dgm:cxn modelId="{BD06F936-657C-4835-AE7B-95AB74D74AEB}" type="presParOf" srcId="{C0B27262-11A4-47D7-AC50-E41459BB8B32}" destId="{A779A2C4-E071-42C6-A259-3D903E18B101}" srcOrd="8" destOrd="0" presId="urn:microsoft.com/office/officeart/2008/layout/LinedList"/>
    <dgm:cxn modelId="{400ED4FF-D247-4D9D-9011-4E7CDA2817B0}" type="presParOf" srcId="{C0B27262-11A4-47D7-AC50-E41459BB8B32}" destId="{268ADE77-7968-436B-8852-AA4FAC863801}" srcOrd="9" destOrd="0" presId="urn:microsoft.com/office/officeart/2008/layout/LinedList"/>
    <dgm:cxn modelId="{D69E9E79-7BFA-4558-A90F-95DF33AF8ED6}" type="presParOf" srcId="{268ADE77-7968-436B-8852-AA4FAC863801}" destId="{922F48F9-D7EF-4EDA-862F-4A697EDDBE31}" srcOrd="0" destOrd="0" presId="urn:microsoft.com/office/officeart/2008/layout/LinedList"/>
    <dgm:cxn modelId="{9A641D67-75A6-412C-BFD1-B379EF9ECEF9}" type="presParOf" srcId="{268ADE77-7968-436B-8852-AA4FAC863801}" destId="{7B9DC0FA-5EE5-4E55-B18B-E6FB15C26389}" srcOrd="1" destOrd="0" presId="urn:microsoft.com/office/officeart/2008/layout/LinedList"/>
    <dgm:cxn modelId="{6E226FA7-5D4A-4186-B565-AF09E24C6C8F}" type="presParOf" srcId="{C0B27262-11A4-47D7-AC50-E41459BB8B32}" destId="{FB8C2C89-DFC2-45E9-84C3-F9579E24E25A}" srcOrd="10" destOrd="0" presId="urn:microsoft.com/office/officeart/2008/layout/LinedList"/>
    <dgm:cxn modelId="{47AD8984-69C8-4224-8B92-6A41CC8277F1}" type="presParOf" srcId="{C0B27262-11A4-47D7-AC50-E41459BB8B32}" destId="{8A7C5070-984E-45C2-9962-61589D7504F2}" srcOrd="11" destOrd="0" presId="urn:microsoft.com/office/officeart/2008/layout/LinedList"/>
    <dgm:cxn modelId="{4A288D56-FB84-4470-9B32-146E70EFE795}" type="presParOf" srcId="{8A7C5070-984E-45C2-9962-61589D7504F2}" destId="{3AF7581B-FDAD-44CD-972E-B63BFD062A54}" srcOrd="0" destOrd="0" presId="urn:microsoft.com/office/officeart/2008/layout/LinedList"/>
    <dgm:cxn modelId="{514A71A1-236D-43E7-AAA1-DB92B3CECC27}" type="presParOf" srcId="{8A7C5070-984E-45C2-9962-61589D7504F2}" destId="{6882D54F-7612-4C6F-B3C1-604A55B97451}" srcOrd="1" destOrd="0" presId="urn:microsoft.com/office/officeart/2008/layout/LinedList"/>
    <dgm:cxn modelId="{1767F74D-80DD-4FCD-B44C-D2E28E37E90F}" type="presParOf" srcId="{C0B27262-11A4-47D7-AC50-E41459BB8B32}" destId="{34689D48-209F-4B0F-88E3-91C2F6131196}" srcOrd="12" destOrd="0" presId="urn:microsoft.com/office/officeart/2008/layout/LinedList"/>
    <dgm:cxn modelId="{8C968368-59DB-4C5E-A8BE-B9C5C4DF734D}" type="presParOf" srcId="{C0B27262-11A4-47D7-AC50-E41459BB8B32}" destId="{A87A9939-C5E9-4601-820D-198C3E6A6C1B}" srcOrd="13" destOrd="0" presId="urn:microsoft.com/office/officeart/2008/layout/LinedList"/>
    <dgm:cxn modelId="{373CD5AB-9102-4997-BA6C-A96556F3679E}" type="presParOf" srcId="{A87A9939-C5E9-4601-820D-198C3E6A6C1B}" destId="{27821029-DF73-4552-A87D-1D5282E2BE8F}" srcOrd="0" destOrd="0" presId="urn:microsoft.com/office/officeart/2008/layout/LinedList"/>
    <dgm:cxn modelId="{E6FFEB1E-A592-4FA8-BEEB-1756B7BC5611}" type="presParOf" srcId="{A87A9939-C5E9-4601-820D-198C3E6A6C1B}" destId="{A47A7400-25EF-48DF-87C2-42C1E2A8619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7CF513-BBD1-4A69-8C56-771F813820D4}"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A99BFE3F-0DD5-4947-848A-37EC7CC0F2B0}">
      <dgm:prSet/>
      <dgm:spPr/>
      <dgm:t>
        <a:bodyPr/>
        <a:lstStyle/>
        <a:p>
          <a:r>
            <a:rPr lang="en-US"/>
            <a:t>Only need one copy</a:t>
          </a:r>
        </a:p>
      </dgm:t>
    </dgm:pt>
    <dgm:pt modelId="{FF1C7242-A02A-4846-AD62-FDF87B464157}" type="parTrans" cxnId="{44CA98F4-5113-471F-A1FB-20CA7DFF5B5C}">
      <dgm:prSet/>
      <dgm:spPr/>
      <dgm:t>
        <a:bodyPr/>
        <a:lstStyle/>
        <a:p>
          <a:endParaRPr lang="en-US"/>
        </a:p>
      </dgm:t>
    </dgm:pt>
    <dgm:pt modelId="{0D9A8C4A-5792-4D62-BF25-E37534BF7362}" type="sibTrans" cxnId="{44CA98F4-5113-471F-A1FB-20CA7DFF5B5C}">
      <dgm:prSet/>
      <dgm:spPr/>
      <dgm:t>
        <a:bodyPr/>
        <a:lstStyle/>
        <a:p>
          <a:endParaRPr lang="en-US"/>
        </a:p>
      </dgm:t>
    </dgm:pt>
    <dgm:pt modelId="{6832AC60-6C04-49E5-9411-06EFB282D0D0}">
      <dgm:prSet/>
      <dgm:spPr/>
      <dgm:t>
        <a:bodyPr/>
        <a:lstStyle/>
        <a:p>
          <a:r>
            <a:rPr lang="en-US" dirty="0"/>
            <a:t>Delivered to:</a:t>
          </a:r>
        </a:p>
      </dgm:t>
    </dgm:pt>
    <dgm:pt modelId="{BF3C331E-A88F-4C3B-B920-DC3315616560}" type="parTrans" cxnId="{A193BE76-94AF-4E57-8864-E178B0985FED}">
      <dgm:prSet/>
      <dgm:spPr/>
      <dgm:t>
        <a:bodyPr/>
        <a:lstStyle/>
        <a:p>
          <a:endParaRPr lang="en-US"/>
        </a:p>
      </dgm:t>
    </dgm:pt>
    <dgm:pt modelId="{71E506D2-048E-4436-82E3-90B6AB68D2BF}" type="sibTrans" cxnId="{A193BE76-94AF-4E57-8864-E178B0985FED}">
      <dgm:prSet/>
      <dgm:spPr/>
      <dgm:t>
        <a:bodyPr/>
        <a:lstStyle/>
        <a:p>
          <a:endParaRPr lang="en-US"/>
        </a:p>
      </dgm:t>
    </dgm:pt>
    <dgm:pt modelId="{32AA3A51-A1A9-406C-AFED-6599494AD82E}">
      <dgm:prSet/>
      <dgm:spPr/>
      <dgm:t>
        <a:bodyPr/>
        <a:lstStyle/>
        <a:p>
          <a:r>
            <a:rPr lang="en-US"/>
            <a:t>ADECA</a:t>
          </a:r>
        </a:p>
      </dgm:t>
    </dgm:pt>
    <dgm:pt modelId="{28017C73-FD93-4FE1-9EC6-EBFF75B618A7}" type="parTrans" cxnId="{6A3FA3FD-5AD4-4F61-9F38-076C74DE3627}">
      <dgm:prSet/>
      <dgm:spPr/>
      <dgm:t>
        <a:bodyPr/>
        <a:lstStyle/>
        <a:p>
          <a:endParaRPr lang="en-US"/>
        </a:p>
      </dgm:t>
    </dgm:pt>
    <dgm:pt modelId="{7169B804-7AFE-4742-A341-8CD3FA43ABBF}" type="sibTrans" cxnId="{6A3FA3FD-5AD4-4F61-9F38-076C74DE3627}">
      <dgm:prSet/>
      <dgm:spPr/>
      <dgm:t>
        <a:bodyPr/>
        <a:lstStyle/>
        <a:p>
          <a:endParaRPr lang="en-US"/>
        </a:p>
      </dgm:t>
    </dgm:pt>
    <dgm:pt modelId="{B7B472D7-4767-4A23-96D7-92985E6F1573}">
      <dgm:prSet/>
      <dgm:spPr/>
      <dgm:t>
        <a:bodyPr/>
        <a:lstStyle/>
        <a:p>
          <a:r>
            <a:rPr lang="en-US" dirty="0"/>
            <a:t>CED Division – Recreational Trails Program</a:t>
          </a:r>
        </a:p>
      </dgm:t>
    </dgm:pt>
    <dgm:pt modelId="{5BC24853-2933-4EA2-A245-0E4F6F8A566B}" type="parTrans" cxnId="{AA9FC26D-C1E5-431F-9E83-89E9005AB79D}">
      <dgm:prSet/>
      <dgm:spPr/>
      <dgm:t>
        <a:bodyPr/>
        <a:lstStyle/>
        <a:p>
          <a:endParaRPr lang="en-US"/>
        </a:p>
      </dgm:t>
    </dgm:pt>
    <dgm:pt modelId="{8F42C70D-8E2B-4487-A284-42E5A28C1286}" type="sibTrans" cxnId="{AA9FC26D-C1E5-431F-9E83-89E9005AB79D}">
      <dgm:prSet/>
      <dgm:spPr/>
      <dgm:t>
        <a:bodyPr/>
        <a:lstStyle/>
        <a:p>
          <a:endParaRPr lang="en-US"/>
        </a:p>
      </dgm:t>
    </dgm:pt>
    <dgm:pt modelId="{AD227D44-E9FE-4DFA-A365-A344100E8F14}">
      <dgm:prSet/>
      <dgm:spPr/>
      <dgm:t>
        <a:bodyPr/>
        <a:lstStyle/>
        <a:p>
          <a:r>
            <a:rPr lang="en-US" dirty="0"/>
            <a:t>Attention: Ms. LaToya Edwards</a:t>
          </a:r>
        </a:p>
      </dgm:t>
    </dgm:pt>
    <dgm:pt modelId="{0E4CC084-747D-4879-A5D9-49988B723D6A}" type="parTrans" cxnId="{3181A830-8E9E-4615-A1BC-3755028C055C}">
      <dgm:prSet/>
      <dgm:spPr/>
      <dgm:t>
        <a:bodyPr/>
        <a:lstStyle/>
        <a:p>
          <a:endParaRPr lang="en-US"/>
        </a:p>
      </dgm:t>
    </dgm:pt>
    <dgm:pt modelId="{020B4A8C-8BC7-4A9E-87C5-EAAB8B1348FB}" type="sibTrans" cxnId="{3181A830-8E9E-4615-A1BC-3755028C055C}">
      <dgm:prSet/>
      <dgm:spPr/>
      <dgm:t>
        <a:bodyPr/>
        <a:lstStyle/>
        <a:p>
          <a:endParaRPr lang="en-US"/>
        </a:p>
      </dgm:t>
    </dgm:pt>
    <dgm:pt modelId="{E145E4C0-C662-4E38-A979-851E2EE0F995}">
      <dgm:prSet/>
      <dgm:spPr/>
      <dgm:t>
        <a:bodyPr/>
        <a:lstStyle/>
        <a:p>
          <a:r>
            <a:rPr lang="en-US" dirty="0"/>
            <a:t>401 Adams Avenue, Room 524</a:t>
          </a:r>
        </a:p>
      </dgm:t>
    </dgm:pt>
    <dgm:pt modelId="{2A494DF2-691D-45FA-8517-F79009C87FF8}" type="parTrans" cxnId="{BF85F64D-23B4-49F6-8C4A-3986F49C4271}">
      <dgm:prSet/>
      <dgm:spPr/>
      <dgm:t>
        <a:bodyPr/>
        <a:lstStyle/>
        <a:p>
          <a:endParaRPr lang="en-US"/>
        </a:p>
      </dgm:t>
    </dgm:pt>
    <dgm:pt modelId="{520137EB-D07E-452F-A021-A6509EF93320}" type="sibTrans" cxnId="{BF85F64D-23B4-49F6-8C4A-3986F49C4271}">
      <dgm:prSet/>
      <dgm:spPr/>
      <dgm:t>
        <a:bodyPr/>
        <a:lstStyle/>
        <a:p>
          <a:endParaRPr lang="en-US"/>
        </a:p>
      </dgm:t>
    </dgm:pt>
    <dgm:pt modelId="{E0BFB99F-AC99-45E0-B837-95D7603AB42A}">
      <dgm:prSet/>
      <dgm:spPr/>
      <dgm:t>
        <a:bodyPr/>
        <a:lstStyle/>
        <a:p>
          <a:r>
            <a:rPr lang="en-US" dirty="0"/>
            <a:t>Montgomery, Alabama 36104</a:t>
          </a:r>
        </a:p>
      </dgm:t>
    </dgm:pt>
    <dgm:pt modelId="{4AF2324E-857A-4854-9C4A-8C891017B780}" type="parTrans" cxnId="{D8378A58-3E04-4438-8B38-5FAE02CB3D34}">
      <dgm:prSet/>
      <dgm:spPr/>
      <dgm:t>
        <a:bodyPr/>
        <a:lstStyle/>
        <a:p>
          <a:endParaRPr lang="en-US"/>
        </a:p>
      </dgm:t>
    </dgm:pt>
    <dgm:pt modelId="{BB77EEE9-7D1A-4011-863E-F9C05101D7BF}" type="sibTrans" cxnId="{D8378A58-3E04-4438-8B38-5FAE02CB3D34}">
      <dgm:prSet/>
      <dgm:spPr/>
      <dgm:t>
        <a:bodyPr/>
        <a:lstStyle/>
        <a:p>
          <a:endParaRPr lang="en-US"/>
        </a:p>
      </dgm:t>
    </dgm:pt>
    <dgm:pt modelId="{C0B27262-11A4-47D7-AC50-E41459BB8B32}" type="pres">
      <dgm:prSet presAssocID="{C57CF513-BBD1-4A69-8C56-771F813820D4}" presName="vert0" presStyleCnt="0">
        <dgm:presLayoutVars>
          <dgm:dir/>
          <dgm:animOne val="branch"/>
          <dgm:animLvl val="lvl"/>
        </dgm:presLayoutVars>
      </dgm:prSet>
      <dgm:spPr/>
    </dgm:pt>
    <dgm:pt modelId="{133C9C90-BF75-4810-A126-EE948C819177}" type="pres">
      <dgm:prSet presAssocID="{A99BFE3F-0DD5-4947-848A-37EC7CC0F2B0}" presName="thickLine" presStyleLbl="alignNode1" presStyleIdx="0" presStyleCnt="7"/>
      <dgm:spPr/>
    </dgm:pt>
    <dgm:pt modelId="{AAB0D1AF-69DA-4E1F-AD3C-1490D58F95FC}" type="pres">
      <dgm:prSet presAssocID="{A99BFE3F-0DD5-4947-848A-37EC7CC0F2B0}" presName="horz1" presStyleCnt="0"/>
      <dgm:spPr/>
    </dgm:pt>
    <dgm:pt modelId="{5BE6C76D-FC54-46F0-955C-5BDC4E35C7F3}" type="pres">
      <dgm:prSet presAssocID="{A99BFE3F-0DD5-4947-848A-37EC7CC0F2B0}" presName="tx1" presStyleLbl="revTx" presStyleIdx="0" presStyleCnt="7"/>
      <dgm:spPr/>
    </dgm:pt>
    <dgm:pt modelId="{E5263EB0-AF83-4B1A-BDF9-4EB4BD7C1074}" type="pres">
      <dgm:prSet presAssocID="{A99BFE3F-0DD5-4947-848A-37EC7CC0F2B0}" presName="vert1" presStyleCnt="0"/>
      <dgm:spPr/>
    </dgm:pt>
    <dgm:pt modelId="{8DFC0006-F5B5-4607-B995-6ECA122FC991}" type="pres">
      <dgm:prSet presAssocID="{6832AC60-6C04-49E5-9411-06EFB282D0D0}" presName="thickLine" presStyleLbl="alignNode1" presStyleIdx="1" presStyleCnt="7"/>
      <dgm:spPr/>
    </dgm:pt>
    <dgm:pt modelId="{20FFB9FC-0FBD-4443-8139-10406E31C0FC}" type="pres">
      <dgm:prSet presAssocID="{6832AC60-6C04-49E5-9411-06EFB282D0D0}" presName="horz1" presStyleCnt="0"/>
      <dgm:spPr/>
    </dgm:pt>
    <dgm:pt modelId="{49AE056E-9221-40C1-A931-759FD544B981}" type="pres">
      <dgm:prSet presAssocID="{6832AC60-6C04-49E5-9411-06EFB282D0D0}" presName="tx1" presStyleLbl="revTx" presStyleIdx="1" presStyleCnt="7"/>
      <dgm:spPr/>
    </dgm:pt>
    <dgm:pt modelId="{5DE5D2CC-2E39-4BF9-A284-6E2DEDDF5BBB}" type="pres">
      <dgm:prSet presAssocID="{6832AC60-6C04-49E5-9411-06EFB282D0D0}" presName="vert1" presStyleCnt="0"/>
      <dgm:spPr/>
    </dgm:pt>
    <dgm:pt modelId="{A1D4791D-9F25-43F6-A715-A08B06584DB0}" type="pres">
      <dgm:prSet presAssocID="{32AA3A51-A1A9-406C-AFED-6599494AD82E}" presName="thickLine" presStyleLbl="alignNode1" presStyleIdx="2" presStyleCnt="7"/>
      <dgm:spPr/>
    </dgm:pt>
    <dgm:pt modelId="{0458CF34-416E-45A6-87AC-086F756F6177}" type="pres">
      <dgm:prSet presAssocID="{32AA3A51-A1A9-406C-AFED-6599494AD82E}" presName="horz1" presStyleCnt="0"/>
      <dgm:spPr/>
    </dgm:pt>
    <dgm:pt modelId="{26F6B68E-6E0F-4F94-AAEA-70151259F8CD}" type="pres">
      <dgm:prSet presAssocID="{32AA3A51-A1A9-406C-AFED-6599494AD82E}" presName="tx1" presStyleLbl="revTx" presStyleIdx="2" presStyleCnt="7"/>
      <dgm:spPr/>
    </dgm:pt>
    <dgm:pt modelId="{8D440FCF-1E2B-4D60-B2A2-55789ACBBC01}" type="pres">
      <dgm:prSet presAssocID="{32AA3A51-A1A9-406C-AFED-6599494AD82E}" presName="vert1" presStyleCnt="0"/>
      <dgm:spPr/>
    </dgm:pt>
    <dgm:pt modelId="{F537878F-413D-4618-9891-53A6F3B72CA6}" type="pres">
      <dgm:prSet presAssocID="{B7B472D7-4767-4A23-96D7-92985E6F1573}" presName="thickLine" presStyleLbl="alignNode1" presStyleIdx="3" presStyleCnt="7"/>
      <dgm:spPr/>
    </dgm:pt>
    <dgm:pt modelId="{674E3D32-86B9-43CB-8D87-631E5CEB3D8F}" type="pres">
      <dgm:prSet presAssocID="{B7B472D7-4767-4A23-96D7-92985E6F1573}" presName="horz1" presStyleCnt="0"/>
      <dgm:spPr/>
    </dgm:pt>
    <dgm:pt modelId="{6BD802DB-6316-49D0-84A0-C9A84071672B}" type="pres">
      <dgm:prSet presAssocID="{B7B472D7-4767-4A23-96D7-92985E6F1573}" presName="tx1" presStyleLbl="revTx" presStyleIdx="3" presStyleCnt="7"/>
      <dgm:spPr/>
    </dgm:pt>
    <dgm:pt modelId="{DF6AF6E6-C881-4A78-88B3-151D68C2D4EB}" type="pres">
      <dgm:prSet presAssocID="{B7B472D7-4767-4A23-96D7-92985E6F1573}" presName="vert1" presStyleCnt="0"/>
      <dgm:spPr/>
    </dgm:pt>
    <dgm:pt modelId="{A779A2C4-E071-42C6-A259-3D903E18B101}" type="pres">
      <dgm:prSet presAssocID="{AD227D44-E9FE-4DFA-A365-A344100E8F14}" presName="thickLine" presStyleLbl="alignNode1" presStyleIdx="4" presStyleCnt="7"/>
      <dgm:spPr/>
    </dgm:pt>
    <dgm:pt modelId="{268ADE77-7968-436B-8852-AA4FAC863801}" type="pres">
      <dgm:prSet presAssocID="{AD227D44-E9FE-4DFA-A365-A344100E8F14}" presName="horz1" presStyleCnt="0"/>
      <dgm:spPr/>
    </dgm:pt>
    <dgm:pt modelId="{922F48F9-D7EF-4EDA-862F-4A697EDDBE31}" type="pres">
      <dgm:prSet presAssocID="{AD227D44-E9FE-4DFA-A365-A344100E8F14}" presName="tx1" presStyleLbl="revTx" presStyleIdx="4" presStyleCnt="7"/>
      <dgm:spPr/>
    </dgm:pt>
    <dgm:pt modelId="{7B9DC0FA-5EE5-4E55-B18B-E6FB15C26389}" type="pres">
      <dgm:prSet presAssocID="{AD227D44-E9FE-4DFA-A365-A344100E8F14}" presName="vert1" presStyleCnt="0"/>
      <dgm:spPr/>
    </dgm:pt>
    <dgm:pt modelId="{FB8C2C89-DFC2-45E9-84C3-F9579E24E25A}" type="pres">
      <dgm:prSet presAssocID="{E145E4C0-C662-4E38-A979-851E2EE0F995}" presName="thickLine" presStyleLbl="alignNode1" presStyleIdx="5" presStyleCnt="7"/>
      <dgm:spPr/>
    </dgm:pt>
    <dgm:pt modelId="{8A7C5070-984E-45C2-9962-61589D7504F2}" type="pres">
      <dgm:prSet presAssocID="{E145E4C0-C662-4E38-A979-851E2EE0F995}" presName="horz1" presStyleCnt="0"/>
      <dgm:spPr/>
    </dgm:pt>
    <dgm:pt modelId="{3AF7581B-FDAD-44CD-972E-B63BFD062A54}" type="pres">
      <dgm:prSet presAssocID="{E145E4C0-C662-4E38-A979-851E2EE0F995}" presName="tx1" presStyleLbl="revTx" presStyleIdx="5" presStyleCnt="7"/>
      <dgm:spPr/>
    </dgm:pt>
    <dgm:pt modelId="{6882D54F-7612-4C6F-B3C1-604A55B97451}" type="pres">
      <dgm:prSet presAssocID="{E145E4C0-C662-4E38-A979-851E2EE0F995}" presName="vert1" presStyleCnt="0"/>
      <dgm:spPr/>
    </dgm:pt>
    <dgm:pt modelId="{34689D48-209F-4B0F-88E3-91C2F6131196}" type="pres">
      <dgm:prSet presAssocID="{E0BFB99F-AC99-45E0-B837-95D7603AB42A}" presName="thickLine" presStyleLbl="alignNode1" presStyleIdx="6" presStyleCnt="7"/>
      <dgm:spPr/>
    </dgm:pt>
    <dgm:pt modelId="{A87A9939-C5E9-4601-820D-198C3E6A6C1B}" type="pres">
      <dgm:prSet presAssocID="{E0BFB99F-AC99-45E0-B837-95D7603AB42A}" presName="horz1" presStyleCnt="0"/>
      <dgm:spPr/>
    </dgm:pt>
    <dgm:pt modelId="{27821029-DF73-4552-A87D-1D5282E2BE8F}" type="pres">
      <dgm:prSet presAssocID="{E0BFB99F-AC99-45E0-B837-95D7603AB42A}" presName="tx1" presStyleLbl="revTx" presStyleIdx="6" presStyleCnt="7"/>
      <dgm:spPr/>
    </dgm:pt>
    <dgm:pt modelId="{A47A7400-25EF-48DF-87C2-42C1E2A8619F}" type="pres">
      <dgm:prSet presAssocID="{E0BFB99F-AC99-45E0-B837-95D7603AB42A}" presName="vert1" presStyleCnt="0"/>
      <dgm:spPr/>
    </dgm:pt>
  </dgm:ptLst>
  <dgm:cxnLst>
    <dgm:cxn modelId="{12C61F0C-3925-4E2E-9141-34E62163F6DD}" type="presOf" srcId="{B7B472D7-4767-4A23-96D7-92985E6F1573}" destId="{6BD802DB-6316-49D0-84A0-C9A84071672B}" srcOrd="0" destOrd="0" presId="urn:microsoft.com/office/officeart/2008/layout/LinedList"/>
    <dgm:cxn modelId="{59B5C613-537D-4220-A4A2-26065CB3140F}" type="presOf" srcId="{C57CF513-BBD1-4A69-8C56-771F813820D4}" destId="{C0B27262-11A4-47D7-AC50-E41459BB8B32}" srcOrd="0" destOrd="0" presId="urn:microsoft.com/office/officeart/2008/layout/LinedList"/>
    <dgm:cxn modelId="{AD1FB517-0692-41C5-B483-373FE75A93EA}" type="presOf" srcId="{6832AC60-6C04-49E5-9411-06EFB282D0D0}" destId="{49AE056E-9221-40C1-A931-759FD544B981}" srcOrd="0" destOrd="0" presId="urn:microsoft.com/office/officeart/2008/layout/LinedList"/>
    <dgm:cxn modelId="{29B6E324-5EA1-4535-930E-E6D3FA234C80}" type="presOf" srcId="{E0BFB99F-AC99-45E0-B837-95D7603AB42A}" destId="{27821029-DF73-4552-A87D-1D5282E2BE8F}" srcOrd="0" destOrd="0" presId="urn:microsoft.com/office/officeart/2008/layout/LinedList"/>
    <dgm:cxn modelId="{3181A830-8E9E-4615-A1BC-3755028C055C}" srcId="{C57CF513-BBD1-4A69-8C56-771F813820D4}" destId="{AD227D44-E9FE-4DFA-A365-A344100E8F14}" srcOrd="4" destOrd="0" parTransId="{0E4CC084-747D-4879-A5D9-49988B723D6A}" sibTransId="{020B4A8C-8BC7-4A9E-87C5-EAAB8B1348FB}"/>
    <dgm:cxn modelId="{AA9FC26D-C1E5-431F-9E83-89E9005AB79D}" srcId="{C57CF513-BBD1-4A69-8C56-771F813820D4}" destId="{B7B472D7-4767-4A23-96D7-92985E6F1573}" srcOrd="3" destOrd="0" parTransId="{5BC24853-2933-4EA2-A245-0E4F6F8A566B}" sibTransId="{8F42C70D-8E2B-4487-A284-42E5A28C1286}"/>
    <dgm:cxn modelId="{BF85F64D-23B4-49F6-8C4A-3986F49C4271}" srcId="{C57CF513-BBD1-4A69-8C56-771F813820D4}" destId="{E145E4C0-C662-4E38-A979-851E2EE0F995}" srcOrd="5" destOrd="0" parTransId="{2A494DF2-691D-45FA-8517-F79009C87FF8}" sibTransId="{520137EB-D07E-452F-A021-A6509EF93320}"/>
    <dgm:cxn modelId="{A193BE76-94AF-4E57-8864-E178B0985FED}" srcId="{C57CF513-BBD1-4A69-8C56-771F813820D4}" destId="{6832AC60-6C04-49E5-9411-06EFB282D0D0}" srcOrd="1" destOrd="0" parTransId="{BF3C331E-A88F-4C3B-B920-DC3315616560}" sibTransId="{71E506D2-048E-4436-82E3-90B6AB68D2BF}"/>
    <dgm:cxn modelId="{D8378A58-3E04-4438-8B38-5FAE02CB3D34}" srcId="{C57CF513-BBD1-4A69-8C56-771F813820D4}" destId="{E0BFB99F-AC99-45E0-B837-95D7603AB42A}" srcOrd="6" destOrd="0" parTransId="{4AF2324E-857A-4854-9C4A-8C891017B780}" sibTransId="{BB77EEE9-7D1A-4011-863E-F9C05101D7BF}"/>
    <dgm:cxn modelId="{242FA2A3-3BF0-47CC-9856-DB7A923143D4}" type="presOf" srcId="{32AA3A51-A1A9-406C-AFED-6599494AD82E}" destId="{26F6B68E-6E0F-4F94-AAEA-70151259F8CD}" srcOrd="0" destOrd="0" presId="urn:microsoft.com/office/officeart/2008/layout/LinedList"/>
    <dgm:cxn modelId="{E9AC1AB6-9B42-4F54-9F21-6567BDC4AC96}" type="presOf" srcId="{AD227D44-E9FE-4DFA-A365-A344100E8F14}" destId="{922F48F9-D7EF-4EDA-862F-4A697EDDBE31}" srcOrd="0" destOrd="0" presId="urn:microsoft.com/office/officeart/2008/layout/LinedList"/>
    <dgm:cxn modelId="{5FAB29B9-1DD2-4740-A76F-A1CD4A58990C}" type="presOf" srcId="{A99BFE3F-0DD5-4947-848A-37EC7CC0F2B0}" destId="{5BE6C76D-FC54-46F0-955C-5BDC4E35C7F3}" srcOrd="0" destOrd="0" presId="urn:microsoft.com/office/officeart/2008/layout/LinedList"/>
    <dgm:cxn modelId="{D2E5A3BD-0A73-43EF-9A0C-8B74A51AD9D6}" type="presOf" srcId="{E145E4C0-C662-4E38-A979-851E2EE0F995}" destId="{3AF7581B-FDAD-44CD-972E-B63BFD062A54}" srcOrd="0" destOrd="0" presId="urn:microsoft.com/office/officeart/2008/layout/LinedList"/>
    <dgm:cxn modelId="{44CA98F4-5113-471F-A1FB-20CA7DFF5B5C}" srcId="{C57CF513-BBD1-4A69-8C56-771F813820D4}" destId="{A99BFE3F-0DD5-4947-848A-37EC7CC0F2B0}" srcOrd="0" destOrd="0" parTransId="{FF1C7242-A02A-4846-AD62-FDF87B464157}" sibTransId="{0D9A8C4A-5792-4D62-BF25-E37534BF7362}"/>
    <dgm:cxn modelId="{6A3FA3FD-5AD4-4F61-9F38-076C74DE3627}" srcId="{C57CF513-BBD1-4A69-8C56-771F813820D4}" destId="{32AA3A51-A1A9-406C-AFED-6599494AD82E}" srcOrd="2" destOrd="0" parTransId="{28017C73-FD93-4FE1-9EC6-EBFF75B618A7}" sibTransId="{7169B804-7AFE-4742-A341-8CD3FA43ABBF}"/>
    <dgm:cxn modelId="{3AC98C7A-0CDE-48BE-83AF-546C762D9417}" type="presParOf" srcId="{C0B27262-11A4-47D7-AC50-E41459BB8B32}" destId="{133C9C90-BF75-4810-A126-EE948C819177}" srcOrd="0" destOrd="0" presId="urn:microsoft.com/office/officeart/2008/layout/LinedList"/>
    <dgm:cxn modelId="{DA9AD377-7829-49A2-AA17-E6219881AD5E}" type="presParOf" srcId="{C0B27262-11A4-47D7-AC50-E41459BB8B32}" destId="{AAB0D1AF-69DA-4E1F-AD3C-1490D58F95FC}" srcOrd="1" destOrd="0" presId="urn:microsoft.com/office/officeart/2008/layout/LinedList"/>
    <dgm:cxn modelId="{EC8BE66F-8189-4B84-A574-EB5C22982554}" type="presParOf" srcId="{AAB0D1AF-69DA-4E1F-AD3C-1490D58F95FC}" destId="{5BE6C76D-FC54-46F0-955C-5BDC4E35C7F3}" srcOrd="0" destOrd="0" presId="urn:microsoft.com/office/officeart/2008/layout/LinedList"/>
    <dgm:cxn modelId="{5DAB7A76-57CA-4C7E-BA0F-F222EA85FDD2}" type="presParOf" srcId="{AAB0D1AF-69DA-4E1F-AD3C-1490D58F95FC}" destId="{E5263EB0-AF83-4B1A-BDF9-4EB4BD7C1074}" srcOrd="1" destOrd="0" presId="urn:microsoft.com/office/officeart/2008/layout/LinedList"/>
    <dgm:cxn modelId="{00B2F977-8B88-420F-91B7-22E0862D92A6}" type="presParOf" srcId="{C0B27262-11A4-47D7-AC50-E41459BB8B32}" destId="{8DFC0006-F5B5-4607-B995-6ECA122FC991}" srcOrd="2" destOrd="0" presId="urn:microsoft.com/office/officeart/2008/layout/LinedList"/>
    <dgm:cxn modelId="{5DBEECFA-27BA-46D0-AF03-3303212F404D}" type="presParOf" srcId="{C0B27262-11A4-47D7-AC50-E41459BB8B32}" destId="{20FFB9FC-0FBD-4443-8139-10406E31C0FC}" srcOrd="3" destOrd="0" presId="urn:microsoft.com/office/officeart/2008/layout/LinedList"/>
    <dgm:cxn modelId="{D25CD50B-187B-4BC3-BFE3-0B5D51BD6037}" type="presParOf" srcId="{20FFB9FC-0FBD-4443-8139-10406E31C0FC}" destId="{49AE056E-9221-40C1-A931-759FD544B981}" srcOrd="0" destOrd="0" presId="urn:microsoft.com/office/officeart/2008/layout/LinedList"/>
    <dgm:cxn modelId="{9671AA8D-FA0F-4E35-B8B7-FE17B91461E4}" type="presParOf" srcId="{20FFB9FC-0FBD-4443-8139-10406E31C0FC}" destId="{5DE5D2CC-2E39-4BF9-A284-6E2DEDDF5BBB}" srcOrd="1" destOrd="0" presId="urn:microsoft.com/office/officeart/2008/layout/LinedList"/>
    <dgm:cxn modelId="{A98A6971-456A-4607-A143-ABE0BB6F871B}" type="presParOf" srcId="{C0B27262-11A4-47D7-AC50-E41459BB8B32}" destId="{A1D4791D-9F25-43F6-A715-A08B06584DB0}" srcOrd="4" destOrd="0" presId="urn:microsoft.com/office/officeart/2008/layout/LinedList"/>
    <dgm:cxn modelId="{D34CD7DE-C17C-4E99-9E5B-A3FC0246272F}" type="presParOf" srcId="{C0B27262-11A4-47D7-AC50-E41459BB8B32}" destId="{0458CF34-416E-45A6-87AC-086F756F6177}" srcOrd="5" destOrd="0" presId="urn:microsoft.com/office/officeart/2008/layout/LinedList"/>
    <dgm:cxn modelId="{0548EAFE-F503-41E5-A29A-D4E0E4BACA5D}" type="presParOf" srcId="{0458CF34-416E-45A6-87AC-086F756F6177}" destId="{26F6B68E-6E0F-4F94-AAEA-70151259F8CD}" srcOrd="0" destOrd="0" presId="urn:microsoft.com/office/officeart/2008/layout/LinedList"/>
    <dgm:cxn modelId="{7340E5D1-F700-492A-96FE-0C3F2C2CDF17}" type="presParOf" srcId="{0458CF34-416E-45A6-87AC-086F756F6177}" destId="{8D440FCF-1E2B-4D60-B2A2-55789ACBBC01}" srcOrd="1" destOrd="0" presId="urn:microsoft.com/office/officeart/2008/layout/LinedList"/>
    <dgm:cxn modelId="{9774A8BF-D334-4D4D-8FA9-BEBD64914869}" type="presParOf" srcId="{C0B27262-11A4-47D7-AC50-E41459BB8B32}" destId="{F537878F-413D-4618-9891-53A6F3B72CA6}" srcOrd="6" destOrd="0" presId="urn:microsoft.com/office/officeart/2008/layout/LinedList"/>
    <dgm:cxn modelId="{A8A676A2-6B65-41A1-A0B2-E622C48C48FB}" type="presParOf" srcId="{C0B27262-11A4-47D7-AC50-E41459BB8B32}" destId="{674E3D32-86B9-43CB-8D87-631E5CEB3D8F}" srcOrd="7" destOrd="0" presId="urn:microsoft.com/office/officeart/2008/layout/LinedList"/>
    <dgm:cxn modelId="{230480D4-1B0C-4734-8390-712EA09E8A02}" type="presParOf" srcId="{674E3D32-86B9-43CB-8D87-631E5CEB3D8F}" destId="{6BD802DB-6316-49D0-84A0-C9A84071672B}" srcOrd="0" destOrd="0" presId="urn:microsoft.com/office/officeart/2008/layout/LinedList"/>
    <dgm:cxn modelId="{ED351F23-84C3-4638-80B9-D4D8160BFB9C}" type="presParOf" srcId="{674E3D32-86B9-43CB-8D87-631E5CEB3D8F}" destId="{DF6AF6E6-C881-4A78-88B3-151D68C2D4EB}" srcOrd="1" destOrd="0" presId="urn:microsoft.com/office/officeart/2008/layout/LinedList"/>
    <dgm:cxn modelId="{BD06F936-657C-4835-AE7B-95AB74D74AEB}" type="presParOf" srcId="{C0B27262-11A4-47D7-AC50-E41459BB8B32}" destId="{A779A2C4-E071-42C6-A259-3D903E18B101}" srcOrd="8" destOrd="0" presId="urn:microsoft.com/office/officeart/2008/layout/LinedList"/>
    <dgm:cxn modelId="{400ED4FF-D247-4D9D-9011-4E7CDA2817B0}" type="presParOf" srcId="{C0B27262-11A4-47D7-AC50-E41459BB8B32}" destId="{268ADE77-7968-436B-8852-AA4FAC863801}" srcOrd="9" destOrd="0" presId="urn:microsoft.com/office/officeart/2008/layout/LinedList"/>
    <dgm:cxn modelId="{D69E9E79-7BFA-4558-A90F-95DF33AF8ED6}" type="presParOf" srcId="{268ADE77-7968-436B-8852-AA4FAC863801}" destId="{922F48F9-D7EF-4EDA-862F-4A697EDDBE31}" srcOrd="0" destOrd="0" presId="urn:microsoft.com/office/officeart/2008/layout/LinedList"/>
    <dgm:cxn modelId="{9A641D67-75A6-412C-BFD1-B379EF9ECEF9}" type="presParOf" srcId="{268ADE77-7968-436B-8852-AA4FAC863801}" destId="{7B9DC0FA-5EE5-4E55-B18B-E6FB15C26389}" srcOrd="1" destOrd="0" presId="urn:microsoft.com/office/officeart/2008/layout/LinedList"/>
    <dgm:cxn modelId="{6E226FA7-5D4A-4186-B565-AF09E24C6C8F}" type="presParOf" srcId="{C0B27262-11A4-47D7-AC50-E41459BB8B32}" destId="{FB8C2C89-DFC2-45E9-84C3-F9579E24E25A}" srcOrd="10" destOrd="0" presId="urn:microsoft.com/office/officeart/2008/layout/LinedList"/>
    <dgm:cxn modelId="{47AD8984-69C8-4224-8B92-6A41CC8277F1}" type="presParOf" srcId="{C0B27262-11A4-47D7-AC50-E41459BB8B32}" destId="{8A7C5070-984E-45C2-9962-61589D7504F2}" srcOrd="11" destOrd="0" presId="urn:microsoft.com/office/officeart/2008/layout/LinedList"/>
    <dgm:cxn modelId="{4A288D56-FB84-4470-9B32-146E70EFE795}" type="presParOf" srcId="{8A7C5070-984E-45C2-9962-61589D7504F2}" destId="{3AF7581B-FDAD-44CD-972E-B63BFD062A54}" srcOrd="0" destOrd="0" presId="urn:microsoft.com/office/officeart/2008/layout/LinedList"/>
    <dgm:cxn modelId="{514A71A1-236D-43E7-AAA1-DB92B3CECC27}" type="presParOf" srcId="{8A7C5070-984E-45C2-9962-61589D7504F2}" destId="{6882D54F-7612-4C6F-B3C1-604A55B97451}" srcOrd="1" destOrd="0" presId="urn:microsoft.com/office/officeart/2008/layout/LinedList"/>
    <dgm:cxn modelId="{1767F74D-80DD-4FCD-B44C-D2E28E37E90F}" type="presParOf" srcId="{C0B27262-11A4-47D7-AC50-E41459BB8B32}" destId="{34689D48-209F-4B0F-88E3-91C2F6131196}" srcOrd="12" destOrd="0" presId="urn:microsoft.com/office/officeart/2008/layout/LinedList"/>
    <dgm:cxn modelId="{8C968368-59DB-4C5E-A8BE-B9C5C4DF734D}" type="presParOf" srcId="{C0B27262-11A4-47D7-AC50-E41459BB8B32}" destId="{A87A9939-C5E9-4601-820D-198C3E6A6C1B}" srcOrd="13" destOrd="0" presId="urn:microsoft.com/office/officeart/2008/layout/LinedList"/>
    <dgm:cxn modelId="{373CD5AB-9102-4997-BA6C-A96556F3679E}" type="presParOf" srcId="{A87A9939-C5E9-4601-820D-198C3E6A6C1B}" destId="{27821029-DF73-4552-A87D-1D5282E2BE8F}" srcOrd="0" destOrd="0" presId="urn:microsoft.com/office/officeart/2008/layout/LinedList"/>
    <dgm:cxn modelId="{E6FFEB1E-A592-4FA8-BEEB-1756B7BC5611}" type="presParOf" srcId="{A87A9939-C5E9-4601-820D-198C3E6A6C1B}" destId="{A47A7400-25EF-48DF-87C2-42C1E2A8619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C9C90-BF75-4810-A126-EE948C819177}">
      <dsp:nvSpPr>
        <dsp:cNvPr id="0" name=""/>
        <dsp:cNvSpPr/>
      </dsp:nvSpPr>
      <dsp:spPr>
        <a:xfrm>
          <a:off x="0" y="410"/>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BE6C76D-FC54-46F0-955C-5BDC4E35C7F3}">
      <dsp:nvSpPr>
        <dsp:cNvPr id="0" name=""/>
        <dsp:cNvSpPr/>
      </dsp:nvSpPr>
      <dsp:spPr>
        <a:xfrm>
          <a:off x="0" y="410"/>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Only need one copy</a:t>
          </a:r>
        </a:p>
      </dsp:txBody>
      <dsp:txXfrm>
        <a:off x="0" y="410"/>
        <a:ext cx="7958330" cy="480858"/>
      </dsp:txXfrm>
    </dsp:sp>
    <dsp:sp modelId="{8DFC0006-F5B5-4607-B995-6ECA122FC991}">
      <dsp:nvSpPr>
        <dsp:cNvPr id="0" name=""/>
        <dsp:cNvSpPr/>
      </dsp:nvSpPr>
      <dsp:spPr>
        <a:xfrm>
          <a:off x="0" y="481269"/>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9AE056E-9221-40C1-A931-759FD544B981}">
      <dsp:nvSpPr>
        <dsp:cNvPr id="0" name=""/>
        <dsp:cNvSpPr/>
      </dsp:nvSpPr>
      <dsp:spPr>
        <a:xfrm>
          <a:off x="0" y="481269"/>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Mailed to:</a:t>
          </a:r>
        </a:p>
      </dsp:txBody>
      <dsp:txXfrm>
        <a:off x="0" y="481269"/>
        <a:ext cx="7958330" cy="480858"/>
      </dsp:txXfrm>
    </dsp:sp>
    <dsp:sp modelId="{A1D4791D-9F25-43F6-A715-A08B06584DB0}">
      <dsp:nvSpPr>
        <dsp:cNvPr id="0" name=""/>
        <dsp:cNvSpPr/>
      </dsp:nvSpPr>
      <dsp:spPr>
        <a:xfrm>
          <a:off x="0" y="962128"/>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6F6B68E-6E0F-4F94-AAEA-70151259F8CD}">
      <dsp:nvSpPr>
        <dsp:cNvPr id="0" name=""/>
        <dsp:cNvSpPr/>
      </dsp:nvSpPr>
      <dsp:spPr>
        <a:xfrm>
          <a:off x="0" y="962128"/>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ADECA</a:t>
          </a:r>
        </a:p>
      </dsp:txBody>
      <dsp:txXfrm>
        <a:off x="0" y="962128"/>
        <a:ext cx="7958330" cy="480858"/>
      </dsp:txXfrm>
    </dsp:sp>
    <dsp:sp modelId="{F537878F-413D-4618-9891-53A6F3B72CA6}">
      <dsp:nvSpPr>
        <dsp:cNvPr id="0" name=""/>
        <dsp:cNvSpPr/>
      </dsp:nvSpPr>
      <dsp:spPr>
        <a:xfrm>
          <a:off x="0" y="1442987"/>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BD802DB-6316-49D0-84A0-C9A84071672B}">
      <dsp:nvSpPr>
        <dsp:cNvPr id="0" name=""/>
        <dsp:cNvSpPr/>
      </dsp:nvSpPr>
      <dsp:spPr>
        <a:xfrm>
          <a:off x="0" y="1442987"/>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CED Division – Recreational Trails Program</a:t>
          </a:r>
        </a:p>
      </dsp:txBody>
      <dsp:txXfrm>
        <a:off x="0" y="1442987"/>
        <a:ext cx="7958330" cy="480858"/>
      </dsp:txXfrm>
    </dsp:sp>
    <dsp:sp modelId="{A779A2C4-E071-42C6-A259-3D903E18B101}">
      <dsp:nvSpPr>
        <dsp:cNvPr id="0" name=""/>
        <dsp:cNvSpPr/>
      </dsp:nvSpPr>
      <dsp:spPr>
        <a:xfrm>
          <a:off x="0" y="1923846"/>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22F48F9-D7EF-4EDA-862F-4A697EDDBE31}">
      <dsp:nvSpPr>
        <dsp:cNvPr id="0" name=""/>
        <dsp:cNvSpPr/>
      </dsp:nvSpPr>
      <dsp:spPr>
        <a:xfrm>
          <a:off x="0" y="1923846"/>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Attention: Ms. LaToya Edwards</a:t>
          </a:r>
        </a:p>
      </dsp:txBody>
      <dsp:txXfrm>
        <a:off x="0" y="1923846"/>
        <a:ext cx="7958330" cy="480858"/>
      </dsp:txXfrm>
    </dsp:sp>
    <dsp:sp modelId="{FB8C2C89-DFC2-45E9-84C3-F9579E24E25A}">
      <dsp:nvSpPr>
        <dsp:cNvPr id="0" name=""/>
        <dsp:cNvSpPr/>
      </dsp:nvSpPr>
      <dsp:spPr>
        <a:xfrm>
          <a:off x="0" y="2404705"/>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AF7581B-FDAD-44CD-972E-B63BFD062A54}">
      <dsp:nvSpPr>
        <dsp:cNvPr id="0" name=""/>
        <dsp:cNvSpPr/>
      </dsp:nvSpPr>
      <dsp:spPr>
        <a:xfrm>
          <a:off x="0" y="2404705"/>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Post Office Box 5690</a:t>
          </a:r>
        </a:p>
      </dsp:txBody>
      <dsp:txXfrm>
        <a:off x="0" y="2404705"/>
        <a:ext cx="7958330" cy="480858"/>
      </dsp:txXfrm>
    </dsp:sp>
    <dsp:sp modelId="{34689D48-209F-4B0F-88E3-91C2F6131196}">
      <dsp:nvSpPr>
        <dsp:cNvPr id="0" name=""/>
        <dsp:cNvSpPr/>
      </dsp:nvSpPr>
      <dsp:spPr>
        <a:xfrm>
          <a:off x="0" y="2885564"/>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7821029-DF73-4552-A87D-1D5282E2BE8F}">
      <dsp:nvSpPr>
        <dsp:cNvPr id="0" name=""/>
        <dsp:cNvSpPr/>
      </dsp:nvSpPr>
      <dsp:spPr>
        <a:xfrm>
          <a:off x="0" y="2885564"/>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Montgomery, Alabama 36103-5690</a:t>
          </a:r>
        </a:p>
      </dsp:txBody>
      <dsp:txXfrm>
        <a:off x="0" y="2885564"/>
        <a:ext cx="7958330" cy="480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C9C90-BF75-4810-A126-EE948C819177}">
      <dsp:nvSpPr>
        <dsp:cNvPr id="0" name=""/>
        <dsp:cNvSpPr/>
      </dsp:nvSpPr>
      <dsp:spPr>
        <a:xfrm>
          <a:off x="0" y="410"/>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BE6C76D-FC54-46F0-955C-5BDC4E35C7F3}">
      <dsp:nvSpPr>
        <dsp:cNvPr id="0" name=""/>
        <dsp:cNvSpPr/>
      </dsp:nvSpPr>
      <dsp:spPr>
        <a:xfrm>
          <a:off x="0" y="410"/>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Only need one copy</a:t>
          </a:r>
        </a:p>
      </dsp:txBody>
      <dsp:txXfrm>
        <a:off x="0" y="410"/>
        <a:ext cx="7958330" cy="480858"/>
      </dsp:txXfrm>
    </dsp:sp>
    <dsp:sp modelId="{8DFC0006-F5B5-4607-B995-6ECA122FC991}">
      <dsp:nvSpPr>
        <dsp:cNvPr id="0" name=""/>
        <dsp:cNvSpPr/>
      </dsp:nvSpPr>
      <dsp:spPr>
        <a:xfrm>
          <a:off x="0" y="481269"/>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9AE056E-9221-40C1-A931-759FD544B981}">
      <dsp:nvSpPr>
        <dsp:cNvPr id="0" name=""/>
        <dsp:cNvSpPr/>
      </dsp:nvSpPr>
      <dsp:spPr>
        <a:xfrm>
          <a:off x="0" y="481269"/>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Delivered to:</a:t>
          </a:r>
        </a:p>
      </dsp:txBody>
      <dsp:txXfrm>
        <a:off x="0" y="481269"/>
        <a:ext cx="7958330" cy="480858"/>
      </dsp:txXfrm>
    </dsp:sp>
    <dsp:sp modelId="{A1D4791D-9F25-43F6-A715-A08B06584DB0}">
      <dsp:nvSpPr>
        <dsp:cNvPr id="0" name=""/>
        <dsp:cNvSpPr/>
      </dsp:nvSpPr>
      <dsp:spPr>
        <a:xfrm>
          <a:off x="0" y="962128"/>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6F6B68E-6E0F-4F94-AAEA-70151259F8CD}">
      <dsp:nvSpPr>
        <dsp:cNvPr id="0" name=""/>
        <dsp:cNvSpPr/>
      </dsp:nvSpPr>
      <dsp:spPr>
        <a:xfrm>
          <a:off x="0" y="962128"/>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ADECA</a:t>
          </a:r>
        </a:p>
      </dsp:txBody>
      <dsp:txXfrm>
        <a:off x="0" y="962128"/>
        <a:ext cx="7958330" cy="480858"/>
      </dsp:txXfrm>
    </dsp:sp>
    <dsp:sp modelId="{F537878F-413D-4618-9891-53A6F3B72CA6}">
      <dsp:nvSpPr>
        <dsp:cNvPr id="0" name=""/>
        <dsp:cNvSpPr/>
      </dsp:nvSpPr>
      <dsp:spPr>
        <a:xfrm>
          <a:off x="0" y="1442987"/>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BD802DB-6316-49D0-84A0-C9A84071672B}">
      <dsp:nvSpPr>
        <dsp:cNvPr id="0" name=""/>
        <dsp:cNvSpPr/>
      </dsp:nvSpPr>
      <dsp:spPr>
        <a:xfrm>
          <a:off x="0" y="1442987"/>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CED Division – Recreational Trails Program</a:t>
          </a:r>
        </a:p>
      </dsp:txBody>
      <dsp:txXfrm>
        <a:off x="0" y="1442987"/>
        <a:ext cx="7958330" cy="480858"/>
      </dsp:txXfrm>
    </dsp:sp>
    <dsp:sp modelId="{A779A2C4-E071-42C6-A259-3D903E18B101}">
      <dsp:nvSpPr>
        <dsp:cNvPr id="0" name=""/>
        <dsp:cNvSpPr/>
      </dsp:nvSpPr>
      <dsp:spPr>
        <a:xfrm>
          <a:off x="0" y="1923846"/>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22F48F9-D7EF-4EDA-862F-4A697EDDBE31}">
      <dsp:nvSpPr>
        <dsp:cNvPr id="0" name=""/>
        <dsp:cNvSpPr/>
      </dsp:nvSpPr>
      <dsp:spPr>
        <a:xfrm>
          <a:off x="0" y="1923846"/>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Attention: Ms. LaToya Edwards</a:t>
          </a:r>
        </a:p>
      </dsp:txBody>
      <dsp:txXfrm>
        <a:off x="0" y="1923846"/>
        <a:ext cx="7958330" cy="480858"/>
      </dsp:txXfrm>
    </dsp:sp>
    <dsp:sp modelId="{FB8C2C89-DFC2-45E9-84C3-F9579E24E25A}">
      <dsp:nvSpPr>
        <dsp:cNvPr id="0" name=""/>
        <dsp:cNvSpPr/>
      </dsp:nvSpPr>
      <dsp:spPr>
        <a:xfrm>
          <a:off x="0" y="2404705"/>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AF7581B-FDAD-44CD-972E-B63BFD062A54}">
      <dsp:nvSpPr>
        <dsp:cNvPr id="0" name=""/>
        <dsp:cNvSpPr/>
      </dsp:nvSpPr>
      <dsp:spPr>
        <a:xfrm>
          <a:off x="0" y="2404705"/>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401 Adams Avenue, Room 524</a:t>
          </a:r>
        </a:p>
      </dsp:txBody>
      <dsp:txXfrm>
        <a:off x="0" y="2404705"/>
        <a:ext cx="7958330" cy="480858"/>
      </dsp:txXfrm>
    </dsp:sp>
    <dsp:sp modelId="{34689D48-209F-4B0F-88E3-91C2F6131196}">
      <dsp:nvSpPr>
        <dsp:cNvPr id="0" name=""/>
        <dsp:cNvSpPr/>
      </dsp:nvSpPr>
      <dsp:spPr>
        <a:xfrm>
          <a:off x="0" y="2885564"/>
          <a:ext cx="795833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7821029-DF73-4552-A87D-1D5282E2BE8F}">
      <dsp:nvSpPr>
        <dsp:cNvPr id="0" name=""/>
        <dsp:cNvSpPr/>
      </dsp:nvSpPr>
      <dsp:spPr>
        <a:xfrm>
          <a:off x="0" y="2885564"/>
          <a:ext cx="7958330" cy="480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Montgomery, Alabama 36104</a:t>
          </a:r>
        </a:p>
      </dsp:txBody>
      <dsp:txXfrm>
        <a:off x="0" y="2885564"/>
        <a:ext cx="7958330" cy="4808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241E4E-5B6A-4442-9B40-2B32ACDC10C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9FD299-9FDE-4154-B9B8-F57D49395A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CE3897-CF10-4EC1-B39E-F37D3177A664}" type="datetimeFigureOut">
              <a:rPr lang="en-US" smtClean="0"/>
              <a:t>7/12/2022</a:t>
            </a:fld>
            <a:endParaRPr lang="en-US" dirty="0"/>
          </a:p>
        </p:txBody>
      </p:sp>
      <p:sp>
        <p:nvSpPr>
          <p:cNvPr id="4" name="Footer Placeholder 3">
            <a:extLst>
              <a:ext uri="{FF2B5EF4-FFF2-40B4-BE49-F238E27FC236}">
                <a16:creationId xmlns:a16="http://schemas.microsoft.com/office/drawing/2014/main" id="{B1440B6A-2919-4113-8E8D-AE2D9BEBF86D}"/>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DB37A3-4569-442E-8221-78C6A827204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31C8D43-13A8-4BB9-9DF2-A34FB46EE505}" type="slidenum">
              <a:rPr lang="en-US" smtClean="0"/>
              <a:t>‹#›</a:t>
            </a:fld>
            <a:endParaRPr lang="en-US" dirty="0"/>
          </a:p>
        </p:txBody>
      </p:sp>
    </p:spTree>
    <p:extLst>
      <p:ext uri="{BB962C8B-B14F-4D97-AF65-F5344CB8AC3E}">
        <p14:creationId xmlns:p14="http://schemas.microsoft.com/office/powerpoint/2010/main" val="3696731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2E84F6-BC22-4992-B050-F693116A19C7}" type="datetimeFigureOut">
              <a:rPr lang="en-US" smtClean="0"/>
              <a:t>7/12/2022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DAB424-3D65-4527-9966-F7ADD3977852}" type="slidenum">
              <a:rPr lang="en-US" smtClean="0"/>
              <a:t>‹#›</a:t>
            </a:fld>
            <a:endParaRPr lang="en-US" dirty="0"/>
          </a:p>
        </p:txBody>
      </p:sp>
    </p:spTree>
    <p:extLst>
      <p:ext uri="{BB962C8B-B14F-4D97-AF65-F5344CB8AC3E}">
        <p14:creationId xmlns:p14="http://schemas.microsoft.com/office/powerpoint/2010/main" val="155763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1</a:t>
            </a:fld>
            <a:endParaRPr lang="en-US" dirty="0"/>
          </a:p>
        </p:txBody>
      </p:sp>
    </p:spTree>
    <p:extLst>
      <p:ext uri="{BB962C8B-B14F-4D97-AF65-F5344CB8AC3E}">
        <p14:creationId xmlns:p14="http://schemas.microsoft.com/office/powerpoint/2010/main" val="154850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10</a:t>
            </a:fld>
            <a:endParaRPr lang="en-US" dirty="0"/>
          </a:p>
        </p:txBody>
      </p:sp>
    </p:spTree>
    <p:extLst>
      <p:ext uri="{BB962C8B-B14F-4D97-AF65-F5344CB8AC3E}">
        <p14:creationId xmlns:p14="http://schemas.microsoft.com/office/powerpoint/2010/main" val="2739222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11</a:t>
            </a:fld>
            <a:endParaRPr lang="en-US" dirty="0"/>
          </a:p>
        </p:txBody>
      </p:sp>
    </p:spTree>
    <p:extLst>
      <p:ext uri="{BB962C8B-B14F-4D97-AF65-F5344CB8AC3E}">
        <p14:creationId xmlns:p14="http://schemas.microsoft.com/office/powerpoint/2010/main" val="2388622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12</a:t>
            </a:fld>
            <a:endParaRPr lang="en-US" dirty="0"/>
          </a:p>
        </p:txBody>
      </p:sp>
    </p:spTree>
    <p:extLst>
      <p:ext uri="{BB962C8B-B14F-4D97-AF65-F5344CB8AC3E}">
        <p14:creationId xmlns:p14="http://schemas.microsoft.com/office/powerpoint/2010/main" val="141108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13</a:t>
            </a:fld>
            <a:endParaRPr lang="en-US" dirty="0"/>
          </a:p>
        </p:txBody>
      </p:sp>
    </p:spTree>
    <p:extLst>
      <p:ext uri="{BB962C8B-B14F-4D97-AF65-F5344CB8AC3E}">
        <p14:creationId xmlns:p14="http://schemas.microsoft.com/office/powerpoint/2010/main" val="219805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14</a:t>
            </a:fld>
            <a:endParaRPr lang="en-US" dirty="0"/>
          </a:p>
        </p:txBody>
      </p:sp>
    </p:spTree>
    <p:extLst>
      <p:ext uri="{BB962C8B-B14F-4D97-AF65-F5344CB8AC3E}">
        <p14:creationId xmlns:p14="http://schemas.microsoft.com/office/powerpoint/2010/main" val="307916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15</a:t>
            </a:fld>
            <a:endParaRPr lang="en-US" dirty="0"/>
          </a:p>
        </p:txBody>
      </p:sp>
    </p:spTree>
    <p:extLst>
      <p:ext uri="{BB962C8B-B14F-4D97-AF65-F5344CB8AC3E}">
        <p14:creationId xmlns:p14="http://schemas.microsoft.com/office/powerpoint/2010/main" val="164588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16</a:t>
            </a:fld>
            <a:endParaRPr lang="en-US" dirty="0"/>
          </a:p>
        </p:txBody>
      </p:sp>
    </p:spTree>
    <p:extLst>
      <p:ext uri="{BB962C8B-B14F-4D97-AF65-F5344CB8AC3E}">
        <p14:creationId xmlns:p14="http://schemas.microsoft.com/office/powerpoint/2010/main" val="3375475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17</a:t>
            </a:fld>
            <a:endParaRPr lang="en-US" dirty="0"/>
          </a:p>
        </p:txBody>
      </p:sp>
    </p:spTree>
    <p:extLst>
      <p:ext uri="{BB962C8B-B14F-4D97-AF65-F5344CB8AC3E}">
        <p14:creationId xmlns:p14="http://schemas.microsoft.com/office/powerpoint/2010/main" val="4235680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18</a:t>
            </a:fld>
            <a:endParaRPr lang="en-US" dirty="0"/>
          </a:p>
        </p:txBody>
      </p:sp>
    </p:spTree>
    <p:extLst>
      <p:ext uri="{BB962C8B-B14F-4D97-AF65-F5344CB8AC3E}">
        <p14:creationId xmlns:p14="http://schemas.microsoft.com/office/powerpoint/2010/main" val="2375158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19</a:t>
            </a:fld>
            <a:endParaRPr lang="en-US" dirty="0"/>
          </a:p>
        </p:txBody>
      </p:sp>
    </p:spTree>
    <p:extLst>
      <p:ext uri="{BB962C8B-B14F-4D97-AF65-F5344CB8AC3E}">
        <p14:creationId xmlns:p14="http://schemas.microsoft.com/office/powerpoint/2010/main" val="147199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a:t>
            </a:fld>
            <a:endParaRPr lang="en-US" dirty="0"/>
          </a:p>
        </p:txBody>
      </p:sp>
    </p:spTree>
    <p:extLst>
      <p:ext uri="{BB962C8B-B14F-4D97-AF65-F5344CB8AC3E}">
        <p14:creationId xmlns:p14="http://schemas.microsoft.com/office/powerpoint/2010/main" val="1548235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20</a:t>
            </a:fld>
            <a:endParaRPr lang="en-US" dirty="0"/>
          </a:p>
        </p:txBody>
      </p:sp>
    </p:spTree>
    <p:extLst>
      <p:ext uri="{BB962C8B-B14F-4D97-AF65-F5344CB8AC3E}">
        <p14:creationId xmlns:p14="http://schemas.microsoft.com/office/powerpoint/2010/main" val="2943456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21</a:t>
            </a:fld>
            <a:endParaRPr lang="en-US" dirty="0"/>
          </a:p>
        </p:txBody>
      </p:sp>
    </p:spTree>
    <p:extLst>
      <p:ext uri="{BB962C8B-B14F-4D97-AF65-F5344CB8AC3E}">
        <p14:creationId xmlns:p14="http://schemas.microsoft.com/office/powerpoint/2010/main" val="2306540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22</a:t>
            </a:fld>
            <a:endParaRPr lang="en-US" dirty="0"/>
          </a:p>
        </p:txBody>
      </p:sp>
    </p:spTree>
    <p:extLst>
      <p:ext uri="{BB962C8B-B14F-4D97-AF65-F5344CB8AC3E}">
        <p14:creationId xmlns:p14="http://schemas.microsoft.com/office/powerpoint/2010/main" val="241202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23</a:t>
            </a:fld>
            <a:endParaRPr lang="en-US" dirty="0"/>
          </a:p>
        </p:txBody>
      </p:sp>
    </p:spTree>
    <p:extLst>
      <p:ext uri="{BB962C8B-B14F-4D97-AF65-F5344CB8AC3E}">
        <p14:creationId xmlns:p14="http://schemas.microsoft.com/office/powerpoint/2010/main" val="210617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24</a:t>
            </a:fld>
            <a:endParaRPr lang="en-US" dirty="0"/>
          </a:p>
        </p:txBody>
      </p:sp>
    </p:spTree>
    <p:extLst>
      <p:ext uri="{BB962C8B-B14F-4D97-AF65-F5344CB8AC3E}">
        <p14:creationId xmlns:p14="http://schemas.microsoft.com/office/powerpoint/2010/main" val="1163474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25</a:t>
            </a:fld>
            <a:endParaRPr lang="en-US" dirty="0"/>
          </a:p>
        </p:txBody>
      </p:sp>
    </p:spTree>
    <p:extLst>
      <p:ext uri="{BB962C8B-B14F-4D97-AF65-F5344CB8AC3E}">
        <p14:creationId xmlns:p14="http://schemas.microsoft.com/office/powerpoint/2010/main" val="3491201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26</a:t>
            </a:fld>
            <a:endParaRPr lang="en-US" dirty="0"/>
          </a:p>
        </p:txBody>
      </p:sp>
    </p:spTree>
    <p:extLst>
      <p:ext uri="{BB962C8B-B14F-4D97-AF65-F5344CB8AC3E}">
        <p14:creationId xmlns:p14="http://schemas.microsoft.com/office/powerpoint/2010/main" val="2026843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0" lvl="4" indent="0">
              <a:buNone/>
            </a:pPr>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27</a:t>
            </a:fld>
            <a:endParaRPr lang="en-US" dirty="0"/>
          </a:p>
        </p:txBody>
      </p:sp>
    </p:spTree>
    <p:extLst>
      <p:ext uri="{BB962C8B-B14F-4D97-AF65-F5344CB8AC3E}">
        <p14:creationId xmlns:p14="http://schemas.microsoft.com/office/powerpoint/2010/main" val="2948903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28</a:t>
            </a:fld>
            <a:endParaRPr lang="en-US" dirty="0"/>
          </a:p>
        </p:txBody>
      </p:sp>
    </p:spTree>
    <p:extLst>
      <p:ext uri="{BB962C8B-B14F-4D97-AF65-F5344CB8AC3E}">
        <p14:creationId xmlns:p14="http://schemas.microsoft.com/office/powerpoint/2010/main" val="2025108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29</a:t>
            </a:fld>
            <a:endParaRPr lang="en-US" dirty="0"/>
          </a:p>
        </p:txBody>
      </p:sp>
    </p:spTree>
    <p:extLst>
      <p:ext uri="{BB962C8B-B14F-4D97-AF65-F5344CB8AC3E}">
        <p14:creationId xmlns:p14="http://schemas.microsoft.com/office/powerpoint/2010/main" val="359639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a:t>
            </a:fld>
            <a:endParaRPr lang="en-US" dirty="0"/>
          </a:p>
        </p:txBody>
      </p:sp>
    </p:spTree>
    <p:extLst>
      <p:ext uri="{BB962C8B-B14F-4D97-AF65-F5344CB8AC3E}">
        <p14:creationId xmlns:p14="http://schemas.microsoft.com/office/powerpoint/2010/main" val="2906117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30</a:t>
            </a:fld>
            <a:endParaRPr lang="en-US" dirty="0"/>
          </a:p>
        </p:txBody>
      </p:sp>
    </p:spTree>
    <p:extLst>
      <p:ext uri="{BB962C8B-B14F-4D97-AF65-F5344CB8AC3E}">
        <p14:creationId xmlns:p14="http://schemas.microsoft.com/office/powerpoint/2010/main" val="390560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31</a:t>
            </a:fld>
            <a:endParaRPr lang="en-US" dirty="0"/>
          </a:p>
        </p:txBody>
      </p:sp>
    </p:spTree>
    <p:extLst>
      <p:ext uri="{BB962C8B-B14F-4D97-AF65-F5344CB8AC3E}">
        <p14:creationId xmlns:p14="http://schemas.microsoft.com/office/powerpoint/2010/main" val="1821661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32</a:t>
            </a:fld>
            <a:endParaRPr lang="en-US" dirty="0"/>
          </a:p>
        </p:txBody>
      </p:sp>
    </p:spTree>
    <p:extLst>
      <p:ext uri="{BB962C8B-B14F-4D97-AF65-F5344CB8AC3E}">
        <p14:creationId xmlns:p14="http://schemas.microsoft.com/office/powerpoint/2010/main" val="1357871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33</a:t>
            </a:fld>
            <a:endParaRPr lang="en-US" dirty="0"/>
          </a:p>
        </p:txBody>
      </p:sp>
    </p:spTree>
    <p:extLst>
      <p:ext uri="{BB962C8B-B14F-4D97-AF65-F5344CB8AC3E}">
        <p14:creationId xmlns:p14="http://schemas.microsoft.com/office/powerpoint/2010/main" val="3993928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34</a:t>
            </a:fld>
            <a:endParaRPr lang="en-US" dirty="0"/>
          </a:p>
        </p:txBody>
      </p:sp>
    </p:spTree>
    <p:extLst>
      <p:ext uri="{BB962C8B-B14F-4D97-AF65-F5344CB8AC3E}">
        <p14:creationId xmlns:p14="http://schemas.microsoft.com/office/powerpoint/2010/main" val="3387674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35</a:t>
            </a:fld>
            <a:endParaRPr lang="en-US" dirty="0"/>
          </a:p>
        </p:txBody>
      </p:sp>
    </p:spTree>
    <p:extLst>
      <p:ext uri="{BB962C8B-B14F-4D97-AF65-F5344CB8AC3E}">
        <p14:creationId xmlns:p14="http://schemas.microsoft.com/office/powerpoint/2010/main" val="37351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36</a:t>
            </a:fld>
            <a:endParaRPr lang="en-US" dirty="0"/>
          </a:p>
        </p:txBody>
      </p:sp>
    </p:spTree>
    <p:extLst>
      <p:ext uri="{BB962C8B-B14F-4D97-AF65-F5344CB8AC3E}">
        <p14:creationId xmlns:p14="http://schemas.microsoft.com/office/powerpoint/2010/main" val="4237549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37</a:t>
            </a:fld>
            <a:endParaRPr lang="en-US" dirty="0"/>
          </a:p>
        </p:txBody>
      </p:sp>
    </p:spTree>
    <p:extLst>
      <p:ext uri="{BB962C8B-B14F-4D97-AF65-F5344CB8AC3E}">
        <p14:creationId xmlns:p14="http://schemas.microsoft.com/office/powerpoint/2010/main" val="2058583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38</a:t>
            </a:fld>
            <a:endParaRPr lang="en-US" dirty="0"/>
          </a:p>
        </p:txBody>
      </p:sp>
    </p:spTree>
    <p:extLst>
      <p:ext uri="{BB962C8B-B14F-4D97-AF65-F5344CB8AC3E}">
        <p14:creationId xmlns:p14="http://schemas.microsoft.com/office/powerpoint/2010/main" val="1589707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39</a:t>
            </a:fld>
            <a:endParaRPr lang="en-US" dirty="0"/>
          </a:p>
        </p:txBody>
      </p:sp>
    </p:spTree>
    <p:extLst>
      <p:ext uri="{BB962C8B-B14F-4D97-AF65-F5344CB8AC3E}">
        <p14:creationId xmlns:p14="http://schemas.microsoft.com/office/powerpoint/2010/main" val="180424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4</a:t>
            </a:fld>
            <a:endParaRPr lang="en-US" dirty="0"/>
          </a:p>
        </p:txBody>
      </p:sp>
    </p:spTree>
    <p:extLst>
      <p:ext uri="{BB962C8B-B14F-4D97-AF65-F5344CB8AC3E}">
        <p14:creationId xmlns:p14="http://schemas.microsoft.com/office/powerpoint/2010/main" val="1888749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40</a:t>
            </a:fld>
            <a:endParaRPr lang="en-US" dirty="0"/>
          </a:p>
        </p:txBody>
      </p:sp>
    </p:spTree>
    <p:extLst>
      <p:ext uri="{BB962C8B-B14F-4D97-AF65-F5344CB8AC3E}">
        <p14:creationId xmlns:p14="http://schemas.microsoft.com/office/powerpoint/2010/main" val="2643094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41</a:t>
            </a:fld>
            <a:endParaRPr lang="en-US" dirty="0"/>
          </a:p>
        </p:txBody>
      </p:sp>
    </p:spTree>
    <p:extLst>
      <p:ext uri="{BB962C8B-B14F-4D97-AF65-F5344CB8AC3E}">
        <p14:creationId xmlns:p14="http://schemas.microsoft.com/office/powerpoint/2010/main" val="3637607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42</a:t>
            </a:fld>
            <a:endParaRPr lang="en-US" dirty="0"/>
          </a:p>
        </p:txBody>
      </p:sp>
    </p:spTree>
    <p:extLst>
      <p:ext uri="{BB962C8B-B14F-4D97-AF65-F5344CB8AC3E}">
        <p14:creationId xmlns:p14="http://schemas.microsoft.com/office/powerpoint/2010/main" val="3571795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43</a:t>
            </a:fld>
            <a:endParaRPr lang="en-US" dirty="0"/>
          </a:p>
        </p:txBody>
      </p:sp>
    </p:spTree>
    <p:extLst>
      <p:ext uri="{BB962C8B-B14F-4D97-AF65-F5344CB8AC3E}">
        <p14:creationId xmlns:p14="http://schemas.microsoft.com/office/powerpoint/2010/main" val="771153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DAB424-3D65-4527-9966-F7ADD3977852}" type="slidenum">
              <a:rPr lang="en-US" smtClean="0"/>
              <a:t>44</a:t>
            </a:fld>
            <a:endParaRPr lang="en-US" dirty="0"/>
          </a:p>
        </p:txBody>
      </p:sp>
    </p:spTree>
    <p:extLst>
      <p:ext uri="{BB962C8B-B14F-4D97-AF65-F5344CB8AC3E}">
        <p14:creationId xmlns:p14="http://schemas.microsoft.com/office/powerpoint/2010/main" val="542996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5</a:t>
            </a:fld>
            <a:endParaRPr lang="en-US" dirty="0"/>
          </a:p>
        </p:txBody>
      </p:sp>
    </p:spTree>
    <p:extLst>
      <p:ext uri="{BB962C8B-B14F-4D97-AF65-F5344CB8AC3E}">
        <p14:creationId xmlns:p14="http://schemas.microsoft.com/office/powerpoint/2010/main" val="81522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6</a:t>
            </a:fld>
            <a:endParaRPr lang="en-US" dirty="0"/>
          </a:p>
        </p:txBody>
      </p:sp>
    </p:spTree>
    <p:extLst>
      <p:ext uri="{BB962C8B-B14F-4D97-AF65-F5344CB8AC3E}">
        <p14:creationId xmlns:p14="http://schemas.microsoft.com/office/powerpoint/2010/main" val="199813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7</a:t>
            </a:fld>
            <a:endParaRPr lang="en-US" dirty="0"/>
          </a:p>
        </p:txBody>
      </p:sp>
    </p:spTree>
    <p:extLst>
      <p:ext uri="{BB962C8B-B14F-4D97-AF65-F5344CB8AC3E}">
        <p14:creationId xmlns:p14="http://schemas.microsoft.com/office/powerpoint/2010/main" val="284707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8</a:t>
            </a:fld>
            <a:endParaRPr lang="en-US" dirty="0"/>
          </a:p>
        </p:txBody>
      </p:sp>
    </p:spTree>
    <p:extLst>
      <p:ext uri="{BB962C8B-B14F-4D97-AF65-F5344CB8AC3E}">
        <p14:creationId xmlns:p14="http://schemas.microsoft.com/office/powerpoint/2010/main" val="87068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9</a:t>
            </a:fld>
            <a:endParaRPr lang="en-US" dirty="0"/>
          </a:p>
        </p:txBody>
      </p:sp>
    </p:spTree>
    <p:extLst>
      <p:ext uri="{BB962C8B-B14F-4D97-AF65-F5344CB8AC3E}">
        <p14:creationId xmlns:p14="http://schemas.microsoft.com/office/powerpoint/2010/main" val="417621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7/12/2022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5159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7/12/2022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923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7/12/2022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0049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7/12/2022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8843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7/12/2022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809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7/12/2022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89104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7/12/2022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307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7/12/2022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6445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7/12/2022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019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7/12/2022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972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7/12/2022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721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smtClean="0"/>
              <a:t>7/12/2022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303062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jpeg"/><Relationship Id="rId7"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jpg"/></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jpeg"/><Relationship Id="rId7"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jpeg"/><Relationship Id="rId7"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mailto:latoya.Edwards@adeca.alabama.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crystal.talley@adeca.alabama.gov" TargetMode="Externa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3" Type="http://schemas.openxmlformats.org/officeDocument/2006/relationships/hyperlink" Target="mailto:shabbir.olia@adeca.alabama.gov"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mailto:joseph.ponder@adeca.alabama.gov" TargetMode="External"/><Relationship Id="rId5" Type="http://schemas.openxmlformats.org/officeDocument/2006/relationships/hyperlink" Target="mailto:latoya.edwards@adeca.alabama.gov" TargetMode="External"/><Relationship Id="rId4" Type="http://schemas.openxmlformats.org/officeDocument/2006/relationships/hyperlink" Target="mailto:crystal.talley@adeca.alabama.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2133536" y="5166421"/>
            <a:ext cx="10056331" cy="883524"/>
          </a:xfrm>
          <a:prstGeom prst="parallelogram">
            <a:avLst>
              <a:gd name="adj" fmla="val 99234"/>
            </a:avLst>
          </a:prstGeom>
        </p:spPr>
        <p:txBody>
          <a:bodyPr wrap="none" lIns="0" rIns="0">
            <a:noAutofit/>
          </a:bodyPr>
          <a:lstStyle/>
          <a:p>
            <a:r>
              <a:rPr lang="en-US" sz="5700" dirty="0"/>
              <a:t>Recreational Trails Program</a:t>
            </a: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2133536" y="4752007"/>
            <a:ext cx="8286075" cy="414413"/>
          </a:xfrm>
          <a:prstGeom prst="parallelogram">
            <a:avLst>
              <a:gd name="adj" fmla="val 100759"/>
            </a:avLst>
          </a:prstGeom>
        </p:spPr>
        <p:txBody>
          <a:bodyPr lIns="0" rIns="0">
            <a:noAutofit/>
          </a:bodyPr>
          <a:lstStyle/>
          <a:p>
            <a:pPr>
              <a:lnSpc>
                <a:spcPct val="110000"/>
              </a:lnSpc>
            </a:pPr>
            <a:r>
              <a:rPr lang="en-US" sz="2800" dirty="0"/>
              <a:t>FY 2023</a:t>
            </a:r>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man running next to man on bike on country road">
            <a:extLst>
              <a:ext uri="{FF2B5EF4-FFF2-40B4-BE49-F238E27FC236}">
                <a16:creationId xmlns:a16="http://schemas.microsoft.com/office/drawing/2014/main" id="{8C0D6366-4ACF-4BFA-8962-ED8DA4314F3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1555" b="10667"/>
          <a:stretch/>
        </p:blipFill>
        <p:spPr>
          <a:xfrm>
            <a:off x="1005401" y="-1"/>
            <a:ext cx="10380133" cy="4030679"/>
          </a:xfrm>
          <a:prstGeom prst="rect">
            <a:avLst/>
          </a:prstGeom>
          <a:ln>
            <a:solidFill>
              <a:schemeClr val="accent6"/>
            </a:solidFill>
          </a:ln>
        </p:spPr>
      </p:pic>
      <p:sp>
        <p:nvSpPr>
          <p:cNvPr id="39" name="TextBox 38">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41" name="Rectangle 40">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TextBox 40">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43" name="Rectangle 42">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47" name="Freeform: Shape 46">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9" name="Picture 48">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1" name="Rectangle 50">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Shape 52">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Oval 54">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a:t>Permissible Uses</a:t>
            </a:r>
          </a:p>
        </p:txBody>
      </p:sp>
    </p:spTree>
    <p:extLst>
      <p:ext uri="{BB962C8B-B14F-4D97-AF65-F5344CB8AC3E}">
        <p14:creationId xmlns:p14="http://schemas.microsoft.com/office/powerpoint/2010/main" val="211871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7" name="Picture 46">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9" name="Rectangle 48">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73234D25-9D3C-4297-BC51-491BF04BE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49D37543-ACEB-4F6B-975D-F0C8289FF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TextBox 56">
            <a:extLst>
              <a:ext uri="{FF2B5EF4-FFF2-40B4-BE49-F238E27FC236}">
                <a16:creationId xmlns:a16="http://schemas.microsoft.com/office/drawing/2014/main" id="{3A0325C0-6C6D-4981-90A1-72D8F77A61B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59" name="Rectangle 58">
            <a:extLst>
              <a:ext uri="{FF2B5EF4-FFF2-40B4-BE49-F238E27FC236}">
                <a16:creationId xmlns:a16="http://schemas.microsoft.com/office/drawing/2014/main" id="{7FB62C47-D016-41EF-8897-CFD29449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219E6532-C6D8-4F1A-9808-CD7B3D1D5B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3" name="Picture 62">
            <a:extLst>
              <a:ext uri="{FF2B5EF4-FFF2-40B4-BE49-F238E27FC236}">
                <a16:creationId xmlns:a16="http://schemas.microsoft.com/office/drawing/2014/main" id="{CCC9BEF6-BCF1-48AA-9362-119B5CEDFC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5" name="Rectangle 64">
            <a:extLst>
              <a:ext uri="{FF2B5EF4-FFF2-40B4-BE49-F238E27FC236}">
                <a16:creationId xmlns:a16="http://schemas.microsoft.com/office/drawing/2014/main" id="{D709174C-D2B5-4A71-8BCA-B6DD54FB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45A0D2A-7ACE-451B-8902-B83C01CF8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2D83594-0005-4A3D-8403-D4D4ED6EE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7349764" y="808056"/>
            <a:ext cx="3182937" cy="3459144"/>
          </a:xfrm>
        </p:spPr>
        <p:txBody>
          <a:bodyPr vert="horz" lIns="91440" tIns="45720" rIns="91440" bIns="45720" rtlCol="0" anchor="t">
            <a:normAutofit/>
          </a:bodyPr>
          <a:lstStyle/>
          <a:p>
            <a:pPr algn="ctr"/>
            <a:r>
              <a:rPr lang="en-US" sz="4000" dirty="0"/>
              <a:t>Construction of new recreational trails</a:t>
            </a:r>
          </a:p>
        </p:txBody>
      </p:sp>
      <p:pic>
        <p:nvPicPr>
          <p:cNvPr id="40" name="Picture 39" descr="A path through a forest&#10;&#10;Description automatically generated with low confidence">
            <a:extLst>
              <a:ext uri="{FF2B5EF4-FFF2-40B4-BE49-F238E27FC236}">
                <a16:creationId xmlns:a16="http://schemas.microsoft.com/office/drawing/2014/main" id="{AF05F49C-45FC-4AB9-A297-F7EBA41E62A3}"/>
              </a:ext>
            </a:extLst>
          </p:cNvPr>
          <p:cNvPicPr>
            <a:picLocks noChangeAspect="1"/>
          </p:cNvPicPr>
          <p:nvPr/>
        </p:nvPicPr>
        <p:blipFill rotWithShape="1">
          <a:blip r:embed="rId6"/>
          <a:srcRect r="3" b="8757"/>
          <a:stretch/>
        </p:blipFill>
        <p:spPr>
          <a:xfrm>
            <a:off x="1659298" y="648308"/>
            <a:ext cx="2217523" cy="2697869"/>
          </a:xfrm>
          <a:prstGeom prst="rect">
            <a:avLst/>
          </a:prstGeom>
          <a:ln w="9525">
            <a:solidFill>
              <a:schemeClr val="accent6"/>
            </a:solidFill>
          </a:ln>
        </p:spPr>
      </p:pic>
      <p:pic>
        <p:nvPicPr>
          <p:cNvPr id="38" name="Picture 37" descr="A picture containing tree, outdoor&#10;&#10;Description automatically generated">
            <a:extLst>
              <a:ext uri="{FF2B5EF4-FFF2-40B4-BE49-F238E27FC236}">
                <a16:creationId xmlns:a16="http://schemas.microsoft.com/office/drawing/2014/main" id="{98B76AF4-E956-457A-8C24-FE3496E016EE}"/>
              </a:ext>
            </a:extLst>
          </p:cNvPr>
          <p:cNvPicPr>
            <a:picLocks noChangeAspect="1"/>
          </p:cNvPicPr>
          <p:nvPr/>
        </p:nvPicPr>
        <p:blipFill rotWithShape="1">
          <a:blip r:embed="rId7"/>
          <a:srcRect r="8757" b="3"/>
          <a:stretch/>
        </p:blipFill>
        <p:spPr>
          <a:xfrm rot="5400000">
            <a:off x="3797515" y="888481"/>
            <a:ext cx="2697869" cy="2217523"/>
          </a:xfrm>
          <a:prstGeom prst="rect">
            <a:avLst/>
          </a:prstGeom>
          <a:ln w="9525">
            <a:solidFill>
              <a:schemeClr val="accent6"/>
            </a:solidFill>
          </a:ln>
        </p:spPr>
      </p:pic>
      <p:pic>
        <p:nvPicPr>
          <p:cNvPr id="36" name="Picture 35">
            <a:extLst>
              <a:ext uri="{FF2B5EF4-FFF2-40B4-BE49-F238E27FC236}">
                <a16:creationId xmlns:a16="http://schemas.microsoft.com/office/drawing/2014/main" id="{C4DA8097-DD33-4202-9D3D-7794A191470A}"/>
              </a:ext>
            </a:extLst>
          </p:cNvPr>
          <p:cNvPicPr>
            <a:picLocks noChangeAspect="1"/>
          </p:cNvPicPr>
          <p:nvPr/>
        </p:nvPicPr>
        <p:blipFill rotWithShape="1">
          <a:blip r:embed="rId8"/>
          <a:srcRect r="31686" b="-2"/>
          <a:stretch/>
        </p:blipFill>
        <p:spPr>
          <a:xfrm rot="5400000">
            <a:off x="1418447" y="3750568"/>
            <a:ext cx="2699219" cy="2222588"/>
          </a:xfrm>
          <a:prstGeom prst="rect">
            <a:avLst/>
          </a:prstGeom>
          <a:ln w="9525">
            <a:solidFill>
              <a:schemeClr val="accent6"/>
            </a:solidFill>
          </a:ln>
        </p:spPr>
      </p:pic>
      <p:pic>
        <p:nvPicPr>
          <p:cNvPr id="32" name="Content Placeholder 31" descr="A bench in the woods&#10;&#10;Description automatically generated with medium confidence">
            <a:extLst>
              <a:ext uri="{FF2B5EF4-FFF2-40B4-BE49-F238E27FC236}">
                <a16:creationId xmlns:a16="http://schemas.microsoft.com/office/drawing/2014/main" id="{8801DD8A-EB9D-4E28-B557-778453AE3744}"/>
              </a:ext>
            </a:extLst>
          </p:cNvPr>
          <p:cNvPicPr>
            <a:picLocks noGrp="1" noChangeAspect="1"/>
          </p:cNvPicPr>
          <p:nvPr>
            <p:ph idx="4294967295"/>
          </p:nvPr>
        </p:nvPicPr>
        <p:blipFill rotWithShape="1">
          <a:blip r:embed="rId9"/>
          <a:srcRect l="32065" r="6176" b="-4"/>
          <a:stretch/>
        </p:blipFill>
        <p:spPr>
          <a:xfrm>
            <a:off x="4037686" y="3512253"/>
            <a:ext cx="2222588" cy="2699219"/>
          </a:xfrm>
          <a:prstGeom prst="rect">
            <a:avLst/>
          </a:prstGeom>
          <a:ln w="9525">
            <a:solidFill>
              <a:schemeClr val="accent6"/>
            </a:solidFill>
          </a:ln>
        </p:spPr>
      </p:pic>
      <p:sp>
        <p:nvSpPr>
          <p:cNvPr id="71" name="Rectangle 70">
            <a:extLst>
              <a:ext uri="{FF2B5EF4-FFF2-40B4-BE49-F238E27FC236}">
                <a16:creationId xmlns:a16="http://schemas.microsoft.com/office/drawing/2014/main" id="{8DC7164D-B709-48F8-83A9-9D5B05AA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66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08" name="Picture 107">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0" name="Picture 109">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2" name="Rectangle 111">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angle 113">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6" name="Rectangle 115">
            <a:extLst>
              <a:ext uri="{FF2B5EF4-FFF2-40B4-BE49-F238E27FC236}">
                <a16:creationId xmlns:a16="http://schemas.microsoft.com/office/drawing/2014/main" id="{9906A214-F61F-45A5-9B03-86C98470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 name="Rectangle 117">
            <a:extLst>
              <a:ext uri="{FF2B5EF4-FFF2-40B4-BE49-F238E27FC236}">
                <a16:creationId xmlns:a16="http://schemas.microsoft.com/office/drawing/2014/main" id="{A1C31DC4-93F3-41DF-87A9-989BA3348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TextBox 119">
            <a:extLst>
              <a:ext uri="{FF2B5EF4-FFF2-40B4-BE49-F238E27FC236}">
                <a16:creationId xmlns:a16="http://schemas.microsoft.com/office/drawing/2014/main" id="{CD498D29-9D5B-4183-9C3F-91804BC4D4F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22" name="Rectangle 121">
            <a:extLst>
              <a:ext uri="{FF2B5EF4-FFF2-40B4-BE49-F238E27FC236}">
                <a16:creationId xmlns:a16="http://schemas.microsoft.com/office/drawing/2014/main" id="{3CE935C7-7730-4E4C-8C3B-652A4B757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95819E1B-65C1-472A-A42B-D681262D2B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6" name="Picture 125">
            <a:extLst>
              <a:ext uri="{FF2B5EF4-FFF2-40B4-BE49-F238E27FC236}">
                <a16:creationId xmlns:a16="http://schemas.microsoft.com/office/drawing/2014/main" id="{790A2C0E-37D0-4244-945A-DCA0826E55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8" name="Rectangle 127">
            <a:extLst>
              <a:ext uri="{FF2B5EF4-FFF2-40B4-BE49-F238E27FC236}">
                <a16:creationId xmlns:a16="http://schemas.microsoft.com/office/drawing/2014/main" id="{041703FA-3B60-44B5-BFBE-5288F0FE2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F722A1DC-4C93-41F8-856F-2770AE7E0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9355D5EA-5906-4636-9A66-587D8662D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442832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1969804" y="1840524"/>
            <a:ext cx="2802804" cy="3857034"/>
          </a:xfrm>
        </p:spPr>
        <p:txBody>
          <a:bodyPr vert="horz" lIns="91440" tIns="45720" rIns="91440" bIns="45720" rtlCol="0" anchor="t">
            <a:normAutofit/>
          </a:bodyPr>
          <a:lstStyle/>
          <a:p>
            <a:pPr algn="ctr"/>
            <a:r>
              <a:rPr lang="en-US" sz="3600" dirty="0"/>
              <a:t>Maintenance and restoration of existing recreational trails</a:t>
            </a:r>
            <a:br>
              <a:rPr lang="en-US" sz="2500" dirty="0"/>
            </a:br>
            <a:endParaRPr lang="en-US" sz="2500" dirty="0"/>
          </a:p>
        </p:txBody>
      </p:sp>
      <p:pic>
        <p:nvPicPr>
          <p:cNvPr id="25" name="Picture 24" descr="A picture containing outdoor, tree, plant&#10;&#10;Description automatically generated">
            <a:extLst>
              <a:ext uri="{FF2B5EF4-FFF2-40B4-BE49-F238E27FC236}">
                <a16:creationId xmlns:a16="http://schemas.microsoft.com/office/drawing/2014/main" id="{5E182232-02EA-4276-863A-E9891D5A20A8}"/>
              </a:ext>
            </a:extLst>
          </p:cNvPr>
          <p:cNvPicPr>
            <a:picLocks noChangeAspect="1"/>
          </p:cNvPicPr>
          <p:nvPr/>
        </p:nvPicPr>
        <p:blipFill rotWithShape="1">
          <a:blip r:embed="rId6"/>
          <a:srcRect r="35194" b="-2"/>
          <a:stretch/>
        </p:blipFill>
        <p:spPr>
          <a:xfrm rot="5400000">
            <a:off x="8182235" y="226314"/>
            <a:ext cx="3428998" cy="2976372"/>
          </a:xfrm>
          <a:prstGeom prst="rect">
            <a:avLst/>
          </a:prstGeom>
          <a:ln w="12700">
            <a:solidFill>
              <a:schemeClr val="tx1"/>
            </a:solidFill>
          </a:ln>
        </p:spPr>
      </p:pic>
      <p:pic>
        <p:nvPicPr>
          <p:cNvPr id="5" name="Picture 4" descr="A picture containing stone&#10;&#10;Description automatically generated">
            <a:extLst>
              <a:ext uri="{FF2B5EF4-FFF2-40B4-BE49-F238E27FC236}">
                <a16:creationId xmlns:a16="http://schemas.microsoft.com/office/drawing/2014/main" id="{91599809-4857-4EF7-BCA0-B1C42CE75848}"/>
              </a:ext>
            </a:extLst>
          </p:cNvPr>
          <p:cNvPicPr>
            <a:picLocks noChangeAspect="1"/>
          </p:cNvPicPr>
          <p:nvPr/>
        </p:nvPicPr>
        <p:blipFill rotWithShape="1">
          <a:blip r:embed="rId7"/>
          <a:srcRect l="2393" r="32205" b="3"/>
          <a:stretch/>
        </p:blipFill>
        <p:spPr>
          <a:xfrm rot="5400000">
            <a:off x="5195442" y="236691"/>
            <a:ext cx="3435443" cy="2954609"/>
          </a:xfrm>
          <a:prstGeom prst="rect">
            <a:avLst/>
          </a:prstGeom>
          <a:ln w="12700">
            <a:solidFill>
              <a:schemeClr val="tx1"/>
            </a:solidFill>
          </a:ln>
        </p:spPr>
      </p:pic>
      <p:pic>
        <p:nvPicPr>
          <p:cNvPr id="7" name="Picture 6" descr="A close-up of a cave&#10;&#10;Description automatically generated with low confidence">
            <a:extLst>
              <a:ext uri="{FF2B5EF4-FFF2-40B4-BE49-F238E27FC236}">
                <a16:creationId xmlns:a16="http://schemas.microsoft.com/office/drawing/2014/main" id="{FE616FB4-C94C-4BFE-B25E-672A51252034}"/>
              </a:ext>
            </a:extLst>
          </p:cNvPr>
          <p:cNvPicPr>
            <a:picLocks noChangeAspect="1"/>
          </p:cNvPicPr>
          <p:nvPr/>
        </p:nvPicPr>
        <p:blipFill rotWithShape="1">
          <a:blip r:embed="rId8"/>
          <a:srcRect r="13386" b="-1"/>
          <a:stretch/>
        </p:blipFill>
        <p:spPr>
          <a:xfrm rot="5400000">
            <a:off x="5203414" y="3656591"/>
            <a:ext cx="3435443" cy="2974822"/>
          </a:xfrm>
          <a:prstGeom prst="rect">
            <a:avLst/>
          </a:prstGeom>
          <a:ln w="12700">
            <a:solidFill>
              <a:schemeClr val="tx1"/>
            </a:solidFill>
          </a:ln>
        </p:spPr>
      </p:pic>
      <p:pic>
        <p:nvPicPr>
          <p:cNvPr id="11" name="Picture 10">
            <a:extLst>
              <a:ext uri="{FF2B5EF4-FFF2-40B4-BE49-F238E27FC236}">
                <a16:creationId xmlns:a16="http://schemas.microsoft.com/office/drawing/2014/main" id="{B6B03837-38A6-4431-80FF-728256F29117}"/>
              </a:ext>
            </a:extLst>
          </p:cNvPr>
          <p:cNvPicPr>
            <a:picLocks noChangeAspect="1"/>
          </p:cNvPicPr>
          <p:nvPr/>
        </p:nvPicPr>
        <p:blipFill rotWithShape="1">
          <a:blip r:embed="rId9"/>
          <a:srcRect l="5225" r="29914" b="-2"/>
          <a:stretch/>
        </p:blipFill>
        <p:spPr>
          <a:xfrm rot="5400000">
            <a:off x="8180760" y="3654066"/>
            <a:ext cx="3431947" cy="2976372"/>
          </a:xfrm>
          <a:prstGeom prst="rect">
            <a:avLst/>
          </a:prstGeom>
          <a:ln w="12700">
            <a:solidFill>
              <a:schemeClr val="tx1"/>
            </a:solidFill>
          </a:ln>
        </p:spPr>
      </p:pic>
      <p:sp>
        <p:nvSpPr>
          <p:cNvPr id="134" name="Rectangle 133">
            <a:extLst>
              <a:ext uri="{FF2B5EF4-FFF2-40B4-BE49-F238E27FC236}">
                <a16:creationId xmlns:a16="http://schemas.microsoft.com/office/drawing/2014/main" id="{997F2DA4-4F5C-4787-834C-88BC16AB7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072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21" name="Picture 23">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5" name="Picture 25">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7" name="Rectangle 27">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9906A214-F61F-45A5-9B03-86C98470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A1C31DC4-93F3-41DF-87A9-989BA3348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TextBox 35">
            <a:extLst>
              <a:ext uri="{FF2B5EF4-FFF2-40B4-BE49-F238E27FC236}">
                <a16:creationId xmlns:a16="http://schemas.microsoft.com/office/drawing/2014/main" id="{CD498D29-9D5B-4183-9C3F-91804BC4D4F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38" name="Rectangle 37">
            <a:extLst>
              <a:ext uri="{FF2B5EF4-FFF2-40B4-BE49-F238E27FC236}">
                <a16:creationId xmlns:a16="http://schemas.microsoft.com/office/drawing/2014/main" id="{8F37E2A0-1715-45B3-94BB-F7609ACC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D2FFBA5D-8975-4952-A02B-A14631F928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2" name="Picture 41">
            <a:extLst>
              <a:ext uri="{FF2B5EF4-FFF2-40B4-BE49-F238E27FC236}">
                <a16:creationId xmlns:a16="http://schemas.microsoft.com/office/drawing/2014/main" id="{D46F7FF5-BBD2-4ECA-84E3-1BF35F51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4" name="Rectangle 43">
            <a:extLst>
              <a:ext uri="{FF2B5EF4-FFF2-40B4-BE49-F238E27FC236}">
                <a16:creationId xmlns:a16="http://schemas.microsoft.com/office/drawing/2014/main" id="{0AB3CDDB-1DC4-4E1B-AC46-0E3E17A0E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707D151-CCE4-4C60-8D78-C390254D0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336A0B5-2E43-49DA-8B52-57EB245C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1974254" y="4360985"/>
            <a:ext cx="8445357" cy="1688960"/>
          </a:xfrm>
        </p:spPr>
        <p:txBody>
          <a:bodyPr vert="horz" lIns="91440" tIns="45720" rIns="91440" bIns="45720" rtlCol="0" anchor="t">
            <a:normAutofit fontScale="90000"/>
          </a:bodyPr>
          <a:lstStyle/>
          <a:p>
            <a:pPr algn="ctr"/>
            <a:r>
              <a:rPr lang="en-US" sz="2400" dirty="0"/>
              <a:t>Development and rehabilitation of trailside and trailhead facilities (may include, but are not limited to, the following: 1) Drainage, 2) Crossings, 3) Stabilization, 4) Parking, 5) Signage, 6) Controls, 7) Shelters, and 8) Water, Sanitary, and Access Facilities) and trail linkages for recreational trails</a:t>
            </a:r>
            <a:br>
              <a:rPr lang="en-US" sz="1200" dirty="0"/>
            </a:br>
            <a:endParaRPr lang="en-US" sz="1200" dirty="0"/>
          </a:p>
        </p:txBody>
      </p:sp>
      <p:pic>
        <p:nvPicPr>
          <p:cNvPr id="19" name="Picture 18" descr="A picture containing text, several, shop&#10;&#10;Description automatically generated">
            <a:extLst>
              <a:ext uri="{FF2B5EF4-FFF2-40B4-BE49-F238E27FC236}">
                <a16:creationId xmlns:a16="http://schemas.microsoft.com/office/drawing/2014/main" id="{F89063F3-827F-4B52-AE05-9A38D9209F9F}"/>
              </a:ext>
            </a:extLst>
          </p:cNvPr>
          <p:cNvPicPr>
            <a:picLocks noChangeAspect="1"/>
          </p:cNvPicPr>
          <p:nvPr/>
        </p:nvPicPr>
        <p:blipFill rotWithShape="1">
          <a:blip r:embed="rId6"/>
          <a:srcRect l="19267" r="31748" b="-1"/>
          <a:stretch/>
        </p:blipFill>
        <p:spPr>
          <a:xfrm>
            <a:off x="1648589" y="647633"/>
            <a:ext cx="2148840" cy="329012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5" name="Picture 4" descr="A sign on the side of a road&#10;&#10;Description automatically generated with medium confidence">
            <a:extLst>
              <a:ext uri="{FF2B5EF4-FFF2-40B4-BE49-F238E27FC236}">
                <a16:creationId xmlns:a16="http://schemas.microsoft.com/office/drawing/2014/main" id="{D841DA47-DAEB-4880-A2E1-E362D97A70F8}"/>
              </a:ext>
            </a:extLst>
          </p:cNvPr>
          <p:cNvPicPr>
            <a:picLocks noChangeAspect="1"/>
          </p:cNvPicPr>
          <p:nvPr/>
        </p:nvPicPr>
        <p:blipFill rotWithShape="1">
          <a:blip r:embed="rId7"/>
          <a:srcRect l="910" r="12005" b="-4"/>
          <a:stretch/>
        </p:blipFill>
        <p:spPr>
          <a:xfrm>
            <a:off x="3984014" y="647633"/>
            <a:ext cx="2148840" cy="329012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5" name="Picture 14" descr="A picture containing tree, outdoor, building, wooden&#10;&#10;Description automatically generated">
            <a:extLst>
              <a:ext uri="{FF2B5EF4-FFF2-40B4-BE49-F238E27FC236}">
                <a16:creationId xmlns:a16="http://schemas.microsoft.com/office/drawing/2014/main" id="{7E85AB71-7308-48EE-BF17-70417BA0EF7D}"/>
              </a:ext>
            </a:extLst>
          </p:cNvPr>
          <p:cNvPicPr>
            <a:picLocks noChangeAspect="1"/>
          </p:cNvPicPr>
          <p:nvPr/>
        </p:nvPicPr>
        <p:blipFill rotWithShape="1">
          <a:blip r:embed="rId8"/>
          <a:srcRect t="6459" r="-4" b="6455"/>
          <a:stretch/>
        </p:blipFill>
        <p:spPr>
          <a:xfrm rot="5400000">
            <a:off x="5716743" y="1218276"/>
            <a:ext cx="3290126" cy="214884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Picture 6" descr="A picture containing nature&#10;&#10;Description automatically generated">
            <a:extLst>
              <a:ext uri="{FF2B5EF4-FFF2-40B4-BE49-F238E27FC236}">
                <a16:creationId xmlns:a16="http://schemas.microsoft.com/office/drawing/2014/main" id="{79050C4C-6058-4C8E-9D65-70EE2F43A448}"/>
              </a:ext>
            </a:extLst>
          </p:cNvPr>
          <p:cNvPicPr>
            <a:picLocks noChangeAspect="1"/>
          </p:cNvPicPr>
          <p:nvPr/>
        </p:nvPicPr>
        <p:blipFill rotWithShape="1">
          <a:blip r:embed="rId9"/>
          <a:srcRect t="803" r="-4" b="12111"/>
          <a:stretch/>
        </p:blipFill>
        <p:spPr>
          <a:xfrm rot="5400000">
            <a:off x="8026902" y="1218276"/>
            <a:ext cx="3290126" cy="214884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50" name="Rectangle 49">
            <a:extLst>
              <a:ext uri="{FF2B5EF4-FFF2-40B4-BE49-F238E27FC236}">
                <a16:creationId xmlns:a16="http://schemas.microsoft.com/office/drawing/2014/main" id="{44415311-459D-4738-A462-D2069D0C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519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4" name="Picture 73">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6" name="Rectangle 75">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9906A214-F61F-45A5-9B03-86C98470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A1C31DC4-93F3-41DF-87A9-989BA3348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TextBox 83">
            <a:extLst>
              <a:ext uri="{FF2B5EF4-FFF2-40B4-BE49-F238E27FC236}">
                <a16:creationId xmlns:a16="http://schemas.microsoft.com/office/drawing/2014/main" id="{CD498D29-9D5B-4183-9C3F-91804BC4D4F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86" name="Rectangle 85">
            <a:extLst>
              <a:ext uri="{FF2B5EF4-FFF2-40B4-BE49-F238E27FC236}">
                <a16:creationId xmlns:a16="http://schemas.microsoft.com/office/drawing/2014/main" id="{F8391E49-0030-4EBF-8C36-329F71DC4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33A1D63B-A251-4697-B979-BAC76374E6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0" name="Picture 89">
            <a:extLst>
              <a:ext uri="{FF2B5EF4-FFF2-40B4-BE49-F238E27FC236}">
                <a16:creationId xmlns:a16="http://schemas.microsoft.com/office/drawing/2014/main" id="{90C55A88-298D-4FFB-96C7-F92924B860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2" name="Rectangle 91">
            <a:extLst>
              <a:ext uri="{FF2B5EF4-FFF2-40B4-BE49-F238E27FC236}">
                <a16:creationId xmlns:a16="http://schemas.microsoft.com/office/drawing/2014/main" id="{BA63AB73-A759-4193-86C8-59185C92B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793523F-480D-4B30-9FCD-9B8355D5A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8123" y="0"/>
            <a:ext cx="463972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accessory, case, floor, indoor&#10;&#10;Description automatically generated">
            <a:extLst>
              <a:ext uri="{FF2B5EF4-FFF2-40B4-BE49-F238E27FC236}">
                <a16:creationId xmlns:a16="http://schemas.microsoft.com/office/drawing/2014/main" id="{BA848FF8-B999-4D17-B0CC-47010C8C5D33}"/>
              </a:ext>
            </a:extLst>
          </p:cNvPr>
          <p:cNvPicPr>
            <a:picLocks noChangeAspect="1"/>
          </p:cNvPicPr>
          <p:nvPr/>
        </p:nvPicPr>
        <p:blipFill rotWithShape="1">
          <a:blip r:embed="rId6"/>
          <a:srcRect l="13034" r="23922" b="3"/>
          <a:stretch/>
        </p:blipFill>
        <p:spPr>
          <a:xfrm>
            <a:off x="3870325" y="630"/>
            <a:ext cx="2876825" cy="3422285"/>
          </a:xfrm>
          <a:prstGeom prst="rect">
            <a:avLst/>
          </a:prstGeom>
          <a:ln w="12700">
            <a:solidFill>
              <a:schemeClr val="tx1"/>
            </a:solidFill>
          </a:ln>
        </p:spPr>
      </p:pic>
      <p:pic>
        <p:nvPicPr>
          <p:cNvPr id="36" name="Picture 35" descr="A sign on a tree&#10;&#10;Description automatically generated with medium confidence">
            <a:extLst>
              <a:ext uri="{FF2B5EF4-FFF2-40B4-BE49-F238E27FC236}">
                <a16:creationId xmlns:a16="http://schemas.microsoft.com/office/drawing/2014/main" id="{9E161287-CB37-4C2F-81C5-632E9DDE10B1}"/>
              </a:ext>
            </a:extLst>
          </p:cNvPr>
          <p:cNvPicPr>
            <a:picLocks noChangeAspect="1"/>
          </p:cNvPicPr>
          <p:nvPr/>
        </p:nvPicPr>
        <p:blipFill rotWithShape="1">
          <a:blip r:embed="rId7"/>
          <a:srcRect l="21253" r="23045"/>
          <a:stretch/>
        </p:blipFill>
        <p:spPr>
          <a:xfrm>
            <a:off x="1011680" y="10"/>
            <a:ext cx="2858645" cy="3425624"/>
          </a:xfrm>
          <a:prstGeom prst="rect">
            <a:avLst/>
          </a:prstGeom>
          <a:ln w="12700">
            <a:solidFill>
              <a:schemeClr val="tx1"/>
            </a:solidFill>
          </a:ln>
        </p:spPr>
      </p:pic>
      <p:pic>
        <p:nvPicPr>
          <p:cNvPr id="23" name="Picture 22" descr="A yellow fire hydrant on a road&#10;&#10;Description automatically generated with low confidence">
            <a:extLst>
              <a:ext uri="{FF2B5EF4-FFF2-40B4-BE49-F238E27FC236}">
                <a16:creationId xmlns:a16="http://schemas.microsoft.com/office/drawing/2014/main" id="{C5ED9DE0-79A7-42E5-B3A5-989043F3506C}"/>
              </a:ext>
            </a:extLst>
          </p:cNvPr>
          <p:cNvPicPr>
            <a:picLocks noChangeAspect="1"/>
          </p:cNvPicPr>
          <p:nvPr/>
        </p:nvPicPr>
        <p:blipFill rotWithShape="1">
          <a:blip r:embed="rId8"/>
          <a:srcRect r="4" b="10175"/>
          <a:stretch/>
        </p:blipFill>
        <p:spPr>
          <a:xfrm>
            <a:off x="1004526" y="3425825"/>
            <a:ext cx="2865799" cy="3432402"/>
          </a:xfrm>
          <a:prstGeom prst="rect">
            <a:avLst/>
          </a:prstGeom>
          <a:ln w="12700">
            <a:solidFill>
              <a:schemeClr val="tx1"/>
            </a:solidFill>
          </a:ln>
        </p:spPr>
      </p:pic>
      <p:sp>
        <p:nvSpPr>
          <p:cNvPr id="96" name="Rectangle 95">
            <a:extLst>
              <a:ext uri="{FF2B5EF4-FFF2-40B4-BE49-F238E27FC236}">
                <a16:creationId xmlns:a16="http://schemas.microsoft.com/office/drawing/2014/main" id="{F5B91F90-3E65-44C7-9B28-94C85580E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ath through a forest&#10;&#10;Description automatically generated with low confidence">
            <a:extLst>
              <a:ext uri="{FF2B5EF4-FFF2-40B4-BE49-F238E27FC236}">
                <a16:creationId xmlns:a16="http://schemas.microsoft.com/office/drawing/2014/main" id="{31C4FADA-1A22-47CB-9E8E-A13BA869F42B}"/>
              </a:ext>
            </a:extLst>
          </p:cNvPr>
          <p:cNvPicPr>
            <a:picLocks noChangeAspect="1"/>
          </p:cNvPicPr>
          <p:nvPr/>
        </p:nvPicPr>
        <p:blipFill rotWithShape="1">
          <a:blip r:embed="rId9"/>
          <a:srcRect l="35089" r="25495" b="-2"/>
          <a:stretch/>
        </p:blipFill>
        <p:spPr>
          <a:xfrm>
            <a:off x="3886200" y="3428353"/>
            <a:ext cx="2860949" cy="3429647"/>
          </a:xfrm>
          <a:prstGeom prst="rect">
            <a:avLst/>
          </a:prstGeom>
          <a:ln w="12700">
            <a:solidFill>
              <a:schemeClr val="tx1"/>
            </a:solidFill>
          </a:ln>
        </p:spPr>
      </p:pic>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7708739" y="1406770"/>
            <a:ext cx="2863229" cy="4290788"/>
          </a:xfrm>
        </p:spPr>
        <p:txBody>
          <a:bodyPr vert="horz" lIns="91440" tIns="45720" rIns="91440" bIns="45720" rtlCol="0" anchor="t">
            <a:normAutofit/>
          </a:bodyPr>
          <a:lstStyle/>
          <a:p>
            <a:pPr algn="ctr"/>
            <a:r>
              <a:rPr lang="en-US" sz="3200" dirty="0"/>
              <a:t>Provision of features which facilitate the access and use of trails by persons with disabilities</a:t>
            </a:r>
            <a:br>
              <a:rPr lang="en-US" sz="2300" dirty="0"/>
            </a:br>
            <a:endParaRPr lang="en-US" sz="2300" dirty="0"/>
          </a:p>
        </p:txBody>
      </p:sp>
      <p:sp>
        <p:nvSpPr>
          <p:cNvPr id="98" name="Rectangle 97">
            <a:extLst>
              <a:ext uri="{FF2B5EF4-FFF2-40B4-BE49-F238E27FC236}">
                <a16:creationId xmlns:a16="http://schemas.microsoft.com/office/drawing/2014/main" id="{EF479CA8-17DE-49D1-85C5-0BBC4DB79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908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3" name="Picture 15">
            <a:extLst>
              <a:ext uri="{FF2B5EF4-FFF2-40B4-BE49-F238E27FC236}">
                <a16:creationId xmlns:a16="http://schemas.microsoft.com/office/drawing/2014/main" id="{27792309-2D28-41BC-84CF-A61059277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7">
            <a:extLst>
              <a:ext uri="{FF2B5EF4-FFF2-40B4-BE49-F238E27FC236}">
                <a16:creationId xmlns:a16="http://schemas.microsoft.com/office/drawing/2014/main" id="{A4A77C25-5F33-4CC5-AAF6-E8103126E9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 name="Rectangle 19">
            <a:extLst>
              <a:ext uri="{FF2B5EF4-FFF2-40B4-BE49-F238E27FC236}">
                <a16:creationId xmlns:a16="http://schemas.microsoft.com/office/drawing/2014/main" id="{D3777338-BF67-4A6E-A733-9D0E81C8A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21">
            <a:extLst>
              <a:ext uri="{FF2B5EF4-FFF2-40B4-BE49-F238E27FC236}">
                <a16:creationId xmlns:a16="http://schemas.microsoft.com/office/drawing/2014/main" id="{AC70F0F3-B393-4F7C-9317-B73BFE59F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3">
            <a:extLst>
              <a:ext uri="{FF2B5EF4-FFF2-40B4-BE49-F238E27FC236}">
                <a16:creationId xmlns:a16="http://schemas.microsoft.com/office/drawing/2014/main" id="{73DB8348-6507-4338-B113-CE5F57E35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BC312354-3B2C-43CF-859C-4D81D57AE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TextBox 27">
            <a:extLst>
              <a:ext uri="{FF2B5EF4-FFF2-40B4-BE49-F238E27FC236}">
                <a16:creationId xmlns:a16="http://schemas.microsoft.com/office/drawing/2014/main" id="{F49A7D8C-D069-49B5-BE88-FB96E04ACD7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30" name="Rectangle 29">
            <a:extLst>
              <a:ext uri="{FF2B5EF4-FFF2-40B4-BE49-F238E27FC236}">
                <a16:creationId xmlns:a16="http://schemas.microsoft.com/office/drawing/2014/main" id="{5B44099B-318C-4994-BA97-0D330D506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1B09121-76BC-4E62-8437-6A0487943B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4" name="Picture 33">
            <a:extLst>
              <a:ext uri="{FF2B5EF4-FFF2-40B4-BE49-F238E27FC236}">
                <a16:creationId xmlns:a16="http://schemas.microsoft.com/office/drawing/2014/main" id="{8DD8A800-2B10-400A-9FDE-CB431916B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6" name="Rectangle 35">
            <a:extLst>
              <a:ext uri="{FF2B5EF4-FFF2-40B4-BE49-F238E27FC236}">
                <a16:creationId xmlns:a16="http://schemas.microsoft.com/office/drawing/2014/main" id="{1B3494E8-5DCE-4C7D-BA68-BE8182508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86E9608-2C75-49BE-BD96-3C3F6FDA5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7E0CA2B-D8F6-4275-9D75-4C5242DB0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1974254" y="4705350"/>
            <a:ext cx="8445357" cy="1344595"/>
          </a:xfrm>
        </p:spPr>
        <p:txBody>
          <a:bodyPr vert="horz" lIns="91440" tIns="45720" rIns="91440" bIns="45720" rtlCol="0" anchor="t">
            <a:normAutofit fontScale="90000"/>
          </a:bodyPr>
          <a:lstStyle/>
          <a:p>
            <a:pPr algn="ctr"/>
            <a:r>
              <a:rPr lang="en-US" sz="3100" dirty="0"/>
              <a:t>Acquisition of easements and fee simple title to property for recreational trails or recreational trails corridors identified in a state trail plan</a:t>
            </a:r>
            <a:br>
              <a:rPr lang="en-US" sz="1900" dirty="0"/>
            </a:br>
            <a:endParaRPr lang="en-US" sz="1900" dirty="0"/>
          </a:p>
        </p:txBody>
      </p:sp>
      <p:pic>
        <p:nvPicPr>
          <p:cNvPr id="5" name="Picture 4" descr="A picture containing tree, outdoor, sky, road&#10;&#10;Description automatically generated">
            <a:extLst>
              <a:ext uri="{FF2B5EF4-FFF2-40B4-BE49-F238E27FC236}">
                <a16:creationId xmlns:a16="http://schemas.microsoft.com/office/drawing/2014/main" id="{525FE5E0-78EB-431F-8F37-F07051D04486}"/>
              </a:ext>
            </a:extLst>
          </p:cNvPr>
          <p:cNvPicPr>
            <a:picLocks noChangeAspect="1"/>
          </p:cNvPicPr>
          <p:nvPr/>
        </p:nvPicPr>
        <p:blipFill rotWithShape="1">
          <a:blip r:embed="rId6"/>
          <a:srcRect l="9587" r="24593" b="-3"/>
          <a:stretch/>
        </p:blipFill>
        <p:spPr>
          <a:xfrm>
            <a:off x="1005400" y="-2718"/>
            <a:ext cx="3457679" cy="3940034"/>
          </a:xfrm>
          <a:prstGeom prst="rect">
            <a:avLst/>
          </a:prstGeom>
          <a:ln>
            <a:noFill/>
          </a:ln>
          <a:effectLst/>
        </p:spPr>
      </p:pic>
      <p:pic>
        <p:nvPicPr>
          <p:cNvPr id="7" name="Picture 6" descr="A picture containing tree, outdoor&#10;&#10;Description automatically generated">
            <a:extLst>
              <a:ext uri="{FF2B5EF4-FFF2-40B4-BE49-F238E27FC236}">
                <a16:creationId xmlns:a16="http://schemas.microsoft.com/office/drawing/2014/main" id="{9F163C23-D436-4177-A63D-A6292792B6B7}"/>
              </a:ext>
            </a:extLst>
          </p:cNvPr>
          <p:cNvPicPr>
            <a:picLocks noChangeAspect="1"/>
          </p:cNvPicPr>
          <p:nvPr/>
        </p:nvPicPr>
        <p:blipFill rotWithShape="1">
          <a:blip r:embed="rId7"/>
          <a:srcRect r="14540" b="4"/>
          <a:stretch/>
        </p:blipFill>
        <p:spPr>
          <a:xfrm rot="5400000">
            <a:off x="4221896" y="238463"/>
            <a:ext cx="3940034" cy="3457671"/>
          </a:xfrm>
          <a:prstGeom prst="rect">
            <a:avLst/>
          </a:prstGeom>
          <a:ln>
            <a:noFill/>
          </a:ln>
          <a:effectLst/>
        </p:spPr>
      </p:pic>
      <p:pic>
        <p:nvPicPr>
          <p:cNvPr id="11" name="Picture 10" descr="A road with trees on the side&#10;&#10;Description automatically generated with medium confidence">
            <a:extLst>
              <a:ext uri="{FF2B5EF4-FFF2-40B4-BE49-F238E27FC236}">
                <a16:creationId xmlns:a16="http://schemas.microsoft.com/office/drawing/2014/main" id="{5C909279-D377-4B9F-AA8B-E0B7D059D443}"/>
              </a:ext>
            </a:extLst>
          </p:cNvPr>
          <p:cNvPicPr>
            <a:picLocks noChangeAspect="1"/>
          </p:cNvPicPr>
          <p:nvPr/>
        </p:nvPicPr>
        <p:blipFill rotWithShape="1">
          <a:blip r:embed="rId8"/>
          <a:srcRect l="22174" r="11875" b="-3"/>
          <a:stretch/>
        </p:blipFill>
        <p:spPr>
          <a:xfrm>
            <a:off x="7920750" y="-2718"/>
            <a:ext cx="3464542" cy="3940034"/>
          </a:xfrm>
          <a:prstGeom prst="rect">
            <a:avLst/>
          </a:prstGeom>
          <a:ln>
            <a:noFill/>
          </a:ln>
          <a:effectLst/>
        </p:spPr>
      </p:pic>
      <p:sp>
        <p:nvSpPr>
          <p:cNvPr id="42" name="Rectangle 41">
            <a:extLst>
              <a:ext uri="{FF2B5EF4-FFF2-40B4-BE49-F238E27FC236}">
                <a16:creationId xmlns:a16="http://schemas.microsoft.com/office/drawing/2014/main" id="{2AEA446F-6EF8-4E73-A80E-109E903F7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32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7" name="Picture 19">
            <a:extLst>
              <a:ext uri="{FF2B5EF4-FFF2-40B4-BE49-F238E27FC236}">
                <a16:creationId xmlns:a16="http://schemas.microsoft.com/office/drawing/2014/main" id="{E36DEE5D-D3C8-4CDA-A56E-16DC9827FD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9" name="Picture 21">
            <a:extLst>
              <a:ext uri="{FF2B5EF4-FFF2-40B4-BE49-F238E27FC236}">
                <a16:creationId xmlns:a16="http://schemas.microsoft.com/office/drawing/2014/main" id="{921FED63-87F5-43C8-B3EE-EE55402F41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1" name="Rectangle 23">
            <a:extLst>
              <a:ext uri="{FF2B5EF4-FFF2-40B4-BE49-F238E27FC236}">
                <a16:creationId xmlns:a16="http://schemas.microsoft.com/office/drawing/2014/main" id="{DAB9C36F-D5DA-4963-8F46-ACB29FC58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9E9699F7-F6C8-4681-8B5B-3689D902B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F69729CC-46A6-4B9D-A836-1A54CB413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79E68761-88C6-42AA-ABF3-C16ED1DF9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TextBox 31">
            <a:extLst>
              <a:ext uri="{FF2B5EF4-FFF2-40B4-BE49-F238E27FC236}">
                <a16:creationId xmlns:a16="http://schemas.microsoft.com/office/drawing/2014/main" id="{7701378C-5339-4CC1-A08C-47B4402B2E7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34" name="Rectangle 33">
            <a:extLst>
              <a:ext uri="{FF2B5EF4-FFF2-40B4-BE49-F238E27FC236}">
                <a16:creationId xmlns:a16="http://schemas.microsoft.com/office/drawing/2014/main" id="{7DD58B76-850B-4A99-8771-321CC4D64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8B2776C8-BB37-4B9A-B0D1-C651312052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8" name="Picture 37">
            <a:extLst>
              <a:ext uri="{FF2B5EF4-FFF2-40B4-BE49-F238E27FC236}">
                <a16:creationId xmlns:a16="http://schemas.microsoft.com/office/drawing/2014/main" id="{E2696CD5-ADDE-4922-857A-1ADBA4CC1D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0" name="Rectangle 39">
            <a:extLst>
              <a:ext uri="{FF2B5EF4-FFF2-40B4-BE49-F238E27FC236}">
                <a16:creationId xmlns:a16="http://schemas.microsoft.com/office/drawing/2014/main" id="{9E66D0D7-45CB-4971-8DB7-071D8FD04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CAB1AD3-C8BA-499E-87EE-4E4549FAD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50B4D3-276D-4199-AE23-A0611A981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2928" y="0"/>
            <a:ext cx="733491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AB290CC-45F1-4CA4-912B-433472D0A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761" y="0"/>
            <a:ext cx="30554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outside&#10;&#10;Description automatically generated with low confidence">
            <a:extLst>
              <a:ext uri="{FF2B5EF4-FFF2-40B4-BE49-F238E27FC236}">
                <a16:creationId xmlns:a16="http://schemas.microsoft.com/office/drawing/2014/main" id="{B7C603B7-1AF4-4FD9-943B-ACEF9E1DA3F0}"/>
              </a:ext>
            </a:extLst>
          </p:cNvPr>
          <p:cNvPicPr>
            <a:picLocks noChangeAspect="1"/>
          </p:cNvPicPr>
          <p:nvPr/>
        </p:nvPicPr>
        <p:blipFill>
          <a:blip r:embed="rId6"/>
          <a:stretch>
            <a:fillRect/>
          </a:stretch>
        </p:blipFill>
        <p:spPr>
          <a:xfrm>
            <a:off x="1326490" y="415946"/>
            <a:ext cx="2414016" cy="1115073"/>
          </a:xfrm>
          <a:prstGeom prst="rect">
            <a:avLst/>
          </a:prstGeom>
          <a:ln w="12700">
            <a:noFill/>
          </a:ln>
        </p:spPr>
      </p:pic>
      <p:pic>
        <p:nvPicPr>
          <p:cNvPr id="15" name="Picture 14" descr="A picture containing person, hand&#10;&#10;Description automatically generated">
            <a:extLst>
              <a:ext uri="{FF2B5EF4-FFF2-40B4-BE49-F238E27FC236}">
                <a16:creationId xmlns:a16="http://schemas.microsoft.com/office/drawing/2014/main" id="{7B86E1B7-95F9-4800-AED3-311C0D251C0E}"/>
              </a:ext>
            </a:extLst>
          </p:cNvPr>
          <p:cNvPicPr>
            <a:picLocks noChangeAspect="1"/>
          </p:cNvPicPr>
          <p:nvPr/>
        </p:nvPicPr>
        <p:blipFill>
          <a:blip r:embed="rId7"/>
          <a:stretch>
            <a:fillRect/>
          </a:stretch>
        </p:blipFill>
        <p:spPr>
          <a:xfrm>
            <a:off x="1326490" y="2056817"/>
            <a:ext cx="2404987" cy="1108640"/>
          </a:xfrm>
          <a:prstGeom prst="rect">
            <a:avLst/>
          </a:prstGeom>
          <a:ln w="12700">
            <a:noFill/>
          </a:ln>
        </p:spPr>
      </p:pic>
      <p:pic>
        <p:nvPicPr>
          <p:cNvPr id="11" name="Picture 10" descr="A group of people walking on a path&#10;&#10;Description automatically generated with low confidence">
            <a:extLst>
              <a:ext uri="{FF2B5EF4-FFF2-40B4-BE49-F238E27FC236}">
                <a16:creationId xmlns:a16="http://schemas.microsoft.com/office/drawing/2014/main" id="{55A4DA19-4309-423E-98A7-4F96A0B2DF8D}"/>
              </a:ext>
            </a:extLst>
          </p:cNvPr>
          <p:cNvPicPr>
            <a:picLocks noChangeAspect="1"/>
          </p:cNvPicPr>
          <p:nvPr/>
        </p:nvPicPr>
        <p:blipFill>
          <a:blip r:embed="rId8"/>
          <a:stretch>
            <a:fillRect/>
          </a:stretch>
        </p:blipFill>
        <p:spPr>
          <a:xfrm>
            <a:off x="1312612" y="3697770"/>
            <a:ext cx="2413314" cy="1109772"/>
          </a:xfrm>
          <a:prstGeom prst="rect">
            <a:avLst/>
          </a:prstGeom>
          <a:ln w="12700">
            <a:noFill/>
          </a:ln>
        </p:spPr>
      </p:pic>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5223795" y="1966688"/>
            <a:ext cx="5223390" cy="2919188"/>
          </a:xfrm>
        </p:spPr>
        <p:txBody>
          <a:bodyPr vert="horz" lIns="91440" tIns="45720" rIns="91440" bIns="45720" rtlCol="0" anchor="t">
            <a:normAutofit/>
          </a:bodyPr>
          <a:lstStyle/>
          <a:p>
            <a:pPr algn="ctr"/>
            <a:r>
              <a:rPr lang="en-US" sz="4000" dirty="0"/>
              <a:t>The assessment of trail conditions for accessibility and maintenance</a:t>
            </a:r>
            <a:br>
              <a:rPr lang="en-US" sz="3300" dirty="0"/>
            </a:br>
            <a:endParaRPr lang="en-US" sz="3300" dirty="0"/>
          </a:p>
        </p:txBody>
      </p:sp>
      <p:sp>
        <p:nvSpPr>
          <p:cNvPr id="48" name="Rectangle 47">
            <a:extLst>
              <a:ext uri="{FF2B5EF4-FFF2-40B4-BE49-F238E27FC236}">
                <a16:creationId xmlns:a16="http://schemas.microsoft.com/office/drawing/2014/main" id="{232AB051-AD3A-49A2-9B89-0FA494184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8508" y="231229"/>
            <a:ext cx="2577583" cy="1472366"/>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9B11356-45F4-4529-B56C-66923D67C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3904" y="1874335"/>
            <a:ext cx="2577583" cy="1472366"/>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10D4DFA-D3DB-4F1B-951A-0EC1D4BB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9413" y="3509379"/>
            <a:ext cx="2577583" cy="1472366"/>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person, outdoor, grass&#10;&#10;Description automatically generated">
            <a:extLst>
              <a:ext uri="{FF2B5EF4-FFF2-40B4-BE49-F238E27FC236}">
                <a16:creationId xmlns:a16="http://schemas.microsoft.com/office/drawing/2014/main" id="{8B6DA940-7210-4FA5-88B8-2B1A5EEC7F49}"/>
              </a:ext>
            </a:extLst>
          </p:cNvPr>
          <p:cNvPicPr>
            <a:picLocks noChangeAspect="1"/>
          </p:cNvPicPr>
          <p:nvPr/>
        </p:nvPicPr>
        <p:blipFill>
          <a:blip r:embed="rId9"/>
          <a:stretch>
            <a:fillRect/>
          </a:stretch>
        </p:blipFill>
        <p:spPr>
          <a:xfrm>
            <a:off x="1312610" y="5320846"/>
            <a:ext cx="2418867" cy="1113803"/>
          </a:xfrm>
          <a:prstGeom prst="rect">
            <a:avLst/>
          </a:prstGeom>
          <a:ln w="12700">
            <a:noFill/>
          </a:ln>
        </p:spPr>
      </p:pic>
      <p:sp>
        <p:nvSpPr>
          <p:cNvPr id="54" name="Rectangle 53">
            <a:extLst>
              <a:ext uri="{FF2B5EF4-FFF2-40B4-BE49-F238E27FC236}">
                <a16:creationId xmlns:a16="http://schemas.microsoft.com/office/drawing/2014/main" id="{CAAABC9B-6B57-4CF7-BBE8-228E4DFFC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8352" y="5144381"/>
            <a:ext cx="2577583" cy="1472366"/>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AD3FB4E-29D6-46C0-A657-DABD7E0D9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655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7" name="Picture 19">
            <a:extLst>
              <a:ext uri="{FF2B5EF4-FFF2-40B4-BE49-F238E27FC236}">
                <a16:creationId xmlns:a16="http://schemas.microsoft.com/office/drawing/2014/main" id="{6154BE3A-19AD-4209-ACDC-E7421A0C5E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9" name="Picture 21">
            <a:extLst>
              <a:ext uri="{FF2B5EF4-FFF2-40B4-BE49-F238E27FC236}">
                <a16:creationId xmlns:a16="http://schemas.microsoft.com/office/drawing/2014/main" id="{29E6BE99-AC1F-4A9E-BE46-DE90190020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1" name="Rectangle 23">
            <a:extLst>
              <a:ext uri="{FF2B5EF4-FFF2-40B4-BE49-F238E27FC236}">
                <a16:creationId xmlns:a16="http://schemas.microsoft.com/office/drawing/2014/main" id="{99DC7DB1-F372-45D3-9BD0-B4F22977C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35D1E4A3-6609-48CA-8146-E933DB388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9906A214-F61F-45A5-9B03-86C98470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A1C31DC4-93F3-41DF-87A9-989BA3348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TextBox 31">
            <a:extLst>
              <a:ext uri="{FF2B5EF4-FFF2-40B4-BE49-F238E27FC236}">
                <a16:creationId xmlns:a16="http://schemas.microsoft.com/office/drawing/2014/main" id="{CD498D29-9D5B-4183-9C3F-91804BC4D4F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34" name="Rectangle 33">
            <a:extLst>
              <a:ext uri="{FF2B5EF4-FFF2-40B4-BE49-F238E27FC236}">
                <a16:creationId xmlns:a16="http://schemas.microsoft.com/office/drawing/2014/main" id="{D6D8EF00-1C29-48ED-B13B-9C7D85C94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5B3587A-7410-4DDC-82AB-89875F46EF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8" name="Picture 37">
            <a:extLst>
              <a:ext uri="{FF2B5EF4-FFF2-40B4-BE49-F238E27FC236}">
                <a16:creationId xmlns:a16="http://schemas.microsoft.com/office/drawing/2014/main" id="{6827C5D6-99B6-4270-ADCA-D311FB0C65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0" name="Rectangle 39">
            <a:extLst>
              <a:ext uri="{FF2B5EF4-FFF2-40B4-BE49-F238E27FC236}">
                <a16:creationId xmlns:a16="http://schemas.microsoft.com/office/drawing/2014/main" id="{D85455ED-A994-4C61-A679-D721794E7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6BCEEAB-7AFE-46D7-ACD3-24FB06321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DE52182-F9D7-4426-9C56-2B75A3631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709B3-66F3-440E-BF04-EED07D01167C}"/>
              </a:ext>
            </a:extLst>
          </p:cNvPr>
          <p:cNvSpPr>
            <a:spLocks noGrp="1"/>
          </p:cNvSpPr>
          <p:nvPr>
            <p:ph type="title"/>
          </p:nvPr>
        </p:nvSpPr>
        <p:spPr>
          <a:xfrm>
            <a:off x="1733826" y="1195754"/>
            <a:ext cx="3254081" cy="4804996"/>
          </a:xfrm>
        </p:spPr>
        <p:txBody>
          <a:bodyPr vert="horz" lIns="91440" tIns="45720" rIns="91440" bIns="45720" rtlCol="0" anchor="t">
            <a:normAutofit/>
          </a:bodyPr>
          <a:lstStyle/>
          <a:p>
            <a:pPr algn="ctr"/>
            <a:r>
              <a:rPr lang="en-US" sz="2800" dirty="0"/>
              <a:t>Development and dissemination of publications and the operation of educational programs to promote safety and environmental protection related to recreational trails</a:t>
            </a:r>
            <a:br>
              <a:rPr lang="en-US" sz="1700" dirty="0"/>
            </a:br>
            <a:endParaRPr lang="en-US" sz="1700" dirty="0"/>
          </a:p>
        </p:txBody>
      </p:sp>
      <p:pic>
        <p:nvPicPr>
          <p:cNvPr id="15" name="Picture 14" descr="A picture containing text, tree, outdoor, rock&#10;&#10;Description automatically generated">
            <a:extLst>
              <a:ext uri="{FF2B5EF4-FFF2-40B4-BE49-F238E27FC236}">
                <a16:creationId xmlns:a16="http://schemas.microsoft.com/office/drawing/2014/main" id="{B332A500-76AE-48CF-9120-744D878651FC}"/>
              </a:ext>
            </a:extLst>
          </p:cNvPr>
          <p:cNvPicPr>
            <a:picLocks noChangeAspect="1"/>
          </p:cNvPicPr>
          <p:nvPr/>
        </p:nvPicPr>
        <p:blipFill rotWithShape="1">
          <a:blip r:embed="rId6"/>
          <a:srcRect l="17816" r="15300" b="-2"/>
          <a:stretch/>
        </p:blipFill>
        <p:spPr>
          <a:xfrm>
            <a:off x="5764159" y="645834"/>
            <a:ext cx="2408070" cy="270034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Picture 6" descr="A picture containing outdoor, tree, grass, building&#10;&#10;Description automatically generated">
            <a:extLst>
              <a:ext uri="{FF2B5EF4-FFF2-40B4-BE49-F238E27FC236}">
                <a16:creationId xmlns:a16="http://schemas.microsoft.com/office/drawing/2014/main" id="{B5B5596E-8B97-428B-B92A-BA0CE40E7C0E}"/>
              </a:ext>
            </a:extLst>
          </p:cNvPr>
          <p:cNvPicPr>
            <a:picLocks noChangeAspect="1"/>
          </p:cNvPicPr>
          <p:nvPr/>
        </p:nvPicPr>
        <p:blipFill rotWithShape="1">
          <a:blip r:embed="rId7"/>
          <a:srcRect l="15946" r="17171" b="-2"/>
          <a:stretch/>
        </p:blipFill>
        <p:spPr>
          <a:xfrm>
            <a:off x="8337863" y="645834"/>
            <a:ext cx="2408070" cy="270034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5" name="Picture 4" descr="A group of poles in a wooded area&#10;&#10;Description automatically generated with low confidence">
            <a:extLst>
              <a:ext uri="{FF2B5EF4-FFF2-40B4-BE49-F238E27FC236}">
                <a16:creationId xmlns:a16="http://schemas.microsoft.com/office/drawing/2014/main" id="{AFB35A7A-0F76-446E-938F-BEB590D3F79E}"/>
              </a:ext>
            </a:extLst>
          </p:cNvPr>
          <p:cNvPicPr>
            <a:picLocks noChangeAspect="1"/>
          </p:cNvPicPr>
          <p:nvPr/>
        </p:nvPicPr>
        <p:blipFill rotWithShape="1">
          <a:blip r:embed="rId8"/>
          <a:srcRect l="16072" r="24423" b="2"/>
          <a:stretch/>
        </p:blipFill>
        <p:spPr>
          <a:xfrm>
            <a:off x="5762676" y="3509766"/>
            <a:ext cx="2408521" cy="270170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1" name="Picture 10" descr="A bench in a park&#10;&#10;Description automatically generated with low confidence">
            <a:extLst>
              <a:ext uri="{FF2B5EF4-FFF2-40B4-BE49-F238E27FC236}">
                <a16:creationId xmlns:a16="http://schemas.microsoft.com/office/drawing/2014/main" id="{A7E5A35A-5787-4408-B63A-9A167AA28B70}"/>
              </a:ext>
            </a:extLst>
          </p:cNvPr>
          <p:cNvPicPr>
            <a:picLocks noChangeAspect="1"/>
          </p:cNvPicPr>
          <p:nvPr/>
        </p:nvPicPr>
        <p:blipFill rotWithShape="1">
          <a:blip r:embed="rId9"/>
          <a:srcRect l="18836" r="14305" b="3"/>
          <a:stretch/>
        </p:blipFill>
        <p:spPr>
          <a:xfrm>
            <a:off x="8333547" y="3509766"/>
            <a:ext cx="2408521" cy="270170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6" name="Rectangle 45">
            <a:extLst>
              <a:ext uri="{FF2B5EF4-FFF2-40B4-BE49-F238E27FC236}">
                <a16:creationId xmlns:a16="http://schemas.microsoft.com/office/drawing/2014/main" id="{DFA763DD-6CAA-4A17-BE2B-2496C161C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5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68E8-0259-4160-A9EF-07FD74C5235E}"/>
              </a:ext>
            </a:extLst>
          </p:cNvPr>
          <p:cNvSpPr>
            <a:spLocks noGrp="1"/>
          </p:cNvSpPr>
          <p:nvPr>
            <p:ph type="title"/>
          </p:nvPr>
        </p:nvSpPr>
        <p:spPr>
          <a:xfrm>
            <a:off x="2116834" y="794994"/>
            <a:ext cx="7958331" cy="1077229"/>
          </a:xfrm>
        </p:spPr>
        <p:txBody>
          <a:bodyPr>
            <a:normAutofit/>
          </a:bodyPr>
          <a:lstStyle/>
          <a:p>
            <a:pPr algn="ctr"/>
            <a:r>
              <a:rPr lang="en-US" sz="4400" dirty="0"/>
              <a:t>Types of Trail Projects</a:t>
            </a:r>
          </a:p>
        </p:txBody>
      </p:sp>
      <p:sp>
        <p:nvSpPr>
          <p:cNvPr id="3" name="Content Placeholder 2">
            <a:extLst>
              <a:ext uri="{FF2B5EF4-FFF2-40B4-BE49-F238E27FC236}">
                <a16:creationId xmlns:a16="http://schemas.microsoft.com/office/drawing/2014/main" id="{4B11899C-00F8-470C-A100-D59102E2AC2F}"/>
              </a:ext>
            </a:extLst>
          </p:cNvPr>
          <p:cNvSpPr>
            <a:spLocks noGrp="1"/>
          </p:cNvSpPr>
          <p:nvPr>
            <p:ph idx="1"/>
          </p:nvPr>
        </p:nvSpPr>
        <p:spPr>
          <a:xfrm>
            <a:off x="1776845" y="1756065"/>
            <a:ext cx="8793294" cy="4426526"/>
          </a:xfrm>
        </p:spPr>
        <p:txBody>
          <a:bodyPr>
            <a:normAutofit fontScale="92500" lnSpcReduction="10000"/>
          </a:bodyPr>
          <a:lstStyle/>
          <a:p>
            <a:r>
              <a:rPr lang="en-US" dirty="0"/>
              <a:t>Non – Motorized for a Single Use</a:t>
            </a:r>
          </a:p>
          <a:p>
            <a:pPr lvl="1"/>
            <a:r>
              <a:rPr lang="en-US" dirty="0"/>
              <a:t>Intended to benefit only one mode of non-motorized recreational trail use such as pedestrian only or equestrian only</a:t>
            </a:r>
          </a:p>
          <a:p>
            <a:pPr lvl="1"/>
            <a:r>
              <a:rPr lang="en-US" dirty="0"/>
              <a:t>Includes trailhead and trailside improvements for non-motorized, single use trails (such as lighting)</a:t>
            </a:r>
          </a:p>
          <a:p>
            <a:pPr lvl="1"/>
            <a:r>
              <a:rPr lang="en-US" dirty="0"/>
              <a:t>Maximum Federal Share: $200,000.00</a:t>
            </a:r>
          </a:p>
          <a:p>
            <a:r>
              <a:rPr lang="en-US" dirty="0"/>
              <a:t>Non – Motorized for Diverse Use</a:t>
            </a:r>
          </a:p>
          <a:p>
            <a:pPr lvl="1"/>
            <a:r>
              <a:rPr lang="en-US" dirty="0"/>
              <a:t>Intended to benefit more than one mode of non-motorized recreational trail use such as walking, skating, and bicycling; pedestrian and equestrian use; equestrian and bicycle use; etc.</a:t>
            </a:r>
          </a:p>
          <a:p>
            <a:pPr lvl="1"/>
            <a:r>
              <a:rPr lang="en-US" dirty="0"/>
              <a:t>Maximum Federal Share: $400,000.00</a:t>
            </a:r>
          </a:p>
        </p:txBody>
      </p:sp>
    </p:spTree>
    <p:extLst>
      <p:ext uri="{BB962C8B-B14F-4D97-AF65-F5344CB8AC3E}">
        <p14:creationId xmlns:p14="http://schemas.microsoft.com/office/powerpoint/2010/main" val="1845760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D37F-5291-4904-8D07-99CB24949F5C}"/>
              </a:ext>
            </a:extLst>
          </p:cNvPr>
          <p:cNvSpPr>
            <a:spLocks noGrp="1"/>
          </p:cNvSpPr>
          <p:nvPr>
            <p:ph type="title"/>
          </p:nvPr>
        </p:nvSpPr>
        <p:spPr>
          <a:xfrm>
            <a:off x="2116834" y="808056"/>
            <a:ext cx="7958331" cy="1077229"/>
          </a:xfrm>
        </p:spPr>
        <p:txBody>
          <a:bodyPr>
            <a:normAutofit/>
          </a:bodyPr>
          <a:lstStyle/>
          <a:p>
            <a:pPr algn="ctr"/>
            <a:r>
              <a:rPr lang="en-US" sz="4400" dirty="0"/>
              <a:t>Types of Trail Projects</a:t>
            </a:r>
          </a:p>
        </p:txBody>
      </p:sp>
      <p:sp>
        <p:nvSpPr>
          <p:cNvPr id="3" name="Content Placeholder 2">
            <a:extLst>
              <a:ext uri="{FF2B5EF4-FFF2-40B4-BE49-F238E27FC236}">
                <a16:creationId xmlns:a16="http://schemas.microsoft.com/office/drawing/2014/main" id="{C8A5FCCD-5412-47EE-90C1-7FC4CFFE7F5F}"/>
              </a:ext>
            </a:extLst>
          </p:cNvPr>
          <p:cNvSpPr>
            <a:spLocks noGrp="1"/>
          </p:cNvSpPr>
          <p:nvPr>
            <p:ph idx="1"/>
          </p:nvPr>
        </p:nvSpPr>
        <p:spPr>
          <a:xfrm>
            <a:off x="1444336" y="2052116"/>
            <a:ext cx="9125803" cy="3997828"/>
          </a:xfrm>
        </p:spPr>
        <p:txBody>
          <a:bodyPr>
            <a:normAutofit/>
          </a:bodyPr>
          <a:lstStyle/>
          <a:p>
            <a:r>
              <a:rPr lang="en-US" dirty="0"/>
              <a:t>Motorized for Diverse Use</a:t>
            </a:r>
          </a:p>
          <a:p>
            <a:pPr lvl="1"/>
            <a:r>
              <a:rPr lang="en-US" dirty="0"/>
              <a:t>Intended to benefit more than one mode of motorized recreational use such as motorcycle and ATV use; ATV and 4x4 OHV (truck) use; etc.</a:t>
            </a:r>
          </a:p>
          <a:p>
            <a:pPr lvl="1"/>
            <a:r>
              <a:rPr lang="en-US" dirty="0"/>
              <a:t>May be classified in this category if the project also benefits some non-motorized uses (it is not necessary to exclude non-motorized uses), but the primary intent must be for the benefit of motorized use</a:t>
            </a:r>
          </a:p>
          <a:p>
            <a:pPr lvl="1"/>
            <a:r>
              <a:rPr lang="en-US" dirty="0"/>
              <a:t>Maximum Federal Share: $524,937.00</a:t>
            </a:r>
          </a:p>
          <a:p>
            <a:endParaRPr lang="en-US" dirty="0"/>
          </a:p>
        </p:txBody>
      </p:sp>
    </p:spTree>
    <p:extLst>
      <p:ext uri="{BB962C8B-B14F-4D97-AF65-F5344CB8AC3E}">
        <p14:creationId xmlns:p14="http://schemas.microsoft.com/office/powerpoint/2010/main" val="5384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5" name="Freeform: Shape 2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9" name="Rectangle 28">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Shape 3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32">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B115-7C4A-4595-BB64-7C55037936BB}"/>
              </a:ext>
            </a:extLst>
          </p:cNvPr>
          <p:cNvSpPr>
            <a:spLocks noGrp="1"/>
          </p:cNvSpPr>
          <p:nvPr>
            <p:ph type="title"/>
          </p:nvPr>
        </p:nvSpPr>
        <p:spPr>
          <a:xfrm>
            <a:off x="1913708" y="2282700"/>
            <a:ext cx="8099267" cy="3916764"/>
          </a:xfrm>
        </p:spPr>
        <p:txBody>
          <a:bodyPr vert="horz" lIns="91440" tIns="45720" rIns="91440" bIns="45720" rtlCol="0" anchor="t">
            <a:normAutofit/>
          </a:bodyPr>
          <a:lstStyle/>
          <a:p>
            <a:pPr algn="l"/>
            <a:r>
              <a:rPr lang="en-US" sz="4400" dirty="0"/>
              <a:t>- Program Updates</a:t>
            </a:r>
            <a:br>
              <a:rPr lang="en-US" sz="4400" dirty="0"/>
            </a:br>
            <a:r>
              <a:rPr lang="en-US" sz="4400" dirty="0"/>
              <a:t>- General Program Eligibility</a:t>
            </a:r>
            <a:br>
              <a:rPr lang="en-US" sz="4400" dirty="0"/>
            </a:br>
            <a:r>
              <a:rPr lang="en-US" sz="4400" dirty="0"/>
              <a:t>- Application Process</a:t>
            </a:r>
            <a:br>
              <a:rPr lang="en-US" sz="4400" dirty="0"/>
            </a:br>
            <a:r>
              <a:rPr lang="en-US" sz="4400" dirty="0"/>
              <a:t>- Open Discussion and    </a:t>
            </a:r>
            <a:br>
              <a:rPr lang="en-US" sz="4400" dirty="0"/>
            </a:br>
            <a:r>
              <a:rPr lang="en-US" sz="4400" dirty="0"/>
              <a:t>  Questions and Answers</a:t>
            </a:r>
            <a:br>
              <a:rPr lang="en-US" sz="4400" dirty="0"/>
            </a:br>
            <a:endParaRPr lang="en-US" sz="4400" dirty="0"/>
          </a:p>
        </p:txBody>
      </p:sp>
    </p:spTree>
    <p:extLst>
      <p:ext uri="{BB962C8B-B14F-4D97-AF65-F5344CB8AC3E}">
        <p14:creationId xmlns:p14="http://schemas.microsoft.com/office/powerpoint/2010/main" val="105132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D59C-AD71-4710-8957-A7661D03325C}"/>
              </a:ext>
            </a:extLst>
          </p:cNvPr>
          <p:cNvSpPr>
            <a:spLocks noGrp="1"/>
          </p:cNvSpPr>
          <p:nvPr>
            <p:ph type="title"/>
          </p:nvPr>
        </p:nvSpPr>
        <p:spPr>
          <a:xfrm>
            <a:off x="2126785" y="699616"/>
            <a:ext cx="7958331" cy="1077229"/>
          </a:xfrm>
        </p:spPr>
        <p:txBody>
          <a:bodyPr>
            <a:normAutofit/>
          </a:bodyPr>
          <a:lstStyle/>
          <a:p>
            <a:pPr algn="ctr"/>
            <a:r>
              <a:rPr lang="en-US" sz="4400" dirty="0"/>
              <a:t>Types of Trail Projects</a:t>
            </a:r>
          </a:p>
        </p:txBody>
      </p:sp>
      <p:sp>
        <p:nvSpPr>
          <p:cNvPr id="3" name="Content Placeholder 2">
            <a:extLst>
              <a:ext uri="{FF2B5EF4-FFF2-40B4-BE49-F238E27FC236}">
                <a16:creationId xmlns:a16="http://schemas.microsoft.com/office/drawing/2014/main" id="{C48D874C-5C9A-4415-98ED-4AE8AE496347}"/>
              </a:ext>
            </a:extLst>
          </p:cNvPr>
          <p:cNvSpPr>
            <a:spLocks noGrp="1"/>
          </p:cNvSpPr>
          <p:nvPr>
            <p:ph idx="1"/>
          </p:nvPr>
        </p:nvSpPr>
        <p:spPr>
          <a:xfrm>
            <a:off x="1641764" y="1776845"/>
            <a:ext cx="8928375" cy="4655128"/>
          </a:xfrm>
        </p:spPr>
        <p:txBody>
          <a:bodyPr>
            <a:normAutofit fontScale="92500" lnSpcReduction="20000"/>
          </a:bodyPr>
          <a:lstStyle/>
          <a:p>
            <a:r>
              <a:rPr lang="en-US" dirty="0"/>
              <a:t>Educational Projects</a:t>
            </a:r>
          </a:p>
          <a:p>
            <a:pPr lvl="1"/>
            <a:r>
              <a:rPr lang="en-US" dirty="0"/>
              <a:t>Intended to benefit groups disseminating educational publications and operating educational programs which promote safety and environmental protection</a:t>
            </a:r>
          </a:p>
          <a:p>
            <a:pPr lvl="1"/>
            <a:r>
              <a:rPr lang="en-US" dirty="0"/>
              <a:t>Typical education projects may include:</a:t>
            </a:r>
          </a:p>
          <a:p>
            <a:pPr lvl="2"/>
            <a:r>
              <a:rPr lang="en-US" dirty="0"/>
              <a:t>Development and operation of trail safety education programs</a:t>
            </a:r>
          </a:p>
          <a:p>
            <a:pPr lvl="2"/>
            <a:r>
              <a:rPr lang="en-US" dirty="0"/>
              <a:t>Development and operation of trail-related environmental education programs</a:t>
            </a:r>
          </a:p>
          <a:p>
            <a:pPr lvl="2"/>
            <a:r>
              <a:rPr lang="en-US" dirty="0"/>
              <a:t>Development and delivery of training on trail accessibility and sustainability</a:t>
            </a:r>
          </a:p>
          <a:p>
            <a:pPr lvl="2"/>
            <a:r>
              <a:rPr lang="en-US" dirty="0"/>
              <a:t>Production of trail-related educational materials, including information displays, in print, video, audio, interactive computer displays, etc. </a:t>
            </a:r>
          </a:p>
          <a:p>
            <a:pPr lvl="1"/>
            <a:r>
              <a:rPr lang="en-US" dirty="0"/>
              <a:t>Maximum Federal Share: $87,489.00</a:t>
            </a:r>
          </a:p>
          <a:p>
            <a:pPr marL="0" indent="0">
              <a:buNone/>
            </a:pPr>
            <a:r>
              <a:rPr lang="en-US" dirty="0"/>
              <a:t>Interested parties MUST consult with ADECA’s Recreation and Conservation Programs staff PRIOR to submitting an educational grant application.</a:t>
            </a:r>
          </a:p>
          <a:p>
            <a:endParaRPr lang="en-US" dirty="0"/>
          </a:p>
        </p:txBody>
      </p:sp>
    </p:spTree>
    <p:extLst>
      <p:ext uri="{BB962C8B-B14F-4D97-AF65-F5344CB8AC3E}">
        <p14:creationId xmlns:p14="http://schemas.microsoft.com/office/powerpoint/2010/main" val="3831839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58C5-3DA4-485B-9DEC-3A74A3395F0F}"/>
              </a:ext>
            </a:extLst>
          </p:cNvPr>
          <p:cNvSpPr>
            <a:spLocks noGrp="1"/>
          </p:cNvSpPr>
          <p:nvPr>
            <p:ph type="title"/>
          </p:nvPr>
        </p:nvSpPr>
        <p:spPr>
          <a:xfrm>
            <a:off x="1973679" y="808056"/>
            <a:ext cx="7958331" cy="1077229"/>
          </a:xfrm>
        </p:spPr>
        <p:txBody>
          <a:bodyPr>
            <a:normAutofit/>
          </a:bodyPr>
          <a:lstStyle/>
          <a:p>
            <a:pPr algn="ctr"/>
            <a:r>
              <a:rPr lang="en-US" sz="4400" dirty="0"/>
              <a:t>Thresholds</a:t>
            </a:r>
          </a:p>
        </p:txBody>
      </p:sp>
      <p:sp>
        <p:nvSpPr>
          <p:cNvPr id="3" name="Content Placeholder 2">
            <a:extLst>
              <a:ext uri="{FF2B5EF4-FFF2-40B4-BE49-F238E27FC236}">
                <a16:creationId xmlns:a16="http://schemas.microsoft.com/office/drawing/2014/main" id="{530E5B99-16C1-456C-A458-DCD0246E9D51}"/>
              </a:ext>
            </a:extLst>
          </p:cNvPr>
          <p:cNvSpPr>
            <a:spLocks noGrp="1"/>
          </p:cNvSpPr>
          <p:nvPr>
            <p:ph idx="1"/>
          </p:nvPr>
        </p:nvSpPr>
        <p:spPr>
          <a:xfrm>
            <a:off x="2078182" y="1885285"/>
            <a:ext cx="8491957" cy="4371824"/>
          </a:xfrm>
        </p:spPr>
        <p:txBody>
          <a:bodyPr>
            <a:normAutofit/>
          </a:bodyPr>
          <a:lstStyle/>
          <a:p>
            <a:pPr marL="0" indent="0">
              <a:buNone/>
            </a:pPr>
            <a:r>
              <a:rPr lang="en-US" dirty="0"/>
              <a:t>Prospective applicants are not eligible to apply if:</a:t>
            </a:r>
          </a:p>
          <a:p>
            <a:r>
              <a:rPr lang="en-US" dirty="0"/>
              <a:t>The entity has an open Land and Water Conservation Fund (LWCF) or RTP grant as of September 12, 2022</a:t>
            </a:r>
          </a:p>
          <a:p>
            <a:r>
              <a:rPr lang="en-US" dirty="0"/>
              <a:t>The entity has unresolved compliance issues from a previous LWCF or RTP grant</a:t>
            </a:r>
          </a:p>
          <a:p>
            <a:r>
              <a:rPr lang="en-US" dirty="0"/>
              <a:t>The entity did not respond in writing to a LWCF or RTP inspection report which contained deficiencies and the entity has not obtained approval of a Correction Action Plan for previous compliance issues</a:t>
            </a:r>
          </a:p>
          <a:p>
            <a:endParaRPr lang="en-US" dirty="0"/>
          </a:p>
        </p:txBody>
      </p:sp>
    </p:spTree>
    <p:extLst>
      <p:ext uri="{BB962C8B-B14F-4D97-AF65-F5344CB8AC3E}">
        <p14:creationId xmlns:p14="http://schemas.microsoft.com/office/powerpoint/2010/main" val="1886834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1" name="Freeform: Shape 10">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5" name="Rectangle 1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F4EF4-8FDE-4EA5-9EBA-2EED249026CC}"/>
              </a:ext>
            </a:extLst>
          </p:cNvPr>
          <p:cNvSpPr>
            <a:spLocks noGrp="1"/>
          </p:cNvSpPr>
          <p:nvPr>
            <p:ph type="ctrTitle"/>
          </p:nvPr>
        </p:nvSpPr>
        <p:spPr>
          <a:xfrm>
            <a:off x="2193167" y="2590984"/>
            <a:ext cx="7369642" cy="3608480"/>
          </a:xfrm>
        </p:spPr>
        <p:txBody>
          <a:bodyPr>
            <a:normAutofit/>
          </a:bodyPr>
          <a:lstStyle/>
          <a:p>
            <a:pPr algn="l"/>
            <a:r>
              <a:rPr lang="en-US" sz="8000" dirty="0"/>
              <a:t>Application Process </a:t>
            </a:r>
          </a:p>
        </p:txBody>
      </p:sp>
    </p:spTree>
    <p:extLst>
      <p:ext uri="{BB962C8B-B14F-4D97-AF65-F5344CB8AC3E}">
        <p14:creationId xmlns:p14="http://schemas.microsoft.com/office/powerpoint/2010/main" val="3530533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1" name="Freeform: Shape 10">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5" name="Rectangle 1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F4EF4-8FDE-4EA5-9EBA-2EED249026CC}"/>
              </a:ext>
            </a:extLst>
          </p:cNvPr>
          <p:cNvSpPr>
            <a:spLocks noGrp="1"/>
          </p:cNvSpPr>
          <p:nvPr>
            <p:ph type="ctrTitle"/>
          </p:nvPr>
        </p:nvSpPr>
        <p:spPr>
          <a:xfrm>
            <a:off x="2193167" y="2590984"/>
            <a:ext cx="7369642" cy="3608480"/>
          </a:xfrm>
        </p:spPr>
        <p:txBody>
          <a:bodyPr>
            <a:normAutofit/>
          </a:bodyPr>
          <a:lstStyle/>
          <a:p>
            <a:pPr algn="l"/>
            <a:r>
              <a:rPr lang="en-US" sz="8000" dirty="0"/>
              <a:t>Application Checklist</a:t>
            </a:r>
          </a:p>
        </p:txBody>
      </p:sp>
    </p:spTree>
    <p:extLst>
      <p:ext uri="{BB962C8B-B14F-4D97-AF65-F5344CB8AC3E}">
        <p14:creationId xmlns:p14="http://schemas.microsoft.com/office/powerpoint/2010/main" val="1035836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rmAutofit/>
          </a:bodyPr>
          <a:lstStyle/>
          <a:p>
            <a:pPr algn="ctr"/>
            <a:r>
              <a:rPr lang="en-US" sz="4400" dirty="0"/>
              <a:t>Application Cover Sheet</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2052116"/>
            <a:ext cx="8196809" cy="3997828"/>
          </a:xfrm>
        </p:spPr>
        <p:txBody>
          <a:bodyPr>
            <a:noAutofit/>
          </a:bodyPr>
          <a:lstStyle/>
          <a:p>
            <a:r>
              <a:rPr lang="en-US" sz="2100" dirty="0"/>
              <a:t>Applicant’s Information</a:t>
            </a:r>
          </a:p>
          <a:p>
            <a:r>
              <a:rPr lang="en-US" sz="2100" dirty="0"/>
              <a:t>Project Information</a:t>
            </a:r>
          </a:p>
          <a:p>
            <a:r>
              <a:rPr lang="en-US" sz="2100" dirty="0"/>
              <a:t>Project Location</a:t>
            </a:r>
          </a:p>
          <a:p>
            <a:r>
              <a:rPr lang="en-US" sz="2100" dirty="0"/>
              <a:t>District Information</a:t>
            </a:r>
          </a:p>
          <a:p>
            <a:r>
              <a:rPr lang="en-US" sz="2100" dirty="0"/>
              <a:t>Contact Information</a:t>
            </a:r>
          </a:p>
        </p:txBody>
      </p:sp>
    </p:spTree>
    <p:extLst>
      <p:ext uri="{BB962C8B-B14F-4D97-AF65-F5344CB8AC3E}">
        <p14:creationId xmlns:p14="http://schemas.microsoft.com/office/powerpoint/2010/main" val="1103938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rmAutofit/>
          </a:bodyPr>
          <a:lstStyle/>
          <a:p>
            <a:pPr algn="ctr"/>
            <a:r>
              <a:rPr lang="en-US" sz="4400" dirty="0"/>
              <a:t>Project Information</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2052116"/>
            <a:ext cx="8196809" cy="3997828"/>
          </a:xfrm>
        </p:spPr>
        <p:txBody>
          <a:bodyPr>
            <a:noAutofit/>
          </a:bodyPr>
          <a:lstStyle/>
          <a:p>
            <a:r>
              <a:rPr lang="en-US" sz="2100" dirty="0"/>
              <a:t>Name of the Project</a:t>
            </a:r>
          </a:p>
          <a:p>
            <a:r>
              <a:rPr lang="en-US" sz="2100" dirty="0"/>
              <a:t>Length of Trail (</a:t>
            </a:r>
            <a:r>
              <a:rPr lang="en-US" sz="2100" dirty="0" err="1"/>
              <a:t>lf</a:t>
            </a:r>
            <a:r>
              <a:rPr lang="en-US" sz="2100" dirty="0"/>
              <a:t>)</a:t>
            </a:r>
          </a:p>
          <a:p>
            <a:r>
              <a:rPr lang="en-US" sz="2100" dirty="0"/>
              <a:t>Width of Trail</a:t>
            </a:r>
          </a:p>
          <a:p>
            <a:r>
              <a:rPr lang="en-US" sz="2100" dirty="0"/>
              <a:t>Trail Surface Type</a:t>
            </a:r>
          </a:p>
          <a:p>
            <a:r>
              <a:rPr lang="en-US" sz="2100" dirty="0"/>
              <a:t>Application Type (motorized, educational, etc.)</a:t>
            </a:r>
          </a:p>
          <a:p>
            <a:r>
              <a:rPr lang="en-US" sz="2100" dirty="0"/>
              <a:t>Type of Applicant</a:t>
            </a:r>
          </a:p>
          <a:p>
            <a:r>
              <a:rPr lang="en-US" sz="2100" dirty="0"/>
              <a:t>Project Costs</a:t>
            </a:r>
          </a:p>
          <a:p>
            <a:r>
              <a:rPr lang="en-US" sz="2100" dirty="0"/>
              <a:t>Brief Project Description</a:t>
            </a:r>
          </a:p>
        </p:txBody>
      </p:sp>
    </p:spTree>
    <p:extLst>
      <p:ext uri="{BB962C8B-B14F-4D97-AF65-F5344CB8AC3E}">
        <p14:creationId xmlns:p14="http://schemas.microsoft.com/office/powerpoint/2010/main" val="1849641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1" name="Freeform: Shape 10">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5" name="Rectangle 1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F4EF4-8FDE-4EA5-9EBA-2EED249026CC}"/>
              </a:ext>
            </a:extLst>
          </p:cNvPr>
          <p:cNvSpPr>
            <a:spLocks noGrp="1"/>
          </p:cNvSpPr>
          <p:nvPr>
            <p:ph type="ctrTitle"/>
          </p:nvPr>
        </p:nvSpPr>
        <p:spPr>
          <a:xfrm>
            <a:off x="2193167" y="2590984"/>
            <a:ext cx="7369642" cy="3608480"/>
          </a:xfrm>
        </p:spPr>
        <p:txBody>
          <a:bodyPr>
            <a:normAutofit/>
          </a:bodyPr>
          <a:lstStyle/>
          <a:p>
            <a:pPr algn="l"/>
            <a:r>
              <a:rPr lang="en-US" sz="8000" dirty="0"/>
              <a:t>Application Evaluation Criteria</a:t>
            </a:r>
          </a:p>
        </p:txBody>
      </p:sp>
    </p:spTree>
    <p:extLst>
      <p:ext uri="{BB962C8B-B14F-4D97-AF65-F5344CB8AC3E}">
        <p14:creationId xmlns:p14="http://schemas.microsoft.com/office/powerpoint/2010/main" val="3025249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53967-BAA3-449D-BB11-3457F84DC371}"/>
              </a:ext>
            </a:extLst>
          </p:cNvPr>
          <p:cNvSpPr>
            <a:spLocks noGrp="1"/>
          </p:cNvSpPr>
          <p:nvPr>
            <p:ph idx="1"/>
          </p:nvPr>
        </p:nvSpPr>
        <p:spPr>
          <a:xfrm>
            <a:off x="2773599" y="748145"/>
            <a:ext cx="7796540" cy="5301799"/>
          </a:xfrm>
        </p:spPr>
        <p:txBody>
          <a:bodyPr/>
          <a:lstStyle/>
          <a:p>
            <a:pPr marL="457200" indent="-457200">
              <a:buAutoNum type="arabicPeriod"/>
            </a:pPr>
            <a:r>
              <a:rPr lang="en-US" dirty="0"/>
              <a:t>Describe the degree to which the project’s scope and feasibility meet the project area’s recreational needs.  </a:t>
            </a:r>
          </a:p>
          <a:p>
            <a:pPr marL="457200" indent="-457200">
              <a:buAutoNum type="arabicPeriod"/>
            </a:pPr>
            <a:r>
              <a:rPr lang="en-US" dirty="0"/>
              <a:t>Describe the ways in which the project provides for the greatest number of compatible recreational purposes. </a:t>
            </a:r>
          </a:p>
          <a:p>
            <a:pPr marL="457200" indent="-457200">
              <a:buAutoNum type="arabicPeriod"/>
            </a:pPr>
            <a:r>
              <a:rPr lang="en-US" dirty="0"/>
              <a:t>Describe the ways in which the project provides a new, unique, or more effective means for making trail opportunities available to the public.</a:t>
            </a:r>
          </a:p>
          <a:p>
            <a:pPr marL="457200" indent="-457200">
              <a:buAutoNum type="arabicPeriod"/>
            </a:pPr>
            <a:r>
              <a:rPr lang="en-US" dirty="0"/>
              <a:t>Describe the ways in which the project facilitates the access and use of trails by persons with disabilities, older adults, economically disadvantaged, and other special populations or groups. </a:t>
            </a:r>
          </a:p>
        </p:txBody>
      </p:sp>
    </p:spTree>
    <p:extLst>
      <p:ext uri="{BB962C8B-B14F-4D97-AF65-F5344CB8AC3E}">
        <p14:creationId xmlns:p14="http://schemas.microsoft.com/office/powerpoint/2010/main" val="2926103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53967-BAA3-449D-BB11-3457F84DC371}"/>
              </a:ext>
            </a:extLst>
          </p:cNvPr>
          <p:cNvSpPr>
            <a:spLocks noGrp="1"/>
          </p:cNvSpPr>
          <p:nvPr>
            <p:ph idx="1"/>
          </p:nvPr>
        </p:nvSpPr>
        <p:spPr>
          <a:xfrm>
            <a:off x="2773599" y="748145"/>
            <a:ext cx="7796540" cy="5301799"/>
          </a:xfrm>
        </p:spPr>
        <p:txBody>
          <a:bodyPr/>
          <a:lstStyle/>
          <a:p>
            <a:pPr marL="457200" indent="-457200">
              <a:buFont typeface="+mj-lt"/>
              <a:buAutoNum type="arabicPeriod" startAt="5"/>
            </a:pPr>
            <a:r>
              <a:rPr lang="en-US" dirty="0"/>
              <a:t>Describe the ways in which the project creates opportunities for new partnerships between trail users, private interest groups, and public agencies within the project area. Describe the ways in which the project provides for the greatest number of compatible recreational purposes. </a:t>
            </a:r>
          </a:p>
          <a:p>
            <a:pPr marL="457200" indent="-457200">
              <a:buAutoNum type="arabicPeriod" startAt="5"/>
            </a:pPr>
            <a:r>
              <a:rPr lang="en-US" dirty="0"/>
              <a:t>Describe the ways in which the project uses the grant funds to leverage other public or private investments (in the form of services and materials as well as dollars). </a:t>
            </a:r>
          </a:p>
          <a:p>
            <a:pPr marL="457200" indent="-457200">
              <a:buAutoNum type="arabicPeriod" startAt="5"/>
            </a:pPr>
            <a:r>
              <a:rPr lang="en-US" dirty="0"/>
              <a:t>Describe the degree of commitment to continue operation and maintenance of the project. Include an operation and maintenance plan detailing the amount of money needed to operate and maintain the trail/facility after project completion and identify who will be responsible for these activities. </a:t>
            </a:r>
          </a:p>
        </p:txBody>
      </p:sp>
    </p:spTree>
    <p:extLst>
      <p:ext uri="{BB962C8B-B14F-4D97-AF65-F5344CB8AC3E}">
        <p14:creationId xmlns:p14="http://schemas.microsoft.com/office/powerpoint/2010/main" val="2615795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53967-BAA3-449D-BB11-3457F84DC371}"/>
              </a:ext>
            </a:extLst>
          </p:cNvPr>
          <p:cNvSpPr>
            <a:spLocks noGrp="1"/>
          </p:cNvSpPr>
          <p:nvPr>
            <p:ph idx="1"/>
          </p:nvPr>
        </p:nvSpPr>
        <p:spPr>
          <a:xfrm>
            <a:off x="2773599" y="748145"/>
            <a:ext cx="7796540" cy="5301799"/>
          </a:xfrm>
        </p:spPr>
        <p:txBody>
          <a:bodyPr>
            <a:normAutofit/>
          </a:bodyPr>
          <a:lstStyle/>
          <a:p>
            <a:pPr marL="457200" indent="-457200">
              <a:buFont typeface="+mj-lt"/>
              <a:buAutoNum type="arabicPeriod" startAt="8"/>
            </a:pPr>
            <a:r>
              <a:rPr lang="en-US" dirty="0"/>
              <a:t>The degree to which community involvement is addressed: i.e., (A) Project idea originated with trail users or a community group that has substantial knowledge, and (B) The private sector (including individual citizens, community groups, and/or local business enterprises) has participated in the development of the proposed idea and has made commitments of labor, money, or materials to support project implementation. Describe the ways in which the project uses the grant funds to leverage other public or private investments (in the form of services and materials as well as dollars). </a:t>
            </a:r>
          </a:p>
          <a:p>
            <a:pPr marL="457200" indent="-457200">
              <a:buAutoNum type="arabicPeriod" startAt="8"/>
            </a:pPr>
            <a:r>
              <a:rPr lang="en-US" dirty="0"/>
              <a:t>Describe in detail how the trail will be managed. Include a discussion on season length, hours of operation, limitations on use, enforcement provisions, and scheduling.</a:t>
            </a:r>
          </a:p>
        </p:txBody>
      </p:sp>
    </p:spTree>
    <p:extLst>
      <p:ext uri="{BB962C8B-B14F-4D97-AF65-F5344CB8AC3E}">
        <p14:creationId xmlns:p14="http://schemas.microsoft.com/office/powerpoint/2010/main" val="237038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5" name="Freeform: Shape 2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9" name="Rectangle 28">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Shape 3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32">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D8878-5A0E-4FC8-842B-DC6F80BCBCBD}"/>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dirty="0"/>
              <a:t>Program Updates</a:t>
            </a:r>
          </a:p>
        </p:txBody>
      </p:sp>
    </p:spTree>
    <p:extLst>
      <p:ext uri="{BB962C8B-B14F-4D97-AF65-F5344CB8AC3E}">
        <p14:creationId xmlns:p14="http://schemas.microsoft.com/office/powerpoint/2010/main" val="2827548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53967-BAA3-449D-BB11-3457F84DC371}"/>
              </a:ext>
            </a:extLst>
          </p:cNvPr>
          <p:cNvSpPr>
            <a:spLocks noGrp="1"/>
          </p:cNvSpPr>
          <p:nvPr>
            <p:ph idx="1"/>
          </p:nvPr>
        </p:nvSpPr>
        <p:spPr>
          <a:xfrm>
            <a:off x="2773599" y="748145"/>
            <a:ext cx="7796540" cy="5301799"/>
          </a:xfrm>
        </p:spPr>
        <p:txBody>
          <a:bodyPr>
            <a:normAutofit/>
          </a:bodyPr>
          <a:lstStyle/>
          <a:p>
            <a:pPr marL="457200" indent="-457200">
              <a:buFont typeface="+mj-lt"/>
              <a:buAutoNum type="arabicPeriod" startAt="10"/>
            </a:pPr>
            <a:r>
              <a:rPr lang="en-US" dirty="0"/>
              <a:t>Identify and describe the service area of the project. Approximately how many people do you propose to serve with this project? Identify other trail resources in the service area by trail type (motorized, non-motorized, multi-use), distance, location in relation to the proposed trail, and ownership. </a:t>
            </a:r>
          </a:p>
        </p:txBody>
      </p:sp>
    </p:spTree>
    <p:extLst>
      <p:ext uri="{BB962C8B-B14F-4D97-AF65-F5344CB8AC3E}">
        <p14:creationId xmlns:p14="http://schemas.microsoft.com/office/powerpoint/2010/main" val="1132150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1" name="Freeform: Shape 10">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5" name="Rectangle 1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F4EF4-8FDE-4EA5-9EBA-2EED249026CC}"/>
              </a:ext>
            </a:extLst>
          </p:cNvPr>
          <p:cNvSpPr>
            <a:spLocks noGrp="1"/>
          </p:cNvSpPr>
          <p:nvPr>
            <p:ph type="ctrTitle"/>
          </p:nvPr>
        </p:nvSpPr>
        <p:spPr>
          <a:xfrm>
            <a:off x="2193167" y="2590984"/>
            <a:ext cx="7369642" cy="3608480"/>
          </a:xfrm>
        </p:spPr>
        <p:txBody>
          <a:bodyPr>
            <a:normAutofit/>
          </a:bodyPr>
          <a:lstStyle/>
          <a:p>
            <a:pPr algn="l"/>
            <a:r>
              <a:rPr lang="en-US" sz="8000" dirty="0"/>
              <a:t>Project Cost Estimate</a:t>
            </a:r>
          </a:p>
        </p:txBody>
      </p:sp>
    </p:spTree>
    <p:extLst>
      <p:ext uri="{BB962C8B-B14F-4D97-AF65-F5344CB8AC3E}">
        <p14:creationId xmlns:p14="http://schemas.microsoft.com/office/powerpoint/2010/main" val="907212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rmAutofit/>
          </a:bodyPr>
          <a:lstStyle/>
          <a:p>
            <a:pPr algn="ctr"/>
            <a:r>
              <a:rPr lang="en-US" sz="4400" dirty="0"/>
              <a:t>Project Cost Estimate</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2052116"/>
            <a:ext cx="8196809" cy="3997828"/>
          </a:xfrm>
        </p:spPr>
        <p:txBody>
          <a:bodyPr>
            <a:noAutofit/>
          </a:bodyPr>
          <a:lstStyle/>
          <a:p>
            <a:r>
              <a:rPr lang="en-US" sz="2100" dirty="0"/>
              <a:t>Acquisition</a:t>
            </a:r>
          </a:p>
          <a:p>
            <a:r>
              <a:rPr lang="en-US" sz="2100" dirty="0"/>
              <a:t>Construction Contracts</a:t>
            </a:r>
          </a:p>
          <a:p>
            <a:r>
              <a:rPr lang="en-US" sz="2100" dirty="0"/>
              <a:t>Equipment Rental</a:t>
            </a:r>
          </a:p>
          <a:p>
            <a:r>
              <a:rPr lang="en-US" sz="2100" dirty="0"/>
              <a:t>Labor</a:t>
            </a:r>
          </a:p>
          <a:p>
            <a:r>
              <a:rPr lang="en-US" sz="2100" dirty="0"/>
              <a:t>Signage</a:t>
            </a:r>
          </a:p>
          <a:p>
            <a:r>
              <a:rPr lang="en-US" sz="2100" dirty="0"/>
              <a:t>Supplies/Materials</a:t>
            </a:r>
          </a:p>
          <a:p>
            <a:r>
              <a:rPr lang="en-US" sz="2100" dirty="0"/>
              <a:t>Administration</a:t>
            </a:r>
          </a:p>
          <a:p>
            <a:r>
              <a:rPr lang="en-US" sz="2100" dirty="0"/>
              <a:t>Engineering</a:t>
            </a:r>
          </a:p>
        </p:txBody>
      </p:sp>
    </p:spTree>
    <p:extLst>
      <p:ext uri="{BB962C8B-B14F-4D97-AF65-F5344CB8AC3E}">
        <p14:creationId xmlns:p14="http://schemas.microsoft.com/office/powerpoint/2010/main" val="401391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1" name="Freeform: Shape 10">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5" name="Rectangle 1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F4EF4-8FDE-4EA5-9EBA-2EED249026CC}"/>
              </a:ext>
            </a:extLst>
          </p:cNvPr>
          <p:cNvSpPr>
            <a:spLocks noGrp="1"/>
          </p:cNvSpPr>
          <p:nvPr>
            <p:ph type="ctrTitle"/>
          </p:nvPr>
        </p:nvSpPr>
        <p:spPr>
          <a:xfrm>
            <a:off x="2193167" y="2590984"/>
            <a:ext cx="7369642" cy="3608480"/>
          </a:xfrm>
        </p:spPr>
        <p:txBody>
          <a:bodyPr>
            <a:normAutofit/>
          </a:bodyPr>
          <a:lstStyle/>
          <a:p>
            <a:pPr algn="l"/>
            <a:r>
              <a:rPr lang="en-US" sz="8000" dirty="0"/>
              <a:t>Environmental Screening Form</a:t>
            </a:r>
          </a:p>
        </p:txBody>
      </p:sp>
    </p:spTree>
    <p:extLst>
      <p:ext uri="{BB962C8B-B14F-4D97-AF65-F5344CB8AC3E}">
        <p14:creationId xmlns:p14="http://schemas.microsoft.com/office/powerpoint/2010/main" val="2281491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rmAutofit/>
          </a:bodyPr>
          <a:lstStyle/>
          <a:p>
            <a:pPr algn="ctr"/>
            <a:r>
              <a:rPr lang="en-US" sz="4400" dirty="0"/>
              <a:t>Environmental Resources</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2052116"/>
            <a:ext cx="8196809" cy="3997828"/>
          </a:xfrm>
        </p:spPr>
        <p:txBody>
          <a:bodyPr>
            <a:noAutofit/>
          </a:bodyPr>
          <a:lstStyle/>
          <a:p>
            <a:r>
              <a:rPr lang="en-US" sz="2100" dirty="0"/>
              <a:t>No Impacts or Not Applicable</a:t>
            </a:r>
          </a:p>
          <a:p>
            <a:r>
              <a:rPr lang="en-US" sz="2100" dirty="0"/>
              <a:t>Negligible Impacts</a:t>
            </a:r>
          </a:p>
          <a:p>
            <a:r>
              <a:rPr lang="en-US" sz="2100" dirty="0"/>
              <a:t>Minor Impacts</a:t>
            </a:r>
          </a:p>
          <a:p>
            <a:r>
              <a:rPr lang="en-US" sz="2100" dirty="0"/>
              <a:t>Impacts Exceed Minor </a:t>
            </a:r>
            <a:r>
              <a:rPr lang="en-US" sz="2100" i="1" dirty="0"/>
              <a:t>(EA/EIS required)</a:t>
            </a:r>
            <a:endParaRPr lang="en-US" sz="2100" dirty="0"/>
          </a:p>
          <a:p>
            <a:r>
              <a:rPr lang="en-US" sz="2100" dirty="0"/>
              <a:t>More Data Needed to Determine </a:t>
            </a:r>
            <a:r>
              <a:rPr lang="en-US" sz="2100" i="1" dirty="0"/>
              <a:t>(EA/EIS required)</a:t>
            </a:r>
            <a:endParaRPr lang="en-US" sz="2100" dirty="0"/>
          </a:p>
        </p:txBody>
      </p:sp>
    </p:spTree>
    <p:extLst>
      <p:ext uri="{BB962C8B-B14F-4D97-AF65-F5344CB8AC3E}">
        <p14:creationId xmlns:p14="http://schemas.microsoft.com/office/powerpoint/2010/main" val="3895664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Autofit/>
          </a:bodyPr>
          <a:lstStyle/>
          <a:p>
            <a:pPr algn="ctr"/>
            <a:r>
              <a:rPr lang="en-US" sz="4400" dirty="0"/>
              <a:t>Mandatory Criteria and Categorical Exclusion</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2052116"/>
            <a:ext cx="8196809" cy="3997828"/>
          </a:xfrm>
        </p:spPr>
        <p:txBody>
          <a:bodyPr>
            <a:noAutofit/>
          </a:bodyPr>
          <a:lstStyle/>
          <a:p>
            <a:r>
              <a:rPr lang="en-US" sz="2100" dirty="0"/>
              <a:t>Yes</a:t>
            </a:r>
          </a:p>
          <a:p>
            <a:r>
              <a:rPr lang="en-US" sz="2100" dirty="0"/>
              <a:t>No</a:t>
            </a:r>
          </a:p>
          <a:p>
            <a:r>
              <a:rPr lang="en-US" sz="2100" dirty="0"/>
              <a:t>To be determined</a:t>
            </a:r>
          </a:p>
        </p:txBody>
      </p:sp>
    </p:spTree>
    <p:extLst>
      <p:ext uri="{BB962C8B-B14F-4D97-AF65-F5344CB8AC3E}">
        <p14:creationId xmlns:p14="http://schemas.microsoft.com/office/powerpoint/2010/main" val="2455129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Autofit/>
          </a:bodyPr>
          <a:lstStyle/>
          <a:p>
            <a:pPr algn="ctr"/>
            <a:r>
              <a:rPr lang="en-US" sz="4400" dirty="0"/>
              <a:t>Environmental Reviewers</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1808018"/>
            <a:ext cx="8196809" cy="4499264"/>
          </a:xfrm>
        </p:spPr>
        <p:txBody>
          <a:bodyPr>
            <a:normAutofit fontScale="85000" lnSpcReduction="20000"/>
          </a:bodyPr>
          <a:lstStyle/>
          <a:p>
            <a:r>
              <a:rPr lang="en-US" sz="2100" dirty="0"/>
              <a:t>Provided input in the completion of the environmental screening form</a:t>
            </a:r>
          </a:p>
          <a:p>
            <a:pPr lvl="1"/>
            <a:r>
              <a:rPr lang="en-US" sz="1900" dirty="0"/>
              <a:t>Name</a:t>
            </a:r>
          </a:p>
          <a:p>
            <a:pPr lvl="1"/>
            <a:r>
              <a:rPr lang="en-US" sz="1900" dirty="0"/>
              <a:t>Title</a:t>
            </a:r>
          </a:p>
          <a:p>
            <a:pPr lvl="1"/>
            <a:r>
              <a:rPr lang="en-US" sz="1900" dirty="0"/>
              <a:t>Agency</a:t>
            </a:r>
          </a:p>
          <a:p>
            <a:pPr lvl="1"/>
            <a:r>
              <a:rPr lang="en-US" sz="1900" dirty="0"/>
              <a:t>Field of Expertise</a:t>
            </a:r>
          </a:p>
          <a:p>
            <a:r>
              <a:rPr lang="en-US" sz="2100" dirty="0"/>
              <a:t>Conducted a site inspection to verify field conditions</a:t>
            </a:r>
          </a:p>
          <a:p>
            <a:pPr lvl="1"/>
            <a:r>
              <a:rPr lang="en-US" sz="1900" dirty="0"/>
              <a:t>Name of Inspector(s)</a:t>
            </a:r>
          </a:p>
          <a:p>
            <a:pPr lvl="1"/>
            <a:r>
              <a:rPr lang="en-US" sz="1900" dirty="0"/>
              <a:t>Title</a:t>
            </a:r>
          </a:p>
          <a:p>
            <a:pPr lvl="1"/>
            <a:r>
              <a:rPr lang="en-US" sz="1900" dirty="0"/>
              <a:t>Agency</a:t>
            </a:r>
          </a:p>
          <a:p>
            <a:pPr lvl="1"/>
            <a:r>
              <a:rPr lang="en-US" sz="1900" dirty="0"/>
              <a:t>Date(s) of Inspection</a:t>
            </a:r>
          </a:p>
          <a:p>
            <a:r>
              <a:rPr lang="en-US" sz="2100" dirty="0"/>
              <a:t>Signature of Chief Elected Official</a:t>
            </a:r>
          </a:p>
        </p:txBody>
      </p:sp>
    </p:spTree>
    <p:extLst>
      <p:ext uri="{BB962C8B-B14F-4D97-AF65-F5344CB8AC3E}">
        <p14:creationId xmlns:p14="http://schemas.microsoft.com/office/powerpoint/2010/main" val="2331990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AAAB-4C98-4D78-BD6C-51FBB01DDDDB}"/>
              </a:ext>
            </a:extLst>
          </p:cNvPr>
          <p:cNvSpPr>
            <a:spLocks noGrp="1"/>
          </p:cNvSpPr>
          <p:nvPr>
            <p:ph type="title"/>
          </p:nvPr>
        </p:nvSpPr>
        <p:spPr>
          <a:xfrm>
            <a:off x="2373330" y="808056"/>
            <a:ext cx="7958331" cy="1077229"/>
          </a:xfrm>
        </p:spPr>
        <p:txBody>
          <a:bodyPr>
            <a:noAutofit/>
          </a:bodyPr>
          <a:lstStyle/>
          <a:p>
            <a:pPr algn="ctr"/>
            <a:r>
              <a:rPr lang="en-US" sz="4400" dirty="0"/>
              <a:t>Environmental Checklist</a:t>
            </a:r>
          </a:p>
        </p:txBody>
      </p:sp>
      <p:sp>
        <p:nvSpPr>
          <p:cNvPr id="3" name="Content Placeholder 2">
            <a:extLst>
              <a:ext uri="{FF2B5EF4-FFF2-40B4-BE49-F238E27FC236}">
                <a16:creationId xmlns:a16="http://schemas.microsoft.com/office/drawing/2014/main" id="{A9040C9D-FF24-4494-9BCC-4E5A82DC27FC}"/>
              </a:ext>
            </a:extLst>
          </p:cNvPr>
          <p:cNvSpPr>
            <a:spLocks noGrp="1"/>
          </p:cNvSpPr>
          <p:nvPr>
            <p:ph idx="1"/>
          </p:nvPr>
        </p:nvSpPr>
        <p:spPr>
          <a:xfrm>
            <a:off x="2373330" y="1808018"/>
            <a:ext cx="8196809" cy="3709555"/>
          </a:xfrm>
        </p:spPr>
        <p:txBody>
          <a:bodyPr>
            <a:normAutofit/>
          </a:bodyPr>
          <a:lstStyle/>
          <a:p>
            <a:r>
              <a:rPr lang="en-US" sz="2100" dirty="0"/>
              <a:t>Project Information</a:t>
            </a:r>
          </a:p>
          <a:p>
            <a:r>
              <a:rPr lang="en-US" sz="2100" dirty="0"/>
              <a:t>Applicant Information</a:t>
            </a:r>
          </a:p>
          <a:p>
            <a:r>
              <a:rPr lang="en-US" sz="2100" dirty="0"/>
              <a:t>Concurrence Documentation</a:t>
            </a:r>
          </a:p>
          <a:p>
            <a:r>
              <a:rPr lang="en-US" sz="2100" dirty="0"/>
              <a:t>Property Information</a:t>
            </a:r>
          </a:p>
        </p:txBody>
      </p:sp>
    </p:spTree>
    <p:extLst>
      <p:ext uri="{BB962C8B-B14F-4D97-AF65-F5344CB8AC3E}">
        <p14:creationId xmlns:p14="http://schemas.microsoft.com/office/powerpoint/2010/main" val="3186990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5E13-D10B-413F-AE03-B1AEFBAD60FD}"/>
              </a:ext>
            </a:extLst>
          </p:cNvPr>
          <p:cNvSpPr>
            <a:spLocks noGrp="1"/>
          </p:cNvSpPr>
          <p:nvPr>
            <p:ph type="title"/>
          </p:nvPr>
        </p:nvSpPr>
        <p:spPr>
          <a:xfrm>
            <a:off x="2196171" y="808056"/>
            <a:ext cx="7958331" cy="1077229"/>
          </a:xfrm>
        </p:spPr>
        <p:txBody>
          <a:bodyPr>
            <a:normAutofit/>
          </a:bodyPr>
          <a:lstStyle/>
          <a:p>
            <a:pPr algn="ctr"/>
            <a:r>
              <a:rPr lang="en-US" sz="4400" dirty="0"/>
              <a:t>Proposed Timeline</a:t>
            </a:r>
          </a:p>
        </p:txBody>
      </p:sp>
      <p:sp>
        <p:nvSpPr>
          <p:cNvPr id="3" name="Content Placeholder 2">
            <a:extLst>
              <a:ext uri="{FF2B5EF4-FFF2-40B4-BE49-F238E27FC236}">
                <a16:creationId xmlns:a16="http://schemas.microsoft.com/office/drawing/2014/main" id="{EC428E2D-F4A0-4D14-9CA4-E11F07C648E0}"/>
              </a:ext>
            </a:extLst>
          </p:cNvPr>
          <p:cNvSpPr>
            <a:spLocks noGrp="1"/>
          </p:cNvSpPr>
          <p:nvPr>
            <p:ph idx="1"/>
          </p:nvPr>
        </p:nvSpPr>
        <p:spPr>
          <a:xfrm>
            <a:off x="1891145" y="1885285"/>
            <a:ext cx="8678994" cy="4276523"/>
          </a:xfrm>
        </p:spPr>
        <p:txBody>
          <a:bodyPr>
            <a:normAutofit lnSpcReduction="10000"/>
          </a:bodyPr>
          <a:lstStyle/>
          <a:p>
            <a:r>
              <a:rPr lang="en-US" dirty="0"/>
              <a:t>12 Noon, Monday, September 12, 2022</a:t>
            </a:r>
          </a:p>
          <a:p>
            <a:pPr lvl="1"/>
            <a:r>
              <a:rPr lang="en-US" dirty="0"/>
              <a:t>Applications (1 digital copy) due to ADECA  </a:t>
            </a:r>
          </a:p>
          <a:p>
            <a:r>
              <a:rPr lang="en-US" dirty="0"/>
              <a:t>September - December 2022</a:t>
            </a:r>
          </a:p>
          <a:p>
            <a:pPr lvl="1"/>
            <a:r>
              <a:rPr lang="en-US" dirty="0"/>
              <a:t>Recreation and Conservation Programs staff and the Alabama Recreational Trails Advisory Board review applications for priority rankings based on evaluation criterion, make recommendations for funding to the ADECA Director, complete site inspections, and forward copies of the selected applications to the FHWA</a:t>
            </a:r>
          </a:p>
          <a:p>
            <a:r>
              <a:rPr lang="en-US" dirty="0"/>
              <a:t>January - March 2023</a:t>
            </a:r>
          </a:p>
          <a:p>
            <a:pPr lvl="1"/>
            <a:r>
              <a:rPr lang="en-US" dirty="0"/>
              <a:t>Applicants will be notified</a:t>
            </a:r>
          </a:p>
          <a:p>
            <a:endParaRPr lang="en-US" dirty="0"/>
          </a:p>
        </p:txBody>
      </p:sp>
    </p:spTree>
    <p:extLst>
      <p:ext uri="{BB962C8B-B14F-4D97-AF65-F5344CB8AC3E}">
        <p14:creationId xmlns:p14="http://schemas.microsoft.com/office/powerpoint/2010/main" val="1188395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1" name="Freeform: Shape 10">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5" name="Rectangle 1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Shape 16">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1B02-0F21-46C4-9848-7E62ED1DFBBC}"/>
              </a:ext>
            </a:extLst>
          </p:cNvPr>
          <p:cNvSpPr>
            <a:spLocks noGrp="1"/>
          </p:cNvSpPr>
          <p:nvPr>
            <p:ph type="ctrTitle"/>
          </p:nvPr>
        </p:nvSpPr>
        <p:spPr>
          <a:xfrm>
            <a:off x="2193167" y="2590984"/>
            <a:ext cx="7369642" cy="3608480"/>
          </a:xfrm>
        </p:spPr>
        <p:txBody>
          <a:bodyPr>
            <a:normAutofit/>
          </a:bodyPr>
          <a:lstStyle/>
          <a:p>
            <a:pPr algn="l"/>
            <a:r>
              <a:rPr lang="en-US" sz="8000" dirty="0"/>
              <a:t>Application Submission Instructions</a:t>
            </a:r>
          </a:p>
        </p:txBody>
      </p:sp>
    </p:spTree>
    <p:extLst>
      <p:ext uri="{BB962C8B-B14F-4D97-AF65-F5344CB8AC3E}">
        <p14:creationId xmlns:p14="http://schemas.microsoft.com/office/powerpoint/2010/main" val="3045659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2" name="Freeform: Shape 11">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6" name="Rectangle 15">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Shape 17">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33E75-E056-4075-9F9E-3E3FB74BC24F}"/>
              </a:ext>
            </a:extLst>
          </p:cNvPr>
          <p:cNvSpPr>
            <a:spLocks noGrp="1"/>
          </p:cNvSpPr>
          <p:nvPr>
            <p:ph type="ctrTitle"/>
          </p:nvPr>
        </p:nvSpPr>
        <p:spPr>
          <a:xfrm>
            <a:off x="2307467" y="1673079"/>
            <a:ext cx="9496606" cy="1935073"/>
          </a:xfrm>
        </p:spPr>
        <p:txBody>
          <a:bodyPr>
            <a:normAutofit fontScale="90000"/>
          </a:bodyPr>
          <a:lstStyle/>
          <a:p>
            <a:pPr algn="l"/>
            <a:r>
              <a:rPr lang="en-US" sz="2400" dirty="0">
                <a:solidFill>
                  <a:schemeClr val="bg1"/>
                </a:solidFill>
              </a:rPr>
              <a:t>The RTP was created in 1998 to assist in acquiring, developing, and/or improving trail and trail related resources. The funds are appropriated by Congress to the U.S. Department of Transportation, Federal Highway Administration (FHWA), and FHWA allocates the funds through state agencies as a grants program to subrecipients.</a:t>
            </a:r>
            <a:br>
              <a:rPr lang="en-US" sz="2400" dirty="0">
                <a:solidFill>
                  <a:schemeClr val="bg1"/>
                </a:solidFill>
              </a:rPr>
            </a:br>
            <a:endParaRPr lang="en-US" sz="2400" dirty="0">
              <a:solidFill>
                <a:schemeClr val="bg1"/>
              </a:solidFill>
            </a:endParaRPr>
          </a:p>
        </p:txBody>
      </p:sp>
      <p:sp>
        <p:nvSpPr>
          <p:cNvPr id="3" name="Subtitle 2">
            <a:extLst>
              <a:ext uri="{FF2B5EF4-FFF2-40B4-BE49-F238E27FC236}">
                <a16:creationId xmlns:a16="http://schemas.microsoft.com/office/drawing/2014/main" id="{55A13BDD-863F-4D3D-BF7A-16E16BA1DDB9}"/>
              </a:ext>
            </a:extLst>
          </p:cNvPr>
          <p:cNvSpPr>
            <a:spLocks noGrp="1"/>
          </p:cNvSpPr>
          <p:nvPr>
            <p:ph type="subTitle" idx="1"/>
          </p:nvPr>
        </p:nvSpPr>
        <p:spPr>
          <a:xfrm>
            <a:off x="3378818" y="658536"/>
            <a:ext cx="6437630" cy="793617"/>
          </a:xfrm>
        </p:spPr>
        <p:txBody>
          <a:bodyPr>
            <a:normAutofit/>
          </a:bodyPr>
          <a:lstStyle/>
          <a:p>
            <a:pPr algn="ctr"/>
            <a:r>
              <a:rPr lang="en-US" sz="4400" dirty="0">
                <a:solidFill>
                  <a:schemeClr val="bg1"/>
                </a:solidFill>
              </a:rPr>
              <a:t>Program Information</a:t>
            </a:r>
          </a:p>
        </p:txBody>
      </p:sp>
      <p:graphicFrame>
        <p:nvGraphicFramePr>
          <p:cNvPr id="11" name="Table 10">
            <a:extLst>
              <a:ext uri="{FF2B5EF4-FFF2-40B4-BE49-F238E27FC236}">
                <a16:creationId xmlns:a16="http://schemas.microsoft.com/office/drawing/2014/main" id="{1AC30E98-6640-45BE-B311-E7B1928978C3}"/>
              </a:ext>
            </a:extLst>
          </p:cNvPr>
          <p:cNvGraphicFramePr>
            <a:graphicFrameLocks noGrp="1"/>
          </p:cNvGraphicFramePr>
          <p:nvPr>
            <p:extLst>
              <p:ext uri="{D42A27DB-BD31-4B8C-83A1-F6EECF244321}">
                <p14:modId xmlns:p14="http://schemas.microsoft.com/office/powerpoint/2010/main" val="2777811454"/>
              </p:ext>
            </p:extLst>
          </p:nvPr>
        </p:nvGraphicFramePr>
        <p:xfrm>
          <a:off x="2442984" y="3440344"/>
          <a:ext cx="8973953" cy="3061646"/>
        </p:xfrm>
        <a:graphic>
          <a:graphicData uri="http://schemas.openxmlformats.org/drawingml/2006/table">
            <a:tbl>
              <a:tblPr>
                <a:tableStyleId>{8799B23B-EC83-4686-B30A-512413B5E67A}</a:tableStyleId>
              </a:tblPr>
              <a:tblGrid>
                <a:gridCol w="5470136">
                  <a:extLst>
                    <a:ext uri="{9D8B030D-6E8A-4147-A177-3AD203B41FA5}">
                      <a16:colId xmlns:a16="http://schemas.microsoft.com/office/drawing/2014/main" val="1163844350"/>
                    </a:ext>
                  </a:extLst>
                </a:gridCol>
                <a:gridCol w="3503817">
                  <a:extLst>
                    <a:ext uri="{9D8B030D-6E8A-4147-A177-3AD203B41FA5}">
                      <a16:colId xmlns:a16="http://schemas.microsoft.com/office/drawing/2014/main" val="1820684110"/>
                    </a:ext>
                  </a:extLst>
                </a:gridCol>
              </a:tblGrid>
              <a:tr h="307074">
                <a:tc>
                  <a:txBody>
                    <a:bodyPr/>
                    <a:lstStyle/>
                    <a:p>
                      <a:pPr marL="0" marR="0" algn="l">
                        <a:spcBef>
                          <a:spcPts val="0"/>
                        </a:spcBef>
                        <a:spcAft>
                          <a:spcPts val="0"/>
                        </a:spcAft>
                      </a:pPr>
                      <a:r>
                        <a:rPr lang="en-US" sz="2000" dirty="0">
                          <a:solidFill>
                            <a:schemeClr val="bg1"/>
                          </a:solidFill>
                          <a:effectLst/>
                        </a:rPr>
                        <a:t>Estimated Funds Available for RTP</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114300" algn="l">
                        <a:spcBef>
                          <a:spcPts val="0"/>
                        </a:spcBef>
                        <a:spcAft>
                          <a:spcPts val="0"/>
                        </a:spcAft>
                      </a:pPr>
                      <a:r>
                        <a:rPr lang="en-US" sz="2000" dirty="0">
                          <a:solidFill>
                            <a:schemeClr val="bg1"/>
                          </a:solidFill>
                          <a:effectLst/>
                        </a:rPr>
                        <a:t>Approximately $1,600,000.00</a:t>
                      </a:r>
                    </a:p>
                  </a:txBody>
                  <a:tcPr marL="68580" marR="68580" marT="0" marB="0" anchor="ctr"/>
                </a:tc>
                <a:extLst>
                  <a:ext uri="{0D108BD9-81ED-4DB2-BD59-A6C34878D82A}">
                    <a16:rowId xmlns:a16="http://schemas.microsoft.com/office/drawing/2014/main" val="1113039845"/>
                  </a:ext>
                </a:extLst>
              </a:tr>
              <a:tr h="614150">
                <a:tc>
                  <a:txBody>
                    <a:bodyPr/>
                    <a:lstStyle/>
                    <a:p>
                      <a:pPr marL="0" marR="0" algn="l">
                        <a:spcBef>
                          <a:spcPts val="0"/>
                        </a:spcBef>
                        <a:spcAft>
                          <a:spcPts val="0"/>
                        </a:spcAft>
                      </a:pPr>
                      <a:r>
                        <a:rPr lang="en-US" sz="2000" dirty="0">
                          <a:solidFill>
                            <a:schemeClr val="bg1"/>
                          </a:solidFill>
                          <a:effectLst/>
                        </a:rPr>
                        <a:t>Maximum Grant-Non-motorized (varies by trail type and activity)</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45720" algn="l">
                        <a:spcBef>
                          <a:spcPts val="0"/>
                        </a:spcBef>
                        <a:spcAft>
                          <a:spcPts val="0"/>
                        </a:spcAft>
                      </a:pPr>
                      <a:r>
                        <a:rPr lang="en-US" sz="2000" dirty="0">
                          <a:solidFill>
                            <a:schemeClr val="bg1"/>
                          </a:solidFill>
                          <a:effectLst/>
                        </a:rPr>
                        <a:t> </a:t>
                      </a:r>
                      <a:endParaRPr lang="en-US" sz="2400" dirty="0">
                        <a:solidFill>
                          <a:schemeClr val="bg1"/>
                        </a:solidFill>
                        <a:effectLst/>
                      </a:endParaRPr>
                    </a:p>
                    <a:p>
                      <a:pPr marL="0" marR="45720" algn="l">
                        <a:spcBef>
                          <a:spcPts val="0"/>
                        </a:spcBef>
                        <a:spcAft>
                          <a:spcPts val="0"/>
                        </a:spcAft>
                      </a:pPr>
                      <a:r>
                        <a:rPr lang="en-US" sz="2000" dirty="0">
                          <a:solidFill>
                            <a:schemeClr val="bg1"/>
                          </a:solidFill>
                          <a:effectLst/>
                        </a:rPr>
                        <a:t>$200,000.00 - $400,000.00</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4570575"/>
                  </a:ext>
                </a:extLst>
              </a:tr>
              <a:tr h="307074">
                <a:tc>
                  <a:txBody>
                    <a:bodyPr/>
                    <a:lstStyle/>
                    <a:p>
                      <a:pPr marL="0" marR="0" algn="l">
                        <a:spcBef>
                          <a:spcPts val="0"/>
                        </a:spcBef>
                        <a:spcAft>
                          <a:spcPts val="0"/>
                        </a:spcAft>
                      </a:pPr>
                      <a:r>
                        <a:rPr lang="en-US" sz="2000" dirty="0">
                          <a:solidFill>
                            <a:schemeClr val="bg1"/>
                          </a:solidFill>
                          <a:effectLst/>
                        </a:rPr>
                        <a:t>Maximum Grant-Motorized</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45720" algn="l">
                        <a:spcBef>
                          <a:spcPts val="0"/>
                        </a:spcBef>
                        <a:spcAft>
                          <a:spcPts val="0"/>
                        </a:spcAft>
                      </a:pPr>
                      <a:r>
                        <a:rPr lang="en-US" sz="2000" dirty="0">
                          <a:solidFill>
                            <a:schemeClr val="bg1"/>
                          </a:solidFill>
                          <a:effectLst/>
                        </a:rPr>
                        <a:t>$524,937.00</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3465171"/>
                  </a:ext>
                </a:extLst>
              </a:tr>
              <a:tr h="307074">
                <a:tc>
                  <a:txBody>
                    <a:bodyPr/>
                    <a:lstStyle/>
                    <a:p>
                      <a:pPr marL="0" marR="114300" algn="l">
                        <a:spcBef>
                          <a:spcPts val="0"/>
                        </a:spcBef>
                        <a:spcAft>
                          <a:spcPts val="0"/>
                        </a:spcAft>
                      </a:pPr>
                      <a:r>
                        <a:rPr lang="en-US" sz="2000" dirty="0">
                          <a:solidFill>
                            <a:schemeClr val="bg1"/>
                          </a:solidFill>
                          <a:effectLst/>
                        </a:rPr>
                        <a:t>Federal Share</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114300" algn="l">
                        <a:spcBef>
                          <a:spcPts val="0"/>
                        </a:spcBef>
                        <a:spcAft>
                          <a:spcPts val="0"/>
                        </a:spcAft>
                      </a:pPr>
                      <a:r>
                        <a:rPr lang="en-US" sz="2000">
                          <a:solidFill>
                            <a:schemeClr val="bg1"/>
                          </a:solidFill>
                          <a:effectLst/>
                        </a:rPr>
                        <a:t>80%</a:t>
                      </a:r>
                      <a:endParaRPr lang="en-US" sz="240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5823311"/>
                  </a:ext>
                </a:extLst>
              </a:tr>
              <a:tr h="307074">
                <a:tc>
                  <a:txBody>
                    <a:bodyPr/>
                    <a:lstStyle/>
                    <a:p>
                      <a:pPr marL="0" marR="0" algn="l">
                        <a:spcBef>
                          <a:spcPts val="0"/>
                        </a:spcBef>
                        <a:spcAft>
                          <a:spcPts val="0"/>
                        </a:spcAft>
                      </a:pPr>
                      <a:r>
                        <a:rPr lang="en-US" sz="2000" dirty="0">
                          <a:solidFill>
                            <a:schemeClr val="bg1"/>
                          </a:solidFill>
                          <a:effectLst/>
                        </a:rPr>
                        <a:t>Allowable Matching Source</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114300" algn="l">
                        <a:spcBef>
                          <a:spcPts val="0"/>
                        </a:spcBef>
                        <a:spcAft>
                          <a:spcPts val="0"/>
                        </a:spcAft>
                      </a:pPr>
                      <a:r>
                        <a:rPr lang="en-US" sz="2000" dirty="0">
                          <a:solidFill>
                            <a:schemeClr val="bg1"/>
                          </a:solidFill>
                          <a:effectLst/>
                        </a:rPr>
                        <a:t>Cash and/</a:t>
                      </a:r>
                      <a:r>
                        <a:rPr lang="en-US" sz="2000">
                          <a:solidFill>
                            <a:schemeClr val="bg1"/>
                          </a:solidFill>
                          <a:effectLst/>
                        </a:rPr>
                        <a:t>or In-kind</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25381760"/>
                  </a:ext>
                </a:extLst>
              </a:tr>
              <a:tr h="307074">
                <a:tc>
                  <a:txBody>
                    <a:bodyPr/>
                    <a:lstStyle/>
                    <a:p>
                      <a:pPr marL="0" marR="0" algn="l">
                        <a:spcBef>
                          <a:spcPts val="0"/>
                        </a:spcBef>
                        <a:spcAft>
                          <a:spcPts val="0"/>
                        </a:spcAft>
                      </a:pPr>
                      <a:r>
                        <a:rPr lang="en-US" sz="2000" dirty="0">
                          <a:solidFill>
                            <a:schemeClr val="bg1"/>
                          </a:solidFill>
                          <a:effectLst/>
                        </a:rPr>
                        <a:t>FY 2023 Application Due Date</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114300" algn="l">
                        <a:spcBef>
                          <a:spcPts val="0"/>
                        </a:spcBef>
                        <a:spcAft>
                          <a:spcPts val="0"/>
                        </a:spcAft>
                      </a:pPr>
                      <a:r>
                        <a:rPr lang="en-US" sz="2000" dirty="0">
                          <a:solidFill>
                            <a:schemeClr val="bg1"/>
                          </a:solidFill>
                          <a:effectLst/>
                        </a:rPr>
                        <a:t>12 Noon, September 12, 2022</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3728309"/>
                  </a:ext>
                </a:extLst>
              </a:tr>
              <a:tr h="307074">
                <a:tc>
                  <a:txBody>
                    <a:bodyPr/>
                    <a:lstStyle/>
                    <a:p>
                      <a:pPr marL="0" marR="0" algn="l">
                        <a:spcBef>
                          <a:spcPts val="0"/>
                        </a:spcBef>
                        <a:spcAft>
                          <a:spcPts val="0"/>
                        </a:spcAft>
                      </a:pPr>
                      <a:r>
                        <a:rPr lang="en-US" sz="2000" dirty="0">
                          <a:solidFill>
                            <a:schemeClr val="bg1"/>
                          </a:solidFill>
                          <a:effectLst/>
                        </a:rPr>
                        <a:t>Project Selection Process</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114300" algn="l">
                        <a:spcBef>
                          <a:spcPts val="0"/>
                        </a:spcBef>
                        <a:spcAft>
                          <a:spcPts val="0"/>
                        </a:spcAft>
                      </a:pPr>
                      <a:r>
                        <a:rPr lang="en-US" sz="2000" dirty="0">
                          <a:solidFill>
                            <a:schemeClr val="bg1"/>
                          </a:solidFill>
                          <a:effectLst/>
                        </a:rPr>
                        <a:t>Competitive</a:t>
                      </a:r>
                      <a:endParaRPr lang="en-US" sz="2400" dirty="0">
                        <a:solidFill>
                          <a:schemeClr val="bg1"/>
                        </a:solidFill>
                        <a:effectLst/>
                        <a:latin typeface="Lucida Bright" panose="020406020505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911064"/>
                  </a:ext>
                </a:extLst>
              </a:tr>
            </a:tbl>
          </a:graphicData>
        </a:graphic>
      </p:graphicFrame>
    </p:spTree>
    <p:extLst>
      <p:ext uri="{BB962C8B-B14F-4D97-AF65-F5344CB8AC3E}">
        <p14:creationId xmlns:p14="http://schemas.microsoft.com/office/powerpoint/2010/main" val="411910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4ECA-7AD4-4314-999C-54C56BE610E1}"/>
              </a:ext>
            </a:extLst>
          </p:cNvPr>
          <p:cNvSpPr>
            <a:spLocks noGrp="1"/>
          </p:cNvSpPr>
          <p:nvPr>
            <p:ph type="title"/>
          </p:nvPr>
        </p:nvSpPr>
        <p:spPr>
          <a:xfrm>
            <a:off x="2524990" y="870401"/>
            <a:ext cx="8312727" cy="1077229"/>
          </a:xfrm>
        </p:spPr>
        <p:txBody>
          <a:bodyPr>
            <a:normAutofit fontScale="90000"/>
          </a:bodyPr>
          <a:lstStyle/>
          <a:p>
            <a:pPr algn="ctr"/>
            <a:r>
              <a:rPr lang="en-US" sz="4000" b="1" dirty="0"/>
              <a:t>DEADLINE – 12:00 Noon on Monday, </a:t>
            </a:r>
            <a:br>
              <a:rPr lang="en-US" sz="4000" b="1" dirty="0"/>
            </a:br>
            <a:r>
              <a:rPr lang="en-US" sz="4000" b="1" dirty="0"/>
              <a:t>September 12, 2022</a:t>
            </a:r>
            <a:br>
              <a:rPr lang="en-US" dirty="0"/>
            </a:br>
            <a:endParaRPr lang="en-US" dirty="0"/>
          </a:p>
        </p:txBody>
      </p:sp>
      <p:sp>
        <p:nvSpPr>
          <p:cNvPr id="3" name="Content Placeholder 2">
            <a:extLst>
              <a:ext uri="{FF2B5EF4-FFF2-40B4-BE49-F238E27FC236}">
                <a16:creationId xmlns:a16="http://schemas.microsoft.com/office/drawing/2014/main" id="{E051A3FD-70B5-4C52-A013-249FA4293D3E}"/>
              </a:ext>
            </a:extLst>
          </p:cNvPr>
          <p:cNvSpPr>
            <a:spLocks noGrp="1"/>
          </p:cNvSpPr>
          <p:nvPr>
            <p:ph idx="1"/>
          </p:nvPr>
        </p:nvSpPr>
        <p:spPr>
          <a:xfrm>
            <a:off x="2389910" y="2052116"/>
            <a:ext cx="8180230" cy="4161648"/>
          </a:xfrm>
        </p:spPr>
        <p:txBody>
          <a:bodyPr/>
          <a:lstStyle/>
          <a:p>
            <a:pPr marL="0" indent="0">
              <a:buNone/>
            </a:pPr>
            <a:r>
              <a:rPr lang="en-US" dirty="0"/>
              <a:t>Emailed to: </a:t>
            </a:r>
            <a:r>
              <a:rPr lang="en-US" dirty="0">
                <a:hlinkClick r:id="rId3"/>
              </a:rPr>
              <a:t>latoya.Edwards@adeca.alabama.gov</a:t>
            </a:r>
            <a:r>
              <a:rPr lang="en-US" dirty="0"/>
              <a:t> and </a:t>
            </a:r>
            <a:r>
              <a:rPr lang="en-US" dirty="0">
                <a:hlinkClick r:id="rId4"/>
              </a:rPr>
              <a:t>crystal.talley@adeca.alabama.gov</a:t>
            </a:r>
            <a:endParaRPr lang="en-US" dirty="0"/>
          </a:p>
          <a:p>
            <a:pPr marL="0" indent="0">
              <a:buNone/>
            </a:pPr>
            <a:r>
              <a:rPr lang="en-US" dirty="0"/>
              <a:t>Regardless of the submission method chosen, the application must be received by the CED Division by the time and date above. Applications received on September 12, 2022, will be time stamped upon receipt.</a:t>
            </a:r>
          </a:p>
          <a:p>
            <a:pPr marL="0" indent="0">
              <a:buNone/>
            </a:pPr>
            <a:r>
              <a:rPr lang="en-US" dirty="0"/>
              <a:t>Recommend a read receipt on your email or check with ADECA to make sure they have it.</a:t>
            </a:r>
          </a:p>
          <a:p>
            <a:endParaRPr lang="en-US" dirty="0"/>
          </a:p>
        </p:txBody>
      </p:sp>
    </p:spTree>
    <p:extLst>
      <p:ext uri="{BB962C8B-B14F-4D97-AF65-F5344CB8AC3E}">
        <p14:creationId xmlns:p14="http://schemas.microsoft.com/office/powerpoint/2010/main" val="1163693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291A-FEAF-4047-8221-EC1F6A3AB363}"/>
              </a:ext>
            </a:extLst>
          </p:cNvPr>
          <p:cNvSpPr>
            <a:spLocks noGrp="1"/>
          </p:cNvSpPr>
          <p:nvPr>
            <p:ph type="title"/>
          </p:nvPr>
        </p:nvSpPr>
        <p:spPr>
          <a:xfrm>
            <a:off x="2611808" y="808056"/>
            <a:ext cx="7958331" cy="1077229"/>
          </a:xfrm>
        </p:spPr>
        <p:txBody>
          <a:bodyPr>
            <a:noAutofit/>
          </a:bodyPr>
          <a:lstStyle/>
          <a:p>
            <a:pPr algn="l"/>
            <a:r>
              <a:rPr lang="en-US" sz="3600" dirty="0"/>
              <a:t>DEADLINE – 12:00 Noon on Monday,</a:t>
            </a:r>
            <a:br>
              <a:rPr lang="en-US" sz="3600" dirty="0"/>
            </a:br>
            <a:r>
              <a:rPr lang="en-US" sz="3600" dirty="0"/>
              <a:t>September 12, 2022</a:t>
            </a:r>
            <a:br>
              <a:rPr lang="en-US" sz="3600" dirty="0"/>
            </a:br>
            <a:endParaRPr lang="en-US" sz="3600" dirty="0"/>
          </a:p>
        </p:txBody>
      </p:sp>
      <p:graphicFrame>
        <p:nvGraphicFramePr>
          <p:cNvPr id="5" name="Content Placeholder 2">
            <a:extLst>
              <a:ext uri="{FF2B5EF4-FFF2-40B4-BE49-F238E27FC236}">
                <a16:creationId xmlns:a16="http://schemas.microsoft.com/office/drawing/2014/main" id="{4BC41CE8-8287-D075-7D18-D19373040018}"/>
              </a:ext>
            </a:extLst>
          </p:cNvPr>
          <p:cNvGraphicFramePr>
            <a:graphicFrameLocks noGrp="1"/>
          </p:cNvGraphicFramePr>
          <p:nvPr>
            <p:ph idx="1"/>
            <p:extLst>
              <p:ext uri="{D42A27DB-BD31-4B8C-83A1-F6EECF244321}">
                <p14:modId xmlns:p14="http://schemas.microsoft.com/office/powerpoint/2010/main" val="1507485340"/>
              </p:ext>
            </p:extLst>
          </p:nvPr>
        </p:nvGraphicFramePr>
        <p:xfrm>
          <a:off x="2611808" y="2367883"/>
          <a:ext cx="7958330"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0596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291A-FEAF-4047-8221-EC1F6A3AB363}"/>
              </a:ext>
            </a:extLst>
          </p:cNvPr>
          <p:cNvSpPr>
            <a:spLocks noGrp="1"/>
          </p:cNvSpPr>
          <p:nvPr>
            <p:ph type="title"/>
          </p:nvPr>
        </p:nvSpPr>
        <p:spPr>
          <a:xfrm>
            <a:off x="2611808" y="808056"/>
            <a:ext cx="7958331" cy="1077229"/>
          </a:xfrm>
        </p:spPr>
        <p:txBody>
          <a:bodyPr>
            <a:noAutofit/>
          </a:bodyPr>
          <a:lstStyle/>
          <a:p>
            <a:pPr algn="l"/>
            <a:r>
              <a:rPr lang="en-US" sz="3600" dirty="0"/>
              <a:t>DEADLINE – 12:00 Noon on Monday,</a:t>
            </a:r>
            <a:br>
              <a:rPr lang="en-US" sz="3600" dirty="0"/>
            </a:br>
            <a:r>
              <a:rPr lang="en-US" sz="3600" dirty="0"/>
              <a:t>September 12, 2022</a:t>
            </a:r>
            <a:br>
              <a:rPr lang="en-US" sz="3600" dirty="0"/>
            </a:br>
            <a:endParaRPr lang="en-US" sz="3600" dirty="0"/>
          </a:p>
        </p:txBody>
      </p:sp>
      <p:graphicFrame>
        <p:nvGraphicFramePr>
          <p:cNvPr id="5" name="Content Placeholder 2">
            <a:extLst>
              <a:ext uri="{FF2B5EF4-FFF2-40B4-BE49-F238E27FC236}">
                <a16:creationId xmlns:a16="http://schemas.microsoft.com/office/drawing/2014/main" id="{4BC41CE8-8287-D075-7D18-D19373040018}"/>
              </a:ext>
            </a:extLst>
          </p:cNvPr>
          <p:cNvGraphicFramePr>
            <a:graphicFrameLocks noGrp="1"/>
          </p:cNvGraphicFramePr>
          <p:nvPr>
            <p:ph idx="1"/>
            <p:extLst>
              <p:ext uri="{D42A27DB-BD31-4B8C-83A1-F6EECF244321}">
                <p14:modId xmlns:p14="http://schemas.microsoft.com/office/powerpoint/2010/main" val="326584362"/>
              </p:ext>
            </p:extLst>
          </p:nvPr>
        </p:nvGraphicFramePr>
        <p:xfrm>
          <a:off x="2611808" y="2367883"/>
          <a:ext cx="7958330" cy="336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5209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B9BC-55FC-42CF-8555-7201FD85246F}"/>
              </a:ext>
            </a:extLst>
          </p:cNvPr>
          <p:cNvSpPr>
            <a:spLocks noGrp="1"/>
          </p:cNvSpPr>
          <p:nvPr>
            <p:ph type="title"/>
          </p:nvPr>
        </p:nvSpPr>
        <p:spPr>
          <a:xfrm>
            <a:off x="2194236" y="805819"/>
            <a:ext cx="7956560" cy="1078348"/>
          </a:xfrm>
        </p:spPr>
        <p:txBody>
          <a:bodyPr>
            <a:normAutofit/>
          </a:bodyPr>
          <a:lstStyle/>
          <a:p>
            <a:pPr algn="ctr"/>
            <a:r>
              <a:rPr lang="en-US" sz="4400" dirty="0"/>
              <a:t>State Contacts</a:t>
            </a:r>
          </a:p>
        </p:txBody>
      </p:sp>
      <p:sp>
        <p:nvSpPr>
          <p:cNvPr id="4" name="Content Placeholder 3">
            <a:extLst>
              <a:ext uri="{FF2B5EF4-FFF2-40B4-BE49-F238E27FC236}">
                <a16:creationId xmlns:a16="http://schemas.microsoft.com/office/drawing/2014/main" id="{9AEAD93A-B084-4E21-ABA2-A1B7DC6BCCB4}"/>
              </a:ext>
            </a:extLst>
          </p:cNvPr>
          <p:cNvSpPr>
            <a:spLocks noGrp="1"/>
          </p:cNvSpPr>
          <p:nvPr>
            <p:ph sz="half" idx="2"/>
          </p:nvPr>
        </p:nvSpPr>
        <p:spPr>
          <a:xfrm>
            <a:off x="1972610" y="2119744"/>
            <a:ext cx="4123390" cy="3932437"/>
          </a:xfrm>
        </p:spPr>
        <p:txBody>
          <a:bodyPr>
            <a:normAutofit/>
          </a:bodyPr>
          <a:lstStyle/>
          <a:p>
            <a:pPr marL="0" indent="0" algn="ctr">
              <a:buNone/>
            </a:pPr>
            <a:r>
              <a:rPr lang="en-US" dirty="0"/>
              <a:t>Shabbir Olia                                                                       CED Division Chief                     </a:t>
            </a:r>
            <a:r>
              <a:rPr lang="en-US" dirty="0">
                <a:hlinkClick r:id="rId3"/>
              </a:rPr>
              <a:t>shabbir.olia@adeca.alabama.gov</a:t>
            </a:r>
            <a:r>
              <a:rPr lang="en-US" dirty="0"/>
              <a:t>                                   (334) 242-5468</a:t>
            </a:r>
          </a:p>
          <a:p>
            <a:pPr marL="0" indent="0">
              <a:buNone/>
            </a:pPr>
            <a:endParaRPr lang="en-US" dirty="0"/>
          </a:p>
          <a:p>
            <a:pPr marL="0" indent="0" algn="ctr">
              <a:buNone/>
            </a:pPr>
            <a:r>
              <a:rPr lang="en-US" dirty="0"/>
              <a:t>Crystal G. Talley                                                    Community Services Unit Chief    </a:t>
            </a:r>
            <a:r>
              <a:rPr lang="en-US" dirty="0">
                <a:hlinkClick r:id="rId4"/>
              </a:rPr>
              <a:t>crystal.talley@adeca.alabama.gov</a:t>
            </a:r>
            <a:r>
              <a:rPr lang="en-US" dirty="0"/>
              <a:t>                                  (334) 353-2630</a:t>
            </a:r>
          </a:p>
        </p:txBody>
      </p:sp>
      <p:sp>
        <p:nvSpPr>
          <p:cNvPr id="6" name="Content Placeholder 5">
            <a:extLst>
              <a:ext uri="{FF2B5EF4-FFF2-40B4-BE49-F238E27FC236}">
                <a16:creationId xmlns:a16="http://schemas.microsoft.com/office/drawing/2014/main" id="{06A720A4-7C15-4845-B439-F09B5C8D97F6}"/>
              </a:ext>
            </a:extLst>
          </p:cNvPr>
          <p:cNvSpPr>
            <a:spLocks noGrp="1"/>
          </p:cNvSpPr>
          <p:nvPr>
            <p:ph sz="quarter" idx="4"/>
          </p:nvPr>
        </p:nvSpPr>
        <p:spPr>
          <a:xfrm>
            <a:off x="6096000" y="2119744"/>
            <a:ext cx="4378035" cy="3803021"/>
          </a:xfrm>
        </p:spPr>
        <p:txBody>
          <a:bodyPr>
            <a:normAutofit/>
          </a:bodyPr>
          <a:lstStyle/>
          <a:p>
            <a:pPr marL="0" indent="0" algn="ctr">
              <a:buNone/>
            </a:pPr>
            <a:r>
              <a:rPr lang="en-US" dirty="0"/>
              <a:t>LaToya Edwards                                      RTP Program Manager  </a:t>
            </a:r>
            <a:r>
              <a:rPr lang="en-US" dirty="0">
                <a:hlinkClick r:id="rId5"/>
              </a:rPr>
              <a:t>latoya.edwards@adeca.alabama.gov</a:t>
            </a:r>
            <a:r>
              <a:rPr lang="en-US" dirty="0"/>
              <a:t>        (334) 242-5382</a:t>
            </a:r>
          </a:p>
          <a:p>
            <a:pPr marL="0" indent="0" algn="ctr">
              <a:buNone/>
            </a:pPr>
            <a:endParaRPr lang="en-US" dirty="0"/>
          </a:p>
          <a:p>
            <a:pPr marL="0" indent="0" algn="ctr">
              <a:buNone/>
            </a:pPr>
            <a:r>
              <a:rPr lang="en-US" dirty="0"/>
              <a:t>Joe Ponder                                        LWCF Program Manager </a:t>
            </a:r>
            <a:r>
              <a:rPr lang="en-US" dirty="0">
                <a:hlinkClick r:id="rId6"/>
              </a:rPr>
              <a:t>joseph.ponder@adeca.alabama.gov</a:t>
            </a:r>
            <a:r>
              <a:rPr lang="en-US" dirty="0"/>
              <a:t> (334) 242-5612</a:t>
            </a:r>
          </a:p>
        </p:txBody>
      </p:sp>
    </p:spTree>
    <p:extLst>
      <p:ext uri="{BB962C8B-B14F-4D97-AF65-F5344CB8AC3E}">
        <p14:creationId xmlns:p14="http://schemas.microsoft.com/office/powerpoint/2010/main" val="874725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5" name="Freeform: Shape 2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9" name="Rectangle 28">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Shape 3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32">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A35A4-72E1-4B0E-8467-EAA0673DAE6C}"/>
              </a:ext>
            </a:extLst>
          </p:cNvPr>
          <p:cNvSpPr>
            <a:spLocks noGrp="1"/>
          </p:cNvSpPr>
          <p:nvPr>
            <p:ph type="title"/>
          </p:nvPr>
        </p:nvSpPr>
        <p:spPr>
          <a:xfrm>
            <a:off x="2193167" y="2277213"/>
            <a:ext cx="7369642" cy="3922251"/>
          </a:xfrm>
        </p:spPr>
        <p:txBody>
          <a:bodyPr vert="horz" lIns="91440" tIns="45720" rIns="91440" bIns="45720" rtlCol="0" anchor="t">
            <a:normAutofit/>
          </a:bodyPr>
          <a:lstStyle/>
          <a:p>
            <a:pPr algn="l"/>
            <a:r>
              <a:rPr lang="en-US" sz="6200"/>
              <a:t>Open Discussion</a:t>
            </a:r>
            <a:br>
              <a:rPr lang="en-US" sz="6200"/>
            </a:br>
            <a:br>
              <a:rPr lang="en-US" sz="6200"/>
            </a:br>
            <a:r>
              <a:rPr lang="en-US" sz="6200"/>
              <a:t>Questions and Answers</a:t>
            </a:r>
          </a:p>
        </p:txBody>
      </p:sp>
    </p:spTree>
    <p:extLst>
      <p:ext uri="{BB962C8B-B14F-4D97-AF65-F5344CB8AC3E}">
        <p14:creationId xmlns:p14="http://schemas.microsoft.com/office/powerpoint/2010/main" val="6351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6"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7"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15">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17">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TextBox 19">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pic>
        <p:nvPicPr>
          <p:cNvPr id="52" name="Picture 21">
            <a:extLst>
              <a:ext uri="{FF2B5EF4-FFF2-40B4-BE49-F238E27FC236}">
                <a16:creationId xmlns:a16="http://schemas.microsoft.com/office/drawing/2014/main" id="{0214283E-D7B4-49E9-932E-D7F2A2847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useBgFill="1">
        <p:nvSpPr>
          <p:cNvPr id="53" name="Rectangle 23">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0F8E7-E2B7-49CE-965F-05D645E6E554}"/>
              </a:ext>
            </a:extLst>
          </p:cNvPr>
          <p:cNvSpPr>
            <a:spLocks noGrp="1"/>
          </p:cNvSpPr>
          <p:nvPr>
            <p:ph type="title"/>
          </p:nvPr>
        </p:nvSpPr>
        <p:spPr>
          <a:xfrm>
            <a:off x="4980380" y="1158523"/>
            <a:ext cx="6057734" cy="4540955"/>
          </a:xfrm>
        </p:spPr>
        <p:txBody>
          <a:bodyPr vert="horz" lIns="91440" tIns="45720" rIns="91440" bIns="45720" rtlCol="0" anchor="ctr">
            <a:normAutofit/>
          </a:bodyPr>
          <a:lstStyle/>
          <a:p>
            <a:pPr algn="l"/>
            <a:r>
              <a:rPr lang="en-US" sz="3000" dirty="0"/>
              <a:t>www.adeca.alabama.gov/trails/</a:t>
            </a:r>
          </a:p>
        </p:txBody>
      </p:sp>
      <p:sp>
        <p:nvSpPr>
          <p:cNvPr id="3" name="Text Placeholder 2">
            <a:extLst>
              <a:ext uri="{FF2B5EF4-FFF2-40B4-BE49-F238E27FC236}">
                <a16:creationId xmlns:a16="http://schemas.microsoft.com/office/drawing/2014/main" id="{678D9210-BF95-4A6F-BB8E-C163008FFA96}"/>
              </a:ext>
            </a:extLst>
          </p:cNvPr>
          <p:cNvSpPr>
            <a:spLocks noGrp="1"/>
          </p:cNvSpPr>
          <p:nvPr>
            <p:ph type="body" idx="1"/>
          </p:nvPr>
        </p:nvSpPr>
        <p:spPr>
          <a:xfrm>
            <a:off x="1051120" y="1158522"/>
            <a:ext cx="3299113" cy="4540956"/>
          </a:xfrm>
        </p:spPr>
        <p:txBody>
          <a:bodyPr vert="horz" lIns="91440" tIns="0" rIns="91440" bIns="45720" rtlCol="0" anchor="ctr">
            <a:normAutofit/>
          </a:bodyPr>
          <a:lstStyle/>
          <a:p>
            <a:pPr algn="ctr"/>
            <a:r>
              <a:rPr lang="en-US" sz="4400" dirty="0"/>
              <a:t>All forms &amp; information available at:</a:t>
            </a:r>
          </a:p>
        </p:txBody>
      </p:sp>
      <p:sp>
        <p:nvSpPr>
          <p:cNvPr id="54" name="Rectangle 25">
            <a:extLst>
              <a:ext uri="{FF2B5EF4-FFF2-40B4-BE49-F238E27FC236}">
                <a16:creationId xmlns:a16="http://schemas.microsoft.com/office/drawing/2014/main" id="{BB17FFD2-DBC7-4ABB-B2A0-7E18EC1B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ight Triangle 27">
            <a:extLst>
              <a:ext uri="{FF2B5EF4-FFF2-40B4-BE49-F238E27FC236}">
                <a16:creationId xmlns:a16="http://schemas.microsoft.com/office/drawing/2014/main" id="{348C4F40-034F-441C-82B8-53ABE65D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4497758" y="3189130"/>
            <a:ext cx="239869" cy="239869"/>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06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5" name="Freeform: Shape 2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29" name="Rectangle 28">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Shape 3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32">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D8878-5A0E-4FC8-842B-DC6F80BCBCBD}"/>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dirty="0"/>
              <a:t>General Program Eligibility</a:t>
            </a:r>
          </a:p>
        </p:txBody>
      </p:sp>
    </p:spTree>
    <p:extLst>
      <p:ext uri="{BB962C8B-B14F-4D97-AF65-F5344CB8AC3E}">
        <p14:creationId xmlns:p14="http://schemas.microsoft.com/office/powerpoint/2010/main" val="82683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6CA0-9C80-4AA8-87FD-B09804B6F3A3}"/>
              </a:ext>
            </a:extLst>
          </p:cNvPr>
          <p:cNvSpPr>
            <a:spLocks noGrp="1"/>
          </p:cNvSpPr>
          <p:nvPr>
            <p:ph type="title"/>
          </p:nvPr>
        </p:nvSpPr>
        <p:spPr>
          <a:xfrm>
            <a:off x="2272174" y="793150"/>
            <a:ext cx="7958331" cy="1077229"/>
          </a:xfrm>
        </p:spPr>
        <p:txBody>
          <a:bodyPr>
            <a:normAutofit/>
          </a:bodyPr>
          <a:lstStyle/>
          <a:p>
            <a:pPr algn="ctr"/>
            <a:r>
              <a:rPr lang="en-US" sz="4400" dirty="0"/>
              <a:t>Eligible Applicants</a:t>
            </a:r>
          </a:p>
        </p:txBody>
      </p:sp>
      <p:sp>
        <p:nvSpPr>
          <p:cNvPr id="3" name="Content Placeholder 2">
            <a:extLst>
              <a:ext uri="{FF2B5EF4-FFF2-40B4-BE49-F238E27FC236}">
                <a16:creationId xmlns:a16="http://schemas.microsoft.com/office/drawing/2014/main" id="{583B8C7C-5355-4E3E-9C4E-CFDB4AF836DA}"/>
              </a:ext>
            </a:extLst>
          </p:cNvPr>
          <p:cNvSpPr>
            <a:spLocks noGrp="1"/>
          </p:cNvSpPr>
          <p:nvPr>
            <p:ph idx="1"/>
          </p:nvPr>
        </p:nvSpPr>
        <p:spPr>
          <a:xfrm>
            <a:off x="2773599" y="1693719"/>
            <a:ext cx="7796540" cy="4356226"/>
          </a:xfrm>
        </p:spPr>
        <p:txBody>
          <a:bodyPr>
            <a:normAutofit/>
          </a:bodyPr>
          <a:lstStyle/>
          <a:p>
            <a:pPr marL="0" indent="0">
              <a:buNone/>
            </a:pPr>
            <a:r>
              <a:rPr lang="en-US" sz="2400" dirty="0"/>
              <a:t>All applicants must be currently registered in SAM.gov with a Unique Entity Identifier (UEI). Applications from project sponsors not meeting this criterion will be deemed ineligible and will not be reviewed. Eligible applicants include:</a:t>
            </a:r>
          </a:p>
          <a:p>
            <a:pPr lvl="1"/>
            <a:r>
              <a:rPr lang="en-US" sz="2000" dirty="0"/>
              <a:t>Local Governments</a:t>
            </a:r>
          </a:p>
          <a:p>
            <a:pPr lvl="1"/>
            <a:r>
              <a:rPr lang="en-US" sz="2000" dirty="0"/>
              <a:t>State Agencies</a:t>
            </a:r>
          </a:p>
          <a:p>
            <a:pPr lvl="1"/>
            <a:r>
              <a:rPr lang="en-US" sz="2000" dirty="0"/>
              <a:t>Federal Agencies</a:t>
            </a:r>
          </a:p>
          <a:p>
            <a:endParaRPr lang="en-US" dirty="0"/>
          </a:p>
        </p:txBody>
      </p:sp>
    </p:spTree>
    <p:extLst>
      <p:ext uri="{BB962C8B-B14F-4D97-AF65-F5344CB8AC3E}">
        <p14:creationId xmlns:p14="http://schemas.microsoft.com/office/powerpoint/2010/main" val="81435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9968-0E2C-45F7-BDED-23FB3AC2A41B}"/>
              </a:ext>
            </a:extLst>
          </p:cNvPr>
          <p:cNvSpPr>
            <a:spLocks noGrp="1"/>
          </p:cNvSpPr>
          <p:nvPr>
            <p:ph type="title"/>
          </p:nvPr>
        </p:nvSpPr>
        <p:spPr>
          <a:xfrm>
            <a:off x="2389739" y="710007"/>
            <a:ext cx="7958331" cy="1077229"/>
          </a:xfrm>
        </p:spPr>
        <p:txBody>
          <a:bodyPr>
            <a:normAutofit/>
          </a:bodyPr>
          <a:lstStyle/>
          <a:p>
            <a:pPr algn="ctr"/>
            <a:r>
              <a:rPr lang="en-US" sz="4400" dirty="0"/>
              <a:t>Maximum Grant Size</a:t>
            </a:r>
          </a:p>
        </p:txBody>
      </p:sp>
      <p:sp>
        <p:nvSpPr>
          <p:cNvPr id="3" name="Content Placeholder 2">
            <a:extLst>
              <a:ext uri="{FF2B5EF4-FFF2-40B4-BE49-F238E27FC236}">
                <a16:creationId xmlns:a16="http://schemas.microsoft.com/office/drawing/2014/main" id="{8C404661-C455-46CC-8C34-0D193680E62C}"/>
              </a:ext>
            </a:extLst>
          </p:cNvPr>
          <p:cNvSpPr>
            <a:spLocks noGrp="1"/>
          </p:cNvSpPr>
          <p:nvPr>
            <p:ph idx="1"/>
          </p:nvPr>
        </p:nvSpPr>
        <p:spPr>
          <a:xfrm>
            <a:off x="1475508" y="1787236"/>
            <a:ext cx="9570027" cy="4623955"/>
          </a:xfrm>
        </p:spPr>
        <p:txBody>
          <a:bodyPr>
            <a:normAutofit fontScale="92500" lnSpcReduction="20000"/>
          </a:bodyPr>
          <a:lstStyle/>
          <a:p>
            <a:r>
              <a:rPr lang="en-US" sz="2200" dirty="0"/>
              <a:t>The maximum grant amount is:</a:t>
            </a:r>
          </a:p>
          <a:p>
            <a:pPr lvl="1"/>
            <a:r>
              <a:rPr lang="en-US" dirty="0"/>
              <a:t>$200,000 for non-motorized, single-use trail activities</a:t>
            </a:r>
          </a:p>
          <a:p>
            <a:pPr lvl="1"/>
            <a:r>
              <a:rPr lang="en-US" dirty="0"/>
              <a:t>$400,000 for non-motorized, diverse-use trail activities</a:t>
            </a:r>
          </a:p>
          <a:p>
            <a:pPr lvl="1"/>
            <a:r>
              <a:rPr lang="en-US" dirty="0"/>
              <a:t>$524,937 for motorized, diverse-use trail activities</a:t>
            </a:r>
          </a:p>
          <a:p>
            <a:pPr lvl="1"/>
            <a:r>
              <a:rPr lang="en-US" dirty="0"/>
              <a:t>$87,489 for educational projects which promote safety and environmental protection </a:t>
            </a:r>
          </a:p>
          <a:p>
            <a:r>
              <a:rPr lang="en-US" sz="2200" dirty="0"/>
              <a:t>At least 30 percent of Alabama’s RTP funds must be used for motorized trail uses, at least 30 percent for non-motorized trail uses, and at least 40 percent for diverse trail uses. Diverse motorized projects (such as ATV and motorcycle use) or diverse non-motorized projects (such as pedestrian and equestrian use) may satisfy two of these categories at the same time. The State encourages applicants to consider projects that benefit both motorized and non-motorized users, such as common trailhead facilities.</a:t>
            </a:r>
          </a:p>
          <a:p>
            <a:endParaRPr lang="en-US" dirty="0"/>
          </a:p>
        </p:txBody>
      </p:sp>
    </p:spTree>
    <p:extLst>
      <p:ext uri="{BB962C8B-B14F-4D97-AF65-F5344CB8AC3E}">
        <p14:creationId xmlns:p14="http://schemas.microsoft.com/office/powerpoint/2010/main" val="3483086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31FA-FB61-48A4-BB98-339EC41C9096}"/>
              </a:ext>
            </a:extLst>
          </p:cNvPr>
          <p:cNvSpPr>
            <a:spLocks noGrp="1"/>
          </p:cNvSpPr>
          <p:nvPr>
            <p:ph type="title"/>
          </p:nvPr>
        </p:nvSpPr>
        <p:spPr>
          <a:xfrm>
            <a:off x="2246048" y="845403"/>
            <a:ext cx="7958331" cy="1077229"/>
          </a:xfrm>
        </p:spPr>
        <p:txBody>
          <a:bodyPr>
            <a:normAutofit/>
          </a:bodyPr>
          <a:lstStyle/>
          <a:p>
            <a:pPr algn="ctr"/>
            <a:r>
              <a:rPr lang="en-US" sz="4400" dirty="0"/>
              <a:t>Matching Requirement</a:t>
            </a:r>
          </a:p>
        </p:txBody>
      </p:sp>
      <p:sp>
        <p:nvSpPr>
          <p:cNvPr id="3" name="Content Placeholder 2">
            <a:extLst>
              <a:ext uri="{FF2B5EF4-FFF2-40B4-BE49-F238E27FC236}">
                <a16:creationId xmlns:a16="http://schemas.microsoft.com/office/drawing/2014/main" id="{C6F22582-63AF-4C3A-8A66-28777B8FEC38}"/>
              </a:ext>
            </a:extLst>
          </p:cNvPr>
          <p:cNvSpPr>
            <a:spLocks noGrp="1"/>
          </p:cNvSpPr>
          <p:nvPr>
            <p:ph idx="1"/>
          </p:nvPr>
        </p:nvSpPr>
        <p:spPr>
          <a:xfrm>
            <a:off x="1496290" y="2052116"/>
            <a:ext cx="9777845" cy="3997828"/>
          </a:xfrm>
        </p:spPr>
        <p:txBody>
          <a:bodyPr>
            <a:normAutofit/>
          </a:bodyPr>
          <a:lstStyle/>
          <a:p>
            <a:r>
              <a:rPr lang="en-US" dirty="0"/>
              <a:t>The Federal share for the RTP is up to 80% of the total eligible project costs up to the grant ceiling. The non-Federal share (at least 20% or the remaining project cost) may come from state, local, and/or private sources. </a:t>
            </a:r>
          </a:p>
          <a:p>
            <a:pPr lvl="1"/>
            <a:r>
              <a:rPr lang="en-US" dirty="0"/>
              <a:t>Other Federal shares cannot be used as a source of match unless specific legislation allows funds to be used for the matching share (e.g., HUD Community Development Block Grants (P.L. 93-383), Public Works Employment Act of 1976 (P.L. 94-369). </a:t>
            </a:r>
          </a:p>
          <a:p>
            <a:r>
              <a:rPr lang="en-US" dirty="0"/>
              <a:t>Federal agency applicants and applicants wishing to use other Federal funds to match the RTP funds should contact Recreation and Conservation Programs’ staff prior to applying. </a:t>
            </a:r>
          </a:p>
          <a:p>
            <a:endParaRPr lang="en-US" dirty="0"/>
          </a:p>
        </p:txBody>
      </p:sp>
    </p:spTree>
    <p:extLst>
      <p:ext uri="{BB962C8B-B14F-4D97-AF65-F5344CB8AC3E}">
        <p14:creationId xmlns:p14="http://schemas.microsoft.com/office/powerpoint/2010/main" val="23946875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B4E86C-AD50-451C-AFDC-3354654BEAFF}">
  <ds:schemaRefs>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terms/"/>
    <ds:schemaRef ds:uri="71af3243-3dd4-4a8d-8c0d-dd76da1f02a5"/>
    <ds:schemaRef ds:uri="http://schemas.microsoft.com/office/infopath/2007/PartnerControls"/>
    <ds:schemaRef ds:uri="16c05727-aa75-4e4a-9b5f-8a80a1165891"/>
    <ds:schemaRef ds:uri="http://purl.org/dc/dcmitype/"/>
  </ds:schemaRefs>
</ds:datastoreItem>
</file>

<file path=customXml/itemProps2.xml><?xml version="1.0" encoding="utf-8"?>
<ds:datastoreItem xmlns:ds="http://schemas.openxmlformats.org/officeDocument/2006/customXml" ds:itemID="{410940B2-B084-4C34-A4DE-F5A01C9C1334}">
  <ds:schemaRefs>
    <ds:schemaRef ds:uri="http://schemas.microsoft.com/sharepoint/v3/contenttype/forms"/>
  </ds:schemaRefs>
</ds:datastoreItem>
</file>

<file path=customXml/itemProps3.xml><?xml version="1.0" encoding="utf-8"?>
<ds:datastoreItem xmlns:ds="http://schemas.openxmlformats.org/officeDocument/2006/customXml" ds:itemID="{FCA9F428-B665-4B23-8CD2-6443C0E6C8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Fitness design</Template>
  <TotalTime>4579</TotalTime>
  <Words>1971</Words>
  <Application>Microsoft Office PowerPoint</Application>
  <PresentationFormat>Widescreen</PresentationFormat>
  <Paragraphs>236</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Lucida Bright</vt:lpstr>
      <vt:lpstr>MS Shell Dlg 2</vt:lpstr>
      <vt:lpstr>Wingdings</vt:lpstr>
      <vt:lpstr>Wingdings 3</vt:lpstr>
      <vt:lpstr>Madison</vt:lpstr>
      <vt:lpstr>Recreational Trails Program</vt:lpstr>
      <vt:lpstr>- Program Updates - General Program Eligibility - Application Process - Open Discussion and       Questions and Answers </vt:lpstr>
      <vt:lpstr>Program Updates</vt:lpstr>
      <vt:lpstr>The RTP was created in 1998 to assist in acquiring, developing, and/or improving trail and trail related resources. The funds are appropriated by Congress to the U.S. Department of Transportation, Federal Highway Administration (FHWA), and FHWA allocates the funds through state agencies as a grants program to subrecipients. </vt:lpstr>
      <vt:lpstr>www.adeca.alabama.gov/trails/</vt:lpstr>
      <vt:lpstr>General Program Eligibility</vt:lpstr>
      <vt:lpstr>Eligible Applicants</vt:lpstr>
      <vt:lpstr>Maximum Grant Size</vt:lpstr>
      <vt:lpstr>Matching Requirement</vt:lpstr>
      <vt:lpstr>Permissible Uses</vt:lpstr>
      <vt:lpstr>Construction of new recreational trails</vt:lpstr>
      <vt:lpstr>Maintenance and restoration of existing recreational trails </vt:lpstr>
      <vt:lpstr>Development and rehabilitation of trailside and trailhead facilities (may include, but are not limited to, the following: 1) Drainage, 2) Crossings, 3) Stabilization, 4) Parking, 5) Signage, 6) Controls, 7) Shelters, and 8) Water, Sanitary, and Access Facilities) and trail linkages for recreational trails </vt:lpstr>
      <vt:lpstr>Provision of features which facilitate the access and use of trails by persons with disabilities </vt:lpstr>
      <vt:lpstr>Acquisition of easements and fee simple title to property for recreational trails or recreational trails corridors identified in a state trail plan </vt:lpstr>
      <vt:lpstr>The assessment of trail conditions for accessibility and maintenance </vt:lpstr>
      <vt:lpstr>Development and dissemination of publications and the operation of educational programs to promote safety and environmental protection related to recreational trails </vt:lpstr>
      <vt:lpstr>Types of Trail Projects</vt:lpstr>
      <vt:lpstr>Types of Trail Projects</vt:lpstr>
      <vt:lpstr>Types of Trail Projects</vt:lpstr>
      <vt:lpstr>Thresholds</vt:lpstr>
      <vt:lpstr>Application Process </vt:lpstr>
      <vt:lpstr>Application Checklist</vt:lpstr>
      <vt:lpstr>Application Cover Sheet</vt:lpstr>
      <vt:lpstr>Project Information</vt:lpstr>
      <vt:lpstr>Application Evaluation Criteria</vt:lpstr>
      <vt:lpstr>PowerPoint Presentation</vt:lpstr>
      <vt:lpstr>PowerPoint Presentation</vt:lpstr>
      <vt:lpstr>PowerPoint Presentation</vt:lpstr>
      <vt:lpstr>PowerPoint Presentation</vt:lpstr>
      <vt:lpstr>Project Cost Estimate</vt:lpstr>
      <vt:lpstr>Project Cost Estimate</vt:lpstr>
      <vt:lpstr>Environmental Screening Form</vt:lpstr>
      <vt:lpstr>Environmental Resources</vt:lpstr>
      <vt:lpstr>Mandatory Criteria and Categorical Exclusion</vt:lpstr>
      <vt:lpstr>Environmental Reviewers</vt:lpstr>
      <vt:lpstr>Environmental Checklist</vt:lpstr>
      <vt:lpstr>Proposed Timeline</vt:lpstr>
      <vt:lpstr>Application Submission Instructions</vt:lpstr>
      <vt:lpstr>DEADLINE – 12:00 Noon on Monday,  September 12, 2022 </vt:lpstr>
      <vt:lpstr>DEADLINE – 12:00 Noon on Monday, September 12, 2022 </vt:lpstr>
      <vt:lpstr>DEADLINE – 12:00 Noon on Monday, September 12, 2022 </vt:lpstr>
      <vt:lpstr>State Contacts</vt:lpstr>
      <vt:lpstr>Open Discussion  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Recreational Trails Program</dc:title>
  <dc:creator>Talley, Crystal</dc:creator>
  <cp:lastModifiedBy>Edwards, LaToya</cp:lastModifiedBy>
  <cp:revision>31</cp:revision>
  <cp:lastPrinted>2022-07-11T18:46:38Z</cp:lastPrinted>
  <dcterms:created xsi:type="dcterms:W3CDTF">2022-07-08T18:50:53Z</dcterms:created>
  <dcterms:modified xsi:type="dcterms:W3CDTF">2022-07-12T19:54:26Z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