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6" d="100"/>
          <a:sy n="66" d="100"/>
        </p:scale>
        <p:origin x="1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B3AFB1B-E9B4-4CEB-A4EA-CE9CEF19D136}" type="datetimeFigureOut">
              <a:rPr lang="en-US" smtClean="0"/>
              <a:t>4/27/2023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96570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5334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22839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73077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430067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B3AFB1B-E9B4-4CEB-A4EA-CE9CEF19D136}"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654883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B3AFB1B-E9B4-4CEB-A4EA-CE9CEF19D136}"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17675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AFB1B-E9B4-4CEB-A4EA-CE9CEF19D136}"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140499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AFB1B-E9B4-4CEB-A4EA-CE9CEF19D136}"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13395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AFB1B-E9B4-4CEB-A4EA-CE9CEF19D136}"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69600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3AFB1B-E9B4-4CEB-A4EA-CE9CEF19D136}"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01593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290104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3AFB1B-E9B4-4CEB-A4EA-CE9CEF19D136}"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63736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3AFB1B-E9B4-4CEB-A4EA-CE9CEF19D136}"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54454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AFB1B-E9B4-4CEB-A4EA-CE9CEF19D136}"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23275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185317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AFB1B-E9B4-4CEB-A4EA-CE9CEF19D136}"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8CFB-8D51-425C-ADE6-EA28FF7023CA}" type="slidenum">
              <a:rPr lang="en-US" smtClean="0"/>
              <a:t>‹#›</a:t>
            </a:fld>
            <a:endParaRPr lang="en-US"/>
          </a:p>
        </p:txBody>
      </p:sp>
    </p:spTree>
    <p:extLst>
      <p:ext uri="{BB962C8B-B14F-4D97-AF65-F5344CB8AC3E}">
        <p14:creationId xmlns:p14="http://schemas.microsoft.com/office/powerpoint/2010/main" val="325540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B3AFB1B-E9B4-4CEB-A4EA-CE9CEF19D136}" type="datetimeFigureOut">
              <a:rPr lang="en-US" smtClean="0"/>
              <a:t>4/27/2023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1C78CFB-8D51-425C-ADE6-EA28FF7023CA}" type="slidenum">
              <a:rPr lang="en-US" smtClean="0"/>
              <a:t>‹#›</a:t>
            </a:fld>
            <a:endParaRPr lang="en-US"/>
          </a:p>
        </p:txBody>
      </p:sp>
    </p:spTree>
    <p:extLst>
      <p:ext uri="{BB962C8B-B14F-4D97-AF65-F5344CB8AC3E}">
        <p14:creationId xmlns:p14="http://schemas.microsoft.com/office/powerpoint/2010/main" val="218790624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ol.Reynolds@adeca.alabama.gov" TargetMode="External"/><Relationship Id="rId2" Type="http://schemas.openxmlformats.org/officeDocument/2006/relationships/hyperlink" Target="mailto:velyn.Terry@ADECA.Alabam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Carol.Reynolds@adeca.alabama.gov" TargetMode="External"/><Relationship Id="rId2" Type="http://schemas.openxmlformats.org/officeDocument/2006/relationships/hyperlink" Target="mailto:Evelyn.Terry@adeca.alabama.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E4D13-1754-4D77-B7D8-10F3271998B6}"/>
              </a:ext>
            </a:extLst>
          </p:cNvPr>
          <p:cNvSpPr>
            <a:spLocks noGrp="1"/>
          </p:cNvSpPr>
          <p:nvPr>
            <p:ph type="ctrTitle"/>
          </p:nvPr>
        </p:nvSpPr>
        <p:spPr>
          <a:xfrm>
            <a:off x="3427612" y="520333"/>
            <a:ext cx="6757248" cy="1636485"/>
          </a:xfrm>
        </p:spPr>
        <p:txBody>
          <a:bodyPr>
            <a:normAutofit/>
          </a:bodyPr>
          <a:lstStyle/>
          <a:p>
            <a:pPr algn="ctr"/>
            <a:r>
              <a:rPr lang="en-US" sz="3200" b="1" dirty="0">
                <a:solidFill>
                  <a:srgbClr val="000000"/>
                </a:solidFill>
                <a:latin typeface="Arial Nova" panose="020B0504020202020204" pitchFamily="34" charset="0"/>
              </a:rPr>
              <a:t>PY2022</a:t>
            </a:r>
            <a:r>
              <a:rPr lang="en-US" sz="3200" b="1" dirty="0">
                <a:solidFill>
                  <a:srgbClr val="000000"/>
                </a:solidFill>
              </a:rPr>
              <a:t> A</a:t>
            </a:r>
            <a:r>
              <a:rPr lang="en-US" sz="3200" b="1" cap="none" dirty="0">
                <a:solidFill>
                  <a:srgbClr val="000000"/>
                </a:solidFill>
              </a:rPr>
              <a:t>labama </a:t>
            </a:r>
            <a:r>
              <a:rPr lang="en-US" sz="3200" b="1" dirty="0">
                <a:solidFill>
                  <a:srgbClr val="000000"/>
                </a:solidFill>
              </a:rPr>
              <a:t>CDBG G</a:t>
            </a:r>
            <a:r>
              <a:rPr lang="en-US" sz="3200" b="1" cap="none" dirty="0">
                <a:solidFill>
                  <a:srgbClr val="000000"/>
                </a:solidFill>
              </a:rPr>
              <a:t>rant Application Workshop</a:t>
            </a:r>
            <a:br>
              <a:rPr lang="en-US" sz="3200" b="1" cap="none" dirty="0">
                <a:solidFill>
                  <a:srgbClr val="000000"/>
                </a:solidFill>
              </a:rPr>
            </a:br>
            <a:r>
              <a:rPr lang="en-US" sz="3200" b="1" cap="none" dirty="0">
                <a:solidFill>
                  <a:srgbClr val="000000"/>
                </a:solidFill>
              </a:rPr>
              <a:t>Small City, Large City, County</a:t>
            </a:r>
            <a:endParaRPr lang="en-US" sz="3200" b="1" dirty="0">
              <a:solidFill>
                <a:srgbClr val="000000"/>
              </a:solidFill>
            </a:endParaRPr>
          </a:p>
        </p:txBody>
      </p:sp>
      <p:sp>
        <p:nvSpPr>
          <p:cNvPr id="3" name="Subtitle 2">
            <a:extLst>
              <a:ext uri="{FF2B5EF4-FFF2-40B4-BE49-F238E27FC236}">
                <a16:creationId xmlns:a16="http://schemas.microsoft.com/office/drawing/2014/main" id="{82163058-BE97-4E06-9E1A-0A5623B54045}"/>
              </a:ext>
            </a:extLst>
          </p:cNvPr>
          <p:cNvSpPr>
            <a:spLocks noGrp="1"/>
          </p:cNvSpPr>
          <p:nvPr>
            <p:ph type="subTitle" idx="1"/>
          </p:nvPr>
        </p:nvSpPr>
        <p:spPr>
          <a:xfrm>
            <a:off x="2252536" y="3976788"/>
            <a:ext cx="9722213" cy="2492106"/>
          </a:xfrm>
        </p:spPr>
        <p:txBody>
          <a:bodyPr>
            <a:noAutofit/>
          </a:bodyPr>
          <a:lstStyle/>
          <a:p>
            <a:pPr algn="ctr">
              <a:lnSpc>
                <a:spcPct val="100000"/>
              </a:lnSpc>
              <a:spcBef>
                <a:spcPts val="0"/>
              </a:spcBef>
            </a:pPr>
            <a:r>
              <a:rPr lang="en-US" sz="2400" cap="none" dirty="0">
                <a:solidFill>
                  <a:srgbClr val="000000"/>
                </a:solidFill>
                <a:latin typeface="Arial Nova" panose="020B0504020202020204" pitchFamily="34" charset="0"/>
              </a:rPr>
              <a:t>Evelyn Terry, </a:t>
            </a:r>
            <a:r>
              <a:rPr lang="en-US" sz="2400" u="sng" cap="none" dirty="0">
                <a:solidFill>
                  <a:srgbClr val="000000"/>
                </a:solidFill>
                <a:latin typeface="Arial Nova" panose="020B0504020202020204" pitchFamily="34" charset="0"/>
              </a:rPr>
              <a:t>E</a:t>
            </a:r>
            <a:r>
              <a:rPr lang="en-US" sz="2400" cap="none" dirty="0">
                <a:solidFill>
                  <a:srgbClr val="000000"/>
                </a:solidFill>
                <a:latin typeface="Arial Nova" panose="020B0504020202020204" pitchFamily="34" charset="0"/>
                <a:hlinkClick r:id="rId2">
                  <a:extLst>
                    <a:ext uri="{A12FA001-AC4F-418D-AE19-62706E023703}">
                      <ahyp:hlinkClr xmlns:ahyp="http://schemas.microsoft.com/office/drawing/2018/hyperlinkcolor" val="tx"/>
                    </a:ext>
                  </a:extLst>
                </a:hlinkClick>
              </a:rPr>
              <a:t>velyn.Terry@ADECA.Alabama.gov</a:t>
            </a:r>
            <a:r>
              <a:rPr lang="en-US" sz="2400" cap="none" dirty="0">
                <a:solidFill>
                  <a:srgbClr val="000000"/>
                </a:solidFill>
                <a:latin typeface="Arial Nova" panose="020B0504020202020204" pitchFamily="34" charset="0"/>
              </a:rPr>
              <a:t>, </a:t>
            </a:r>
          </a:p>
          <a:p>
            <a:pPr algn="ctr">
              <a:lnSpc>
                <a:spcPct val="100000"/>
              </a:lnSpc>
              <a:spcBef>
                <a:spcPts val="0"/>
              </a:spcBef>
            </a:pPr>
            <a:r>
              <a:rPr lang="en-US" sz="2400" cap="none" dirty="0">
                <a:solidFill>
                  <a:srgbClr val="000000"/>
                </a:solidFill>
                <a:latin typeface="Arial Nova" panose="020B0504020202020204" pitchFamily="34" charset="0"/>
              </a:rPr>
              <a:t>334-353-5360</a:t>
            </a:r>
          </a:p>
          <a:p>
            <a:pPr algn="ctr">
              <a:lnSpc>
                <a:spcPct val="100000"/>
              </a:lnSpc>
              <a:spcBef>
                <a:spcPts val="0"/>
              </a:spcBef>
            </a:pPr>
            <a:endParaRPr lang="en-US" sz="2400" cap="none" dirty="0">
              <a:solidFill>
                <a:srgbClr val="000000"/>
              </a:solidFill>
              <a:latin typeface="Arial Nova" panose="020B0504020202020204" pitchFamily="34" charset="0"/>
            </a:endParaRPr>
          </a:p>
          <a:p>
            <a:pPr algn="ctr">
              <a:lnSpc>
                <a:spcPct val="100000"/>
              </a:lnSpc>
              <a:spcBef>
                <a:spcPts val="0"/>
              </a:spcBef>
            </a:pPr>
            <a:r>
              <a:rPr lang="en-US" sz="2400" cap="none" dirty="0">
                <a:solidFill>
                  <a:srgbClr val="000000"/>
                </a:solidFill>
                <a:latin typeface="Arial Nova" panose="020B0504020202020204" pitchFamily="34" charset="0"/>
              </a:rPr>
              <a:t>Carol Reynolds, </a:t>
            </a:r>
            <a:r>
              <a:rPr lang="en-US" sz="2400" u="sng" cap="none" dirty="0">
                <a:solidFill>
                  <a:srgbClr val="000000"/>
                </a:solidFill>
                <a:latin typeface="Arial Nova" panose="020B0504020202020204" pitchFamily="34" charset="0"/>
              </a:rPr>
              <a:t>C</a:t>
            </a:r>
            <a:r>
              <a:rPr lang="en-US" sz="2400" cap="none" dirty="0">
                <a:solidFill>
                  <a:srgbClr val="000000"/>
                </a:solidFill>
                <a:latin typeface="Arial Nova" panose="020B0504020202020204" pitchFamily="34" charset="0"/>
                <a:hlinkClick r:id="rId3">
                  <a:extLst>
                    <a:ext uri="{A12FA001-AC4F-418D-AE19-62706E023703}">
                      <ahyp:hlinkClr xmlns:ahyp="http://schemas.microsoft.com/office/drawing/2018/hyperlinkcolor" val="tx"/>
                    </a:ext>
                  </a:extLst>
                </a:hlinkClick>
              </a:rPr>
              <a:t>arol.Reynolds@ADECA.Alabama.gov</a:t>
            </a:r>
            <a:r>
              <a:rPr lang="en-US" sz="2400" cap="none" dirty="0">
                <a:solidFill>
                  <a:srgbClr val="000000"/>
                </a:solidFill>
                <a:latin typeface="Arial Nova" panose="020B0504020202020204" pitchFamily="34" charset="0"/>
              </a:rPr>
              <a:t>, </a:t>
            </a:r>
          </a:p>
          <a:p>
            <a:pPr algn="ctr">
              <a:lnSpc>
                <a:spcPct val="100000"/>
              </a:lnSpc>
              <a:spcBef>
                <a:spcPts val="0"/>
              </a:spcBef>
            </a:pPr>
            <a:r>
              <a:rPr lang="en-US" sz="2400" cap="none" dirty="0">
                <a:solidFill>
                  <a:srgbClr val="000000"/>
                </a:solidFill>
                <a:latin typeface="Arial Nova" panose="020B0504020202020204" pitchFamily="34" charset="0"/>
              </a:rPr>
              <a:t>334-242-5451 </a:t>
            </a:r>
          </a:p>
        </p:txBody>
      </p:sp>
      <p:sp>
        <p:nvSpPr>
          <p:cNvPr id="5" name="TextBox 4">
            <a:extLst>
              <a:ext uri="{FF2B5EF4-FFF2-40B4-BE49-F238E27FC236}">
                <a16:creationId xmlns:a16="http://schemas.microsoft.com/office/drawing/2014/main" id="{C590CD12-8AB4-4F10-86F1-807ACDE25676}"/>
              </a:ext>
            </a:extLst>
          </p:cNvPr>
          <p:cNvSpPr txBox="1"/>
          <p:nvPr/>
        </p:nvSpPr>
        <p:spPr>
          <a:xfrm>
            <a:off x="3929974" y="2573684"/>
            <a:ext cx="5578651" cy="830997"/>
          </a:xfrm>
          <a:prstGeom prst="rect">
            <a:avLst/>
          </a:prstGeom>
          <a:noFill/>
        </p:spPr>
        <p:txBody>
          <a:bodyPr wrap="square" rtlCol="0">
            <a:spAutoFit/>
          </a:bodyPr>
          <a:lstStyle/>
          <a:p>
            <a:r>
              <a:rPr lang="en-US" sz="4800" dirty="0">
                <a:solidFill>
                  <a:srgbClr val="000000"/>
                </a:solidFill>
                <a:latin typeface="Arial Nova" panose="020B0504020202020204" pitchFamily="34" charset="0"/>
              </a:rPr>
              <a:t>Other</a:t>
            </a:r>
            <a:r>
              <a:rPr lang="en-US" sz="4800" dirty="0">
                <a:solidFill>
                  <a:srgbClr val="000000"/>
                </a:solidFill>
              </a:rPr>
              <a:t> Considerations</a:t>
            </a:r>
          </a:p>
        </p:txBody>
      </p:sp>
    </p:spTree>
    <p:extLst>
      <p:ext uri="{BB962C8B-B14F-4D97-AF65-F5344CB8AC3E}">
        <p14:creationId xmlns:p14="http://schemas.microsoft.com/office/powerpoint/2010/main" val="153924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4ACF-4B8A-4E0A-B951-CEFB1FBA3619}"/>
              </a:ext>
            </a:extLst>
          </p:cNvPr>
          <p:cNvSpPr>
            <a:spLocks noGrp="1"/>
          </p:cNvSpPr>
          <p:nvPr>
            <p:ph type="ctrTitle"/>
          </p:nvPr>
        </p:nvSpPr>
        <p:spPr>
          <a:xfrm>
            <a:off x="2247090" y="564204"/>
            <a:ext cx="9416374" cy="5479458"/>
          </a:xfrm>
        </p:spPr>
        <p:txBody>
          <a:bodyPr anchor="b">
            <a:normAutofit fontScale="90000"/>
          </a:bodyPr>
          <a:lstStyle/>
          <a:p>
            <a:pPr marL="514350" indent="-514350"/>
            <a:r>
              <a:rPr lang="en-US" sz="2000" b="1" cap="none" dirty="0">
                <a:solidFill>
                  <a:srgbClr val="000000"/>
                </a:solidFill>
                <a:latin typeface="Arial Nova" panose="020B0504020202020204" pitchFamily="34" charset="0"/>
              </a:rPr>
              <a:t>6) Match Ratio  (continued)</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“Other dollars” must identify the amount, source, and contact person for all monies. </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“Other dollars” with local match (cash or in-kind) requires a copy of the resolution documenting local match</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“Other dollars” with private funds, the resolution must recognize that, upon funding, if these private dollars do not become available, the locality will be obligated to provide these dollars from local sources. </a:t>
            </a: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br>
              <a:rPr lang="en-US" sz="2000" b="1" cap="none" dirty="0">
                <a:solidFill>
                  <a:srgbClr val="000000"/>
                </a:solidFill>
                <a:latin typeface="Arial Nova" panose="020B0504020202020204" pitchFamily="34" charset="0"/>
              </a:rPr>
            </a:br>
            <a:r>
              <a:rPr lang="en-US" sz="2000" b="1" cap="none" dirty="0">
                <a:solidFill>
                  <a:srgbClr val="000000"/>
                </a:solidFill>
                <a:latin typeface="Arial Nova" panose="020B0504020202020204" pitchFamily="34" charset="0"/>
              </a:rPr>
              <a:t>Housing rehabilitation projects where property owner participation is proposed as match, the applicant must clearly show the sources of available grant and/or loan funds to assist homeowners with limited financial resources.</a:t>
            </a:r>
            <a:br>
              <a:rPr lang="en-US" sz="2000" b="1" cap="none" dirty="0">
                <a:solidFill>
                  <a:srgbClr val="000000"/>
                </a:solidFill>
                <a:latin typeface="Arial Nova" panose="020B0504020202020204" pitchFamily="34" charset="0"/>
              </a:rPr>
            </a:br>
            <a:br>
              <a:rPr lang="en-US" sz="1600" b="1" dirty="0">
                <a:solidFill>
                  <a:schemeClr val="tx2"/>
                </a:solidFill>
              </a:rPr>
            </a:br>
            <a:endParaRPr lang="en-US" sz="1600" dirty="0">
              <a:solidFill>
                <a:schemeClr val="tx2"/>
              </a:solidFill>
            </a:endParaRPr>
          </a:p>
        </p:txBody>
      </p:sp>
    </p:spTree>
    <p:extLst>
      <p:ext uri="{BB962C8B-B14F-4D97-AF65-F5344CB8AC3E}">
        <p14:creationId xmlns:p14="http://schemas.microsoft.com/office/powerpoint/2010/main" val="95187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2394-D0D2-46D5-87EE-0604E637786A}"/>
              </a:ext>
            </a:extLst>
          </p:cNvPr>
          <p:cNvSpPr>
            <a:spLocks noGrp="1"/>
          </p:cNvSpPr>
          <p:nvPr>
            <p:ph type="ctrTitle"/>
          </p:nvPr>
        </p:nvSpPr>
        <p:spPr>
          <a:xfrm>
            <a:off x="2286000" y="986479"/>
            <a:ext cx="9348281" cy="5083581"/>
          </a:xfrm>
        </p:spPr>
        <p:txBody>
          <a:bodyPr anchor="ctr">
            <a:normAutofit/>
          </a:bodyPr>
          <a:lstStyle/>
          <a:p>
            <a:pPr>
              <a:buClrTx/>
            </a:pPr>
            <a:r>
              <a:rPr lang="en-US" sz="2400" b="1" cap="none" dirty="0">
                <a:solidFill>
                  <a:srgbClr val="000000"/>
                </a:solidFill>
                <a:latin typeface="Arial Nova" panose="020B0504020202020204" pitchFamily="34" charset="0"/>
              </a:rPr>
              <a:t>7) Will the project stand alone? </a:t>
            </a:r>
            <a:br>
              <a:rPr lang="en-US" sz="2400" b="1" cap="none" dirty="0">
                <a:latin typeface="Arial Nova" panose="020B0504020202020204" pitchFamily="34" charset="0"/>
              </a:rPr>
            </a:br>
            <a:br>
              <a:rPr lang="en-US" sz="2400" b="1" cap="none" dirty="0">
                <a:solidFill>
                  <a:srgbClr val="0070C0"/>
                </a:solidFill>
                <a:latin typeface="Arial Nova" panose="020B0504020202020204" pitchFamily="34" charset="0"/>
              </a:rPr>
            </a:br>
            <a:r>
              <a:rPr lang="en-US" sz="2400" b="1" cap="none" dirty="0">
                <a:solidFill>
                  <a:srgbClr val="000000"/>
                </a:solidFill>
                <a:latin typeface="Arial Nova" panose="020B0504020202020204" pitchFamily="34" charset="0"/>
              </a:rPr>
              <a:t>Are the requested CDBG dollars, in addition to other available funds shown in the fund usage and benefit table, sufficient to complete the proposed activity enabling it to “stand-alone” without other funds?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Will the completed project achieve the benefits identified in the project beneficiary table?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 project dependent on any other activity for its initiation or completion?</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 project dependent on any source of funds that is yet to be secured?</a:t>
            </a:r>
            <a:endParaRPr lang="en-US" sz="2400" cap="none" dirty="0">
              <a:solidFill>
                <a:schemeClr val="tx2"/>
              </a:solidFill>
              <a:latin typeface="Arial Nova" panose="020B0504020202020204" pitchFamily="34" charset="0"/>
            </a:endParaRPr>
          </a:p>
        </p:txBody>
      </p:sp>
    </p:spTree>
    <p:extLst>
      <p:ext uri="{BB962C8B-B14F-4D97-AF65-F5344CB8AC3E}">
        <p14:creationId xmlns:p14="http://schemas.microsoft.com/office/powerpoint/2010/main" val="1706018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D375-92CF-44FC-ADB9-26FFA94DA4D0}"/>
              </a:ext>
            </a:extLst>
          </p:cNvPr>
          <p:cNvSpPr>
            <a:spLocks noGrp="1"/>
          </p:cNvSpPr>
          <p:nvPr>
            <p:ph type="ctrTitle"/>
          </p:nvPr>
        </p:nvSpPr>
        <p:spPr>
          <a:xfrm>
            <a:off x="2412460" y="384243"/>
            <a:ext cx="9779540" cy="5842000"/>
          </a:xfrm>
        </p:spPr>
        <p:txBody>
          <a:bodyPr>
            <a:normAutofit fontScale="90000"/>
          </a:bodyPr>
          <a:lstStyle/>
          <a:p>
            <a:br>
              <a:rPr lang="en-US" sz="2800" dirty="0">
                <a:solidFill>
                  <a:schemeClr val="tx2"/>
                </a:solidFill>
              </a:rPr>
            </a:br>
            <a:br>
              <a:rPr lang="en-US" sz="2800" dirty="0">
                <a:solidFill>
                  <a:schemeClr val="tx2"/>
                </a:solidFill>
              </a:rPr>
            </a:br>
            <a:br>
              <a:rPr lang="en-US" sz="2800" dirty="0">
                <a:solidFill>
                  <a:schemeClr val="tx2"/>
                </a:solidFill>
              </a:rPr>
            </a:br>
            <a:r>
              <a:rPr lang="en-US" sz="4000" b="1" dirty="0">
                <a:solidFill>
                  <a:srgbClr val="000000"/>
                </a:solidFill>
                <a:latin typeface="Arial Nova" panose="020B0504020202020204" pitchFamily="34" charset="0"/>
              </a:rPr>
              <a:t>O</a:t>
            </a:r>
            <a:r>
              <a:rPr lang="en-US" sz="4000" b="1" cap="none" dirty="0">
                <a:solidFill>
                  <a:srgbClr val="000000"/>
                </a:solidFill>
                <a:latin typeface="Arial Nova" panose="020B0504020202020204" pitchFamily="34" charset="0"/>
              </a:rPr>
              <a:t>ther Considerations</a:t>
            </a:r>
            <a:br>
              <a:rPr lang="en-US" sz="40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r>
              <a:rPr lang="en-US" sz="3100" cap="none" dirty="0">
                <a:solidFill>
                  <a:srgbClr val="000000"/>
                </a:solidFill>
                <a:latin typeface="Arial Nova" panose="020B0504020202020204" pitchFamily="34" charset="0"/>
              </a:rPr>
              <a:t>Evelyn Terry, </a:t>
            </a:r>
            <a:r>
              <a:rPr lang="en-US" sz="3100" u="sng" cap="none" dirty="0">
                <a:solidFill>
                  <a:srgbClr val="000000"/>
                </a:solidFill>
                <a:latin typeface="Arial Nova" panose="020B0504020202020204" pitchFamily="34" charset="0"/>
              </a:rPr>
              <a:t>E</a:t>
            </a:r>
            <a:r>
              <a:rPr lang="en-US" sz="3100" cap="none" dirty="0">
                <a:solidFill>
                  <a:srgbClr val="000000"/>
                </a:solidFill>
                <a:latin typeface="Arial Nova" panose="020B0504020202020204" pitchFamily="34" charset="0"/>
                <a:hlinkClick r:id="rId2">
                  <a:extLst>
                    <a:ext uri="{A12FA001-AC4F-418D-AE19-62706E023703}">
                      <ahyp:hlinkClr xmlns:ahyp="http://schemas.microsoft.com/office/drawing/2018/hyperlinkcolor" val="tx"/>
                    </a:ext>
                  </a:extLst>
                </a:hlinkClick>
              </a:rPr>
              <a:t>velyn.Terry@ADECA.Alabama.gov</a:t>
            </a:r>
            <a:r>
              <a:rPr lang="en-US" sz="3100" cap="none" dirty="0">
                <a:solidFill>
                  <a:srgbClr val="000000"/>
                </a:solidFill>
                <a:latin typeface="Arial Nova" panose="020B0504020202020204" pitchFamily="34" charset="0"/>
              </a:rPr>
              <a:t>, </a:t>
            </a:r>
            <a:br>
              <a:rPr lang="en-US" sz="3100" cap="none" dirty="0">
                <a:solidFill>
                  <a:srgbClr val="000000"/>
                </a:solidFill>
                <a:latin typeface="Arial Nova" panose="020B0504020202020204" pitchFamily="34" charset="0"/>
              </a:rPr>
            </a:br>
            <a:r>
              <a:rPr lang="en-US" sz="3100" cap="none" dirty="0">
                <a:solidFill>
                  <a:srgbClr val="000000"/>
                </a:solidFill>
                <a:latin typeface="Arial Nova" panose="020B0504020202020204" pitchFamily="34" charset="0"/>
              </a:rPr>
              <a:t>334-353-5360</a:t>
            </a:r>
            <a:br>
              <a:rPr lang="en-US" sz="3100" cap="none" dirty="0">
                <a:solidFill>
                  <a:srgbClr val="000000"/>
                </a:solidFill>
                <a:latin typeface="Arial Nova" panose="020B0504020202020204" pitchFamily="34" charset="0"/>
              </a:rPr>
            </a:br>
            <a:br>
              <a:rPr lang="en-US" sz="3100" cap="none" dirty="0">
                <a:solidFill>
                  <a:srgbClr val="000000"/>
                </a:solidFill>
                <a:latin typeface="Arial Nova" panose="020B0504020202020204" pitchFamily="34" charset="0"/>
              </a:rPr>
            </a:br>
            <a:r>
              <a:rPr lang="en-US" sz="3100" cap="none" dirty="0">
                <a:solidFill>
                  <a:srgbClr val="000000"/>
                </a:solidFill>
                <a:latin typeface="Arial Nova" panose="020B0504020202020204" pitchFamily="34" charset="0"/>
              </a:rPr>
              <a:t>Carol Reynolds, </a:t>
            </a:r>
            <a:r>
              <a:rPr lang="en-US" sz="3100" u="sng" cap="none" dirty="0">
                <a:solidFill>
                  <a:srgbClr val="000000"/>
                </a:solidFill>
                <a:latin typeface="Arial Nova" panose="020B0504020202020204" pitchFamily="34" charset="0"/>
              </a:rPr>
              <a:t>C</a:t>
            </a:r>
            <a:r>
              <a:rPr lang="en-US" sz="3100" cap="none" dirty="0">
                <a:solidFill>
                  <a:srgbClr val="000000"/>
                </a:solidFill>
                <a:latin typeface="Arial Nova" panose="020B0504020202020204" pitchFamily="34" charset="0"/>
                <a:hlinkClick r:id="rId3">
                  <a:extLst>
                    <a:ext uri="{A12FA001-AC4F-418D-AE19-62706E023703}">
                      <ahyp:hlinkClr xmlns:ahyp="http://schemas.microsoft.com/office/drawing/2018/hyperlinkcolor" val="tx"/>
                    </a:ext>
                  </a:extLst>
                </a:hlinkClick>
              </a:rPr>
              <a:t>arol.Reynolds@ADECA.Alabama.gov</a:t>
            </a:r>
            <a:r>
              <a:rPr lang="en-US" sz="3100" cap="none" dirty="0">
                <a:solidFill>
                  <a:srgbClr val="000000"/>
                </a:solidFill>
                <a:latin typeface="Arial Nova" panose="020B0504020202020204" pitchFamily="34" charset="0"/>
              </a:rPr>
              <a:t>, </a:t>
            </a:r>
            <a:br>
              <a:rPr lang="en-US" sz="3100" cap="none" dirty="0">
                <a:solidFill>
                  <a:srgbClr val="000000"/>
                </a:solidFill>
                <a:latin typeface="Arial Nova" panose="020B0504020202020204" pitchFamily="34" charset="0"/>
              </a:rPr>
            </a:br>
            <a:r>
              <a:rPr lang="en-US" sz="3100" cap="none" dirty="0">
                <a:solidFill>
                  <a:srgbClr val="000000"/>
                </a:solidFill>
                <a:latin typeface="Arial Nova" panose="020B0504020202020204" pitchFamily="34" charset="0"/>
              </a:rPr>
              <a:t>334-242-5451</a:t>
            </a:r>
            <a:br>
              <a:rPr lang="en-US" sz="3100" cap="none" dirty="0">
                <a:solidFill>
                  <a:srgbClr val="000000"/>
                </a:solidFill>
                <a:latin typeface="Arial Nova" panose="020B0504020202020204" pitchFamily="34" charset="0"/>
              </a:rPr>
            </a:br>
            <a:br>
              <a:rPr lang="en-US" sz="2800" dirty="0">
                <a:solidFill>
                  <a:schemeClr val="tx2"/>
                </a:solidFill>
                <a:latin typeface="Arial Nova" panose="020B0504020202020204" pitchFamily="34" charset="0"/>
              </a:rPr>
            </a:br>
            <a:br>
              <a:rPr lang="en-US" sz="2800" dirty="0">
                <a:solidFill>
                  <a:schemeClr val="tx2"/>
                </a:solidFill>
                <a:latin typeface="Arial Nova" panose="020B0504020202020204" pitchFamily="34" charset="0"/>
              </a:rPr>
            </a:br>
            <a:br>
              <a:rPr lang="en-US" sz="2800" dirty="0">
                <a:solidFill>
                  <a:schemeClr val="tx2"/>
                </a:solidFill>
              </a:rPr>
            </a:br>
            <a:r>
              <a:rPr lang="en-US" sz="2800" dirty="0">
                <a:solidFill>
                  <a:schemeClr val="tx2"/>
                </a:solidFill>
              </a:rPr>
              <a:t> </a:t>
            </a:r>
            <a:br>
              <a:rPr lang="en-US" sz="1700" dirty="0">
                <a:solidFill>
                  <a:schemeClr val="tx2"/>
                </a:solidFill>
              </a:rPr>
            </a:br>
            <a:endParaRPr lang="en-US" sz="1700" dirty="0">
              <a:solidFill>
                <a:schemeClr val="tx2"/>
              </a:solidFill>
            </a:endParaRPr>
          </a:p>
        </p:txBody>
      </p:sp>
    </p:spTree>
    <p:extLst>
      <p:ext uri="{BB962C8B-B14F-4D97-AF65-F5344CB8AC3E}">
        <p14:creationId xmlns:p14="http://schemas.microsoft.com/office/powerpoint/2010/main" val="116407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59D8D-9237-4708-98D8-8CDC295C825F}"/>
              </a:ext>
            </a:extLst>
          </p:cNvPr>
          <p:cNvSpPr>
            <a:spLocks noGrp="1"/>
          </p:cNvSpPr>
          <p:nvPr>
            <p:ph type="ctrTitle"/>
          </p:nvPr>
        </p:nvSpPr>
        <p:spPr>
          <a:xfrm>
            <a:off x="2334638" y="393970"/>
            <a:ext cx="9670977" cy="6070059"/>
          </a:xfrm>
        </p:spPr>
        <p:txBody>
          <a:bodyPr anchor="b">
            <a:noAutofit/>
          </a:bodyPr>
          <a:lstStyle/>
          <a:p>
            <a:r>
              <a:rPr lang="en-US" sz="2400" b="1" cap="none" dirty="0">
                <a:solidFill>
                  <a:srgbClr val="000000"/>
                </a:solidFill>
                <a:latin typeface="Arial Nova" panose="020B0604020202020204" pitchFamily="34" charset="0"/>
              </a:rPr>
              <a:t>Criteria for rating competitive grant applications</a:t>
            </a: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(Nature of Benefits): </a:t>
            </a:r>
            <a:br>
              <a:rPr lang="en-US" sz="2400" b="1" cap="none" dirty="0">
                <a:solidFill>
                  <a:srgbClr val="000000"/>
                </a:solidFill>
                <a:latin typeface="Arial Nova" panose="020B0604020202020204" pitchFamily="34" charset="0"/>
              </a:rPr>
            </a:br>
            <a:br>
              <a:rPr lang="en-US" sz="1600" b="1" cap="none" dirty="0">
                <a:solidFill>
                  <a:srgbClr val="000000"/>
                </a:solidFill>
                <a:latin typeface="Arial Nova" panose="020B0604020202020204" pitchFamily="34" charset="0"/>
              </a:rPr>
            </a:br>
            <a:br>
              <a:rPr lang="en-US" sz="16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(1) Adequacy of water and sewer rates (-5 to 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(2) Operations and maintenance capacity (10)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(3) Local participation – based on local ability (5) </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(4) Local capacity to implement a CDBG project (5)</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(5) Distress factors, cost efficiencies, innovative or other relevant factors not previously discussed (10)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(6) Match ratio (20)</a:t>
            </a:r>
            <a:br>
              <a:rPr lang="en-US" sz="2400" b="1" cap="none" dirty="0">
                <a:solidFill>
                  <a:srgbClr val="000000"/>
                </a:solidFill>
                <a:latin typeface="Arial Nova" panose="020B0604020202020204" pitchFamily="34" charset="0"/>
              </a:rPr>
            </a:br>
            <a:br>
              <a:rPr lang="en-US" sz="2400" b="1" cap="none" dirty="0">
                <a:solidFill>
                  <a:srgbClr val="000000"/>
                </a:solidFill>
                <a:latin typeface="Arial Nova" panose="020B0604020202020204" pitchFamily="34" charset="0"/>
              </a:rPr>
            </a:br>
            <a:r>
              <a:rPr lang="en-US" sz="2400" b="1" cap="none" dirty="0">
                <a:solidFill>
                  <a:srgbClr val="000000"/>
                </a:solidFill>
                <a:latin typeface="Arial Nova" panose="020B0604020202020204" pitchFamily="34" charset="0"/>
              </a:rPr>
              <a:t>(7) Will the project stand alone?</a:t>
            </a:r>
          </a:p>
        </p:txBody>
      </p:sp>
    </p:spTree>
    <p:extLst>
      <p:ext uri="{BB962C8B-B14F-4D97-AF65-F5344CB8AC3E}">
        <p14:creationId xmlns:p14="http://schemas.microsoft.com/office/powerpoint/2010/main" val="284739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AEA0C0-6183-4DB8-9898-32D736D37068}"/>
              </a:ext>
            </a:extLst>
          </p:cNvPr>
          <p:cNvSpPr>
            <a:spLocks noGrp="1"/>
          </p:cNvSpPr>
          <p:nvPr>
            <p:ph type="ctrTitle"/>
          </p:nvPr>
        </p:nvSpPr>
        <p:spPr>
          <a:xfrm>
            <a:off x="2441643" y="228600"/>
            <a:ext cx="9547156" cy="6400800"/>
          </a:xfrm>
        </p:spPr>
        <p:txBody>
          <a:bodyPr anchor="ctr">
            <a:normAutofit/>
          </a:bodyPr>
          <a:lstStyle/>
          <a:p>
            <a:pPr marL="0" indent="0"/>
            <a:r>
              <a:rPr lang="en-US" sz="2800" b="1" cap="none" dirty="0">
                <a:solidFill>
                  <a:srgbClr val="000000"/>
                </a:solidFill>
                <a:latin typeface="Arial Nova" panose="020B0504020202020204" pitchFamily="34" charset="0"/>
              </a:rPr>
              <a:t>1)  Adequacy of water/sewer rates  (-5 to 0 pts)</a:t>
            </a:r>
            <a:br>
              <a:rPr lang="en-US" sz="2800" b="1" cap="none" dirty="0">
                <a:solidFill>
                  <a:srgbClr val="000000"/>
                </a:solidFill>
                <a:latin typeface="Arial Nova" panose="020B0504020202020204" pitchFamily="34" charset="0"/>
              </a:rPr>
            </a:br>
            <a:br>
              <a:rPr lang="en-US" sz="2800" b="1" cap="none" dirty="0">
                <a:solidFill>
                  <a:srgbClr val="000000"/>
                </a:solidFill>
                <a:latin typeface="Arial Nova" panose="020B0504020202020204" pitchFamily="34" charset="0"/>
              </a:rPr>
            </a:br>
            <a:br>
              <a:rPr lang="en-US" sz="2800" b="1" cap="none" dirty="0">
                <a:solidFill>
                  <a:srgbClr val="000000"/>
                </a:solidFill>
                <a:latin typeface="Arial Nova" panose="020B0504020202020204" pitchFamily="34" charset="0"/>
              </a:rPr>
            </a:br>
            <a:r>
              <a:rPr lang="en-US" sz="2800" b="1" cap="none" dirty="0">
                <a:solidFill>
                  <a:srgbClr val="000000"/>
                </a:solidFill>
                <a:latin typeface="Arial Nova" panose="020B0504020202020204" pitchFamily="34" charset="0"/>
              </a:rPr>
              <a:t>For projects involving water and/or sewer activities, please give current and historic rates, the number of residential customers, and the name of the system.</a:t>
            </a:r>
            <a:br>
              <a:rPr lang="en-US" sz="2800" b="1" cap="none" dirty="0">
                <a:solidFill>
                  <a:srgbClr val="000000"/>
                </a:solidFill>
                <a:latin typeface="Arial Nova" panose="020B0504020202020204" pitchFamily="34" charset="0"/>
              </a:rPr>
            </a:br>
            <a:br>
              <a:rPr lang="en-US" sz="2800" b="1" cap="none" dirty="0">
                <a:solidFill>
                  <a:srgbClr val="000000"/>
                </a:solidFill>
                <a:latin typeface="Arial Nova" panose="020B0504020202020204" pitchFamily="34" charset="0"/>
              </a:rPr>
            </a:br>
            <a:r>
              <a:rPr lang="en-US" sz="2800" b="1" cap="none" dirty="0">
                <a:solidFill>
                  <a:srgbClr val="000000"/>
                </a:solidFill>
                <a:latin typeface="Arial Nova" panose="020B0504020202020204" pitchFamily="34" charset="0"/>
              </a:rPr>
              <a:t>Failure to provide this information will result in the award of negative points </a:t>
            </a:r>
            <a:endParaRPr lang="en-US" sz="2800" cap="none"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108794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9A37F-7BF3-4DDD-A468-8023B4AEB50F}"/>
              </a:ext>
            </a:extLst>
          </p:cNvPr>
          <p:cNvSpPr>
            <a:spLocks noGrp="1"/>
          </p:cNvSpPr>
          <p:nvPr>
            <p:ph type="ctrTitle"/>
          </p:nvPr>
        </p:nvSpPr>
        <p:spPr>
          <a:xfrm>
            <a:off x="4103722" y="437744"/>
            <a:ext cx="5585028" cy="885217"/>
          </a:xfrm>
        </p:spPr>
        <p:txBody>
          <a:bodyPr>
            <a:normAutofit/>
          </a:bodyPr>
          <a:lstStyle/>
          <a:p>
            <a:r>
              <a:rPr lang="en-US" cap="none" dirty="0">
                <a:solidFill>
                  <a:srgbClr val="000000"/>
                </a:solidFill>
              </a:rPr>
              <a:t>Acceptable Rates:</a:t>
            </a:r>
            <a:endParaRPr lang="en-US" cap="none" dirty="0"/>
          </a:p>
        </p:txBody>
      </p:sp>
      <p:graphicFrame>
        <p:nvGraphicFramePr>
          <p:cNvPr id="5" name="Object 4">
            <a:extLst>
              <a:ext uri="{FF2B5EF4-FFF2-40B4-BE49-F238E27FC236}">
                <a16:creationId xmlns:a16="http://schemas.microsoft.com/office/drawing/2014/main" id="{8CC99C02-F150-4E89-BFE2-A4B2F337D1B2}"/>
              </a:ext>
            </a:extLst>
          </p:cNvPr>
          <p:cNvGraphicFramePr>
            <a:graphicFrameLocks noChangeAspect="1"/>
          </p:cNvGraphicFramePr>
          <p:nvPr>
            <p:extLst>
              <p:ext uri="{D42A27DB-BD31-4B8C-83A1-F6EECF244321}">
                <p14:modId xmlns:p14="http://schemas.microsoft.com/office/powerpoint/2010/main" val="2268870650"/>
              </p:ext>
            </p:extLst>
          </p:nvPr>
        </p:nvGraphicFramePr>
        <p:xfrm>
          <a:off x="2063886" y="1638504"/>
          <a:ext cx="9664700" cy="4454525"/>
        </p:xfrm>
        <a:graphic>
          <a:graphicData uri="http://schemas.openxmlformats.org/presentationml/2006/ole">
            <mc:AlternateContent xmlns:mc="http://schemas.openxmlformats.org/markup-compatibility/2006">
              <mc:Choice xmlns:v="urn:schemas-microsoft-com:vml" Requires="v">
                <p:oleObj name="Worksheet" r:id="rId2" imgW="5303455" imgH="3596632" progId="Excel.Sheet.12">
                  <p:embed/>
                </p:oleObj>
              </mc:Choice>
              <mc:Fallback>
                <p:oleObj name="Worksheet" r:id="rId2" imgW="5303455" imgH="3596632" progId="Excel.Sheet.12">
                  <p:embed/>
                  <p:pic>
                    <p:nvPicPr>
                      <p:cNvPr id="5" name="Object 4">
                        <a:extLst>
                          <a:ext uri="{FF2B5EF4-FFF2-40B4-BE49-F238E27FC236}">
                            <a16:creationId xmlns:a16="http://schemas.microsoft.com/office/drawing/2014/main" id="{8CC99C02-F150-4E89-BFE2-A4B2F337D1B2}"/>
                          </a:ext>
                        </a:extLst>
                      </p:cNvPr>
                      <p:cNvPicPr/>
                      <p:nvPr/>
                    </p:nvPicPr>
                    <p:blipFill>
                      <a:blip r:embed="rId3"/>
                      <a:stretch>
                        <a:fillRect/>
                      </a:stretch>
                    </p:blipFill>
                    <p:spPr>
                      <a:xfrm>
                        <a:off x="2063886" y="1638504"/>
                        <a:ext cx="9664700" cy="4454525"/>
                      </a:xfrm>
                      <a:prstGeom prst="rect">
                        <a:avLst/>
                      </a:prstGeom>
                    </p:spPr>
                  </p:pic>
                </p:oleObj>
              </mc:Fallback>
            </mc:AlternateContent>
          </a:graphicData>
        </a:graphic>
      </p:graphicFrame>
    </p:spTree>
    <p:extLst>
      <p:ext uri="{BB962C8B-B14F-4D97-AF65-F5344CB8AC3E}">
        <p14:creationId xmlns:p14="http://schemas.microsoft.com/office/powerpoint/2010/main" val="1565415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9FA5-909E-4464-87C1-F1943DA965FF}"/>
              </a:ext>
            </a:extLst>
          </p:cNvPr>
          <p:cNvSpPr>
            <a:spLocks noGrp="1"/>
          </p:cNvSpPr>
          <p:nvPr>
            <p:ph type="ctrTitle"/>
          </p:nvPr>
        </p:nvSpPr>
        <p:spPr>
          <a:xfrm>
            <a:off x="2315183" y="1093956"/>
            <a:ext cx="9633355" cy="4670087"/>
          </a:xfrm>
        </p:spPr>
        <p:txBody>
          <a:bodyPr>
            <a:normAutofit/>
          </a:bodyPr>
          <a:lstStyle/>
          <a:p>
            <a:pPr marL="0" indent="0"/>
            <a:r>
              <a:rPr lang="en-US" sz="2400" b="1" cap="none" dirty="0">
                <a:solidFill>
                  <a:srgbClr val="000000"/>
                </a:solidFill>
                <a:latin typeface="Arial Nova" panose="020B0504020202020204" pitchFamily="34" charset="0"/>
              </a:rPr>
              <a:t>2)  Operations and Maintenance Capacity (10 pts)</a:t>
            </a:r>
            <a:br>
              <a:rPr lang="en-US" sz="2400" b="1" cap="none" dirty="0">
                <a:latin typeface="Arial Nova" panose="020B0504020202020204" pitchFamily="34" charset="0"/>
              </a:rPr>
            </a:br>
            <a:br>
              <a:rPr lang="en-US" sz="2400" b="1" cap="none" dirty="0">
                <a:latin typeface="Arial Nova" panose="020B0504020202020204" pitchFamily="34" charset="0"/>
              </a:rPr>
            </a:br>
            <a:br>
              <a:rPr lang="en-US" sz="2400" b="1" cap="none" dirty="0">
                <a:latin typeface="Arial Nova" panose="020B0504020202020204" pitchFamily="34" charset="0"/>
              </a:rPr>
            </a:br>
            <a:r>
              <a:rPr lang="en-US" sz="2400" b="1" cap="none" dirty="0">
                <a:solidFill>
                  <a:srgbClr val="000000"/>
                </a:solidFill>
                <a:latin typeface="Arial Nova" panose="020B0504020202020204" pitchFamily="34" charset="0"/>
              </a:rPr>
              <a:t>Applicants must demonstrate the ability to maintain and operate any facilities funded under the CDBG program:</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Technical Training</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Equipment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Proactive system of maintenance</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Capacity assurance</a:t>
            </a:r>
            <a:endParaRPr lang="en-US" sz="2400" cap="none" dirty="0">
              <a:solidFill>
                <a:schemeClr val="tx2"/>
              </a:solidFill>
              <a:latin typeface="Arial Nova" panose="020B0504020202020204" pitchFamily="34" charset="0"/>
            </a:endParaRPr>
          </a:p>
        </p:txBody>
      </p:sp>
    </p:spTree>
    <p:extLst>
      <p:ext uri="{BB962C8B-B14F-4D97-AF65-F5344CB8AC3E}">
        <p14:creationId xmlns:p14="http://schemas.microsoft.com/office/powerpoint/2010/main" val="53975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3B896-F0AE-4936-904E-8526682FDE7F}"/>
              </a:ext>
            </a:extLst>
          </p:cNvPr>
          <p:cNvSpPr>
            <a:spLocks noGrp="1"/>
          </p:cNvSpPr>
          <p:nvPr>
            <p:ph type="ctrTitle"/>
          </p:nvPr>
        </p:nvSpPr>
        <p:spPr>
          <a:xfrm>
            <a:off x="2003898" y="846306"/>
            <a:ext cx="9640111" cy="4968132"/>
          </a:xfrm>
        </p:spPr>
        <p:txBody>
          <a:bodyPr>
            <a:normAutofit fontScale="90000"/>
          </a:bodyPr>
          <a:lstStyle/>
          <a:p>
            <a:pPr marL="514350" indent="-514350"/>
            <a:r>
              <a:rPr lang="en-US" sz="2400" b="1" cap="none" dirty="0">
                <a:solidFill>
                  <a:srgbClr val="000000"/>
                </a:solidFill>
                <a:latin typeface="Arial Nova" panose="020B0504020202020204" pitchFamily="34" charset="0"/>
              </a:rPr>
              <a:t>3) Local Participation   (5 pts)</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Does the applicant have the ability to generate a cash match or in-kind match?</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there local participation and contribution in selecting the project?</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Is there public and/or local input concerning the proposed project?</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Are the people most affected by the problem participating in the solution? </a:t>
            </a:r>
            <a:br>
              <a:rPr lang="en-US" sz="2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Are key players and influential people involved in the process?</a:t>
            </a:r>
            <a:br>
              <a:rPr lang="en-US" sz="2400" b="1" cap="none" dirty="0">
                <a:solidFill>
                  <a:srgbClr val="000000"/>
                </a:solidFill>
                <a:latin typeface="Arial Nova" panose="020B0504020202020204" pitchFamily="34" charset="0"/>
              </a:rPr>
            </a:br>
            <a:endParaRPr lang="en-US" sz="2400" cap="none"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307293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9826-0E05-4553-801A-2996637C9E73}"/>
              </a:ext>
            </a:extLst>
          </p:cNvPr>
          <p:cNvSpPr>
            <a:spLocks noGrp="1"/>
          </p:cNvSpPr>
          <p:nvPr>
            <p:ph type="ctrTitle"/>
          </p:nvPr>
        </p:nvSpPr>
        <p:spPr>
          <a:xfrm>
            <a:off x="2208180" y="661481"/>
            <a:ext cx="9513650" cy="4873557"/>
          </a:xfrm>
        </p:spPr>
        <p:txBody>
          <a:bodyPr anchor="b">
            <a:normAutofit fontScale="90000"/>
          </a:bodyPr>
          <a:lstStyle/>
          <a:p>
            <a:pPr marL="514350" indent="-514350"/>
            <a:br>
              <a:rPr lang="en-US" sz="1300" b="1" dirty="0">
                <a:solidFill>
                  <a:schemeClr val="tx2"/>
                </a:solidFill>
              </a:rPr>
            </a:br>
            <a:r>
              <a:rPr lang="en-US" sz="2700" b="1" cap="none" dirty="0">
                <a:solidFill>
                  <a:srgbClr val="000000"/>
                </a:solidFill>
                <a:latin typeface="Arial Nova" panose="020B0504020202020204" pitchFamily="34" charset="0"/>
              </a:rPr>
              <a:t>4) Ability to maintain and/or operate project when complete (timeliness/compliance) (5 pts)</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Past experience?</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Knowledge of the program?</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Administrative capacity/experience?</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	Financial structure/capability/experience?</a:t>
            </a:r>
            <a:br>
              <a:rPr lang="en-US" sz="2700" b="1" cap="none" dirty="0">
                <a:solidFill>
                  <a:srgbClr val="000000"/>
                </a:solidFill>
                <a:latin typeface="Arial Nova" panose="020B0504020202020204" pitchFamily="34" charset="0"/>
              </a:rPr>
            </a:br>
            <a:br>
              <a:rPr lang="en-US" sz="1300" b="1" cap="none" dirty="0">
                <a:solidFill>
                  <a:schemeClr val="tx2"/>
                </a:solidFill>
              </a:rPr>
            </a:br>
            <a:br>
              <a:rPr lang="en-US" sz="1300" b="1" dirty="0">
                <a:solidFill>
                  <a:schemeClr val="tx2"/>
                </a:solidFill>
              </a:rPr>
            </a:br>
            <a:br>
              <a:rPr lang="en-US" sz="1300" b="1" dirty="0">
                <a:solidFill>
                  <a:schemeClr val="tx2"/>
                </a:solidFill>
              </a:rPr>
            </a:br>
            <a:endParaRPr lang="en-US" sz="1300" dirty="0">
              <a:solidFill>
                <a:schemeClr val="tx2"/>
              </a:solidFill>
            </a:endParaRPr>
          </a:p>
        </p:txBody>
      </p:sp>
    </p:spTree>
    <p:extLst>
      <p:ext uri="{BB962C8B-B14F-4D97-AF65-F5344CB8AC3E}">
        <p14:creationId xmlns:p14="http://schemas.microsoft.com/office/powerpoint/2010/main" val="181604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31FB7-A6E3-47D8-AA81-5B0F13C20BD1}"/>
              </a:ext>
            </a:extLst>
          </p:cNvPr>
          <p:cNvSpPr>
            <a:spLocks noGrp="1"/>
          </p:cNvSpPr>
          <p:nvPr>
            <p:ph type="ctrTitle"/>
          </p:nvPr>
        </p:nvSpPr>
        <p:spPr>
          <a:xfrm>
            <a:off x="2431915" y="428017"/>
            <a:ext cx="9578501" cy="5500991"/>
          </a:xfrm>
        </p:spPr>
        <p:txBody>
          <a:bodyPr>
            <a:normAutofit fontScale="90000"/>
          </a:bodyPr>
          <a:lstStyle/>
          <a:p>
            <a:pPr>
              <a:lnSpc>
                <a:spcPct val="100000"/>
              </a:lnSpc>
            </a:pPr>
            <a:r>
              <a:rPr lang="en-US" sz="2400" b="1" cap="none" dirty="0">
                <a:solidFill>
                  <a:srgbClr val="000000"/>
                </a:solidFill>
                <a:latin typeface="Arial Nova" panose="020B0504020202020204" pitchFamily="34" charset="0"/>
              </a:rPr>
              <a:t>5) Distress factors, cost efficiencies, innovative, or other relevant factors not previously discussed     (10 pts)</a:t>
            </a:r>
            <a:br>
              <a:rPr lang="en-US" sz="18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Issues regarding community distress:</a:t>
            </a: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Stagnant population?</a:t>
            </a: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Reduced employment base?</a:t>
            </a: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Chronic unemployment?</a:t>
            </a:r>
            <a:br>
              <a:rPr lang="en-US" sz="1800" b="1" cap="none" dirty="0">
                <a:solidFill>
                  <a:srgbClr val="000000"/>
                </a:solidFill>
                <a:latin typeface="Arial Nova" panose="020B0504020202020204" pitchFamily="34" charset="0"/>
              </a:rPr>
            </a:br>
            <a:br>
              <a:rPr lang="en-US" sz="2400" b="1" i="1" cap="none" dirty="0">
                <a:solidFill>
                  <a:srgbClr val="000000"/>
                </a:solidFill>
                <a:latin typeface="Arial Nova" panose="020B0504020202020204" pitchFamily="34" charset="0"/>
              </a:rPr>
            </a:br>
            <a:r>
              <a:rPr lang="en-US" sz="2400" b="1" i="1" cap="none" dirty="0">
                <a:solidFill>
                  <a:srgbClr val="000000"/>
                </a:solidFill>
                <a:latin typeface="Arial Nova" panose="020B0504020202020204" pitchFamily="34" charset="0"/>
              </a:rPr>
              <a:t>	</a:t>
            </a:r>
            <a:r>
              <a:rPr lang="en-US" sz="2400" b="1" cap="none" dirty="0">
                <a:solidFill>
                  <a:srgbClr val="000000"/>
                </a:solidFill>
                <a:latin typeface="Arial Nova" panose="020B0504020202020204" pitchFamily="34" charset="0"/>
              </a:rPr>
              <a:t>Cost efficiencies?</a:t>
            </a:r>
            <a:br>
              <a:rPr lang="en-US" sz="18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Utilization of innovative approaches?</a:t>
            </a:r>
            <a:br>
              <a:rPr lang="en-US" sz="18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Other relevant factors not previously discussed?</a:t>
            </a:r>
            <a:br>
              <a:rPr lang="en-US" sz="1400" b="1" cap="none" dirty="0">
                <a:solidFill>
                  <a:srgbClr val="000000"/>
                </a:solidFill>
                <a:latin typeface="Arial Nova" panose="020B0504020202020204" pitchFamily="34" charset="0"/>
              </a:rPr>
            </a:br>
            <a:br>
              <a:rPr lang="en-US" sz="2400" b="1" cap="none" dirty="0">
                <a:solidFill>
                  <a:srgbClr val="000000"/>
                </a:solidFill>
                <a:latin typeface="Arial Nova" panose="020B0504020202020204" pitchFamily="34" charset="0"/>
              </a:rPr>
            </a:br>
            <a:r>
              <a:rPr lang="en-US" sz="2400" b="1" cap="none" dirty="0">
                <a:solidFill>
                  <a:srgbClr val="000000"/>
                </a:solidFill>
                <a:latin typeface="Arial Nova" panose="020B0504020202020204" pitchFamily="34" charset="0"/>
              </a:rPr>
              <a:t>	Past efforts?</a:t>
            </a:r>
            <a:endParaRPr lang="en-US" sz="2400" cap="none" dirty="0">
              <a:solidFill>
                <a:srgbClr val="000000"/>
              </a:solidFill>
              <a:latin typeface="Arial Nova" panose="020B0504020202020204" pitchFamily="34" charset="0"/>
            </a:endParaRPr>
          </a:p>
        </p:txBody>
      </p:sp>
    </p:spTree>
    <p:extLst>
      <p:ext uri="{BB962C8B-B14F-4D97-AF65-F5344CB8AC3E}">
        <p14:creationId xmlns:p14="http://schemas.microsoft.com/office/powerpoint/2010/main" val="1124186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17186-02B3-475C-94EC-7C9AD31995B4}"/>
              </a:ext>
            </a:extLst>
          </p:cNvPr>
          <p:cNvSpPr>
            <a:spLocks noGrp="1"/>
          </p:cNvSpPr>
          <p:nvPr>
            <p:ph type="ctrTitle"/>
          </p:nvPr>
        </p:nvSpPr>
        <p:spPr>
          <a:xfrm>
            <a:off x="2042810" y="637161"/>
            <a:ext cx="9688748" cy="558367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chor="b">
            <a:normAutofit/>
          </a:bodyPr>
          <a:lstStyle/>
          <a:p>
            <a:pPr marL="514350" indent="-514350"/>
            <a:r>
              <a:rPr lang="en-US" sz="2700" b="1" cap="none" dirty="0">
                <a:solidFill>
                  <a:srgbClr val="000000"/>
                </a:solidFill>
                <a:latin typeface="Arial Nova" panose="020B0504020202020204" pitchFamily="34" charset="0"/>
              </a:rPr>
              <a:t>6) Match Ratio  (20 pts)</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Ratio of total local match to CDBG dollars:</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For populations of more than 1,000, a 10% ratio is required.</a:t>
            </a:r>
            <a:br>
              <a:rPr lang="en-US" sz="2700" b="1" cap="none" dirty="0">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r>
              <a:rPr lang="en-US" sz="2700" b="1" cap="none" dirty="0">
                <a:solidFill>
                  <a:srgbClr val="000000"/>
                </a:solidFill>
                <a:latin typeface="Arial Nova" panose="020B0504020202020204" pitchFamily="34" charset="0"/>
              </a:rPr>
              <a:t>Applicants with a population of 1,000 or less are not required to meet the 10% required match</a:t>
            </a:r>
            <a:br>
              <a:rPr lang="en-US" sz="2700" b="1" cap="none">
                <a:solidFill>
                  <a:srgbClr val="000000"/>
                </a:solidFill>
                <a:latin typeface="Arial Nova" panose="020B0504020202020204" pitchFamily="34" charset="0"/>
              </a:rPr>
            </a:br>
            <a:br>
              <a:rPr lang="en-US" sz="2700" b="1" cap="none" dirty="0">
                <a:solidFill>
                  <a:srgbClr val="000000"/>
                </a:solidFill>
                <a:latin typeface="Arial Nova" panose="020B0504020202020204" pitchFamily="34" charset="0"/>
              </a:rPr>
            </a:br>
            <a:br>
              <a:rPr lang="en-US" sz="2700" dirty="0">
                <a:latin typeface="Arial Nova" panose="020B0504020202020204" pitchFamily="34" charset="0"/>
              </a:rPr>
            </a:br>
            <a:r>
              <a:rPr lang="en-US" sz="2700" b="1" i="1" dirty="0">
                <a:solidFill>
                  <a:srgbClr val="C00000"/>
                </a:solidFill>
                <a:latin typeface="Arial Nova" panose="020B0504020202020204" pitchFamily="34" charset="0"/>
              </a:rPr>
              <a:t>A “Match Ratio Table” is provided in the Application Manual and on the ADECA website </a:t>
            </a:r>
            <a:br>
              <a:rPr lang="en-US" sz="3600" b="1" i="1" dirty="0">
                <a:solidFill>
                  <a:srgbClr val="C00000"/>
                </a:solidFill>
              </a:rPr>
            </a:br>
            <a:endParaRPr lang="en-US" sz="3600" dirty="0">
              <a:solidFill>
                <a:schemeClr val="tx2"/>
              </a:solidFill>
            </a:endParaRPr>
          </a:p>
        </p:txBody>
      </p:sp>
    </p:spTree>
    <p:extLst>
      <p:ext uri="{BB962C8B-B14F-4D97-AF65-F5344CB8AC3E}">
        <p14:creationId xmlns:p14="http://schemas.microsoft.com/office/powerpoint/2010/main" val="2826572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04C237-A28A-4AAB-9628-728B8354D9AF}"/>
</file>

<file path=customXml/itemProps2.xml><?xml version="1.0" encoding="utf-8"?>
<ds:datastoreItem xmlns:ds="http://schemas.openxmlformats.org/officeDocument/2006/customXml" ds:itemID="{29E19B1E-242E-4643-A1AE-0B75678314A8}"/>
</file>

<file path=docMetadata/LabelInfo.xml><?xml version="1.0" encoding="utf-8"?>
<clbl:labelList xmlns:clbl="http://schemas.microsoft.com/office/2020/mipLabelMetadata">
  <clbl:label id="{bedd5d6f-bcfc-46d4-918d-7fb210e57897}" enabled="0" method="" siteId="{bedd5d6f-bcfc-46d4-918d-7fb210e57897}" removed="1"/>
</clbl:labelList>
</file>

<file path=docProps/app.xml><?xml version="1.0" encoding="utf-8"?>
<Properties xmlns="http://schemas.openxmlformats.org/officeDocument/2006/extended-properties" xmlns:vt="http://schemas.openxmlformats.org/officeDocument/2006/docPropsVTypes">
  <Template>TM04033919[[fn=Circuit]]</Template>
  <TotalTime>1024</TotalTime>
  <Words>846</Words>
  <Application>Microsoft Office PowerPoint</Application>
  <PresentationFormat>Widescreen</PresentationFormat>
  <Paragraphs>18</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Arial Nova</vt:lpstr>
      <vt:lpstr>Tw Cen MT</vt:lpstr>
      <vt:lpstr>Circuit</vt:lpstr>
      <vt:lpstr>Worksheet</vt:lpstr>
      <vt:lpstr>PY2022 Alabama CDBG Grant Application Workshop Small City, Large City, County</vt:lpstr>
      <vt:lpstr>Criteria for rating competitive grant applications (Nature of Benefits):    (1) Adequacy of water and sewer rates (-5 to 0)  (2) Operations and maintenance capacity (10)  (3) Local participation – based on local ability (5)   (4) Local capacity to implement a CDBG project (5)  (5) Distress factors, cost efficiencies, innovative or other relevant factors not previously discussed (10)  (6) Match ratio (20)  (7) Will the project stand alone?</vt:lpstr>
      <vt:lpstr>1)  Adequacy of water/sewer rates  (-5 to 0 pts)   For projects involving water and/or sewer activities, please give current and historic rates, the number of residential customers, and the name of the system.  Failure to provide this information will result in the award of negative points </vt:lpstr>
      <vt:lpstr>Acceptable Rates:</vt:lpstr>
      <vt:lpstr>2)  Operations and Maintenance Capacity (10 pts)   Applicants must demonstrate the ability to maintain and operate any facilities funded under the CDBG program:   Technical Training   Equipment    Proactive system of maintenance   Capacity assurance</vt:lpstr>
      <vt:lpstr>3) Local Participation   (5 pts)  Does the applicant have the ability to generate a cash match or in-kind match?  Is there local participation and contribution in selecting the project?  Is there public and/or local input concerning the proposed project?  Are the people most affected by the problem participating in the solution?   Are key players and influential people involved in the process? </vt:lpstr>
      <vt:lpstr> 4) Ability to maintain and/or operate project when complete (timeliness/compliance) (5 pts)    Past experience?   Knowledge of the program?   Administrative capacity/experience?   Financial structure/capability/experience?    </vt:lpstr>
      <vt:lpstr>5) Distress factors, cost efficiencies, innovative, or other relevant factors not previously discussed     (10 pts)   Issues regarding community distress:   Stagnant population?   Reduced employment base?   Chronic unemployment?   Cost efficiencies?   Utilization of innovative approaches?   Other relevant factors not previously discussed?   Past efforts?</vt:lpstr>
      <vt:lpstr>6) Match Ratio  (20 pts)  Ratio of total local match to CDBG dollars:  For populations of more than 1,000, a 10% ratio is required.  Applicants with a population of 1,000 or less are not required to meet the 10% required match   A “Match Ratio Table” is provided in the Application Manual and on the ADECA website  </vt:lpstr>
      <vt:lpstr>6) Match Ratio  (continued)   “Other dollars” must identify the amount, source, and contact person for all monies.    “Other dollars” with local match (cash or in-kind) requires a copy of the resolution documenting local match   “Other dollars” with private funds, the resolution must recognize that, upon funding, if these private dollars do not become available, the locality will be obligated to provide these dollars from local sources.    Housing rehabilitation projects where property owner participation is proposed as match, the applicant must clearly show the sources of available grant and/or loan funds to assist homeowners with limited financial resources.  </vt:lpstr>
      <vt:lpstr>7) Will the project stand alone?   Are the requested CDBG dollars, in addition to other available funds shown in the fund usage and benefit table, sufficient to complete the proposed activity enabling it to “stand-alone” without other funds?   Will the completed project achieve the benefits identified in the project beneficiary table?   Is the project dependent on any other activity for its initiation or completion?  Is the project dependent on any source of funds that is yet to be secured?</vt:lpstr>
      <vt:lpstr>   Other Considerations   Evelyn Terry, Evelyn.Terry@ADECA.Alabama.gov,  334-353-5360  Carol Reynolds, Carol.Reynolds@ADECA.Alabama.gov,  334-242-5451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PY2022 Alabama CDBG Grant Application Workshop Small City Large City County</dc:title>
  <dc:creator>Reynolds, Carol</dc:creator>
  <cp:lastModifiedBy>Prince, Tonika</cp:lastModifiedBy>
  <cp:revision>3</cp:revision>
  <dcterms:created xsi:type="dcterms:W3CDTF">2022-03-04T18:03:15Z</dcterms:created>
  <dcterms:modified xsi:type="dcterms:W3CDTF">2023-04-27T19:29:30Z</dcterms:modified>
</cp:coreProperties>
</file>