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4"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7E52"/>
    <a:srgbClr val="AC9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8132" autoAdjust="0"/>
  </p:normalViewPr>
  <p:slideViewPr>
    <p:cSldViewPr snapToGrid="0">
      <p:cViewPr varScale="1">
        <p:scale>
          <a:sx n="100" d="100"/>
          <a:sy n="100" d="100"/>
        </p:scale>
        <p:origin x="990" y="-135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666CBE-4F47-4817-96E2-2AA6A09E47D7}" type="datetimeFigureOut">
              <a:rPr lang="en-US" smtClean="0"/>
              <a:t>4/27/2023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0C8A05-A396-47B2-9416-6FA8973FC82A}" type="slidenum">
              <a:rPr lang="en-US" smtClean="0"/>
              <a:t>‹#›</a:t>
            </a:fld>
            <a:endParaRPr lang="en-US"/>
          </a:p>
        </p:txBody>
      </p:sp>
    </p:spTree>
    <p:extLst>
      <p:ext uri="{BB962C8B-B14F-4D97-AF65-F5344CB8AC3E}">
        <p14:creationId xmlns:p14="http://schemas.microsoft.com/office/powerpoint/2010/main" val="1857990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my name is Kirsten Colley, and this is Andrea Jackson, we are both Program Supervisors with CDBG. </a:t>
            </a:r>
          </a:p>
          <a:p>
            <a:r>
              <a:rPr lang="en-US" dirty="0"/>
              <a:t>My territory covers the southeast region of Alabama, while Andrea’s territory covers the northwest region of Alabama. </a:t>
            </a:r>
          </a:p>
          <a:p>
            <a:r>
              <a:rPr lang="en-US" dirty="0"/>
              <a:t>Polar opposites, but we will both be looking for the same information with each and every application received for this upcoming cycle.</a:t>
            </a:r>
          </a:p>
          <a:p>
            <a:r>
              <a:rPr lang="en-US" dirty="0"/>
              <a:t>For today we will be covering the Needs Analysis/Needs Assessment section of your potential applications and give you information on what will be needed and looked for by the raters.</a:t>
            </a:r>
          </a:p>
          <a:p>
            <a:r>
              <a:rPr lang="en-US" dirty="0"/>
              <a:t>So, let’s get started.</a:t>
            </a:r>
          </a:p>
          <a:p>
            <a:endParaRPr lang="en-US" dirty="0"/>
          </a:p>
        </p:txBody>
      </p:sp>
      <p:sp>
        <p:nvSpPr>
          <p:cNvPr id="4" name="Slide Number Placeholder 3"/>
          <p:cNvSpPr>
            <a:spLocks noGrp="1"/>
          </p:cNvSpPr>
          <p:nvPr>
            <p:ph type="sldNum" sz="quarter" idx="5"/>
          </p:nvPr>
        </p:nvSpPr>
        <p:spPr/>
        <p:txBody>
          <a:bodyPr/>
          <a:lstStyle/>
          <a:p>
            <a:fld id="{DD0C8A05-A396-47B2-9416-6FA8973FC82A}" type="slidenum">
              <a:rPr lang="en-US" smtClean="0"/>
              <a:t>1</a:t>
            </a:fld>
            <a:endParaRPr lang="en-US"/>
          </a:p>
        </p:txBody>
      </p:sp>
    </p:spTree>
    <p:extLst>
      <p:ext uri="{BB962C8B-B14F-4D97-AF65-F5344CB8AC3E}">
        <p14:creationId xmlns:p14="http://schemas.microsoft.com/office/powerpoint/2010/main" val="4031332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Needs Analysis/Needs Assessments are to be a snap shot of what the needs are in the Community as a whole, not a deep dive on the project itself. Here you will be painting a picture of the entire community for the rater through detailed but concise accounts of their existing infrastructure and other Essential community Development Needs.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section of your application should cover: Housing, Water Services, Sewer Services, Streets, Flood and Drainage Facilities, and any Other Needs of the community that may not fall under those 5 </a:t>
            </a:r>
            <a:r>
              <a:rPr lang="en-US"/>
              <a:t>previously stated </a:t>
            </a:r>
            <a:r>
              <a:rPr lang="en-US" dirty="0"/>
              <a:t>categories.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Emphasis on the needs of LMI in the Community, measurable terms and non-exhaustive narratives are encouraged and preferred, and a focus on the assessment of the needs of the Community are the purpose of this portion of the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that, let’s take a closer look at the specific topics to be sure to cover and more detail for each to guide you on your way to crafting the most incredible and helpful application your little hearts and hands have ever created. (OBVIOUSLY NEED TO CHANGE THIS LAST LINE)</a:t>
            </a:r>
          </a:p>
        </p:txBody>
      </p:sp>
      <p:sp>
        <p:nvSpPr>
          <p:cNvPr id="4" name="Slide Number Placeholder 3"/>
          <p:cNvSpPr>
            <a:spLocks noGrp="1"/>
          </p:cNvSpPr>
          <p:nvPr>
            <p:ph type="sldNum" sz="quarter" idx="5"/>
          </p:nvPr>
        </p:nvSpPr>
        <p:spPr/>
        <p:txBody>
          <a:bodyPr/>
          <a:lstStyle/>
          <a:p>
            <a:fld id="{DD0C8A05-A396-47B2-9416-6FA8973FC82A}" type="slidenum">
              <a:rPr lang="en-US" smtClean="0"/>
              <a:t>2</a:t>
            </a:fld>
            <a:endParaRPr lang="en-US"/>
          </a:p>
        </p:txBody>
      </p:sp>
    </p:spTree>
    <p:extLst>
      <p:ext uri="{BB962C8B-B14F-4D97-AF65-F5344CB8AC3E}">
        <p14:creationId xmlns:p14="http://schemas.microsoft.com/office/powerpoint/2010/main" val="2886100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we looking for in an application for Housing and Water Services in the needs assessment?</a:t>
            </a:r>
          </a:p>
          <a:p>
            <a:r>
              <a:rPr lang="en-US" dirty="0"/>
              <a:t>For Housing:</a:t>
            </a:r>
          </a:p>
          <a:p>
            <a:pPr marL="171450" indent="-171450">
              <a:buFontTx/>
              <a:buChar char="-"/>
            </a:pPr>
            <a:r>
              <a:rPr lang="en-US" dirty="0"/>
              <a:t>Collected data on any less than adequate housing conditions in the community, so the number and percentages of sound units, as well as units showing deterioration and dilapidation.</a:t>
            </a:r>
          </a:p>
          <a:p>
            <a:pPr marL="171450" indent="-171450">
              <a:buFontTx/>
              <a:buChar char="-"/>
            </a:pPr>
            <a:r>
              <a:rPr lang="en-US" dirty="0"/>
              <a:t>Identification of substandard units in the community</a:t>
            </a:r>
          </a:p>
          <a:p>
            <a:pPr marL="171450" indent="-171450">
              <a:buFontTx/>
              <a:buChar char="-"/>
            </a:pPr>
            <a:r>
              <a:rPr lang="en-US" dirty="0"/>
              <a:t>Identification of the occupancy of substandard housing by owners/renters</a:t>
            </a:r>
          </a:p>
          <a:p>
            <a:pPr marL="171450" indent="-171450">
              <a:buFontTx/>
              <a:buChar char="-"/>
            </a:pPr>
            <a:r>
              <a:rPr lang="en-US" dirty="0"/>
              <a:t>Identification of the different types of housing throughout the community, such as mobile homes, apartment buildings, single family units, multi-family units and so on.</a:t>
            </a:r>
          </a:p>
          <a:p>
            <a:pPr marL="171450" indent="-171450">
              <a:buFontTx/>
              <a:buChar char="-"/>
            </a:pPr>
            <a:r>
              <a:rPr lang="en-US" dirty="0"/>
              <a:t>Finally be sure to address the housing and housing subsidy needs of LMI persons/residents of the community</a:t>
            </a:r>
          </a:p>
          <a:p>
            <a:endParaRPr lang="en-US" dirty="0"/>
          </a:p>
          <a:p>
            <a:r>
              <a:rPr lang="en-US" dirty="0"/>
              <a:t>As for Water Services:</a:t>
            </a:r>
          </a:p>
          <a:p>
            <a:pPr marL="171450" indent="-171450">
              <a:buFontTx/>
              <a:buChar char="-"/>
            </a:pPr>
            <a:r>
              <a:rPr lang="en-US" dirty="0"/>
              <a:t>Be sure to identify the numbers, percentages, and the locations of households with inadequate, or lacking any, access to potable water. This includes hook-ups to existing service(s)</a:t>
            </a:r>
          </a:p>
          <a:p>
            <a:pPr marL="171450" indent="-171450">
              <a:buFontTx/>
              <a:buChar char="-"/>
            </a:pPr>
            <a:r>
              <a:rPr lang="en-US" dirty="0"/>
              <a:t>Is there an adequate system in place for water supply and storage? Be sure to identify the capability of the current system in place for the community. </a:t>
            </a:r>
          </a:p>
          <a:p>
            <a:pPr marL="171450" indent="-171450">
              <a:buFontTx/>
              <a:buChar char="-"/>
            </a:pPr>
            <a:r>
              <a:rPr lang="en-US" dirty="0"/>
              <a:t>Identification of any possible safety hazards concerning the water, how sufficient is the water pressure in case of fire?</a:t>
            </a:r>
          </a:p>
          <a:p>
            <a:pPr marL="171450" indent="-171450">
              <a:buFontTx/>
              <a:buChar char="-"/>
            </a:pPr>
            <a:r>
              <a:rPr lang="en-US" dirty="0"/>
              <a:t>Or, the quality of the water for households, is the water clean? Is it drinkable? </a:t>
            </a:r>
          </a:p>
          <a:p>
            <a:pPr marL="171450" indent="-171450">
              <a:buFontTx/>
              <a:buChar char="-"/>
            </a:pPr>
            <a:r>
              <a:rPr lang="en-US" dirty="0"/>
              <a:t>And lastly, identify how this effects the LMI residents of the community.</a:t>
            </a:r>
          </a:p>
        </p:txBody>
      </p:sp>
      <p:sp>
        <p:nvSpPr>
          <p:cNvPr id="4" name="Slide Number Placeholder 3"/>
          <p:cNvSpPr>
            <a:spLocks noGrp="1"/>
          </p:cNvSpPr>
          <p:nvPr>
            <p:ph type="sldNum" sz="quarter" idx="5"/>
          </p:nvPr>
        </p:nvSpPr>
        <p:spPr/>
        <p:txBody>
          <a:bodyPr/>
          <a:lstStyle/>
          <a:p>
            <a:fld id="{DD0C8A05-A396-47B2-9416-6FA8973FC82A}" type="slidenum">
              <a:rPr lang="en-US" smtClean="0"/>
              <a:t>3</a:t>
            </a:fld>
            <a:endParaRPr lang="en-US"/>
          </a:p>
        </p:txBody>
      </p:sp>
    </p:spTree>
    <p:extLst>
      <p:ext uri="{BB962C8B-B14F-4D97-AF65-F5344CB8AC3E}">
        <p14:creationId xmlns:p14="http://schemas.microsoft.com/office/powerpoint/2010/main" val="2339815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we looking for in an application for Sewer Services and Streets in the needs assessment?</a:t>
            </a:r>
          </a:p>
          <a:p>
            <a:r>
              <a:rPr lang="en-US" dirty="0"/>
              <a:t>For Sewer Services:</a:t>
            </a:r>
          </a:p>
          <a:p>
            <a:pPr marL="171450" indent="-171450">
              <a:buFontTx/>
              <a:buChar char="-"/>
            </a:pPr>
            <a:r>
              <a:rPr lang="en-US" dirty="0"/>
              <a:t>Collect data on households with inadequate sewer access in the community. We look for the number, percentages, and locations of households without reasonable/adequate public sewer or service hookups to existing sewers.</a:t>
            </a:r>
          </a:p>
          <a:p>
            <a:pPr marL="171450" indent="-171450">
              <a:buFontTx/>
              <a:buChar char="-"/>
            </a:pPr>
            <a:r>
              <a:rPr lang="en-US" dirty="0"/>
              <a:t>Be sure to Identify the sufficiency and suitability of sewage treatment facilities in the community</a:t>
            </a:r>
          </a:p>
          <a:p>
            <a:pPr marL="171450" indent="-171450">
              <a:buFontTx/>
              <a:buChar char="-"/>
            </a:pPr>
            <a:r>
              <a:rPr lang="en-US" dirty="0"/>
              <a:t>Identification of the use of septic tanks and their acceptability for the members of the community</a:t>
            </a:r>
          </a:p>
          <a:p>
            <a:pPr marL="171450" indent="-171450">
              <a:buFontTx/>
              <a:buChar char="-"/>
            </a:pPr>
            <a:r>
              <a:rPr lang="en-US" dirty="0"/>
              <a:t>Lastly, be sure to determine the availability of the sewer system to LMI households in the community. Does the sewer system affect the LMI residents of the community in any positive or negative ways? </a:t>
            </a:r>
          </a:p>
          <a:p>
            <a:endParaRPr lang="en-US" dirty="0"/>
          </a:p>
          <a:p>
            <a:r>
              <a:rPr lang="en-US" dirty="0"/>
              <a:t>Next, Streets:</a:t>
            </a:r>
          </a:p>
          <a:p>
            <a:pPr marL="171450" indent="-171450">
              <a:buFontTx/>
              <a:buChar char="-"/>
            </a:pPr>
            <a:r>
              <a:rPr lang="en-US" dirty="0"/>
              <a:t>Details on the approximate mileage, percentages, and locations of inadequate streets in the community (inadequate meaning unsafe. Are first responders able to reach persons/households in case of emergency without risk to their own lives or the lives of others?) Are the streets unpaved? Deteriorated? Unsafe for driving? Too narrow for 2-way traffic?  </a:t>
            </a:r>
            <a:r>
              <a:rPr lang="en-US" dirty="0" err="1"/>
              <a:t>Whatcha</a:t>
            </a:r>
            <a:r>
              <a:rPr lang="en-US" dirty="0"/>
              <a:t> got? Give us the Tea. </a:t>
            </a:r>
          </a:p>
          <a:p>
            <a:pPr marL="171450" indent="-171450">
              <a:buFontTx/>
              <a:buChar char="-"/>
            </a:pPr>
            <a:r>
              <a:rPr lang="en-US" dirty="0"/>
              <a:t>Also, be sure to identify the reliability and adequacy of streets in areas with concentrations of LMI households.</a:t>
            </a:r>
          </a:p>
          <a:p>
            <a:pPr marL="171450" indent="-171450">
              <a:buFontTx/>
              <a:buChar char="-"/>
            </a:pPr>
            <a:endParaRPr lang="en-US" dirty="0"/>
          </a:p>
          <a:p>
            <a:pPr marL="171450" indent="-171450">
              <a:buFontTx/>
              <a:buChar char="-"/>
            </a:pPr>
            <a:r>
              <a:rPr lang="en-US" dirty="0"/>
              <a:t>KK next slide</a:t>
            </a:r>
          </a:p>
          <a:p>
            <a:endParaRPr lang="en-US" dirty="0"/>
          </a:p>
        </p:txBody>
      </p:sp>
      <p:sp>
        <p:nvSpPr>
          <p:cNvPr id="4" name="Slide Number Placeholder 3"/>
          <p:cNvSpPr>
            <a:spLocks noGrp="1"/>
          </p:cNvSpPr>
          <p:nvPr>
            <p:ph type="sldNum" sz="quarter" idx="5"/>
          </p:nvPr>
        </p:nvSpPr>
        <p:spPr/>
        <p:txBody>
          <a:bodyPr/>
          <a:lstStyle/>
          <a:p>
            <a:fld id="{DD0C8A05-A396-47B2-9416-6FA8973FC82A}" type="slidenum">
              <a:rPr lang="en-US" smtClean="0"/>
              <a:t>4</a:t>
            </a:fld>
            <a:endParaRPr lang="en-US"/>
          </a:p>
        </p:txBody>
      </p:sp>
    </p:spTree>
    <p:extLst>
      <p:ext uri="{BB962C8B-B14F-4D97-AF65-F5344CB8AC3E}">
        <p14:creationId xmlns:p14="http://schemas.microsoft.com/office/powerpoint/2010/main" val="2346955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again my name is Andrea Jackson.</a:t>
            </a:r>
          </a:p>
          <a:p>
            <a:r>
              <a:rPr lang="en-US" dirty="0"/>
              <a:t>As for Flood and Drainage facilities and Other Needs these are the things we are looking for.</a:t>
            </a:r>
          </a:p>
          <a:p>
            <a:r>
              <a:rPr lang="en-US" dirty="0"/>
              <a:t>Flood and Drainage Facilities:</a:t>
            </a:r>
          </a:p>
          <a:p>
            <a:pPr marL="171450" indent="-171450">
              <a:buFontTx/>
              <a:buChar char="-"/>
            </a:pPr>
            <a:r>
              <a:rPr lang="en-US" dirty="0"/>
              <a:t>Details that document areas and households, including those of LMI status, that are vulnerable to poor drainage conditions, as can be evidenced by frequent flooding and property damage caused by standing water. </a:t>
            </a:r>
          </a:p>
          <a:p>
            <a:endParaRPr lang="en-US" dirty="0"/>
          </a:p>
          <a:p>
            <a:r>
              <a:rPr lang="en-US" dirty="0"/>
              <a:t>And for Other Needs in the Needs Assessment:</a:t>
            </a:r>
          </a:p>
          <a:p>
            <a:pPr marL="171450" indent="-171450">
              <a:buFontTx/>
              <a:buChar char="-"/>
            </a:pPr>
            <a:r>
              <a:rPr lang="en-US" dirty="0"/>
              <a:t>Be sure to identify the adequacy, accessibility, and availability for the community in areas like: Recreational Centers, Parks, Senior Centers, and other needs that would ENHANCE their COMMUNITY. Don’t forget to include LMI needs in this section as well. Be sure to include a detailed description for each assessment and not just focus on the assessment specific to your project.</a:t>
            </a:r>
          </a:p>
          <a:p>
            <a:pPr marL="171450" indent="-171450">
              <a:buFontTx/>
              <a:buChar char="-"/>
            </a:pPr>
            <a:endParaRPr lang="en-US" dirty="0"/>
          </a:p>
          <a:p>
            <a:endParaRPr lang="en-US" dirty="0"/>
          </a:p>
        </p:txBody>
      </p:sp>
      <p:sp>
        <p:nvSpPr>
          <p:cNvPr id="4" name="Slide Number Placeholder 3"/>
          <p:cNvSpPr>
            <a:spLocks noGrp="1"/>
          </p:cNvSpPr>
          <p:nvPr>
            <p:ph type="sldNum" sz="quarter" idx="5"/>
          </p:nvPr>
        </p:nvSpPr>
        <p:spPr/>
        <p:txBody>
          <a:bodyPr/>
          <a:lstStyle/>
          <a:p>
            <a:fld id="{DD0C8A05-A396-47B2-9416-6FA8973FC82A}" type="slidenum">
              <a:rPr lang="en-US" smtClean="0"/>
              <a:t>5</a:t>
            </a:fld>
            <a:endParaRPr lang="en-US"/>
          </a:p>
        </p:txBody>
      </p:sp>
    </p:spTree>
    <p:extLst>
      <p:ext uri="{BB962C8B-B14F-4D97-AF65-F5344CB8AC3E}">
        <p14:creationId xmlns:p14="http://schemas.microsoft.com/office/powerpoint/2010/main" val="3183552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Overview:</a:t>
            </a: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Alabama’s CDBG program REQUIRES communities to address their essential needs first. Based on the communities’ input, the grant writer assists in determining the priority and feasibility of the needs.  </a:t>
            </a:r>
          </a:p>
          <a:p>
            <a:pPr marL="342900" indent="-342900" algn="l">
              <a:lnSpc>
                <a:spcPct val="200000"/>
              </a:lnSpc>
              <a:spcBef>
                <a:spcPts val="0"/>
              </a:spcBef>
              <a:buFont typeface="Arial" panose="020B0604020202020204" pitchFamily="34" charset="0"/>
              <a:buChar char="•"/>
            </a:pPr>
            <a:endParaRPr lang="en-US" sz="3300" dirty="0">
              <a:latin typeface="Tw Cen MT" panose="020B0602020104020603" pitchFamily="34" charset="0"/>
            </a:endParaRP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ASSESS YOUR NEED(S)</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Address the needs of each topic, housing, water, sewer, streets, flood/drainage, other needs that do not fall into these categories. The more information the better. </a:t>
            </a:r>
          </a:p>
          <a:p>
            <a:pPr marL="457200" lvl="1" indent="0" algn="l">
              <a:lnSpc>
                <a:spcPct val="200000"/>
              </a:lnSpc>
              <a:spcBef>
                <a:spcPts val="0"/>
              </a:spcBef>
              <a:buFont typeface="Arial" panose="020B0604020202020204" pitchFamily="34" charset="0"/>
              <a:buNone/>
            </a:pPr>
            <a:endParaRPr lang="en-US" sz="2900" dirty="0">
              <a:latin typeface="Tw Cen MT" panose="020B0602020104020603" pitchFamily="34" charset="0"/>
            </a:endParaRP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EXPLAIN &amp; BACK IT UP </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In your explanation give detail and back it up with data that will ensure the information provided in the application will reflect the needs of the community.</a:t>
            </a:r>
          </a:p>
          <a:p>
            <a:pPr marL="800100" lvl="1" indent="-342900" algn="l">
              <a:lnSpc>
                <a:spcPct val="200000"/>
              </a:lnSpc>
              <a:spcBef>
                <a:spcPts val="0"/>
              </a:spcBef>
              <a:buFont typeface="Arial" panose="020B0604020202020204" pitchFamily="34" charset="0"/>
              <a:buChar char="•"/>
            </a:pPr>
            <a:endParaRPr lang="en-US" sz="2900" dirty="0">
              <a:latin typeface="Tw Cen MT" panose="020B0602020104020603" pitchFamily="34" charset="0"/>
            </a:endParaRP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TEST &amp; DOCUMENT</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Obtain sufficient evidence from reliable sources</a:t>
            </a:r>
          </a:p>
          <a:p>
            <a:pPr marL="457200" lvl="1" indent="0" algn="l">
              <a:lnSpc>
                <a:spcPct val="200000"/>
              </a:lnSpc>
              <a:spcBef>
                <a:spcPts val="0"/>
              </a:spcBef>
              <a:buFont typeface="Arial" panose="020B0604020202020204" pitchFamily="34" charset="0"/>
              <a:buNone/>
            </a:pPr>
            <a:endParaRPr lang="en-US" sz="2900" dirty="0">
              <a:latin typeface="Tw Cen MT" panose="020B0602020104020603" pitchFamily="34" charset="0"/>
            </a:endParaRP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MINIMAL EXCESS WITH ADEQUATE EXPLANATION</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Explanations and background information should be concise. </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Once the needs assessment is completed, of the Essential Community Development Facilities in your area, you can now determine which need would be most effectively addressed with the assistance of a Community Development Block Grant. </a:t>
            </a:r>
          </a:p>
        </p:txBody>
      </p:sp>
      <p:sp>
        <p:nvSpPr>
          <p:cNvPr id="4" name="Slide Number Placeholder 3"/>
          <p:cNvSpPr>
            <a:spLocks noGrp="1"/>
          </p:cNvSpPr>
          <p:nvPr>
            <p:ph type="sldNum" sz="quarter" idx="5"/>
          </p:nvPr>
        </p:nvSpPr>
        <p:spPr/>
        <p:txBody>
          <a:bodyPr/>
          <a:lstStyle/>
          <a:p>
            <a:fld id="{DD0C8A05-A396-47B2-9416-6FA8973FC82A}" type="slidenum">
              <a:rPr lang="en-US" smtClean="0"/>
              <a:t>6</a:t>
            </a:fld>
            <a:endParaRPr lang="en-US"/>
          </a:p>
        </p:txBody>
      </p:sp>
    </p:spTree>
    <p:extLst>
      <p:ext uri="{BB962C8B-B14F-4D97-AF65-F5344CB8AC3E}">
        <p14:creationId xmlns:p14="http://schemas.microsoft.com/office/powerpoint/2010/main" val="2554062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open the floor to any questions that we will redirect to Kathleen.</a:t>
            </a:r>
          </a:p>
        </p:txBody>
      </p:sp>
      <p:sp>
        <p:nvSpPr>
          <p:cNvPr id="4" name="Slide Number Placeholder 3"/>
          <p:cNvSpPr>
            <a:spLocks noGrp="1"/>
          </p:cNvSpPr>
          <p:nvPr>
            <p:ph type="sldNum" sz="quarter" idx="5"/>
          </p:nvPr>
        </p:nvSpPr>
        <p:spPr/>
        <p:txBody>
          <a:bodyPr/>
          <a:lstStyle/>
          <a:p>
            <a:fld id="{DD0C8A05-A396-47B2-9416-6FA8973FC82A}" type="slidenum">
              <a:rPr lang="en-US" smtClean="0"/>
              <a:t>7</a:t>
            </a:fld>
            <a:endParaRPr lang="en-US"/>
          </a:p>
        </p:txBody>
      </p:sp>
    </p:spTree>
    <p:extLst>
      <p:ext uri="{BB962C8B-B14F-4D97-AF65-F5344CB8AC3E}">
        <p14:creationId xmlns:p14="http://schemas.microsoft.com/office/powerpoint/2010/main" val="2881245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our portion of the Application Workshop. </a:t>
            </a:r>
            <a:r>
              <a:rPr lang="en-US"/>
              <a:t>We </a:t>
            </a:r>
            <a:r>
              <a:rPr lang="en-US" dirty="0"/>
              <a:t>will be followed by Ms. Tonika Prince as she discusses Project Development.</a:t>
            </a:r>
          </a:p>
        </p:txBody>
      </p:sp>
      <p:sp>
        <p:nvSpPr>
          <p:cNvPr id="4" name="Slide Number Placeholder 3"/>
          <p:cNvSpPr>
            <a:spLocks noGrp="1"/>
          </p:cNvSpPr>
          <p:nvPr>
            <p:ph type="sldNum" sz="quarter" idx="5"/>
          </p:nvPr>
        </p:nvSpPr>
        <p:spPr/>
        <p:txBody>
          <a:bodyPr/>
          <a:lstStyle/>
          <a:p>
            <a:fld id="{DD0C8A05-A396-47B2-9416-6FA8973FC82A}" type="slidenum">
              <a:rPr lang="en-US" smtClean="0"/>
              <a:t>8</a:t>
            </a:fld>
            <a:endParaRPr lang="en-US"/>
          </a:p>
        </p:txBody>
      </p:sp>
    </p:spTree>
    <p:extLst>
      <p:ext uri="{BB962C8B-B14F-4D97-AF65-F5344CB8AC3E}">
        <p14:creationId xmlns:p14="http://schemas.microsoft.com/office/powerpoint/2010/main" val="240878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5E3E6-8830-7565-2288-11B2ADCB37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15838E-AF4A-E166-8916-7DEC942A10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6D5C8E-80E5-DDE0-C0E4-37BAAFB871A4}"/>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5" name="Footer Placeholder 4">
            <a:extLst>
              <a:ext uri="{FF2B5EF4-FFF2-40B4-BE49-F238E27FC236}">
                <a16:creationId xmlns:a16="http://schemas.microsoft.com/office/drawing/2014/main" id="{BDA4BF3B-DF3A-4CFA-A20A-8DEF258970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CF66A-974E-6BE4-494B-772021B638CF}"/>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1224648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8537B-1D16-BE8F-3532-E3A33CB153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E0E1FF-C6DE-A0CE-9972-36D474FEA5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58B7B6-2731-D00B-261B-2E14DBE5624C}"/>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5" name="Footer Placeholder 4">
            <a:extLst>
              <a:ext uri="{FF2B5EF4-FFF2-40B4-BE49-F238E27FC236}">
                <a16:creationId xmlns:a16="http://schemas.microsoft.com/office/drawing/2014/main" id="{1C945ECE-B4ED-89A7-CF92-BAE023AFA4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3505C-427A-858F-D2A6-C8DD1768715D}"/>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1677954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51A31E-FBA6-7AB0-8DA1-E62400EC45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2A8351-513D-3170-6790-3D41AFCD31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BE7FB8-876B-D998-280F-A152ED4C2FCA}"/>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5" name="Footer Placeholder 4">
            <a:extLst>
              <a:ext uri="{FF2B5EF4-FFF2-40B4-BE49-F238E27FC236}">
                <a16:creationId xmlns:a16="http://schemas.microsoft.com/office/drawing/2014/main" id="{5E32B6AA-1F53-5FC7-9F0F-5622BD0274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793DAF-0189-0074-3E6A-38D874F28835}"/>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1793645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1BF95-7098-492C-0904-3FE4FD150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4B19E0-70E1-BF62-905C-A3C4C048BC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EDCFB3-AC01-2D9A-D78B-582570AC439E}"/>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5" name="Footer Placeholder 4">
            <a:extLst>
              <a:ext uri="{FF2B5EF4-FFF2-40B4-BE49-F238E27FC236}">
                <a16:creationId xmlns:a16="http://schemas.microsoft.com/office/drawing/2014/main" id="{41D5C31A-5F2C-C3ED-3221-7D2B9457F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0606B0-4D45-8298-381B-302BE4C4F674}"/>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243131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5073-08B2-81A9-596D-A72FDFDCB4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8F54AC-5669-387A-DFBF-1D22E201B7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D0E059-307A-F5E1-A5A6-D6EBE8ECB8BD}"/>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5" name="Footer Placeholder 4">
            <a:extLst>
              <a:ext uri="{FF2B5EF4-FFF2-40B4-BE49-F238E27FC236}">
                <a16:creationId xmlns:a16="http://schemas.microsoft.com/office/drawing/2014/main" id="{9AEAD009-EA7C-683E-BE4E-544F129510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B469F0-C6D2-A0AF-3FB4-F2F1C5D49929}"/>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387907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42C9B-EA15-110D-7A39-087A24CF93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E6061A-9604-0E48-2CFB-9E7DE496AC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F11440-18C3-84A4-8A44-82B6AD3242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58C1AB-3078-D5AE-8880-819260174C02}"/>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6" name="Footer Placeholder 5">
            <a:extLst>
              <a:ext uri="{FF2B5EF4-FFF2-40B4-BE49-F238E27FC236}">
                <a16:creationId xmlns:a16="http://schemas.microsoft.com/office/drawing/2014/main" id="{740AB1DF-480A-B5A0-DCCE-588570C897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6686DD-DCCC-9F3A-BDF0-8D86CDDF1859}"/>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1665670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D2C53-2FC8-A6C1-1708-8F6A6BDD5F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6A4283-F5B8-01F0-73E5-948B317FA6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00E614-453F-68DF-82B0-854ACB8C1B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F692C3-BC94-A02B-DC26-D163213A5C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45C0CE-793F-A57F-E56F-E750929042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25B316-FEB2-C778-AE48-DA30E3EF3192}"/>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8" name="Footer Placeholder 7">
            <a:extLst>
              <a:ext uri="{FF2B5EF4-FFF2-40B4-BE49-F238E27FC236}">
                <a16:creationId xmlns:a16="http://schemas.microsoft.com/office/drawing/2014/main" id="{1DECDEB5-E5E2-C32C-66A1-A79A8088A2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681A90-D8AF-78F1-4562-76F120B73AE2}"/>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331254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4BFF-D1E6-03F2-5D65-8CDBFBC946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6E2D73-9B7C-49C2-50ED-13F7137ED585}"/>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4" name="Footer Placeholder 3">
            <a:extLst>
              <a:ext uri="{FF2B5EF4-FFF2-40B4-BE49-F238E27FC236}">
                <a16:creationId xmlns:a16="http://schemas.microsoft.com/office/drawing/2014/main" id="{F4B6D4CA-B6D9-CCBD-CCE8-610B8A371C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3D1DAF-8F2E-EEBB-53F8-620C352F7377}"/>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969388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5B5950-8DB9-7670-CB0E-33CCBB06A915}"/>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3" name="Footer Placeholder 2">
            <a:extLst>
              <a:ext uri="{FF2B5EF4-FFF2-40B4-BE49-F238E27FC236}">
                <a16:creationId xmlns:a16="http://schemas.microsoft.com/office/drawing/2014/main" id="{60F0A7CC-D1E4-4668-754A-DB0BE2C4EB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B70CADB-A99C-8A60-B598-01541433B76C}"/>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5293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EF10E-C4A4-62FF-CC9C-A78DEC9B2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A3A25F-9686-9BBC-4FF3-BDF6B905F4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70DF4C-431C-D967-3590-61B76EE7A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A29F7B-CA22-2496-64E7-14462C14C7DB}"/>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6" name="Footer Placeholder 5">
            <a:extLst>
              <a:ext uri="{FF2B5EF4-FFF2-40B4-BE49-F238E27FC236}">
                <a16:creationId xmlns:a16="http://schemas.microsoft.com/office/drawing/2014/main" id="{507649EC-CE0A-6ED4-99B6-3FE8DCA28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F10243-7D04-D4FE-ECC5-D248CB0E14B5}"/>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238771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ECD8-A200-D5F7-E100-B76925B63D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4E6D61-A4D9-1816-3CF9-B529635042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77ADDFE-752A-BEF3-A04F-6860EA9C66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0AB8D7-C2C3-ECBE-0DE4-51FB979CBC7B}"/>
              </a:ext>
            </a:extLst>
          </p:cNvPr>
          <p:cNvSpPr>
            <a:spLocks noGrp="1"/>
          </p:cNvSpPr>
          <p:nvPr>
            <p:ph type="dt" sz="half" idx="10"/>
          </p:nvPr>
        </p:nvSpPr>
        <p:spPr/>
        <p:txBody>
          <a:bodyPr/>
          <a:lstStyle/>
          <a:p>
            <a:fld id="{F43812A6-3B87-43A0-B53D-CB3B40E1B934}" type="datetimeFigureOut">
              <a:rPr lang="en-US" smtClean="0"/>
              <a:t>4/27/2023</a:t>
            </a:fld>
            <a:endParaRPr lang="en-US"/>
          </a:p>
        </p:txBody>
      </p:sp>
      <p:sp>
        <p:nvSpPr>
          <p:cNvPr id="6" name="Footer Placeholder 5">
            <a:extLst>
              <a:ext uri="{FF2B5EF4-FFF2-40B4-BE49-F238E27FC236}">
                <a16:creationId xmlns:a16="http://schemas.microsoft.com/office/drawing/2014/main" id="{73D82D00-CEA6-F981-CF29-CFF6E1474C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82733-7213-211C-7ED1-822C5A29B480}"/>
              </a:ext>
            </a:extLst>
          </p:cNvPr>
          <p:cNvSpPr>
            <a:spLocks noGrp="1"/>
          </p:cNvSpPr>
          <p:nvPr>
            <p:ph type="sldNum" sz="quarter" idx="12"/>
          </p:nvPr>
        </p:nvSpPr>
        <p:spPr/>
        <p:txBody>
          <a:bodyPr/>
          <a:lstStyle/>
          <a:p>
            <a:fld id="{C4025F46-A061-44D2-B257-32A2D60D58AC}" type="slidenum">
              <a:rPr lang="en-US" smtClean="0"/>
              <a:t>‹#›</a:t>
            </a:fld>
            <a:endParaRPr lang="en-US"/>
          </a:p>
        </p:txBody>
      </p:sp>
    </p:spTree>
    <p:extLst>
      <p:ext uri="{BB962C8B-B14F-4D97-AF65-F5344CB8AC3E}">
        <p14:creationId xmlns:p14="http://schemas.microsoft.com/office/powerpoint/2010/main" val="72157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503B75-B6F9-F255-CDAC-53CEEE4836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47505E-090D-2847-F92C-2EE6203885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50ED9F-20F9-6196-37FC-395079D879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812A6-3B87-43A0-B53D-CB3B40E1B934}" type="datetimeFigureOut">
              <a:rPr lang="en-US" smtClean="0"/>
              <a:t>4/27/2023</a:t>
            </a:fld>
            <a:endParaRPr lang="en-US"/>
          </a:p>
        </p:txBody>
      </p:sp>
      <p:sp>
        <p:nvSpPr>
          <p:cNvPr id="5" name="Footer Placeholder 4">
            <a:extLst>
              <a:ext uri="{FF2B5EF4-FFF2-40B4-BE49-F238E27FC236}">
                <a16:creationId xmlns:a16="http://schemas.microsoft.com/office/drawing/2014/main" id="{D877FBBA-8C6B-6D2E-A0B9-930E95CA7A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183257-2D7C-D1A5-8974-61BDB5C1B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25F46-A061-44D2-B257-32A2D60D58AC}" type="slidenum">
              <a:rPr lang="en-US" smtClean="0"/>
              <a:t>‹#›</a:t>
            </a:fld>
            <a:endParaRPr lang="en-US"/>
          </a:p>
        </p:txBody>
      </p:sp>
    </p:spTree>
    <p:extLst>
      <p:ext uri="{BB962C8B-B14F-4D97-AF65-F5344CB8AC3E}">
        <p14:creationId xmlns:p14="http://schemas.microsoft.com/office/powerpoint/2010/main" val="3493633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hyperlink" Target="mailto:Andrea.Jackson@adeca.alabama.gov" TargetMode="External"/><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hyperlink" Target="mailto:Kirsten.Colley@adeca.alabam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Flowchart: Delay 3">
            <a:extLst>
              <a:ext uri="{FF2B5EF4-FFF2-40B4-BE49-F238E27FC236}">
                <a16:creationId xmlns:a16="http://schemas.microsoft.com/office/drawing/2014/main" id="{769729B2-0D9D-4763-0032-EE0669FB2C37}"/>
              </a:ext>
            </a:extLst>
          </p:cNvPr>
          <p:cNvSpPr/>
          <p:nvPr/>
        </p:nvSpPr>
        <p:spPr>
          <a:xfrm rot="16200000">
            <a:off x="1626392" y="1112046"/>
            <a:ext cx="8939213" cy="9143998"/>
          </a:xfrm>
          <a:prstGeom prst="flowChartDelay">
            <a:avLst/>
          </a:prstGeom>
          <a:solidFill>
            <a:srgbClr val="AC956C"/>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Delay 7">
            <a:extLst>
              <a:ext uri="{FF2B5EF4-FFF2-40B4-BE49-F238E27FC236}">
                <a16:creationId xmlns:a16="http://schemas.microsoft.com/office/drawing/2014/main" id="{7A37257C-D4D3-5442-E6E6-401E4D09CB96}"/>
              </a:ext>
            </a:extLst>
          </p:cNvPr>
          <p:cNvSpPr/>
          <p:nvPr/>
        </p:nvSpPr>
        <p:spPr>
          <a:xfrm rot="5400000">
            <a:off x="3004124" y="-1285084"/>
            <a:ext cx="6183751" cy="6017778"/>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3D6CBDCE-6F94-C27C-2F95-D437D5E457D6}"/>
              </a:ext>
            </a:extLst>
          </p:cNvPr>
          <p:cNvSpPr>
            <a:spLocks noGrp="1"/>
          </p:cNvSpPr>
          <p:nvPr>
            <p:ph type="ctrTitle"/>
          </p:nvPr>
        </p:nvSpPr>
        <p:spPr>
          <a:xfrm>
            <a:off x="1523998" y="967183"/>
            <a:ext cx="9144000" cy="2387600"/>
          </a:xfrm>
        </p:spPr>
        <p:txBody>
          <a:bodyPr/>
          <a:lstStyle/>
          <a:p>
            <a:r>
              <a:rPr lang="en-US" dirty="0">
                <a:solidFill>
                  <a:schemeClr val="bg1"/>
                </a:solidFill>
                <a:latin typeface="Tw Cen MT" panose="020B0602020104020603" pitchFamily="34" charset="0"/>
              </a:rPr>
              <a:t>NEEDS ANALYSIS</a:t>
            </a:r>
          </a:p>
        </p:txBody>
      </p:sp>
      <p:sp>
        <p:nvSpPr>
          <p:cNvPr id="3" name="Subtitle 2">
            <a:extLst>
              <a:ext uri="{FF2B5EF4-FFF2-40B4-BE49-F238E27FC236}">
                <a16:creationId xmlns:a16="http://schemas.microsoft.com/office/drawing/2014/main" id="{4A85CD18-B834-6631-EA1B-F3648A841F01}"/>
              </a:ext>
            </a:extLst>
          </p:cNvPr>
          <p:cNvSpPr>
            <a:spLocks noGrp="1"/>
          </p:cNvSpPr>
          <p:nvPr>
            <p:ph type="subTitle" idx="1"/>
          </p:nvPr>
        </p:nvSpPr>
        <p:spPr>
          <a:xfrm>
            <a:off x="2676523" y="5025231"/>
            <a:ext cx="6838950" cy="937419"/>
          </a:xfrm>
        </p:spPr>
        <p:txBody>
          <a:bodyPr numCol="2">
            <a:normAutofit/>
          </a:bodyPr>
          <a:lstStyle/>
          <a:p>
            <a:pPr>
              <a:lnSpc>
                <a:spcPct val="100000"/>
              </a:lnSpc>
              <a:spcBef>
                <a:spcPts val="0"/>
              </a:spcBef>
            </a:pPr>
            <a:r>
              <a:rPr lang="en-US" dirty="0">
                <a:solidFill>
                  <a:schemeClr val="bg1"/>
                </a:solidFill>
                <a:latin typeface="Tw Cen MT" panose="020B0602020104020603" pitchFamily="34" charset="0"/>
              </a:rPr>
              <a:t>Andrea Jackson </a:t>
            </a:r>
          </a:p>
          <a:p>
            <a:pPr>
              <a:lnSpc>
                <a:spcPct val="100000"/>
              </a:lnSpc>
              <a:spcBef>
                <a:spcPts val="0"/>
              </a:spcBef>
            </a:pPr>
            <a:r>
              <a:rPr lang="en-US" sz="1800" dirty="0">
                <a:solidFill>
                  <a:schemeClr val="bg1"/>
                </a:solidFill>
                <a:latin typeface="Tw Cen MT" panose="020B0602020104020603" pitchFamily="34" charset="0"/>
              </a:rPr>
              <a:t>CDBG Program Supervisor</a:t>
            </a:r>
          </a:p>
          <a:p>
            <a:pPr>
              <a:lnSpc>
                <a:spcPct val="100000"/>
              </a:lnSpc>
              <a:spcBef>
                <a:spcPts val="0"/>
              </a:spcBef>
            </a:pPr>
            <a:r>
              <a:rPr lang="en-US" dirty="0">
                <a:solidFill>
                  <a:schemeClr val="bg1"/>
                </a:solidFill>
                <a:latin typeface="Tw Cen MT" panose="020B0602020104020603" pitchFamily="34" charset="0"/>
              </a:rPr>
              <a:t>Kirsten B. Colley</a:t>
            </a:r>
          </a:p>
          <a:p>
            <a:pPr>
              <a:lnSpc>
                <a:spcPct val="100000"/>
              </a:lnSpc>
              <a:spcBef>
                <a:spcPts val="0"/>
              </a:spcBef>
            </a:pPr>
            <a:r>
              <a:rPr lang="en-US" sz="1800" dirty="0">
                <a:solidFill>
                  <a:schemeClr val="bg1"/>
                </a:solidFill>
                <a:latin typeface="Tw Cen MT" panose="020B0602020104020603" pitchFamily="34" charset="0"/>
              </a:rPr>
              <a:t>CDBG Program Supervisor</a:t>
            </a:r>
          </a:p>
        </p:txBody>
      </p:sp>
      <p:sp>
        <p:nvSpPr>
          <p:cNvPr id="10" name="Subtitle 2">
            <a:extLst>
              <a:ext uri="{FF2B5EF4-FFF2-40B4-BE49-F238E27FC236}">
                <a16:creationId xmlns:a16="http://schemas.microsoft.com/office/drawing/2014/main" id="{C8E3375D-9AFB-97C6-9A5D-0D50C1D3DA36}"/>
              </a:ext>
            </a:extLst>
          </p:cNvPr>
          <p:cNvSpPr txBox="1">
            <a:spLocks/>
          </p:cNvSpPr>
          <p:nvPr/>
        </p:nvSpPr>
        <p:spPr>
          <a:xfrm>
            <a:off x="1523998" y="5768181"/>
            <a:ext cx="9144000" cy="404019"/>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2000" dirty="0">
                <a:solidFill>
                  <a:schemeClr val="bg1"/>
                </a:solidFill>
                <a:latin typeface="Tw Cen MT" panose="020B0602020104020603" pitchFamily="34" charset="0"/>
              </a:rPr>
              <a:t>Community and Economic Development Division</a:t>
            </a:r>
            <a:endParaRPr lang="en-US" sz="1600" dirty="0">
              <a:solidFill>
                <a:schemeClr val="bg1"/>
              </a:solidFill>
              <a:latin typeface="Tw Cen MT" panose="020B0602020104020603" pitchFamily="34" charset="0"/>
            </a:endParaRPr>
          </a:p>
        </p:txBody>
      </p:sp>
    </p:spTree>
    <p:extLst>
      <p:ext uri="{BB962C8B-B14F-4D97-AF65-F5344CB8AC3E}">
        <p14:creationId xmlns:p14="http://schemas.microsoft.com/office/powerpoint/2010/main" val="179210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FB0A2A-3D53-E4D1-467C-78BC416E6109}"/>
              </a:ext>
            </a:extLst>
          </p:cNvPr>
          <p:cNvSpPr/>
          <p:nvPr/>
        </p:nvSpPr>
        <p:spPr>
          <a:xfrm>
            <a:off x="528874" y="0"/>
            <a:ext cx="490535"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BC5564F-4236-135C-BAF0-DC627BFFAA82}"/>
              </a:ext>
            </a:extLst>
          </p:cNvPr>
          <p:cNvSpPr/>
          <p:nvPr/>
        </p:nvSpPr>
        <p:spPr>
          <a:xfrm>
            <a:off x="1178949" y="0"/>
            <a:ext cx="76207"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A7AC27-EAB6-0F33-BE78-706F73553701}"/>
              </a:ext>
            </a:extLst>
          </p:cNvPr>
          <p:cNvSpPr/>
          <p:nvPr/>
        </p:nvSpPr>
        <p:spPr>
          <a:xfrm>
            <a:off x="150492" y="0"/>
            <a:ext cx="220982"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EDD00B7-BB3F-375A-04AD-FA9F0C5006B2}"/>
              </a:ext>
            </a:extLst>
          </p:cNvPr>
          <p:cNvSpPr/>
          <p:nvPr/>
        </p:nvSpPr>
        <p:spPr>
          <a:xfrm>
            <a:off x="1414696" y="0"/>
            <a:ext cx="207642"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6E3A4E-89D2-8E88-9B9D-4383C29A28BA}"/>
              </a:ext>
            </a:extLst>
          </p:cNvPr>
          <p:cNvSpPr/>
          <p:nvPr/>
        </p:nvSpPr>
        <p:spPr>
          <a:xfrm>
            <a:off x="1723063" y="0"/>
            <a:ext cx="58816"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F1A3C457-7D88-3D64-4BAF-4380CD7933F6}"/>
              </a:ext>
            </a:extLst>
          </p:cNvPr>
          <p:cNvSpPr txBox="1">
            <a:spLocks/>
          </p:cNvSpPr>
          <p:nvPr/>
        </p:nvSpPr>
        <p:spPr>
          <a:xfrm>
            <a:off x="2249091" y="1655761"/>
            <a:ext cx="7716931" cy="4259264"/>
          </a:xfrm>
          <a:prstGeom prst="rect">
            <a:avLst/>
          </a:prstGeom>
          <a:ln w="38100">
            <a:solidFill>
              <a:schemeClr val="tx1"/>
            </a:solidFill>
          </a:ln>
        </p:spPr>
        <p:txBody>
          <a:bodyPr vert="horz" lIns="91440" tIns="45720" rIns="91440" bIns="45720" numCol="1"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Community-Wide Needs associated with essential community development facilities:</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Housing</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Water Services</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Sewer Services</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Streets</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Flood and Drainage Facilities</a:t>
            </a:r>
          </a:p>
          <a:p>
            <a:pPr marL="800100" lvl="1" indent="-342900" algn="l">
              <a:lnSpc>
                <a:spcPct val="200000"/>
              </a:lnSpc>
              <a:spcBef>
                <a:spcPts val="0"/>
              </a:spcBef>
              <a:buFont typeface="Arial" panose="020B0604020202020204" pitchFamily="34" charset="0"/>
              <a:buChar char="•"/>
            </a:pPr>
            <a:r>
              <a:rPr lang="en-US" sz="2900" dirty="0">
                <a:latin typeface="Tw Cen MT" panose="020B0602020104020603" pitchFamily="34" charset="0"/>
              </a:rPr>
              <a:t>Other Needs </a:t>
            </a: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Needs of LMI</a:t>
            </a: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Quantifiable terms with brief narrative</a:t>
            </a: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Focus on assessing the needs of the community, not the project itself</a:t>
            </a:r>
          </a:p>
          <a:p>
            <a:pPr>
              <a:lnSpc>
                <a:spcPct val="100000"/>
              </a:lnSpc>
              <a:spcBef>
                <a:spcPts val="0"/>
              </a:spcBef>
            </a:pPr>
            <a:endParaRPr lang="en-US" sz="1800" dirty="0">
              <a:latin typeface="Tw Cen MT" panose="020B0602020104020603" pitchFamily="34" charset="0"/>
            </a:endParaRPr>
          </a:p>
        </p:txBody>
      </p:sp>
      <p:sp>
        <p:nvSpPr>
          <p:cNvPr id="13" name="Title 1">
            <a:extLst>
              <a:ext uri="{FF2B5EF4-FFF2-40B4-BE49-F238E27FC236}">
                <a16:creationId xmlns:a16="http://schemas.microsoft.com/office/drawing/2014/main" id="{01A091BD-2B74-1E5A-D84E-8B3E74DD684A}"/>
              </a:ext>
            </a:extLst>
          </p:cNvPr>
          <p:cNvSpPr txBox="1">
            <a:spLocks/>
          </p:cNvSpPr>
          <p:nvPr/>
        </p:nvSpPr>
        <p:spPr>
          <a:xfrm>
            <a:off x="1941418" y="255584"/>
            <a:ext cx="8277994" cy="5715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i="1" dirty="0">
                <a:latin typeface="Tw Cen MT" panose="020B0602020104020603" pitchFamily="34" charset="0"/>
              </a:rPr>
              <a:t>Needs Analysis</a:t>
            </a:r>
            <a:endParaRPr lang="en-US" sz="4400" dirty="0">
              <a:latin typeface="Tw Cen MT" panose="020B0602020104020603" pitchFamily="34" charset="0"/>
            </a:endParaRPr>
          </a:p>
        </p:txBody>
      </p:sp>
      <p:sp>
        <p:nvSpPr>
          <p:cNvPr id="14" name="Title 1">
            <a:extLst>
              <a:ext uri="{FF2B5EF4-FFF2-40B4-BE49-F238E27FC236}">
                <a16:creationId xmlns:a16="http://schemas.microsoft.com/office/drawing/2014/main" id="{FF1A67AB-BE9C-D659-FAC9-A60FF6055FCA}"/>
              </a:ext>
            </a:extLst>
          </p:cNvPr>
          <p:cNvSpPr txBox="1">
            <a:spLocks/>
          </p:cNvSpPr>
          <p:nvPr/>
        </p:nvSpPr>
        <p:spPr>
          <a:xfrm>
            <a:off x="1941418" y="827085"/>
            <a:ext cx="8277994" cy="571501"/>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Tw Cen MT" panose="020B0602020104020603" pitchFamily="34" charset="0"/>
              </a:rPr>
              <a:t>NEEDS ASSESSMENT</a:t>
            </a:r>
            <a:endParaRPr lang="en-US" sz="4800" dirty="0">
              <a:latin typeface="Tw Cen MT" panose="020B0602020104020603" pitchFamily="34" charset="0"/>
            </a:endParaRPr>
          </a:p>
        </p:txBody>
      </p:sp>
      <p:sp>
        <p:nvSpPr>
          <p:cNvPr id="19" name="Rectangle 18">
            <a:extLst>
              <a:ext uri="{FF2B5EF4-FFF2-40B4-BE49-F238E27FC236}">
                <a16:creationId xmlns:a16="http://schemas.microsoft.com/office/drawing/2014/main" id="{AEFD34AD-32FD-837D-9F8B-2CE8E966D40A}"/>
              </a:ext>
            </a:extLst>
          </p:cNvPr>
          <p:cNvSpPr/>
          <p:nvPr/>
        </p:nvSpPr>
        <p:spPr>
          <a:xfrm>
            <a:off x="11172591" y="0"/>
            <a:ext cx="490535"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21FA02D-1486-9FB3-64C4-C66462B14FDB}"/>
              </a:ext>
            </a:extLst>
          </p:cNvPr>
          <p:cNvSpPr/>
          <p:nvPr/>
        </p:nvSpPr>
        <p:spPr>
          <a:xfrm>
            <a:off x="10962352" y="0"/>
            <a:ext cx="76207"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F3ADE01-C02A-C52F-95C6-D2B8316F9710}"/>
              </a:ext>
            </a:extLst>
          </p:cNvPr>
          <p:cNvSpPr/>
          <p:nvPr/>
        </p:nvSpPr>
        <p:spPr>
          <a:xfrm>
            <a:off x="11820526" y="0"/>
            <a:ext cx="220982"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60D1B68-9413-7312-FD25-EE0184DA37D1}"/>
              </a:ext>
            </a:extLst>
          </p:cNvPr>
          <p:cNvSpPr/>
          <p:nvPr/>
        </p:nvSpPr>
        <p:spPr>
          <a:xfrm>
            <a:off x="10620678" y="0"/>
            <a:ext cx="207642"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B4BA27D-0CC8-DDB2-65F7-E8EBDA2B6D4E}"/>
              </a:ext>
            </a:extLst>
          </p:cNvPr>
          <p:cNvSpPr/>
          <p:nvPr/>
        </p:nvSpPr>
        <p:spPr>
          <a:xfrm>
            <a:off x="10433235" y="0"/>
            <a:ext cx="58816"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535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CBDCE-6F94-C27C-2F95-D437D5E457D6}"/>
              </a:ext>
            </a:extLst>
          </p:cNvPr>
          <p:cNvSpPr>
            <a:spLocks noGrp="1"/>
          </p:cNvSpPr>
          <p:nvPr>
            <p:ph type="ctrTitle"/>
          </p:nvPr>
        </p:nvSpPr>
        <p:spPr>
          <a:xfrm>
            <a:off x="356452" y="255584"/>
            <a:ext cx="9859848" cy="571501"/>
          </a:xfrm>
        </p:spPr>
        <p:txBody>
          <a:bodyPr>
            <a:normAutofit/>
          </a:bodyPr>
          <a:lstStyle/>
          <a:p>
            <a:r>
              <a:rPr lang="en-US" sz="2800" i="1" dirty="0">
                <a:latin typeface="Tw Cen MT" panose="020B0602020104020603" pitchFamily="34" charset="0"/>
              </a:rPr>
              <a:t>Essential Community Development Facilities</a:t>
            </a:r>
            <a:endParaRPr lang="en-US" sz="4000" dirty="0">
              <a:latin typeface="Tw Cen MT" panose="020B0602020104020603" pitchFamily="34" charset="0"/>
            </a:endParaRPr>
          </a:p>
        </p:txBody>
      </p:sp>
      <p:sp>
        <p:nvSpPr>
          <p:cNvPr id="3" name="Subtitle 2">
            <a:extLst>
              <a:ext uri="{FF2B5EF4-FFF2-40B4-BE49-F238E27FC236}">
                <a16:creationId xmlns:a16="http://schemas.microsoft.com/office/drawing/2014/main" id="{4A85CD18-B834-6631-EA1B-F3648A841F01}"/>
              </a:ext>
            </a:extLst>
          </p:cNvPr>
          <p:cNvSpPr>
            <a:spLocks noGrp="1"/>
          </p:cNvSpPr>
          <p:nvPr>
            <p:ph type="subTitle" idx="1"/>
          </p:nvPr>
        </p:nvSpPr>
        <p:spPr>
          <a:xfrm>
            <a:off x="359564" y="1649415"/>
            <a:ext cx="4841086" cy="4667250"/>
          </a:xfrm>
          <a:ln w="28575">
            <a:solidFill>
              <a:schemeClr val="tx1"/>
            </a:solidFill>
          </a:ln>
        </p:spPr>
        <p:txBody>
          <a:bodyPr numCol="1">
            <a:normAutofit fontScale="92500" lnSpcReduction="20000"/>
          </a:bodyPr>
          <a:lstStyle/>
          <a:p>
            <a:pPr>
              <a:lnSpc>
                <a:spcPct val="150000"/>
              </a:lnSpc>
              <a:spcBef>
                <a:spcPts val="0"/>
              </a:spcBef>
            </a:pPr>
            <a:r>
              <a:rPr lang="en-US" u="sng" dirty="0">
                <a:latin typeface="Tw Cen MT" panose="020B0602020104020603" pitchFamily="34" charset="0"/>
              </a:rPr>
              <a:t>HOUSING</a:t>
            </a:r>
            <a:r>
              <a:rPr lang="en-US" b="1" u="sng" dirty="0">
                <a:latin typeface="Tw Cen MT" panose="020B0602020104020603" pitchFamily="34" charset="0"/>
              </a:rPr>
              <a:t>:</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Data on less than adequate housing conditions</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concentration of substandard units</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occupancy of substandard housing by tenure</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Type of Housing</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housing and housing subsidy needs of LMI residents.</a:t>
            </a:r>
          </a:p>
          <a:p>
            <a:pPr>
              <a:lnSpc>
                <a:spcPct val="100000"/>
              </a:lnSpc>
              <a:spcBef>
                <a:spcPts val="0"/>
              </a:spcBef>
            </a:pPr>
            <a:endParaRPr lang="en-US" sz="1800" dirty="0">
              <a:latin typeface="Tw Cen MT" panose="020B0602020104020603" pitchFamily="34" charset="0"/>
            </a:endParaRPr>
          </a:p>
        </p:txBody>
      </p:sp>
      <p:sp>
        <p:nvSpPr>
          <p:cNvPr id="4" name="Title 1">
            <a:extLst>
              <a:ext uri="{FF2B5EF4-FFF2-40B4-BE49-F238E27FC236}">
                <a16:creationId xmlns:a16="http://schemas.microsoft.com/office/drawing/2014/main" id="{6C312B1C-86C5-50CB-A0BA-93E62C374FEF}"/>
              </a:ext>
            </a:extLst>
          </p:cNvPr>
          <p:cNvSpPr txBox="1">
            <a:spLocks/>
          </p:cNvSpPr>
          <p:nvPr/>
        </p:nvSpPr>
        <p:spPr>
          <a:xfrm>
            <a:off x="356452" y="827085"/>
            <a:ext cx="9859848" cy="5715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latin typeface="Tw Cen MT" panose="020B0602020104020603" pitchFamily="34" charset="0"/>
              </a:rPr>
              <a:t>WHAT ARE WE LOOKING FOR?</a:t>
            </a:r>
            <a:endParaRPr lang="en-US" sz="4000" dirty="0">
              <a:latin typeface="Tw Cen MT" panose="020B0602020104020603" pitchFamily="34" charset="0"/>
            </a:endParaRPr>
          </a:p>
        </p:txBody>
      </p:sp>
      <p:sp>
        <p:nvSpPr>
          <p:cNvPr id="8" name="Subtitle 2">
            <a:extLst>
              <a:ext uri="{FF2B5EF4-FFF2-40B4-BE49-F238E27FC236}">
                <a16:creationId xmlns:a16="http://schemas.microsoft.com/office/drawing/2014/main" id="{1A998567-096A-7DDA-C917-84F02F105705}"/>
              </a:ext>
            </a:extLst>
          </p:cNvPr>
          <p:cNvSpPr txBox="1">
            <a:spLocks/>
          </p:cNvSpPr>
          <p:nvPr/>
        </p:nvSpPr>
        <p:spPr>
          <a:xfrm>
            <a:off x="5445916" y="1649415"/>
            <a:ext cx="4770383" cy="4667250"/>
          </a:xfrm>
          <a:prstGeom prst="rect">
            <a:avLst/>
          </a:prstGeom>
          <a:ln w="28575">
            <a:solidFill>
              <a:schemeClr val="tx1"/>
            </a:solidFill>
          </a:ln>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0"/>
              </a:spcBef>
            </a:pPr>
            <a:r>
              <a:rPr lang="en-US" u="sng" dirty="0">
                <a:latin typeface="Tw Cen MT" panose="020B0602020104020603" pitchFamily="34" charset="0"/>
              </a:rPr>
              <a:t>WATER SERVICES</a:t>
            </a:r>
            <a:r>
              <a:rPr lang="en-US" b="1" u="sng" dirty="0">
                <a:latin typeface="Tw Cen MT" panose="020B0602020104020603" pitchFamily="34" charset="0"/>
              </a:rPr>
              <a:t>:</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Data on households with little to no potable water access</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adequacy of water supply and storage</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water pressure sufficiency for fire protection</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service to LMI community</a:t>
            </a:r>
          </a:p>
          <a:p>
            <a:pPr>
              <a:lnSpc>
                <a:spcPct val="100000"/>
              </a:lnSpc>
              <a:spcBef>
                <a:spcPts val="0"/>
              </a:spcBef>
            </a:pPr>
            <a:endParaRPr lang="en-US" sz="1800" dirty="0">
              <a:latin typeface="Tw Cen MT" panose="020B0602020104020603" pitchFamily="34" charset="0"/>
            </a:endParaRPr>
          </a:p>
        </p:txBody>
      </p:sp>
      <p:sp>
        <p:nvSpPr>
          <p:cNvPr id="10" name="Rectangle 9">
            <a:extLst>
              <a:ext uri="{FF2B5EF4-FFF2-40B4-BE49-F238E27FC236}">
                <a16:creationId xmlns:a16="http://schemas.microsoft.com/office/drawing/2014/main" id="{8646A0C1-2754-F4CE-0336-2965AED368A3}"/>
              </a:ext>
            </a:extLst>
          </p:cNvPr>
          <p:cNvSpPr/>
          <p:nvPr/>
        </p:nvSpPr>
        <p:spPr>
          <a:xfrm>
            <a:off x="11172591" y="0"/>
            <a:ext cx="490535"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90E3E7F-3E3C-AC8C-D8C0-E6F3A860BB0E}"/>
              </a:ext>
            </a:extLst>
          </p:cNvPr>
          <p:cNvSpPr/>
          <p:nvPr/>
        </p:nvSpPr>
        <p:spPr>
          <a:xfrm>
            <a:off x="10962352" y="0"/>
            <a:ext cx="76207"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83EDB23-5FDC-C7D4-F962-CEE95548CA6E}"/>
              </a:ext>
            </a:extLst>
          </p:cNvPr>
          <p:cNvSpPr/>
          <p:nvPr/>
        </p:nvSpPr>
        <p:spPr>
          <a:xfrm>
            <a:off x="11820526" y="0"/>
            <a:ext cx="220982"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E8EDBEF-727A-E3C5-5116-174CBF7E4C46}"/>
              </a:ext>
            </a:extLst>
          </p:cNvPr>
          <p:cNvSpPr/>
          <p:nvPr/>
        </p:nvSpPr>
        <p:spPr>
          <a:xfrm>
            <a:off x="10620678" y="0"/>
            <a:ext cx="207642"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990AB2D-1E52-884A-D846-5943851C4FA7}"/>
              </a:ext>
            </a:extLst>
          </p:cNvPr>
          <p:cNvSpPr/>
          <p:nvPr/>
        </p:nvSpPr>
        <p:spPr>
          <a:xfrm>
            <a:off x="10433235" y="0"/>
            <a:ext cx="58816"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387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FB0A2A-3D53-E4D1-467C-78BC416E6109}"/>
              </a:ext>
            </a:extLst>
          </p:cNvPr>
          <p:cNvSpPr/>
          <p:nvPr/>
        </p:nvSpPr>
        <p:spPr>
          <a:xfrm>
            <a:off x="528874" y="0"/>
            <a:ext cx="490535"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BC5564F-4236-135C-BAF0-DC627BFFAA82}"/>
              </a:ext>
            </a:extLst>
          </p:cNvPr>
          <p:cNvSpPr/>
          <p:nvPr/>
        </p:nvSpPr>
        <p:spPr>
          <a:xfrm>
            <a:off x="1178949" y="0"/>
            <a:ext cx="76207"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A7AC27-EAB6-0F33-BE78-706F73553701}"/>
              </a:ext>
            </a:extLst>
          </p:cNvPr>
          <p:cNvSpPr/>
          <p:nvPr/>
        </p:nvSpPr>
        <p:spPr>
          <a:xfrm>
            <a:off x="150492" y="0"/>
            <a:ext cx="220982"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EDD00B7-BB3F-375A-04AD-FA9F0C5006B2}"/>
              </a:ext>
            </a:extLst>
          </p:cNvPr>
          <p:cNvSpPr/>
          <p:nvPr/>
        </p:nvSpPr>
        <p:spPr>
          <a:xfrm>
            <a:off x="1414696" y="0"/>
            <a:ext cx="207642"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6E3A4E-89D2-8E88-9B9D-4383C29A28BA}"/>
              </a:ext>
            </a:extLst>
          </p:cNvPr>
          <p:cNvSpPr/>
          <p:nvPr/>
        </p:nvSpPr>
        <p:spPr>
          <a:xfrm>
            <a:off x="1723063" y="0"/>
            <a:ext cx="58816"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28EEFAEC-90FC-9DDF-3C46-F4FD1A218BAE}"/>
              </a:ext>
            </a:extLst>
          </p:cNvPr>
          <p:cNvSpPr txBox="1">
            <a:spLocks/>
          </p:cNvSpPr>
          <p:nvPr/>
        </p:nvSpPr>
        <p:spPr>
          <a:xfrm>
            <a:off x="1994752" y="255584"/>
            <a:ext cx="9859848" cy="5715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i="1">
                <a:latin typeface="Tw Cen MT" panose="020B0602020104020603" pitchFamily="34" charset="0"/>
              </a:rPr>
              <a:t>Essential Community Development Facilities</a:t>
            </a:r>
            <a:endParaRPr lang="en-US" sz="4000" dirty="0">
              <a:latin typeface="Tw Cen MT" panose="020B0602020104020603" pitchFamily="34" charset="0"/>
            </a:endParaRPr>
          </a:p>
        </p:txBody>
      </p:sp>
      <p:sp>
        <p:nvSpPr>
          <p:cNvPr id="15" name="Subtitle 2">
            <a:extLst>
              <a:ext uri="{FF2B5EF4-FFF2-40B4-BE49-F238E27FC236}">
                <a16:creationId xmlns:a16="http://schemas.microsoft.com/office/drawing/2014/main" id="{EF72B690-2DC8-2819-BB1D-60C846E2D24E}"/>
              </a:ext>
            </a:extLst>
          </p:cNvPr>
          <p:cNvSpPr txBox="1">
            <a:spLocks/>
          </p:cNvSpPr>
          <p:nvPr/>
        </p:nvSpPr>
        <p:spPr>
          <a:xfrm>
            <a:off x="1997864" y="1649415"/>
            <a:ext cx="4841086" cy="4667250"/>
          </a:xfrm>
          <a:prstGeom prst="rect">
            <a:avLst/>
          </a:prstGeom>
          <a:ln w="28575">
            <a:solidFill>
              <a:schemeClr val="tx1"/>
            </a:solidFill>
          </a:ln>
        </p:spPr>
        <p:txBody>
          <a:bodyPr vert="horz" lIns="91440" tIns="45720" rIns="91440" bIns="45720" numCol="1"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0"/>
              </a:spcBef>
            </a:pPr>
            <a:r>
              <a:rPr lang="en-US" u="sng" dirty="0">
                <a:latin typeface="Tw Cen MT" panose="020B0602020104020603" pitchFamily="34" charset="0"/>
              </a:rPr>
              <a:t>SEWER SERVICES</a:t>
            </a:r>
            <a:r>
              <a:rPr lang="en-US" b="1" u="sng" dirty="0">
                <a:latin typeface="Tw Cen MT" panose="020B0602020104020603" pitchFamily="34" charset="0"/>
              </a:rPr>
              <a:t>:</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Data on households with inadequate sewer access</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adequacy of sewage treatment facilities</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septic tank use and acceptability</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availability to LMI households</a:t>
            </a:r>
          </a:p>
          <a:p>
            <a:pPr>
              <a:lnSpc>
                <a:spcPct val="100000"/>
              </a:lnSpc>
              <a:spcBef>
                <a:spcPts val="0"/>
              </a:spcBef>
            </a:pPr>
            <a:endParaRPr lang="en-US" sz="1800" dirty="0">
              <a:latin typeface="Tw Cen MT" panose="020B0602020104020603" pitchFamily="34" charset="0"/>
            </a:endParaRPr>
          </a:p>
        </p:txBody>
      </p:sp>
      <p:sp>
        <p:nvSpPr>
          <p:cNvPr id="16" name="Title 1">
            <a:extLst>
              <a:ext uri="{FF2B5EF4-FFF2-40B4-BE49-F238E27FC236}">
                <a16:creationId xmlns:a16="http://schemas.microsoft.com/office/drawing/2014/main" id="{8B823348-AB2F-FFA0-EE29-3730D0AEE04E}"/>
              </a:ext>
            </a:extLst>
          </p:cNvPr>
          <p:cNvSpPr txBox="1">
            <a:spLocks/>
          </p:cNvSpPr>
          <p:nvPr/>
        </p:nvSpPr>
        <p:spPr>
          <a:xfrm>
            <a:off x="1994752" y="827085"/>
            <a:ext cx="9859848" cy="5715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latin typeface="Tw Cen MT" panose="020B0602020104020603" pitchFamily="34" charset="0"/>
              </a:rPr>
              <a:t>WHAT ARE WE LOOKING FOR?</a:t>
            </a:r>
            <a:endParaRPr lang="en-US" sz="4000" dirty="0">
              <a:latin typeface="Tw Cen MT" panose="020B0602020104020603" pitchFamily="34" charset="0"/>
            </a:endParaRPr>
          </a:p>
        </p:txBody>
      </p:sp>
      <p:sp>
        <p:nvSpPr>
          <p:cNvPr id="17" name="Subtitle 2">
            <a:extLst>
              <a:ext uri="{FF2B5EF4-FFF2-40B4-BE49-F238E27FC236}">
                <a16:creationId xmlns:a16="http://schemas.microsoft.com/office/drawing/2014/main" id="{9435E4F2-A0D1-C0F0-22C2-78E9FAFF5EDD}"/>
              </a:ext>
            </a:extLst>
          </p:cNvPr>
          <p:cNvSpPr txBox="1">
            <a:spLocks/>
          </p:cNvSpPr>
          <p:nvPr/>
        </p:nvSpPr>
        <p:spPr>
          <a:xfrm>
            <a:off x="7084216" y="1649415"/>
            <a:ext cx="4770383" cy="4667250"/>
          </a:xfrm>
          <a:prstGeom prst="rect">
            <a:avLst/>
          </a:prstGeom>
          <a:ln w="28575">
            <a:solidFill>
              <a:schemeClr val="tx1"/>
            </a:solidFill>
          </a:ln>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0"/>
              </a:spcBef>
            </a:pPr>
            <a:r>
              <a:rPr lang="en-US" u="sng" dirty="0">
                <a:latin typeface="Tw Cen MT" panose="020B0602020104020603" pitchFamily="34" charset="0"/>
              </a:rPr>
              <a:t>STREETS</a:t>
            </a:r>
            <a:r>
              <a:rPr lang="en-US" b="1" u="sng" dirty="0">
                <a:latin typeface="Tw Cen MT" panose="020B0602020104020603" pitchFamily="34" charset="0"/>
              </a:rPr>
              <a:t>:</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status of streets:</a:t>
            </a:r>
          </a:p>
          <a:p>
            <a:pPr marL="800100" lvl="1"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Unpaved</a:t>
            </a:r>
          </a:p>
          <a:p>
            <a:pPr marL="800100" lvl="1"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Deteriorated</a:t>
            </a:r>
          </a:p>
          <a:p>
            <a:pPr marL="800100" lvl="1"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Unsafe</a:t>
            </a:r>
          </a:p>
          <a:p>
            <a:pPr marL="800100" lvl="1"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Narrow</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adequacy of streets with LMI residents</a:t>
            </a:r>
          </a:p>
          <a:p>
            <a:pPr>
              <a:lnSpc>
                <a:spcPct val="100000"/>
              </a:lnSpc>
              <a:spcBef>
                <a:spcPts val="0"/>
              </a:spcBef>
            </a:pPr>
            <a:endParaRPr lang="en-US" sz="1800" dirty="0">
              <a:latin typeface="Tw Cen MT" panose="020B0602020104020603" pitchFamily="34" charset="0"/>
            </a:endParaRPr>
          </a:p>
        </p:txBody>
      </p:sp>
    </p:spTree>
    <p:extLst>
      <p:ext uri="{BB962C8B-B14F-4D97-AF65-F5344CB8AC3E}">
        <p14:creationId xmlns:p14="http://schemas.microsoft.com/office/powerpoint/2010/main" val="3754490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CBDCE-6F94-C27C-2F95-D437D5E457D6}"/>
              </a:ext>
            </a:extLst>
          </p:cNvPr>
          <p:cNvSpPr>
            <a:spLocks noGrp="1"/>
          </p:cNvSpPr>
          <p:nvPr>
            <p:ph type="ctrTitle"/>
          </p:nvPr>
        </p:nvSpPr>
        <p:spPr>
          <a:xfrm>
            <a:off x="356452" y="255584"/>
            <a:ext cx="9859848" cy="571501"/>
          </a:xfrm>
        </p:spPr>
        <p:txBody>
          <a:bodyPr>
            <a:normAutofit/>
          </a:bodyPr>
          <a:lstStyle/>
          <a:p>
            <a:r>
              <a:rPr lang="en-US" sz="2800" i="1" dirty="0">
                <a:latin typeface="Tw Cen MT" panose="020B0602020104020603" pitchFamily="34" charset="0"/>
              </a:rPr>
              <a:t>Essential Community Development Facilities</a:t>
            </a:r>
            <a:endParaRPr lang="en-US" sz="4000" dirty="0">
              <a:latin typeface="Tw Cen MT" panose="020B0602020104020603" pitchFamily="34" charset="0"/>
            </a:endParaRPr>
          </a:p>
        </p:txBody>
      </p:sp>
      <p:sp>
        <p:nvSpPr>
          <p:cNvPr id="3" name="Subtitle 2">
            <a:extLst>
              <a:ext uri="{FF2B5EF4-FFF2-40B4-BE49-F238E27FC236}">
                <a16:creationId xmlns:a16="http://schemas.microsoft.com/office/drawing/2014/main" id="{4A85CD18-B834-6631-EA1B-F3648A841F01}"/>
              </a:ext>
            </a:extLst>
          </p:cNvPr>
          <p:cNvSpPr>
            <a:spLocks noGrp="1"/>
          </p:cNvSpPr>
          <p:nvPr>
            <p:ph type="subTitle" idx="1"/>
          </p:nvPr>
        </p:nvSpPr>
        <p:spPr>
          <a:xfrm>
            <a:off x="359564" y="1649415"/>
            <a:ext cx="4841086" cy="4667250"/>
          </a:xfrm>
          <a:ln w="28575">
            <a:solidFill>
              <a:schemeClr val="tx1"/>
            </a:solidFill>
          </a:ln>
        </p:spPr>
        <p:txBody>
          <a:bodyPr numCol="1">
            <a:normAutofit/>
          </a:bodyPr>
          <a:lstStyle/>
          <a:p>
            <a:pPr>
              <a:lnSpc>
                <a:spcPct val="150000"/>
              </a:lnSpc>
              <a:spcBef>
                <a:spcPts val="0"/>
              </a:spcBef>
            </a:pPr>
            <a:r>
              <a:rPr lang="en-US" u="sng" dirty="0">
                <a:latin typeface="Tw Cen MT" panose="020B0602020104020603" pitchFamily="34" charset="0"/>
              </a:rPr>
              <a:t>FLOOD &amp; DRAINAGE FACILITIES</a:t>
            </a:r>
            <a:r>
              <a:rPr lang="en-US" b="1" u="sng" dirty="0">
                <a:latin typeface="Tw Cen MT" panose="020B0602020104020603" pitchFamily="34" charset="0"/>
              </a:rPr>
              <a:t>:</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areas and households susceptible to bad drainage conditions</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This includes LMI households</a:t>
            </a:r>
          </a:p>
          <a:p>
            <a:pPr>
              <a:lnSpc>
                <a:spcPct val="100000"/>
              </a:lnSpc>
              <a:spcBef>
                <a:spcPts val="0"/>
              </a:spcBef>
            </a:pPr>
            <a:endParaRPr lang="en-US" sz="1800" dirty="0">
              <a:latin typeface="Tw Cen MT" panose="020B0602020104020603" pitchFamily="34" charset="0"/>
            </a:endParaRPr>
          </a:p>
        </p:txBody>
      </p:sp>
      <p:sp>
        <p:nvSpPr>
          <p:cNvPr id="4" name="Title 1">
            <a:extLst>
              <a:ext uri="{FF2B5EF4-FFF2-40B4-BE49-F238E27FC236}">
                <a16:creationId xmlns:a16="http://schemas.microsoft.com/office/drawing/2014/main" id="{6C312B1C-86C5-50CB-A0BA-93E62C374FEF}"/>
              </a:ext>
            </a:extLst>
          </p:cNvPr>
          <p:cNvSpPr txBox="1">
            <a:spLocks/>
          </p:cNvSpPr>
          <p:nvPr/>
        </p:nvSpPr>
        <p:spPr>
          <a:xfrm>
            <a:off x="356452" y="827085"/>
            <a:ext cx="9859848" cy="5715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dirty="0">
                <a:latin typeface="Tw Cen MT" panose="020B0602020104020603" pitchFamily="34" charset="0"/>
              </a:rPr>
              <a:t>WHAT ARE WE LOOKING FOR?</a:t>
            </a:r>
            <a:endParaRPr lang="en-US" sz="4000" dirty="0">
              <a:latin typeface="Tw Cen MT" panose="020B0602020104020603" pitchFamily="34" charset="0"/>
            </a:endParaRPr>
          </a:p>
        </p:txBody>
      </p:sp>
      <p:sp>
        <p:nvSpPr>
          <p:cNvPr id="8" name="Subtitle 2">
            <a:extLst>
              <a:ext uri="{FF2B5EF4-FFF2-40B4-BE49-F238E27FC236}">
                <a16:creationId xmlns:a16="http://schemas.microsoft.com/office/drawing/2014/main" id="{1A998567-096A-7DDA-C917-84F02F105705}"/>
              </a:ext>
            </a:extLst>
          </p:cNvPr>
          <p:cNvSpPr txBox="1">
            <a:spLocks/>
          </p:cNvSpPr>
          <p:nvPr/>
        </p:nvSpPr>
        <p:spPr>
          <a:xfrm>
            <a:off x="5445916" y="1649415"/>
            <a:ext cx="4770383" cy="4667250"/>
          </a:xfrm>
          <a:prstGeom prst="rect">
            <a:avLst/>
          </a:prstGeom>
          <a:ln w="28575">
            <a:solidFill>
              <a:schemeClr val="tx1"/>
            </a:solidFill>
          </a:ln>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50000"/>
              </a:lnSpc>
              <a:spcBef>
                <a:spcPts val="0"/>
              </a:spcBef>
            </a:pPr>
            <a:r>
              <a:rPr lang="en-US" u="sng" dirty="0">
                <a:latin typeface="Tw Cen MT" panose="020B0602020104020603" pitchFamily="34" charset="0"/>
              </a:rPr>
              <a:t>OTHER NEEDS</a:t>
            </a:r>
            <a:r>
              <a:rPr lang="en-US" b="1" u="sng" dirty="0">
                <a:latin typeface="Tw Cen MT" panose="020B0602020104020603" pitchFamily="34" charset="0"/>
              </a:rPr>
              <a:t>:</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Identify  adequacy, accessibility, and availability</a:t>
            </a:r>
          </a:p>
          <a:p>
            <a:pPr marL="800100" lvl="1"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Recreational Center</a:t>
            </a:r>
          </a:p>
          <a:p>
            <a:pPr marL="800100" lvl="1"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Park</a:t>
            </a:r>
          </a:p>
          <a:p>
            <a:pPr marL="800100" lvl="1"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Senior Center</a:t>
            </a:r>
          </a:p>
          <a:p>
            <a:pPr marL="800100" lvl="1"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Etc.</a:t>
            </a:r>
          </a:p>
          <a:p>
            <a:pPr marL="342900" indent="-342900" algn="l">
              <a:lnSpc>
                <a:spcPct val="150000"/>
              </a:lnSpc>
              <a:spcBef>
                <a:spcPts val="0"/>
              </a:spcBef>
              <a:buFont typeface="Wingdings" panose="05000000000000000000" pitchFamily="2" charset="2"/>
              <a:buChar char="§"/>
            </a:pPr>
            <a:r>
              <a:rPr lang="en-US" dirty="0">
                <a:latin typeface="Tw Cen MT" panose="020B0602020104020603" pitchFamily="34" charset="0"/>
              </a:rPr>
              <a:t>This includes those of LMI status</a:t>
            </a:r>
          </a:p>
          <a:p>
            <a:pPr>
              <a:lnSpc>
                <a:spcPct val="100000"/>
              </a:lnSpc>
              <a:spcBef>
                <a:spcPts val="0"/>
              </a:spcBef>
            </a:pPr>
            <a:endParaRPr lang="en-US" sz="1800" dirty="0">
              <a:latin typeface="Tw Cen MT" panose="020B0602020104020603" pitchFamily="34" charset="0"/>
            </a:endParaRPr>
          </a:p>
        </p:txBody>
      </p:sp>
      <p:sp>
        <p:nvSpPr>
          <p:cNvPr id="10" name="Rectangle 9">
            <a:extLst>
              <a:ext uri="{FF2B5EF4-FFF2-40B4-BE49-F238E27FC236}">
                <a16:creationId xmlns:a16="http://schemas.microsoft.com/office/drawing/2014/main" id="{EBAFC9DF-EFC5-8486-BE65-727B6B03E3AE}"/>
              </a:ext>
            </a:extLst>
          </p:cNvPr>
          <p:cNvSpPr/>
          <p:nvPr/>
        </p:nvSpPr>
        <p:spPr>
          <a:xfrm>
            <a:off x="11172591" y="0"/>
            <a:ext cx="490535"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F936B95-E7E1-D274-B648-261EF641A61B}"/>
              </a:ext>
            </a:extLst>
          </p:cNvPr>
          <p:cNvSpPr/>
          <p:nvPr/>
        </p:nvSpPr>
        <p:spPr>
          <a:xfrm>
            <a:off x="10962352" y="0"/>
            <a:ext cx="76207"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D5E57FD-8764-7CF4-8DE5-5FB71E610385}"/>
              </a:ext>
            </a:extLst>
          </p:cNvPr>
          <p:cNvSpPr/>
          <p:nvPr/>
        </p:nvSpPr>
        <p:spPr>
          <a:xfrm>
            <a:off x="11820526" y="0"/>
            <a:ext cx="220982"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4D35CB9-9815-75EE-0F7F-83D1BA2A7BEA}"/>
              </a:ext>
            </a:extLst>
          </p:cNvPr>
          <p:cNvSpPr/>
          <p:nvPr/>
        </p:nvSpPr>
        <p:spPr>
          <a:xfrm>
            <a:off x="10620678" y="0"/>
            <a:ext cx="207642"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25AAA45-203A-FF81-AE58-2BA45A8FB5CC}"/>
              </a:ext>
            </a:extLst>
          </p:cNvPr>
          <p:cNvSpPr/>
          <p:nvPr/>
        </p:nvSpPr>
        <p:spPr>
          <a:xfrm>
            <a:off x="10433235" y="0"/>
            <a:ext cx="58816"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956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FB0A2A-3D53-E4D1-467C-78BC416E6109}"/>
              </a:ext>
            </a:extLst>
          </p:cNvPr>
          <p:cNvSpPr/>
          <p:nvPr/>
        </p:nvSpPr>
        <p:spPr>
          <a:xfrm>
            <a:off x="528874" y="0"/>
            <a:ext cx="490535"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BC5564F-4236-135C-BAF0-DC627BFFAA82}"/>
              </a:ext>
            </a:extLst>
          </p:cNvPr>
          <p:cNvSpPr/>
          <p:nvPr/>
        </p:nvSpPr>
        <p:spPr>
          <a:xfrm>
            <a:off x="1178949" y="0"/>
            <a:ext cx="76207"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A7AC27-EAB6-0F33-BE78-706F73553701}"/>
              </a:ext>
            </a:extLst>
          </p:cNvPr>
          <p:cNvSpPr/>
          <p:nvPr/>
        </p:nvSpPr>
        <p:spPr>
          <a:xfrm>
            <a:off x="150492" y="0"/>
            <a:ext cx="220982"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EDD00B7-BB3F-375A-04AD-FA9F0C5006B2}"/>
              </a:ext>
            </a:extLst>
          </p:cNvPr>
          <p:cNvSpPr/>
          <p:nvPr/>
        </p:nvSpPr>
        <p:spPr>
          <a:xfrm>
            <a:off x="1414696" y="0"/>
            <a:ext cx="207642"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B6E3A4E-89D2-8E88-9B9D-4383C29A28BA}"/>
              </a:ext>
            </a:extLst>
          </p:cNvPr>
          <p:cNvSpPr/>
          <p:nvPr/>
        </p:nvSpPr>
        <p:spPr>
          <a:xfrm>
            <a:off x="1723063" y="0"/>
            <a:ext cx="58816"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ubtitle 2">
            <a:extLst>
              <a:ext uri="{FF2B5EF4-FFF2-40B4-BE49-F238E27FC236}">
                <a16:creationId xmlns:a16="http://schemas.microsoft.com/office/drawing/2014/main" id="{F1A3C457-7D88-3D64-4BAF-4380CD7933F6}"/>
              </a:ext>
            </a:extLst>
          </p:cNvPr>
          <p:cNvSpPr txBox="1">
            <a:spLocks/>
          </p:cNvSpPr>
          <p:nvPr/>
        </p:nvSpPr>
        <p:spPr>
          <a:xfrm>
            <a:off x="2251350" y="1646236"/>
            <a:ext cx="7716931" cy="4640264"/>
          </a:xfrm>
          <a:prstGeom prst="rect">
            <a:avLst/>
          </a:prstGeom>
          <a:ln w="38100">
            <a:solidFill>
              <a:schemeClr val="tx1"/>
            </a:solidFill>
          </a:ln>
        </p:spPr>
        <p:txBody>
          <a:bodyPr vert="horz" lIns="91440" tIns="45720" rIns="91440" bIns="45720" numCol="1"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ASSESS YOUR NEED(S)</a:t>
            </a: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EXPLAIN &amp; BACK IT UP </a:t>
            </a: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TEST &amp; DOCUMENT</a:t>
            </a:r>
          </a:p>
          <a:p>
            <a:pPr marL="342900" indent="-342900" algn="l">
              <a:lnSpc>
                <a:spcPct val="200000"/>
              </a:lnSpc>
              <a:spcBef>
                <a:spcPts val="0"/>
              </a:spcBef>
              <a:buFont typeface="Arial" panose="020B0604020202020204" pitchFamily="34" charset="0"/>
              <a:buChar char="•"/>
            </a:pPr>
            <a:r>
              <a:rPr lang="en-US" sz="3300" dirty="0">
                <a:latin typeface="Tw Cen MT" panose="020B0602020104020603" pitchFamily="34" charset="0"/>
              </a:rPr>
              <a:t>MINIMAL EXCESS WITH ADEQUATE EXPLANATION</a:t>
            </a:r>
          </a:p>
          <a:p>
            <a:pPr marL="800100" lvl="1" indent="-342900" algn="l">
              <a:lnSpc>
                <a:spcPct val="200000"/>
              </a:lnSpc>
              <a:spcBef>
                <a:spcPts val="0"/>
              </a:spcBef>
              <a:buFont typeface="Arial" panose="020B0604020202020204" pitchFamily="34" charset="0"/>
              <a:buChar char="•"/>
            </a:pPr>
            <a:endParaRPr lang="en-US" sz="2900" dirty="0">
              <a:latin typeface="Tw Cen MT" panose="020B0602020104020603" pitchFamily="34" charset="0"/>
            </a:endParaRPr>
          </a:p>
          <a:p>
            <a:pPr>
              <a:lnSpc>
                <a:spcPct val="100000"/>
              </a:lnSpc>
              <a:spcBef>
                <a:spcPts val="0"/>
              </a:spcBef>
            </a:pPr>
            <a:endParaRPr lang="en-US" sz="1800" dirty="0">
              <a:latin typeface="Tw Cen MT" panose="020B0602020104020603" pitchFamily="34" charset="0"/>
            </a:endParaRPr>
          </a:p>
        </p:txBody>
      </p:sp>
      <p:sp>
        <p:nvSpPr>
          <p:cNvPr id="13" name="Title 1">
            <a:extLst>
              <a:ext uri="{FF2B5EF4-FFF2-40B4-BE49-F238E27FC236}">
                <a16:creationId xmlns:a16="http://schemas.microsoft.com/office/drawing/2014/main" id="{01A091BD-2B74-1E5A-D84E-8B3E74DD684A}"/>
              </a:ext>
            </a:extLst>
          </p:cNvPr>
          <p:cNvSpPr txBox="1">
            <a:spLocks/>
          </p:cNvSpPr>
          <p:nvPr/>
        </p:nvSpPr>
        <p:spPr>
          <a:xfrm>
            <a:off x="1941418" y="255584"/>
            <a:ext cx="8277994" cy="5715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200" i="1" dirty="0">
                <a:latin typeface="Tw Cen MT" panose="020B0602020104020603" pitchFamily="34" charset="0"/>
              </a:rPr>
              <a:t>Needs Analysis</a:t>
            </a:r>
            <a:endParaRPr lang="en-US" sz="4400" dirty="0">
              <a:latin typeface="Tw Cen MT" panose="020B0602020104020603" pitchFamily="34" charset="0"/>
            </a:endParaRPr>
          </a:p>
        </p:txBody>
      </p:sp>
      <p:sp>
        <p:nvSpPr>
          <p:cNvPr id="14" name="Title 1">
            <a:extLst>
              <a:ext uri="{FF2B5EF4-FFF2-40B4-BE49-F238E27FC236}">
                <a16:creationId xmlns:a16="http://schemas.microsoft.com/office/drawing/2014/main" id="{FF1A67AB-BE9C-D659-FAC9-A60FF6055FCA}"/>
              </a:ext>
            </a:extLst>
          </p:cNvPr>
          <p:cNvSpPr txBox="1">
            <a:spLocks/>
          </p:cNvSpPr>
          <p:nvPr/>
        </p:nvSpPr>
        <p:spPr>
          <a:xfrm>
            <a:off x="1941418" y="827085"/>
            <a:ext cx="8277994" cy="571501"/>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Tw Cen MT" panose="020B0602020104020603" pitchFamily="34" charset="0"/>
              </a:rPr>
              <a:t>OVERVIEW</a:t>
            </a:r>
            <a:endParaRPr lang="en-US" sz="4800" dirty="0">
              <a:latin typeface="Tw Cen MT" panose="020B0602020104020603" pitchFamily="34" charset="0"/>
            </a:endParaRPr>
          </a:p>
        </p:txBody>
      </p:sp>
      <p:sp>
        <p:nvSpPr>
          <p:cNvPr id="2" name="Rectangle 1">
            <a:extLst>
              <a:ext uri="{FF2B5EF4-FFF2-40B4-BE49-F238E27FC236}">
                <a16:creationId xmlns:a16="http://schemas.microsoft.com/office/drawing/2014/main" id="{D80A6AE6-97FD-E340-AA66-0CE544C15165}"/>
              </a:ext>
            </a:extLst>
          </p:cNvPr>
          <p:cNvSpPr/>
          <p:nvPr/>
        </p:nvSpPr>
        <p:spPr>
          <a:xfrm>
            <a:off x="11172591" y="0"/>
            <a:ext cx="490535"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4BE3D9A-E56B-1304-F71E-714041564320}"/>
              </a:ext>
            </a:extLst>
          </p:cNvPr>
          <p:cNvSpPr/>
          <p:nvPr/>
        </p:nvSpPr>
        <p:spPr>
          <a:xfrm>
            <a:off x="10962352" y="0"/>
            <a:ext cx="76207"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BE3D998-D959-9C01-CED4-2B395027E4E1}"/>
              </a:ext>
            </a:extLst>
          </p:cNvPr>
          <p:cNvSpPr/>
          <p:nvPr/>
        </p:nvSpPr>
        <p:spPr>
          <a:xfrm>
            <a:off x="11820526" y="0"/>
            <a:ext cx="220982"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24F6EAB-89FD-B593-F2BC-609949EE9B44}"/>
              </a:ext>
            </a:extLst>
          </p:cNvPr>
          <p:cNvSpPr/>
          <p:nvPr/>
        </p:nvSpPr>
        <p:spPr>
          <a:xfrm>
            <a:off x="10620678" y="0"/>
            <a:ext cx="207642"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6BEAC05-E9E1-51DB-251D-3C99461C37A1}"/>
              </a:ext>
            </a:extLst>
          </p:cNvPr>
          <p:cNvSpPr/>
          <p:nvPr/>
        </p:nvSpPr>
        <p:spPr>
          <a:xfrm>
            <a:off x="10433235" y="0"/>
            <a:ext cx="58816"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8728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2" name="Subtitle 2">
            <a:extLst>
              <a:ext uri="{FF2B5EF4-FFF2-40B4-BE49-F238E27FC236}">
                <a16:creationId xmlns:a16="http://schemas.microsoft.com/office/drawing/2014/main" id="{F1A3C457-7D88-3D64-4BAF-4380CD7933F6}"/>
              </a:ext>
            </a:extLst>
          </p:cNvPr>
          <p:cNvSpPr txBox="1">
            <a:spLocks/>
          </p:cNvSpPr>
          <p:nvPr/>
        </p:nvSpPr>
        <p:spPr>
          <a:xfrm>
            <a:off x="2237534" y="1108868"/>
            <a:ext cx="7716931" cy="4640264"/>
          </a:xfrm>
          <a:prstGeom prst="rect">
            <a:avLst/>
          </a:prstGeom>
          <a:ln w="38100">
            <a:solidFill>
              <a:schemeClr val="tx1"/>
            </a:solidFill>
          </a:ln>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200000"/>
              </a:lnSpc>
              <a:spcBef>
                <a:spcPts val="0"/>
              </a:spcBef>
            </a:pPr>
            <a:r>
              <a:rPr lang="en-US" sz="3300" dirty="0">
                <a:latin typeface="Tw Cen MT" panose="020B0602020104020603" pitchFamily="34" charset="0"/>
              </a:rPr>
              <a:t>QUESTIONS?</a:t>
            </a:r>
          </a:p>
          <a:p>
            <a:pPr>
              <a:lnSpc>
                <a:spcPct val="200000"/>
              </a:lnSpc>
              <a:spcBef>
                <a:spcPts val="0"/>
              </a:spcBef>
            </a:pPr>
            <a:r>
              <a:rPr lang="en-US" sz="3300" dirty="0">
                <a:latin typeface="Tw Cen MT" panose="020B0602020104020603" pitchFamily="34" charset="0"/>
              </a:rPr>
              <a:t>HELPFUL COMMENTS?</a:t>
            </a:r>
          </a:p>
          <a:p>
            <a:pPr>
              <a:lnSpc>
                <a:spcPct val="200000"/>
              </a:lnSpc>
              <a:spcBef>
                <a:spcPts val="0"/>
              </a:spcBef>
            </a:pPr>
            <a:r>
              <a:rPr lang="en-US" sz="3300" dirty="0">
                <a:latin typeface="Tw Cen MT" panose="020B0602020104020603" pitchFamily="34" charset="0"/>
              </a:rPr>
              <a:t>CONCERNS?</a:t>
            </a:r>
          </a:p>
          <a:p>
            <a:pPr>
              <a:lnSpc>
                <a:spcPct val="200000"/>
              </a:lnSpc>
              <a:spcBef>
                <a:spcPts val="0"/>
              </a:spcBef>
            </a:pPr>
            <a:r>
              <a:rPr lang="en-US" sz="3300" dirty="0">
                <a:latin typeface="Tw Cen MT" panose="020B0602020104020603" pitchFamily="34" charset="0"/>
              </a:rPr>
              <a:t>NO? GREAT.</a:t>
            </a:r>
          </a:p>
          <a:p>
            <a:pPr marL="800100" lvl="1" indent="-342900" algn="l">
              <a:lnSpc>
                <a:spcPct val="200000"/>
              </a:lnSpc>
              <a:spcBef>
                <a:spcPts val="0"/>
              </a:spcBef>
              <a:buFont typeface="Arial" panose="020B0604020202020204" pitchFamily="34" charset="0"/>
              <a:buChar char="•"/>
            </a:pPr>
            <a:endParaRPr lang="en-US" sz="2900" dirty="0">
              <a:latin typeface="Tw Cen MT" panose="020B0602020104020603" pitchFamily="34" charset="0"/>
            </a:endParaRPr>
          </a:p>
          <a:p>
            <a:pPr>
              <a:lnSpc>
                <a:spcPct val="100000"/>
              </a:lnSpc>
              <a:spcBef>
                <a:spcPts val="0"/>
              </a:spcBef>
            </a:pPr>
            <a:endParaRPr lang="en-US" sz="1800" dirty="0">
              <a:latin typeface="Tw Cen MT" panose="020B0602020104020603" pitchFamily="34" charset="0"/>
            </a:endParaRPr>
          </a:p>
        </p:txBody>
      </p:sp>
      <p:sp>
        <p:nvSpPr>
          <p:cNvPr id="15" name="Rectangle 14">
            <a:extLst>
              <a:ext uri="{FF2B5EF4-FFF2-40B4-BE49-F238E27FC236}">
                <a16:creationId xmlns:a16="http://schemas.microsoft.com/office/drawing/2014/main" id="{BB607EE7-FD48-E32B-E29F-520BB5D38569}"/>
              </a:ext>
            </a:extLst>
          </p:cNvPr>
          <p:cNvSpPr/>
          <p:nvPr/>
        </p:nvSpPr>
        <p:spPr>
          <a:xfrm>
            <a:off x="528874" y="0"/>
            <a:ext cx="490535"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B65A214-1DC8-F5C3-85D1-842D1BB4A1CA}"/>
              </a:ext>
            </a:extLst>
          </p:cNvPr>
          <p:cNvSpPr/>
          <p:nvPr/>
        </p:nvSpPr>
        <p:spPr>
          <a:xfrm>
            <a:off x="1178949" y="0"/>
            <a:ext cx="76207"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30C59A1-4FA7-C50E-9A5F-07A5842CCB9A}"/>
              </a:ext>
            </a:extLst>
          </p:cNvPr>
          <p:cNvSpPr/>
          <p:nvPr/>
        </p:nvSpPr>
        <p:spPr>
          <a:xfrm>
            <a:off x="150492" y="0"/>
            <a:ext cx="220982"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737B199-52F1-C13B-E0F0-A1C515D2EE1B}"/>
              </a:ext>
            </a:extLst>
          </p:cNvPr>
          <p:cNvSpPr/>
          <p:nvPr/>
        </p:nvSpPr>
        <p:spPr>
          <a:xfrm>
            <a:off x="1414696" y="0"/>
            <a:ext cx="207642"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7BC29A2-43FD-F046-ACE6-F261A412DADB}"/>
              </a:ext>
            </a:extLst>
          </p:cNvPr>
          <p:cNvSpPr/>
          <p:nvPr/>
        </p:nvSpPr>
        <p:spPr>
          <a:xfrm>
            <a:off x="1723063" y="0"/>
            <a:ext cx="58816"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EBF42C9-24CF-A816-4485-D890F3E4F0F6}"/>
              </a:ext>
            </a:extLst>
          </p:cNvPr>
          <p:cNvSpPr/>
          <p:nvPr/>
        </p:nvSpPr>
        <p:spPr>
          <a:xfrm>
            <a:off x="11172591" y="0"/>
            <a:ext cx="490535"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4F996F5-0ACF-87A8-FE62-3CCE939F6730}"/>
              </a:ext>
            </a:extLst>
          </p:cNvPr>
          <p:cNvSpPr/>
          <p:nvPr/>
        </p:nvSpPr>
        <p:spPr>
          <a:xfrm>
            <a:off x="10962352" y="0"/>
            <a:ext cx="76207"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6836757F-5F41-D99B-9960-AB5661176808}"/>
              </a:ext>
            </a:extLst>
          </p:cNvPr>
          <p:cNvSpPr/>
          <p:nvPr/>
        </p:nvSpPr>
        <p:spPr>
          <a:xfrm>
            <a:off x="11820526" y="0"/>
            <a:ext cx="220982"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5970FA1-A487-6FCD-5D92-7691A2641BE1}"/>
              </a:ext>
            </a:extLst>
          </p:cNvPr>
          <p:cNvSpPr/>
          <p:nvPr/>
        </p:nvSpPr>
        <p:spPr>
          <a:xfrm>
            <a:off x="10620678" y="0"/>
            <a:ext cx="207642"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9D3CBDC-6203-CC5D-7458-1D1DA0B0C76B}"/>
              </a:ext>
            </a:extLst>
          </p:cNvPr>
          <p:cNvSpPr/>
          <p:nvPr/>
        </p:nvSpPr>
        <p:spPr>
          <a:xfrm>
            <a:off x="10433235" y="0"/>
            <a:ext cx="58816" cy="6858000"/>
          </a:xfrm>
          <a:prstGeom prst="rect">
            <a:avLst/>
          </a:prstGeom>
          <a:solidFill>
            <a:srgbClr val="9C7E52"/>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6933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Flowchart: Delay 3">
            <a:extLst>
              <a:ext uri="{FF2B5EF4-FFF2-40B4-BE49-F238E27FC236}">
                <a16:creationId xmlns:a16="http://schemas.microsoft.com/office/drawing/2014/main" id="{769729B2-0D9D-4763-0032-EE0669FB2C37}"/>
              </a:ext>
            </a:extLst>
          </p:cNvPr>
          <p:cNvSpPr/>
          <p:nvPr/>
        </p:nvSpPr>
        <p:spPr>
          <a:xfrm rot="16200000">
            <a:off x="1626392" y="1112046"/>
            <a:ext cx="8939213" cy="9143998"/>
          </a:xfrm>
          <a:prstGeom prst="flowChartDelay">
            <a:avLst/>
          </a:prstGeom>
          <a:solidFill>
            <a:srgbClr val="AC956C"/>
          </a:solidFill>
          <a:ln>
            <a:solidFill>
              <a:srgbClr val="9C7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lowchart: Delay 7">
            <a:extLst>
              <a:ext uri="{FF2B5EF4-FFF2-40B4-BE49-F238E27FC236}">
                <a16:creationId xmlns:a16="http://schemas.microsoft.com/office/drawing/2014/main" id="{7A37257C-D4D3-5442-E6E6-401E4D09CB96}"/>
              </a:ext>
            </a:extLst>
          </p:cNvPr>
          <p:cNvSpPr/>
          <p:nvPr/>
        </p:nvSpPr>
        <p:spPr>
          <a:xfrm rot="5400000">
            <a:off x="3004124" y="-1285084"/>
            <a:ext cx="6183751" cy="6017778"/>
          </a:xfrm>
          <a:prstGeom prst="flowChartDela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itle 1">
            <a:extLst>
              <a:ext uri="{FF2B5EF4-FFF2-40B4-BE49-F238E27FC236}">
                <a16:creationId xmlns:a16="http://schemas.microsoft.com/office/drawing/2014/main" id="{3D6CBDCE-6F94-C27C-2F95-D437D5E457D6}"/>
              </a:ext>
            </a:extLst>
          </p:cNvPr>
          <p:cNvSpPr>
            <a:spLocks noGrp="1"/>
          </p:cNvSpPr>
          <p:nvPr>
            <p:ph type="ctrTitle"/>
          </p:nvPr>
        </p:nvSpPr>
        <p:spPr>
          <a:xfrm>
            <a:off x="1523998" y="967183"/>
            <a:ext cx="9144000" cy="2387600"/>
          </a:xfrm>
        </p:spPr>
        <p:txBody>
          <a:bodyPr/>
          <a:lstStyle/>
          <a:p>
            <a:r>
              <a:rPr lang="en-US" dirty="0">
                <a:solidFill>
                  <a:schemeClr val="bg1"/>
                </a:solidFill>
                <a:latin typeface="Tw Cen MT" panose="020B0602020104020603" pitchFamily="34" charset="0"/>
              </a:rPr>
              <a:t>THANK YOU</a:t>
            </a:r>
          </a:p>
        </p:txBody>
      </p:sp>
      <p:sp>
        <p:nvSpPr>
          <p:cNvPr id="3" name="Subtitle 2">
            <a:extLst>
              <a:ext uri="{FF2B5EF4-FFF2-40B4-BE49-F238E27FC236}">
                <a16:creationId xmlns:a16="http://schemas.microsoft.com/office/drawing/2014/main" id="{4A85CD18-B834-6631-EA1B-F3648A841F01}"/>
              </a:ext>
            </a:extLst>
          </p:cNvPr>
          <p:cNvSpPr>
            <a:spLocks noGrp="1"/>
          </p:cNvSpPr>
          <p:nvPr>
            <p:ph type="subTitle" idx="1"/>
          </p:nvPr>
        </p:nvSpPr>
        <p:spPr>
          <a:xfrm>
            <a:off x="1795460" y="5147866"/>
            <a:ext cx="8601075" cy="1423194"/>
          </a:xfrm>
        </p:spPr>
        <p:txBody>
          <a:bodyPr numCol="2">
            <a:normAutofit/>
          </a:bodyPr>
          <a:lstStyle/>
          <a:p>
            <a:pPr algn="l">
              <a:lnSpc>
                <a:spcPct val="100000"/>
              </a:lnSpc>
              <a:spcBef>
                <a:spcPts val="0"/>
              </a:spcBef>
            </a:pPr>
            <a:r>
              <a:rPr lang="en-US" dirty="0">
                <a:solidFill>
                  <a:schemeClr val="bg1"/>
                </a:solidFill>
                <a:latin typeface="Tw Cen MT" panose="020B0602020104020603" pitchFamily="34" charset="0"/>
              </a:rPr>
              <a:t>Andrea Jackson </a:t>
            </a:r>
          </a:p>
          <a:p>
            <a:pPr algn="l">
              <a:lnSpc>
                <a:spcPct val="100000"/>
              </a:lnSpc>
              <a:spcBef>
                <a:spcPts val="0"/>
              </a:spcBef>
            </a:pPr>
            <a:r>
              <a:rPr lang="en-US" sz="1800" dirty="0">
                <a:solidFill>
                  <a:schemeClr val="bg1"/>
                </a:solidFill>
                <a:latin typeface="Tw Cen MT" panose="020B0602020104020603" pitchFamily="34" charset="0"/>
              </a:rPr>
              <a:t>CDBG Program Supervisor</a:t>
            </a:r>
          </a:p>
          <a:p>
            <a:pPr algn="l">
              <a:lnSpc>
                <a:spcPct val="100000"/>
              </a:lnSpc>
              <a:spcBef>
                <a:spcPts val="0"/>
              </a:spcBef>
            </a:pPr>
            <a:r>
              <a:rPr lang="en-US" sz="1800" dirty="0">
                <a:solidFill>
                  <a:schemeClr val="bg1"/>
                </a:solidFill>
                <a:latin typeface="Tw Cen MT" panose="020B0602020104020603" pitchFamily="34" charset="0"/>
              </a:rPr>
              <a:t>    +1(334) 353-0233</a:t>
            </a:r>
          </a:p>
          <a:p>
            <a:pPr algn="l">
              <a:lnSpc>
                <a:spcPct val="100000"/>
              </a:lnSpc>
              <a:spcBef>
                <a:spcPts val="0"/>
              </a:spcBef>
            </a:pPr>
            <a:r>
              <a:rPr lang="en-US" sz="1800" dirty="0">
                <a:solidFill>
                  <a:schemeClr val="bg1"/>
                </a:solidFill>
                <a:latin typeface="Tw Cen MT" panose="020B0602020104020603" pitchFamily="34" charset="0"/>
              </a:rPr>
              <a:t>    </a:t>
            </a:r>
            <a:r>
              <a:rPr lang="en-US" sz="1800" dirty="0">
                <a:solidFill>
                  <a:schemeClr val="bg1"/>
                </a:solidFill>
                <a:latin typeface="Tw Cen MT" panose="020B0602020104020603" pitchFamily="34" charset="0"/>
                <a:hlinkClick r:id="rId3"/>
              </a:rPr>
              <a:t>Andrea.Jackson@adeca.alabama.gov</a:t>
            </a:r>
            <a:r>
              <a:rPr lang="en-US" sz="1800" dirty="0">
                <a:solidFill>
                  <a:schemeClr val="bg1"/>
                </a:solidFill>
                <a:latin typeface="Tw Cen MT" panose="020B0602020104020603" pitchFamily="34" charset="0"/>
              </a:rPr>
              <a:t> </a:t>
            </a:r>
          </a:p>
          <a:p>
            <a:pPr algn="l">
              <a:lnSpc>
                <a:spcPct val="100000"/>
              </a:lnSpc>
              <a:spcBef>
                <a:spcPts val="0"/>
              </a:spcBef>
            </a:pPr>
            <a:r>
              <a:rPr lang="en-US" dirty="0">
                <a:solidFill>
                  <a:schemeClr val="bg1"/>
                </a:solidFill>
                <a:latin typeface="Tw Cen MT" panose="020B0602020104020603" pitchFamily="34" charset="0"/>
              </a:rPr>
              <a:t>Kirsten B. Colley</a:t>
            </a:r>
          </a:p>
          <a:p>
            <a:pPr algn="l">
              <a:lnSpc>
                <a:spcPct val="100000"/>
              </a:lnSpc>
              <a:spcBef>
                <a:spcPts val="0"/>
              </a:spcBef>
            </a:pPr>
            <a:r>
              <a:rPr lang="en-US" sz="1800" dirty="0">
                <a:solidFill>
                  <a:schemeClr val="bg1"/>
                </a:solidFill>
                <a:latin typeface="Tw Cen MT" panose="020B0602020104020603" pitchFamily="34" charset="0"/>
              </a:rPr>
              <a:t>CDBG Program Supervisor</a:t>
            </a:r>
          </a:p>
          <a:p>
            <a:pPr algn="l">
              <a:lnSpc>
                <a:spcPct val="100000"/>
              </a:lnSpc>
              <a:spcBef>
                <a:spcPts val="0"/>
              </a:spcBef>
            </a:pPr>
            <a:r>
              <a:rPr lang="en-US" sz="1800" dirty="0">
                <a:solidFill>
                  <a:schemeClr val="bg1"/>
                </a:solidFill>
                <a:latin typeface="Tw Cen MT" panose="020B0602020104020603" pitchFamily="34" charset="0"/>
              </a:rPr>
              <a:t>    +1 (334) 353-3265</a:t>
            </a:r>
          </a:p>
          <a:p>
            <a:pPr algn="l">
              <a:lnSpc>
                <a:spcPct val="100000"/>
              </a:lnSpc>
              <a:spcBef>
                <a:spcPts val="0"/>
              </a:spcBef>
            </a:pPr>
            <a:r>
              <a:rPr lang="en-US" sz="1800" dirty="0">
                <a:solidFill>
                  <a:schemeClr val="bg1"/>
                </a:solidFill>
                <a:latin typeface="Tw Cen MT" panose="020B0602020104020603" pitchFamily="34" charset="0"/>
              </a:rPr>
              <a:t>    </a:t>
            </a:r>
            <a:r>
              <a:rPr lang="en-US" sz="1800" dirty="0">
                <a:solidFill>
                  <a:schemeClr val="bg1"/>
                </a:solidFill>
                <a:latin typeface="Tw Cen MT" panose="020B0602020104020603" pitchFamily="34" charset="0"/>
                <a:hlinkClick r:id="rId4"/>
              </a:rPr>
              <a:t>Kirsten.Colley@adeca.alabama.gov</a:t>
            </a:r>
            <a:r>
              <a:rPr lang="en-US" sz="1800" dirty="0">
                <a:solidFill>
                  <a:schemeClr val="bg1"/>
                </a:solidFill>
                <a:latin typeface="Tw Cen MT" panose="020B0602020104020603" pitchFamily="34" charset="0"/>
              </a:rPr>
              <a:t> </a:t>
            </a:r>
          </a:p>
        </p:txBody>
      </p:sp>
      <p:sp>
        <p:nvSpPr>
          <p:cNvPr id="5" name="Subtitle 2">
            <a:extLst>
              <a:ext uri="{FF2B5EF4-FFF2-40B4-BE49-F238E27FC236}">
                <a16:creationId xmlns:a16="http://schemas.microsoft.com/office/drawing/2014/main" id="{395CF5B8-0E1C-036C-189E-52A49D3C8A13}"/>
              </a:ext>
            </a:extLst>
          </p:cNvPr>
          <p:cNvSpPr txBox="1">
            <a:spLocks/>
          </p:cNvSpPr>
          <p:nvPr/>
        </p:nvSpPr>
        <p:spPr>
          <a:xfrm>
            <a:off x="1523998" y="4815681"/>
            <a:ext cx="9144000" cy="404019"/>
          </a:xfrm>
          <a:prstGeom prst="rect">
            <a:avLst/>
          </a:prstGeom>
        </p:spPr>
        <p:txBody>
          <a:bodyPr vert="horz" lIns="91440" tIns="45720" rIns="91440" bIns="45720" numCol="1"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2000" dirty="0">
                <a:solidFill>
                  <a:schemeClr val="bg1"/>
                </a:solidFill>
                <a:latin typeface="Tw Cen MT" panose="020B0602020104020603" pitchFamily="34" charset="0"/>
              </a:rPr>
              <a:t>CONTACT INFORMATION:</a:t>
            </a:r>
            <a:endParaRPr lang="en-US" sz="1600" dirty="0">
              <a:solidFill>
                <a:schemeClr val="bg1"/>
              </a:solidFill>
              <a:latin typeface="Tw Cen MT" panose="020B0602020104020603" pitchFamily="34" charset="0"/>
            </a:endParaRPr>
          </a:p>
        </p:txBody>
      </p:sp>
      <p:pic>
        <p:nvPicPr>
          <p:cNvPr id="7" name="Graphic 6" descr="Telephone outline">
            <a:extLst>
              <a:ext uri="{FF2B5EF4-FFF2-40B4-BE49-F238E27FC236}">
                <a16:creationId xmlns:a16="http://schemas.microsoft.com/office/drawing/2014/main" id="{667B5701-76A2-40EE-7212-B904506A66A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99047" y="5868514"/>
            <a:ext cx="207177" cy="207177"/>
          </a:xfrm>
          <a:prstGeom prst="rect">
            <a:avLst/>
          </a:prstGeom>
        </p:spPr>
      </p:pic>
      <p:pic>
        <p:nvPicPr>
          <p:cNvPr id="9" name="Graphic 8" descr="Telephone outline">
            <a:extLst>
              <a:ext uri="{FF2B5EF4-FFF2-40B4-BE49-F238E27FC236}">
                <a16:creationId xmlns:a16="http://schemas.microsoft.com/office/drawing/2014/main" id="{4614422C-09F6-1E03-6CBE-320C027414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95997" y="5861799"/>
            <a:ext cx="207177" cy="207177"/>
          </a:xfrm>
          <a:prstGeom prst="rect">
            <a:avLst/>
          </a:prstGeom>
        </p:spPr>
      </p:pic>
      <p:pic>
        <p:nvPicPr>
          <p:cNvPr id="11" name="Graphic 10" descr="Email outline">
            <a:extLst>
              <a:ext uri="{FF2B5EF4-FFF2-40B4-BE49-F238E27FC236}">
                <a16:creationId xmlns:a16="http://schemas.microsoft.com/office/drawing/2014/main" id="{D5F412FE-ECD2-DD0A-F9DB-E98FFD28879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99047" y="6116198"/>
            <a:ext cx="207177" cy="207177"/>
          </a:xfrm>
          <a:prstGeom prst="rect">
            <a:avLst/>
          </a:prstGeom>
        </p:spPr>
      </p:pic>
      <p:pic>
        <p:nvPicPr>
          <p:cNvPr id="12" name="Graphic 11" descr="Email outline">
            <a:extLst>
              <a:ext uri="{FF2B5EF4-FFF2-40B4-BE49-F238E27FC236}">
                <a16:creationId xmlns:a16="http://schemas.microsoft.com/office/drawing/2014/main" id="{C44455BA-226A-F4F3-AAE1-C6A9BA55BBD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00764" y="6114707"/>
            <a:ext cx="207177" cy="207177"/>
          </a:xfrm>
          <a:prstGeom prst="rect">
            <a:avLst/>
          </a:prstGeom>
        </p:spPr>
      </p:pic>
    </p:spTree>
    <p:extLst>
      <p:ext uri="{BB962C8B-B14F-4D97-AF65-F5344CB8AC3E}">
        <p14:creationId xmlns:p14="http://schemas.microsoft.com/office/powerpoint/2010/main" val="2746198961"/>
      </p:ext>
    </p:extLst>
  </p:cSld>
  <p:clrMapOvr>
    <a:masterClrMapping/>
  </p:clrMapOvr>
</p:sld>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5F50E3F8B8C44D9EA5BD2549956CF2" ma:contentTypeVersion="12" ma:contentTypeDescription="Create a new document." ma:contentTypeScope="" ma:versionID="f2691c27c4d3d8d86a57287bda33e3e4">
  <xsd:schema xmlns:xsd="http://www.w3.org/2001/XMLSchema" xmlns:xs="http://www.w3.org/2001/XMLSchema" xmlns:p="http://schemas.microsoft.com/office/2006/metadata/properties" xmlns:ns2="ead14a2b-0901-4851-9135-e440dd1a60d2" xmlns:ns3="bc761791-33a0-47b7-8145-9d3c2515a3a0" targetNamespace="http://schemas.microsoft.com/office/2006/metadata/properties" ma:root="true" ma:fieldsID="8e6ae30fa684a8f4a4319245b74a7f16" ns2:_="" ns3:_="">
    <xsd:import namespace="ead14a2b-0901-4851-9135-e440dd1a60d2"/>
    <xsd:import namespace="bc761791-33a0-47b7-8145-9d3c2515a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d14a2b-0901-4851-9135-e440dd1a60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5dbdce9-60e9-41e5-8608-85a453d2888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761791-33a0-47b7-8145-9d3c2515a3a0"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38985699-f427-45a7-93a3-105b7de166ff}" ma:internalName="TaxCatchAll" ma:showField="CatchAllData" ma:web="bc761791-33a0-47b7-8145-9d3c2515a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AD1C97-08BA-4015-9C94-4D447DF6B08A}"/>
</file>

<file path=customXml/itemProps2.xml><?xml version="1.0" encoding="utf-8"?>
<ds:datastoreItem xmlns:ds="http://schemas.openxmlformats.org/officeDocument/2006/customXml" ds:itemID="{CC329046-05B2-48FD-975C-1D826266D2A6}"/>
</file>

<file path=docProps/app.xml><?xml version="1.0" encoding="utf-8"?>
<Properties xmlns="http://schemas.openxmlformats.org/officeDocument/2006/extended-properties" xmlns:vt="http://schemas.openxmlformats.org/officeDocument/2006/docPropsVTypes">
  <TotalTime>709</TotalTime>
  <Words>1464</Words>
  <Application>Microsoft Office PowerPoint</Application>
  <PresentationFormat>Widescreen</PresentationFormat>
  <Paragraphs>145</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Tw Cen MT</vt:lpstr>
      <vt:lpstr>Wingdings</vt:lpstr>
      <vt:lpstr>Office Theme</vt:lpstr>
      <vt:lpstr>NEEDS ANALYSIS</vt:lpstr>
      <vt:lpstr>PowerPoint Presentation</vt:lpstr>
      <vt:lpstr>Essential Community Development Facilities</vt:lpstr>
      <vt:lpstr>PowerPoint Presentation</vt:lpstr>
      <vt:lpstr>Essential Community Development Facilities</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ANALYSIS</dc:title>
  <dc:creator>Colley, Kirsten</dc:creator>
  <cp:lastModifiedBy>Prince, Tonika</cp:lastModifiedBy>
  <cp:revision>3</cp:revision>
  <dcterms:created xsi:type="dcterms:W3CDTF">2023-04-05T13:58:10Z</dcterms:created>
  <dcterms:modified xsi:type="dcterms:W3CDTF">2023-04-27T19:27:34Z</dcterms:modified>
</cp:coreProperties>
</file>