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Metadata/LabelInfo.xml" ContentType="application/vnd.ms-office.classificationlabel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12" r:id="rId1"/>
  </p:sldMasterIdLst>
  <p:notesMasterIdLst>
    <p:notesMasterId r:id="rId15"/>
  </p:notesMasterIdLst>
  <p:sldIdLst>
    <p:sldId id="256" r:id="rId2"/>
    <p:sldId id="257" r:id="rId3"/>
    <p:sldId id="305" r:id="rId4"/>
    <p:sldId id="306" r:id="rId5"/>
    <p:sldId id="307" r:id="rId6"/>
    <p:sldId id="308" r:id="rId7"/>
    <p:sldId id="310" r:id="rId8"/>
    <p:sldId id="311" r:id="rId9"/>
    <p:sldId id="312" r:id="rId10"/>
    <p:sldId id="313" r:id="rId11"/>
    <p:sldId id="314" r:id="rId12"/>
    <p:sldId id="260" r:id="rId13"/>
    <p:sldId id="33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4" autoAdjust="0"/>
    <p:restoredTop sz="79534" autoAdjust="0"/>
  </p:normalViewPr>
  <p:slideViewPr>
    <p:cSldViewPr>
      <p:cViewPr varScale="1">
        <p:scale>
          <a:sx n="66" d="100"/>
          <a:sy n="66" d="100"/>
        </p:scale>
        <p:origin x="87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80E50C3D-7791-48FA-BA35-43678327DE15}" type="datetimeFigureOut">
              <a:rPr lang="en-US" smtClean="0"/>
              <a:pPr/>
              <a:t>4/12/2023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C775E037-892C-4D22-B691-39CF7C346017}" type="slidenum">
              <a:rPr lang="en-US" smtClean="0"/>
              <a:pPr/>
              <a:t>‹#›</a:t>
            </a:fld>
            <a:endParaRPr lang="en-US"/>
          </a:p>
        </p:txBody>
      </p:sp>
    </p:spTree>
    <p:extLst>
      <p:ext uri="{BB962C8B-B14F-4D97-AF65-F5344CB8AC3E}">
        <p14:creationId xmlns:p14="http://schemas.microsoft.com/office/powerpoint/2010/main" val="3239376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7E47AFC-EE4A-4953-A0F2-A1DFA1400913}" type="datetimeFigureOut">
              <a:rPr lang="en-US" smtClean="0"/>
              <a:pPr/>
              <a:t>4/12/2023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C1CFAF-822D-4480-B988-7E65E27B7A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E47AFC-EE4A-4953-A0F2-A1DFA1400913}" type="datetimeFigureOut">
              <a:rPr lang="en-US" smtClean="0"/>
              <a:pPr/>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27E47AFC-EE4A-4953-A0F2-A1DFA1400913}" type="datetimeFigureOut">
              <a:rPr lang="en-US" smtClean="0"/>
              <a:pPr/>
              <a:t>4/12/2023</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C1CFAF-822D-4480-B988-7E65E27B7A86}"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E47AFC-EE4A-4953-A0F2-A1DFA1400913}" type="datetimeFigureOut">
              <a:rPr lang="en-US" smtClean="0"/>
              <a:pPr/>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7E47AFC-EE4A-4953-A0F2-A1DFA1400913}" type="datetimeFigureOut">
              <a:rPr lang="en-US" smtClean="0"/>
              <a:pPr/>
              <a:t>4/12/2023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CC1CFAF-822D-4480-B988-7E65E27B7A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E47AFC-EE4A-4953-A0F2-A1DFA1400913}" type="datetimeFigureOut">
              <a:rPr lang="en-US" smtClean="0"/>
              <a:pPr/>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7E47AFC-EE4A-4953-A0F2-A1DFA1400913}" type="datetimeFigureOut">
              <a:rPr lang="en-US" smtClean="0"/>
              <a:pPr/>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7E47AFC-EE4A-4953-A0F2-A1DFA1400913}" type="datetimeFigureOut">
              <a:rPr lang="en-US" smtClean="0"/>
              <a:pPr/>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7E47AFC-EE4A-4953-A0F2-A1DFA1400913}" type="datetimeFigureOut">
              <a:rPr lang="en-US" smtClean="0"/>
              <a:pPr/>
              <a:t>4/12/2023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E47AFC-EE4A-4953-A0F2-A1DFA1400913}" type="datetimeFigureOut">
              <a:rPr lang="en-US" smtClean="0"/>
              <a:pPr/>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1CFAF-822D-4480-B988-7E65E27B7A86}"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27E47AFC-EE4A-4953-A0F2-A1DFA1400913}" type="datetimeFigureOut">
              <a:rPr lang="en-US" smtClean="0"/>
              <a:pPr/>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1CFAF-822D-4480-B988-7E65E27B7A8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7E47AFC-EE4A-4953-A0F2-A1DFA1400913}" type="datetimeFigureOut">
              <a:rPr lang="en-US" smtClean="0"/>
              <a:pPr/>
              <a:t>4/12/2023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CC1CFAF-822D-4480-B988-7E65E27B7A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thleen.rasmussen@adeca.alabama.gov"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www.adeca.alabama.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ettus-bridge1-asrt.jpg"/>
          <p:cNvPicPr/>
          <p:nvPr/>
        </p:nvPicPr>
        <p:blipFill>
          <a:blip r:embed="rId2" cstate="print">
            <a:lum bright="40000" contrast="-10000"/>
          </a:blip>
          <a:stretch>
            <a:fillRect/>
          </a:stretch>
        </p:blipFill>
        <p:spPr>
          <a:xfrm>
            <a:off x="0" y="0"/>
            <a:ext cx="7543800" cy="6858000"/>
          </a:xfrm>
          <a:prstGeom prst="rect">
            <a:avLst/>
          </a:prstGeom>
          <a:ln>
            <a:noFill/>
          </a:ln>
          <a:effectLst>
            <a:softEdge rad="112500"/>
          </a:effectLst>
        </p:spPr>
      </p:pic>
      <p:sp>
        <p:nvSpPr>
          <p:cNvPr id="2" name="Title 1"/>
          <p:cNvSpPr>
            <a:spLocks noGrp="1"/>
          </p:cNvSpPr>
          <p:nvPr>
            <p:ph type="ctrTitle"/>
          </p:nvPr>
        </p:nvSpPr>
        <p:spPr>
          <a:xfrm>
            <a:off x="457200" y="1676400"/>
            <a:ext cx="8382000" cy="3352800"/>
          </a:xfrm>
        </p:spPr>
        <p:txBody>
          <a:bodyPr>
            <a:normAutofit fontScale="90000"/>
          </a:bodyPr>
          <a:lstStyle/>
          <a:p>
            <a:r>
              <a:rPr lang="en-US" dirty="0">
                <a:effectLst>
                  <a:outerShdw blurRad="38100" dist="38100" dir="2700000" algn="tl">
                    <a:srgbClr val="000000">
                      <a:alpha val="43137"/>
                    </a:srgbClr>
                  </a:outerShdw>
                </a:effectLst>
              </a:rPr>
              <a:t>Community and Economic</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Development (ced) Division</a:t>
            </a:r>
            <a:br>
              <a:rPr lang="en-US" dirty="0">
                <a:effectLst>
                  <a:outerShdw blurRad="38100" dist="38100" dir="2700000" algn="tl">
                    <a:srgbClr val="000000">
                      <a:alpha val="43137"/>
                    </a:srgbClr>
                  </a:outerShdw>
                </a:effectLst>
              </a:rPr>
            </a:b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t>
            </a:r>
            <a:r>
              <a:rPr lang="en-US" sz="3100" dirty="0">
                <a:effectLst>
                  <a:outerShdw blurRad="38100" dist="38100" dir="2700000" algn="tl">
                    <a:srgbClr val="000000">
                      <a:alpha val="43137"/>
                    </a:srgbClr>
                  </a:outerShdw>
                </a:effectLst>
              </a:rPr>
              <a:t>CDBG ECONOMIC DEVELOPMNENT  (CDBG ED) GRANTS</a:t>
            </a:r>
            <a:br>
              <a:rPr lang="en-US" dirty="0"/>
            </a:br>
            <a:endParaRPr lang="en-US" dirty="0"/>
          </a:p>
        </p:txBody>
      </p:sp>
      <p:sp>
        <p:nvSpPr>
          <p:cNvPr id="3" name="Subtitle 2"/>
          <p:cNvSpPr>
            <a:spLocks noGrp="1"/>
          </p:cNvSpPr>
          <p:nvPr>
            <p:ph type="subTitle" idx="1"/>
          </p:nvPr>
        </p:nvSpPr>
        <p:spPr>
          <a:xfrm>
            <a:off x="4572000" y="5181600"/>
            <a:ext cx="4267200" cy="1295400"/>
          </a:xfrm>
        </p:spPr>
        <p:txBody>
          <a:bodyPr>
            <a:normAutofit fontScale="92500"/>
          </a:bodyPr>
          <a:lstStyle/>
          <a:p>
            <a:r>
              <a:rPr lang="en-US" sz="1900" b="1" dirty="0"/>
              <a:t>Kathleen A. Rasmussen, Ph.D.</a:t>
            </a:r>
          </a:p>
          <a:p>
            <a:r>
              <a:rPr lang="en-US" sz="1900" b="1" dirty="0"/>
              <a:t>Division Chief</a:t>
            </a:r>
          </a:p>
          <a:p>
            <a:r>
              <a:rPr lang="en-US" sz="1800" b="1" dirty="0">
                <a:hlinkClick r:id="rId3"/>
              </a:rPr>
              <a:t>Kathleen.rasmussen@adeca.alabama.gov</a:t>
            </a:r>
            <a:endParaRPr lang="en-US" sz="1800" b="1" dirty="0"/>
          </a:p>
          <a:p>
            <a:r>
              <a:rPr lang="en-US" sz="1800" b="1" dirty="0"/>
              <a:t>(334)353-0323</a:t>
            </a:r>
            <a:endParaRPr lang="en-US" sz="1800" dirty="0"/>
          </a:p>
        </p:txBody>
      </p:sp>
      <p:pic>
        <p:nvPicPr>
          <p:cNvPr id="126984" name="Picture 8" descr="Alabama Department of Economic and Community Affairs (ADECA)">
            <a:hlinkClick r:id="rId4"/>
          </p:cNvPr>
          <p:cNvPicPr>
            <a:picLocks noChangeAspect="1" noChangeArrowheads="1"/>
          </p:cNvPicPr>
          <p:nvPr/>
        </p:nvPicPr>
        <p:blipFill>
          <a:blip r:embed="rId5" cstate="print"/>
          <a:srcRect/>
          <a:stretch>
            <a:fillRect/>
          </a:stretch>
        </p:blipFill>
        <p:spPr bwMode="auto">
          <a:xfrm>
            <a:off x="228601" y="152400"/>
            <a:ext cx="2895600" cy="1322342"/>
          </a:xfrm>
          <a:prstGeom prst="rect">
            <a:avLst/>
          </a:prstGeom>
          <a:noFill/>
        </p:spPr>
      </p:pic>
      <p:pic>
        <p:nvPicPr>
          <p:cNvPr id="126986" name="Picture 10" descr="http://www.adeca.alabama.gov/Divisions/ced/PublishingImages/ced.jpg"/>
          <p:cNvPicPr>
            <a:picLocks noChangeAspect="1" noChangeArrowheads="1"/>
          </p:cNvPicPr>
          <p:nvPr/>
        </p:nvPicPr>
        <p:blipFill>
          <a:blip r:embed="rId6" cstate="print"/>
          <a:srcRect/>
          <a:stretch>
            <a:fillRect/>
          </a:stretch>
        </p:blipFill>
        <p:spPr bwMode="auto">
          <a:xfrm>
            <a:off x="381000" y="3276600"/>
            <a:ext cx="2743200" cy="33528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5410200" cy="800100"/>
          </a:xfrm>
          <a:ln w="3175">
            <a:noFill/>
          </a:ln>
        </p:spPr>
        <p:txBody>
          <a:bodyPr>
            <a:normAutofit/>
          </a:bodyPr>
          <a:lstStyle/>
          <a:p>
            <a:pPr algn="ctr"/>
            <a:endParaRPr lang="en-US" sz="3600" cap="none" dirty="0">
              <a:ln w="500">
                <a:noFill/>
              </a:ln>
              <a:solidFill>
                <a:schemeClr val="tx1"/>
              </a:solidFill>
              <a:effectLst>
                <a:outerShdw blurRad="38100" dist="38100" dir="2700000" algn="tl">
                  <a:srgbClr val="000000">
                    <a:alpha val="43137"/>
                  </a:srgbClr>
                </a:outerShdw>
              </a:effectLst>
              <a:latin typeface="Trebuchet MS" pitchFamily="34" charset="0"/>
            </a:endParaRPr>
          </a:p>
        </p:txBody>
      </p:sp>
      <p:sp>
        <p:nvSpPr>
          <p:cNvPr id="3" name="Content Placeholder 2"/>
          <p:cNvSpPr>
            <a:spLocks noGrp="1"/>
          </p:cNvSpPr>
          <p:nvPr>
            <p:ph idx="1"/>
          </p:nvPr>
        </p:nvSpPr>
        <p:spPr>
          <a:xfrm>
            <a:off x="304800" y="1295400"/>
            <a:ext cx="7391400" cy="4724400"/>
          </a:xfrm>
        </p:spPr>
        <p:txBody>
          <a:bodyPr>
            <a:normAutofit/>
          </a:bodyPr>
          <a:lstStyle/>
          <a:p>
            <a:pPr>
              <a:buNone/>
            </a:pPr>
            <a:endParaRPr lang="en-US" sz="2800" dirty="0"/>
          </a:p>
        </p:txBody>
      </p:sp>
    </p:spTree>
  </p:cSld>
  <p:clrMapOvr>
    <a:masterClrMapping/>
  </p:clrMapOvr>
  <p:transition spd="med">
    <p:pull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162800" cy="1143000"/>
          </a:xfrm>
          <a:ln w="3175">
            <a:noFill/>
          </a:ln>
        </p:spPr>
        <p:txBody>
          <a:bodyPr>
            <a:normAutofit/>
          </a:bodyPr>
          <a:lstStyle/>
          <a:p>
            <a:pPr algn="ctr"/>
            <a:endParaRPr lang="en-US" sz="3600" cap="none" dirty="0">
              <a:ln w="500">
                <a:noFill/>
              </a:ln>
              <a:solidFill>
                <a:schemeClr val="tx1"/>
              </a:solidFill>
              <a:effectLst>
                <a:outerShdw blurRad="38100" dist="38100" dir="2700000" algn="tl">
                  <a:srgbClr val="000000">
                    <a:alpha val="43137"/>
                  </a:srgbClr>
                </a:outerShdw>
              </a:effectLst>
            </a:endParaRPr>
          </a:p>
        </p:txBody>
      </p:sp>
    </p:spTree>
  </p:cSld>
  <p:clrMapOvr>
    <a:masterClrMapping/>
  </p:clrMapOvr>
  <p:transition spd="med">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5562600"/>
            <a:ext cx="7391400" cy="990600"/>
          </a:xfrm>
          <a:prstGeom prst="rect">
            <a:avLst/>
          </a:prstGeom>
          <a:ln>
            <a:noFill/>
          </a:ln>
          <a:effectLst>
            <a:innerShdw blurRad="63500" dist="50800" dir="18900000">
              <a:prstClr val="black">
                <a:alpha val="50000"/>
              </a:prstClr>
            </a:innerShdw>
          </a:effectLst>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484632" marR="0" lvl="0" indent="0" algn="l" defTabSz="914400" rtl="0" eaLnBrk="1" fontAlgn="auto" latinLnBrk="0" hangingPunct="1">
              <a:lnSpc>
                <a:spcPct val="100000"/>
              </a:lnSpc>
              <a:spcBef>
                <a:spcPct val="0"/>
              </a:spcBef>
              <a:spcAft>
                <a:spcPts val="0"/>
              </a:spcAft>
              <a:buClrTx/>
              <a:buSzTx/>
              <a:buFontTx/>
              <a:buNone/>
              <a:tabLst/>
              <a:defRPr/>
            </a:pPr>
            <a:endParaRPr kumimoji="0" lang="en-US" sz="48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ransition spd="slow">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90700" y="278757"/>
            <a:ext cx="4800600" cy="685800"/>
          </a:xfrm>
          <a:prstGeom prst="rect">
            <a:avLst/>
          </a:prstGeom>
        </p:spPr>
        <p:txBody>
          <a:bodyPr vert="horz" lIns="45720" tIns="0" rIns="45720" bIns="0" anchor="b" anchorCtr="0">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uLnTx/>
                <a:uFillTx/>
                <a:latin typeface="Bookman Old Style" pitchFamily="18" charset="0"/>
                <a:ea typeface="+mj-ea"/>
                <a:cs typeface="+mj-cs"/>
              </a:rPr>
              <a:t>Contact Us</a:t>
            </a:r>
          </a:p>
        </p:txBody>
      </p:sp>
      <p:sp>
        <p:nvSpPr>
          <p:cNvPr id="8" name="Content Placeholder 2">
            <a:extLst>
              <a:ext uri="{FF2B5EF4-FFF2-40B4-BE49-F238E27FC236}">
                <a16:creationId xmlns:a16="http://schemas.microsoft.com/office/drawing/2014/main" id="{78764E1F-2B71-48F7-AE25-475E7302C0BA}"/>
              </a:ext>
            </a:extLst>
          </p:cNvPr>
          <p:cNvSpPr>
            <a:spLocks noGrp="1"/>
          </p:cNvSpPr>
          <p:nvPr>
            <p:ph idx="1"/>
          </p:nvPr>
        </p:nvSpPr>
        <p:spPr>
          <a:xfrm>
            <a:off x="152400" y="1752600"/>
            <a:ext cx="3886200" cy="3429000"/>
          </a:xfrm>
        </p:spPr>
        <p:txBody>
          <a:bodyPr>
            <a:normAutofit/>
          </a:bodyPr>
          <a:lstStyle/>
          <a:p>
            <a:pPr marL="342900" indent="-342900">
              <a:spcBef>
                <a:spcPts val="0"/>
              </a:spcBef>
              <a:buNone/>
            </a:pPr>
            <a:r>
              <a:rPr lang="en-US" sz="1600" b="1" u="sng" dirty="0"/>
              <a:t>ADECA Director</a:t>
            </a:r>
          </a:p>
          <a:p>
            <a:pPr marL="342900" indent="-342900">
              <a:spcBef>
                <a:spcPts val="0"/>
              </a:spcBef>
              <a:buNone/>
            </a:pPr>
            <a:r>
              <a:rPr lang="en-US" sz="1600" dirty="0"/>
              <a:t>Kenneth W. Boswell</a:t>
            </a:r>
          </a:p>
          <a:p>
            <a:pPr marL="342900" indent="-342900">
              <a:spcBef>
                <a:spcPts val="0"/>
              </a:spcBef>
              <a:buNone/>
            </a:pPr>
            <a:r>
              <a:rPr lang="en-US" sz="1600" dirty="0"/>
              <a:t>Kenneth.boswell@adeca.alabama.gov</a:t>
            </a:r>
          </a:p>
          <a:p>
            <a:pPr marL="342900" indent="-342900">
              <a:spcBef>
                <a:spcPts val="0"/>
              </a:spcBef>
              <a:buNone/>
            </a:pPr>
            <a:r>
              <a:rPr lang="en-US" sz="1600" dirty="0"/>
              <a:t>(334) 242-5591</a:t>
            </a:r>
          </a:p>
          <a:p>
            <a:pPr marL="342900" indent="-342900">
              <a:spcBef>
                <a:spcPts val="0"/>
              </a:spcBef>
              <a:buNone/>
            </a:pPr>
            <a:endParaRPr lang="en-US" sz="1600" dirty="0"/>
          </a:p>
          <a:p>
            <a:pPr marL="342900" indent="-342900">
              <a:spcBef>
                <a:spcPts val="0"/>
              </a:spcBef>
              <a:buNone/>
            </a:pPr>
            <a:endParaRPr lang="en-US" sz="1600" dirty="0"/>
          </a:p>
          <a:p>
            <a:pPr marL="342900" indent="-342900">
              <a:spcBef>
                <a:spcPts val="0"/>
              </a:spcBef>
              <a:buNone/>
            </a:pPr>
            <a:endParaRPr lang="en-US" sz="1600" dirty="0"/>
          </a:p>
          <a:p>
            <a:pPr marL="342900" indent="-342900">
              <a:spcBef>
                <a:spcPts val="0"/>
              </a:spcBef>
              <a:buNone/>
            </a:pPr>
            <a:r>
              <a:rPr lang="en-US" sz="1600" b="1" u="sng" dirty="0"/>
              <a:t>ADECA Deputy Director</a:t>
            </a:r>
          </a:p>
          <a:p>
            <a:pPr marL="342900" indent="-342900">
              <a:spcBef>
                <a:spcPts val="0"/>
              </a:spcBef>
              <a:buNone/>
            </a:pPr>
            <a:r>
              <a:rPr lang="en-US" sz="1600" dirty="0"/>
              <a:t>Elaine </a:t>
            </a:r>
            <a:r>
              <a:rPr lang="en-US" sz="1600" dirty="0" err="1"/>
              <a:t>Fincannon</a:t>
            </a:r>
            <a:endParaRPr lang="en-US" sz="1600" dirty="0"/>
          </a:p>
          <a:p>
            <a:pPr marL="342900" indent="-342900">
              <a:spcBef>
                <a:spcPts val="0"/>
              </a:spcBef>
              <a:buNone/>
            </a:pPr>
            <a:r>
              <a:rPr lang="en-US" sz="1600" dirty="0"/>
              <a:t>Elaine.fincannon@adeca.alabama.gov</a:t>
            </a:r>
          </a:p>
          <a:p>
            <a:pPr marL="342900" indent="-342900">
              <a:spcBef>
                <a:spcPts val="0"/>
              </a:spcBef>
              <a:buNone/>
            </a:pPr>
            <a:r>
              <a:rPr lang="en-US" sz="1600" dirty="0"/>
              <a:t>(334) 353-5765</a:t>
            </a:r>
          </a:p>
          <a:p>
            <a:pPr marL="342900" indent="-342900">
              <a:spcBef>
                <a:spcPts val="0"/>
              </a:spcBef>
              <a:buNone/>
            </a:pPr>
            <a:endParaRPr lang="en-US" sz="1600" dirty="0"/>
          </a:p>
          <a:p>
            <a:pPr>
              <a:spcBef>
                <a:spcPts val="0"/>
              </a:spcBef>
              <a:buNone/>
            </a:pPr>
            <a:endParaRPr lang="en-US" sz="1600" dirty="0"/>
          </a:p>
        </p:txBody>
      </p:sp>
      <p:sp>
        <p:nvSpPr>
          <p:cNvPr id="10" name="Content Placeholder 2">
            <a:extLst>
              <a:ext uri="{FF2B5EF4-FFF2-40B4-BE49-F238E27FC236}">
                <a16:creationId xmlns:a16="http://schemas.microsoft.com/office/drawing/2014/main" id="{A266200A-E9AE-44E3-A587-79D5294603D3}"/>
              </a:ext>
            </a:extLst>
          </p:cNvPr>
          <p:cNvSpPr txBox="1">
            <a:spLocks/>
          </p:cNvSpPr>
          <p:nvPr/>
        </p:nvSpPr>
        <p:spPr>
          <a:xfrm>
            <a:off x="4038600" y="1752600"/>
            <a:ext cx="4038600" cy="3200400"/>
          </a:xfrm>
          <a:prstGeom prst="rect">
            <a:avLst/>
          </a:prstGeom>
        </p:spPr>
        <p:txBody>
          <a:bodyPr vert="horz">
            <a:normAutofit/>
          </a:bodyPr>
          <a:lstStyle/>
          <a:p>
            <a:pPr marL="342900" indent="-342900">
              <a:spcBef>
                <a:spcPts val="0"/>
              </a:spcBef>
              <a:buNone/>
            </a:pPr>
            <a:r>
              <a:rPr lang="en-US" sz="1600" b="1" u="sng" dirty="0"/>
              <a:t>CED Division Chief</a:t>
            </a:r>
          </a:p>
          <a:p>
            <a:pPr>
              <a:spcBef>
                <a:spcPts val="0"/>
              </a:spcBef>
              <a:buNone/>
            </a:pPr>
            <a:r>
              <a:rPr lang="en-US" sz="1600" dirty="0"/>
              <a:t>Kathleen A. Rasmussen, Ph.D.</a:t>
            </a:r>
          </a:p>
          <a:p>
            <a:pPr>
              <a:spcBef>
                <a:spcPts val="0"/>
              </a:spcBef>
              <a:buNone/>
            </a:pPr>
            <a:r>
              <a:rPr lang="en-US" sz="1600" dirty="0"/>
              <a:t>Kathleen.rasmussen@adeca.alabama.gov</a:t>
            </a:r>
          </a:p>
          <a:p>
            <a:pPr>
              <a:spcBef>
                <a:spcPts val="0"/>
              </a:spcBef>
              <a:buNone/>
            </a:pPr>
            <a:r>
              <a:rPr lang="en-US" sz="1600" dirty="0"/>
              <a:t>(334) 353-0323</a:t>
            </a:r>
          </a:p>
          <a:p>
            <a:pPr>
              <a:spcBef>
                <a:spcPts val="0"/>
              </a:spcBef>
              <a:buNone/>
            </a:pPr>
            <a:endParaRPr kumimoji="0" lang="en-US" sz="1600" b="1" i="0" u="sng"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buClr>
                <a:schemeClr val="tx2"/>
              </a:buClr>
              <a:buSzPct val="73000"/>
              <a:buFont typeface="Wingdings 2"/>
              <a:buNone/>
              <a:tabLst/>
              <a:defRPr/>
            </a:pPr>
            <a:endParaRPr lang="en-US" sz="1600" b="1" u="sng" dirty="0"/>
          </a:p>
          <a:p>
            <a:pPr marL="274320" marR="0" lvl="0" indent="-274320" algn="l" defTabSz="914400" rtl="0" eaLnBrk="1" fontAlgn="auto" latinLnBrk="0" hangingPunct="1">
              <a:buClr>
                <a:schemeClr val="tx2"/>
              </a:buClr>
              <a:buSzPct val="73000"/>
              <a:buFont typeface="Wingdings 2"/>
              <a:buNone/>
              <a:tabLst/>
              <a:defRPr/>
            </a:pPr>
            <a:endParaRPr kumimoji="0" lang="en-US" sz="1600" b="1" i="0" u="sng" strike="noStrike" kern="1200" cap="none" spc="0" normalizeH="0" baseline="0" noProof="0" dirty="0">
              <a:ln>
                <a:noFill/>
              </a:ln>
              <a:solidFill>
                <a:schemeClr val="tx1"/>
              </a:solidFill>
              <a:effectLst/>
              <a:uLnTx/>
              <a:uFillTx/>
              <a:latin typeface="+mn-lt"/>
              <a:ea typeface="+mn-ea"/>
              <a:cs typeface="+mn-cs"/>
            </a:endParaRPr>
          </a:p>
          <a:p>
            <a:pPr marL="342900" indent="-342900">
              <a:spcBef>
                <a:spcPts val="0"/>
              </a:spcBef>
              <a:buNone/>
            </a:pPr>
            <a:r>
              <a:rPr lang="en-US" sz="1600" b="1" u="sng" dirty="0"/>
              <a:t>CED Statewide Initiatives Unit Chief</a:t>
            </a:r>
          </a:p>
          <a:p>
            <a:pPr marL="342900" indent="-342900">
              <a:spcBef>
                <a:spcPts val="0"/>
              </a:spcBef>
              <a:buNone/>
            </a:pPr>
            <a:r>
              <a:rPr lang="en-US" sz="1600" dirty="0"/>
              <a:t>     </a:t>
            </a:r>
            <a:r>
              <a:rPr lang="en-US" sz="1600" b="1" u="sng" dirty="0"/>
              <a:t>and CDBG Program </a:t>
            </a:r>
          </a:p>
          <a:p>
            <a:pPr>
              <a:spcBef>
                <a:spcPts val="0"/>
              </a:spcBef>
              <a:buNone/>
            </a:pPr>
            <a:r>
              <a:rPr lang="en-US" sz="1600" dirty="0"/>
              <a:t>Kathleen A. Rasmussen, Ph.D.</a:t>
            </a:r>
          </a:p>
          <a:p>
            <a:pPr>
              <a:spcBef>
                <a:spcPts val="0"/>
              </a:spcBef>
              <a:buNone/>
            </a:pPr>
            <a:r>
              <a:rPr lang="en-US" sz="1600" dirty="0"/>
              <a:t>Kathleen.rasmussen@adeca.alabama.gov</a:t>
            </a:r>
          </a:p>
          <a:p>
            <a:pPr>
              <a:spcBef>
                <a:spcPts val="0"/>
              </a:spcBef>
              <a:buNone/>
            </a:pPr>
            <a:r>
              <a:rPr lang="en-US" sz="1600" dirty="0"/>
              <a:t>(334) 353-0323</a:t>
            </a:r>
          </a:p>
        </p:txBody>
      </p:sp>
      <p:sp>
        <p:nvSpPr>
          <p:cNvPr id="11" name="Rectangle 10">
            <a:extLst>
              <a:ext uri="{FF2B5EF4-FFF2-40B4-BE49-F238E27FC236}">
                <a16:creationId xmlns:a16="http://schemas.microsoft.com/office/drawing/2014/main" id="{601990B1-D0C4-4351-80FC-0930956DA24A}"/>
              </a:ext>
            </a:extLst>
          </p:cNvPr>
          <p:cNvSpPr/>
          <p:nvPr/>
        </p:nvSpPr>
        <p:spPr>
          <a:xfrm>
            <a:off x="1219200" y="5588643"/>
            <a:ext cx="6019800" cy="1077218"/>
          </a:xfrm>
          <a:prstGeom prst="rect">
            <a:avLst/>
          </a:prstGeom>
        </p:spPr>
        <p:txBody>
          <a:bodyPr wrap="square">
            <a:spAutoFit/>
          </a:bodyPr>
          <a:lstStyle/>
          <a:p>
            <a:pPr marL="274320" lvl="0" indent="-274320" algn="ctr">
              <a:buClr>
                <a:schemeClr val="tx2"/>
              </a:buClr>
              <a:buSzPct val="73000"/>
              <a:defRPr/>
            </a:pPr>
            <a:r>
              <a:rPr lang="en-US" sz="1600" dirty="0"/>
              <a:t>Antoinette </a:t>
            </a:r>
            <a:r>
              <a:rPr lang="en-US" sz="1600" dirty="0" err="1"/>
              <a:t>Djonret</a:t>
            </a:r>
            <a:r>
              <a:rPr lang="en-US" sz="1600" dirty="0"/>
              <a:t>, Assistant to CED Division Chief,</a:t>
            </a:r>
          </a:p>
          <a:p>
            <a:pPr marL="274320" lvl="0" indent="-274320" algn="ctr">
              <a:buClr>
                <a:schemeClr val="tx2"/>
              </a:buClr>
              <a:buSzPct val="73000"/>
              <a:defRPr/>
            </a:pPr>
            <a:r>
              <a:rPr lang="en-US" sz="1600" dirty="0"/>
              <a:t>Statewide Initiatives Unit, and CDBG Program</a:t>
            </a:r>
          </a:p>
          <a:p>
            <a:pPr marL="274320" lvl="0" indent="-274320" algn="ctr">
              <a:buClr>
                <a:schemeClr val="tx2"/>
              </a:buClr>
              <a:buSzPct val="73000"/>
              <a:defRPr/>
            </a:pPr>
            <a:r>
              <a:rPr lang="en-US" sz="1600" dirty="0"/>
              <a:t>Antoinette.djonret@adeca.alabama.gov</a:t>
            </a:r>
          </a:p>
          <a:p>
            <a:pPr marL="274320" lvl="0" indent="-274320" algn="ctr">
              <a:buClr>
                <a:schemeClr val="tx2"/>
              </a:buClr>
              <a:buSzPct val="73000"/>
              <a:defRPr/>
            </a:pPr>
            <a:r>
              <a:rPr lang="en-US" sz="1600" dirty="0">
                <a:solidFill>
                  <a:srgbClr val="FF0000"/>
                </a:solidFill>
              </a:rPr>
              <a:t>(334)242-----</a:t>
            </a:r>
          </a:p>
        </p:txBody>
      </p:sp>
    </p:spTree>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95330" y="474948"/>
            <a:ext cx="7424670" cy="1353852"/>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0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Economic Development (CDBG ED) Grants</a:t>
            </a:r>
          </a:p>
        </p:txBody>
      </p:sp>
      <p:sp>
        <p:nvSpPr>
          <p:cNvPr id="4" name="Subtitle 2"/>
          <p:cNvSpPr txBox="1">
            <a:spLocks/>
          </p:cNvSpPr>
          <p:nvPr/>
        </p:nvSpPr>
        <p:spPr>
          <a:xfrm>
            <a:off x="3352800" y="1371600"/>
            <a:ext cx="4267200" cy="51054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6" name="Rectangle 15"/>
          <p:cNvSpPr/>
          <p:nvPr/>
        </p:nvSpPr>
        <p:spPr>
          <a:xfrm>
            <a:off x="304800" y="1981200"/>
            <a:ext cx="7543800" cy="4524315"/>
          </a:xfrm>
          <a:prstGeom prst="rect">
            <a:avLst/>
          </a:prstGeom>
        </p:spPr>
        <p:txBody>
          <a:bodyPr wrap="square">
            <a:spAutoFit/>
          </a:bodyPr>
          <a:lstStyle/>
          <a:p>
            <a:r>
              <a:rPr lang="en-US" sz="2800" dirty="0"/>
              <a:t>     </a:t>
            </a:r>
            <a:r>
              <a:rPr lang="en-US" sz="2600" dirty="0">
                <a:latin typeface="+mj-lt"/>
              </a:rPr>
              <a:t>The CDBG Economic Development Fund allows ADECA </a:t>
            </a:r>
            <a:r>
              <a:rPr lang="en-US" sz="2600" dirty="0">
                <a:effectLst/>
                <a:latin typeface="+mj-lt"/>
                <a:ea typeface="Times New Roman" panose="02020603050405020304" pitchFamily="18" charset="0"/>
              </a:rPr>
              <a:t>to fund activities that will bring economic development to local governments, resulting in the creation or retention of full-time equivalent (FTE) jobs.</a:t>
            </a:r>
            <a:endParaRPr lang="en-US" sz="2600" dirty="0">
              <a:latin typeface="+mj-lt"/>
            </a:endParaRPr>
          </a:p>
          <a:p>
            <a:endParaRPr lang="en-US" sz="2600" dirty="0">
              <a:latin typeface="+mj-lt"/>
            </a:endParaRPr>
          </a:p>
          <a:p>
            <a:r>
              <a:rPr lang="en-US" sz="2600" dirty="0">
                <a:latin typeface="+mj-lt"/>
              </a:rPr>
              <a:t>     Eligible applicants for CDBG ED Grant funds include the non-entitlement local governments that meet the eligibility requirements listed under the CDBG ED “Thresholds” section in the 2023 CDBG Grant Application Manual.</a:t>
            </a:r>
          </a:p>
        </p:txBody>
      </p:sp>
      <p:sp>
        <p:nvSpPr>
          <p:cNvPr id="17" name="Subtitle 2"/>
          <p:cNvSpPr txBox="1">
            <a:spLocks/>
          </p:cNvSpPr>
          <p:nvPr/>
        </p:nvSpPr>
        <p:spPr>
          <a:xfrm>
            <a:off x="609600" y="2514600"/>
            <a:ext cx="7543800" cy="3429000"/>
          </a:xfrm>
          <a:prstGeom prst="rect">
            <a:avLst/>
          </a:prstGeom>
        </p:spPr>
        <p:txBody>
          <a:bodyPr/>
          <a:lstStyle/>
          <a:p>
            <a:pPr marL="342900" indent="-342900">
              <a:spcBef>
                <a:spcPct val="20000"/>
              </a:spcBef>
              <a:buFont typeface="Arial" pitchFamily="34" charset="0"/>
              <a:buChar char="•"/>
              <a:defRPr/>
            </a:pPr>
            <a:endParaRPr lang="en-US" sz="3200" dirty="0"/>
          </a:p>
          <a:p>
            <a:pPr marL="342900" indent="-342900">
              <a:spcBef>
                <a:spcPct val="20000"/>
              </a:spcBef>
              <a:defRPr/>
            </a:pPr>
            <a:endParaRPr lang="en-US" sz="3200" dirty="0"/>
          </a:p>
          <a:p>
            <a:pPr marL="342900" lvl="0" indent="-342900">
              <a:spcBef>
                <a:spcPct val="20000"/>
              </a:spcBef>
              <a:buFont typeface="Arial" pitchFamily="34" charset="0"/>
              <a:buChar char="•"/>
              <a:defRPr/>
            </a:pPr>
            <a:endParaRPr lang="en-US" sz="3200" dirty="0"/>
          </a:p>
          <a:p>
            <a:pPr marL="342900" indent="-342900">
              <a:spcBef>
                <a:spcPct val="20000"/>
              </a:spcBef>
              <a:buFont typeface="Arial" pitchFamily="34" charset="0"/>
              <a:buChar char="•"/>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7696200" cy="1219200"/>
          </a:xfrm>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Economic Development (CDBG ED) Grants</a:t>
            </a:r>
          </a:p>
        </p:txBody>
      </p:sp>
      <p:sp>
        <p:nvSpPr>
          <p:cNvPr id="4" name="Rectangle 3"/>
          <p:cNvSpPr/>
          <p:nvPr/>
        </p:nvSpPr>
        <p:spPr>
          <a:xfrm>
            <a:off x="304800" y="1981200"/>
            <a:ext cx="7772400" cy="4462760"/>
          </a:xfrm>
          <a:prstGeom prst="rect">
            <a:avLst/>
          </a:prstGeom>
        </p:spPr>
        <p:txBody>
          <a:bodyPr wrap="square">
            <a:spAutoFit/>
          </a:bodyPr>
          <a:lstStyle/>
          <a:p>
            <a:pPr>
              <a:spcBef>
                <a:spcPts val="0"/>
              </a:spcBef>
              <a:spcAft>
                <a:spcPts val="1200"/>
              </a:spcAft>
              <a:buClrTx/>
            </a:pPr>
            <a:r>
              <a:rPr lang="en-US" sz="2400" b="1" u="sng" dirty="0">
                <a:latin typeface="+mj-lt"/>
              </a:rPr>
              <a:t>Purpose</a:t>
            </a:r>
            <a:r>
              <a:rPr lang="en-US" sz="2400" b="1" dirty="0">
                <a:latin typeface="+mj-lt"/>
              </a:rPr>
              <a:t>:</a:t>
            </a:r>
            <a:r>
              <a:rPr lang="en-US" sz="2400" dirty="0">
                <a:latin typeface="+mj-lt"/>
              </a:rPr>
              <a:t>  The purpose of CDBG ED Grants is to </a:t>
            </a:r>
            <a:r>
              <a:rPr lang="en-US" sz="2400" dirty="0">
                <a:effectLst/>
                <a:latin typeface="+mj-lt"/>
                <a:ea typeface="Times New Roman" panose="02020603050405020304" pitchFamily="18" charset="0"/>
              </a:rPr>
              <a:t>provide funds for infrastructure (such as water lines, sewer lines, rail spurs, docks, access roads, etc.), to facilitate the creation and/or retention of FTE jobs by a new or existing business. </a:t>
            </a:r>
          </a:p>
          <a:p>
            <a:pPr>
              <a:spcBef>
                <a:spcPts val="0"/>
              </a:spcBef>
              <a:spcAft>
                <a:spcPts val="1200"/>
              </a:spcAft>
              <a:buClrTx/>
            </a:pPr>
            <a:r>
              <a:rPr lang="en-US" sz="2400" b="1" u="sng" dirty="0">
                <a:latin typeface="+mj-lt"/>
              </a:rPr>
              <a:t>Maximum grant amount</a:t>
            </a:r>
            <a:r>
              <a:rPr lang="en-US" sz="2400" b="1" dirty="0">
                <a:latin typeface="+mj-lt"/>
              </a:rPr>
              <a:t>:</a:t>
            </a:r>
            <a:r>
              <a:rPr lang="en-US" sz="2400" dirty="0">
                <a:latin typeface="+mj-lt"/>
              </a:rPr>
              <a:t>  $400,000 ceiling, although the ADECA Director may waive this grant ceiling amount.</a:t>
            </a:r>
          </a:p>
          <a:p>
            <a:pPr>
              <a:spcBef>
                <a:spcPts val="0"/>
              </a:spcBef>
              <a:spcAft>
                <a:spcPts val="1200"/>
              </a:spcAft>
              <a:buClrTx/>
            </a:pPr>
            <a:r>
              <a:rPr lang="en-US" sz="2400" b="1" u="sng" dirty="0">
                <a:latin typeface="+mj-lt"/>
              </a:rPr>
              <a:t>Cash match</a:t>
            </a:r>
            <a:r>
              <a:rPr lang="en-US" sz="2400" b="1" dirty="0">
                <a:latin typeface="+mj-lt"/>
              </a:rPr>
              <a:t>:</a:t>
            </a:r>
            <a:r>
              <a:rPr lang="en-US" sz="2400" dirty="0">
                <a:latin typeface="+mj-lt"/>
              </a:rPr>
              <a:t>  20% of the project cost is required, although the ADECA Director may waive this matching funds requirement.</a:t>
            </a:r>
          </a:p>
        </p:txBody>
      </p:sp>
    </p:spTree>
  </p:cSld>
  <p:clrMapOvr>
    <a:masterClrMapping/>
  </p:clrMapOvr>
  <p:transition spd="med">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295400"/>
          </a:xfrm>
          <a:ln w="3175">
            <a:noFill/>
          </a:ln>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Economic Development (CDBG ED) Grants</a:t>
            </a:r>
          </a:p>
        </p:txBody>
      </p:sp>
      <p:sp>
        <p:nvSpPr>
          <p:cNvPr id="3" name="Content Placeholder 2"/>
          <p:cNvSpPr>
            <a:spLocks noGrp="1"/>
          </p:cNvSpPr>
          <p:nvPr>
            <p:ph idx="1"/>
          </p:nvPr>
        </p:nvSpPr>
        <p:spPr>
          <a:xfrm>
            <a:off x="533400" y="1600200"/>
            <a:ext cx="7239000" cy="4953000"/>
          </a:xfrm>
        </p:spPr>
        <p:txBody>
          <a:bodyPr>
            <a:noAutofit/>
          </a:bodyPr>
          <a:lstStyle/>
          <a:p>
            <a:pPr marL="0" indent="0">
              <a:buNone/>
            </a:pPr>
            <a:r>
              <a:rPr lang="en-US" sz="2400" b="1" u="sng" dirty="0"/>
              <a:t>Evaluation Considerations</a:t>
            </a:r>
            <a:endParaRPr lang="en-US" sz="2400" dirty="0"/>
          </a:p>
          <a:p>
            <a:pPr marL="0" indent="0">
              <a:buNone/>
            </a:pPr>
            <a:r>
              <a:rPr lang="en-US" sz="2000" b="1" dirty="0">
                <a:latin typeface="+mj-lt"/>
              </a:rPr>
              <a:t>     The CDBG Economic Development Fund grant awards will be evaluated based on the following 6 criteria:</a:t>
            </a:r>
          </a:p>
          <a:p>
            <a:pPr marL="0" marR="0" indent="0" algn="just">
              <a:spcBef>
                <a:spcPts val="0"/>
              </a:spcBef>
              <a:spcAft>
                <a:spcPts val="0"/>
              </a:spcAft>
              <a:buNone/>
            </a:pPr>
            <a:endParaRPr lang="en-US" sz="1900" b="1" dirty="0">
              <a:latin typeface="+mj-lt"/>
            </a:endParaRPr>
          </a:p>
          <a:p>
            <a:pPr marL="0" marR="0" indent="0" algn="just">
              <a:spcBef>
                <a:spcPts val="0"/>
              </a:spcBef>
              <a:spcAft>
                <a:spcPts val="0"/>
              </a:spcAft>
              <a:buNone/>
            </a:pPr>
            <a:r>
              <a:rPr lang="en-US" sz="1900" b="1" dirty="0">
                <a:latin typeface="+mj-lt"/>
              </a:rPr>
              <a:t>     1. The i</a:t>
            </a:r>
            <a:r>
              <a:rPr lang="en-US" sz="1900" b="1" dirty="0">
                <a:effectLst/>
                <a:latin typeface="+mj-lt"/>
                <a:ea typeface="Times New Roman" panose="02020603050405020304" pitchFamily="18" charset="0"/>
              </a:rPr>
              <a:t>mportance of the proposed activities (water, sewer, roads, lighting, site preparation, etc.) to the location for the start-up or expansion of a business</a:t>
            </a:r>
          </a:p>
          <a:p>
            <a:pPr marL="0" marR="0" indent="0" algn="just">
              <a:spcBef>
                <a:spcPts val="0"/>
              </a:spcBef>
              <a:spcAft>
                <a:spcPts val="0"/>
              </a:spcAft>
              <a:buNone/>
            </a:pPr>
            <a:endParaRPr lang="en-US" sz="1900" b="1" dirty="0">
              <a:effectLst/>
              <a:latin typeface="+mj-lt"/>
              <a:ea typeface="Times New Roman" panose="02020603050405020304" pitchFamily="18" charset="0"/>
            </a:endParaRPr>
          </a:p>
          <a:p>
            <a:pPr marL="0" marR="0" indent="0" algn="just">
              <a:spcBef>
                <a:spcPts val="0"/>
              </a:spcBef>
              <a:spcAft>
                <a:spcPts val="0"/>
              </a:spcAft>
              <a:buNone/>
            </a:pPr>
            <a:r>
              <a:rPr lang="en-US" sz="1900" b="1" dirty="0">
                <a:effectLst/>
                <a:latin typeface="+mj-lt"/>
                <a:ea typeface="Times New Roman" panose="02020603050405020304" pitchFamily="18" charset="0"/>
              </a:rPr>
              <a:t>     2.  The number of full-time equivalent (FTE) jobs to be created by the business, and the number of those jobs that will be for low-income and moderate-income persons (LMI jobs) – at least 51%</a:t>
            </a:r>
          </a:p>
          <a:p>
            <a:pPr marL="0" marR="0" indent="0" algn="just">
              <a:spcBef>
                <a:spcPts val="0"/>
              </a:spcBef>
              <a:spcAft>
                <a:spcPts val="0"/>
              </a:spcAft>
              <a:buNone/>
            </a:pPr>
            <a:endParaRPr lang="en-US" sz="1900" b="1" dirty="0">
              <a:latin typeface="+mj-lt"/>
            </a:endParaRPr>
          </a:p>
          <a:p>
            <a:pPr marL="0" marR="0" indent="0" algn="just">
              <a:spcBef>
                <a:spcPts val="0"/>
              </a:spcBef>
              <a:spcAft>
                <a:spcPts val="0"/>
              </a:spcAft>
              <a:buNone/>
            </a:pPr>
            <a:r>
              <a:rPr lang="en-US" sz="1900" b="1" dirty="0">
                <a:latin typeface="+mj-lt"/>
              </a:rPr>
              <a:t>     3.   The p</a:t>
            </a:r>
            <a:r>
              <a:rPr lang="en-US" sz="1900" b="1" dirty="0">
                <a:effectLst/>
                <a:latin typeface="+mj-lt"/>
                <a:ea typeface="Times New Roman" panose="02020603050405020304" pitchFamily="18" charset="0"/>
              </a:rPr>
              <a:t>roposed amount of local matching funds to be contributed by the local government</a:t>
            </a:r>
          </a:p>
          <a:p>
            <a:pPr marL="0" marR="0" indent="0" algn="just">
              <a:spcBef>
                <a:spcPts val="0"/>
              </a:spcBef>
              <a:spcAft>
                <a:spcPts val="0"/>
              </a:spcAft>
              <a:buNone/>
            </a:pPr>
            <a:endParaRPr lang="en-US" sz="2000" dirty="0">
              <a:effectLst/>
              <a:latin typeface="+mj-lt"/>
              <a:ea typeface="Times New Roman" panose="02020603050405020304" pitchFamily="18" charset="0"/>
            </a:endParaRPr>
          </a:p>
          <a:p>
            <a:pPr>
              <a:lnSpc>
                <a:spcPct val="114000"/>
              </a:lnSpc>
              <a:spcBef>
                <a:spcPts val="0"/>
              </a:spcBef>
              <a:spcAft>
                <a:spcPts val="1200"/>
              </a:spcAft>
              <a:buNone/>
            </a:pPr>
            <a:endParaRPr lang="en-US" sz="2400" dirty="0">
              <a:latin typeface="Trebuchet MS" pitchFamily="34" charset="0"/>
            </a:endParaRPr>
          </a:p>
        </p:txBody>
      </p:sp>
    </p:spTree>
  </p:cSld>
  <p:clrMapOvr>
    <a:masterClrMapping/>
  </p:clrMapOvr>
  <p:transition spd="med">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7467600" cy="990600"/>
          </a:xfrm>
          <a:ln w="3175">
            <a:noFill/>
          </a:ln>
        </p:spPr>
        <p:txBody>
          <a:bodyPr>
            <a:normAutofit fontScale="9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Economic Development</a:t>
            </a:r>
            <a:b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br>
            <a: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ED) Grants</a:t>
            </a:r>
          </a:p>
        </p:txBody>
      </p:sp>
      <p:sp>
        <p:nvSpPr>
          <p:cNvPr id="3" name="Content Placeholder 2"/>
          <p:cNvSpPr>
            <a:spLocks noGrp="1"/>
          </p:cNvSpPr>
          <p:nvPr>
            <p:ph idx="1"/>
          </p:nvPr>
        </p:nvSpPr>
        <p:spPr>
          <a:xfrm>
            <a:off x="304800" y="1905000"/>
            <a:ext cx="7772400" cy="4114800"/>
          </a:xfrm>
        </p:spPr>
        <p:txBody>
          <a:bodyPr>
            <a:normAutofit fontScale="92500" lnSpcReduction="10000"/>
          </a:bodyPr>
          <a:lstStyle/>
          <a:p>
            <a:pPr marL="0" indent="0">
              <a:buNone/>
            </a:pPr>
            <a:r>
              <a:rPr lang="en-US" sz="2800" b="1" u="sng" dirty="0"/>
              <a:t>Evaluation Considerations (continued)</a:t>
            </a:r>
            <a:endParaRPr lang="en-US" sz="2800" dirty="0"/>
          </a:p>
          <a:p>
            <a:pPr marL="0" indent="0">
              <a:buNone/>
            </a:pPr>
            <a:endParaRPr lang="en-US" sz="2000" dirty="0">
              <a:latin typeface="+mj-lt"/>
            </a:endParaRPr>
          </a:p>
          <a:p>
            <a:pPr marL="0" indent="0">
              <a:buNone/>
            </a:pPr>
            <a:r>
              <a:rPr lang="en-US" sz="2000" b="1" dirty="0">
                <a:latin typeface="+mj-lt"/>
              </a:rPr>
              <a:t>     4.  The s</a:t>
            </a:r>
            <a:r>
              <a:rPr lang="en-US" sz="2000" b="1" dirty="0">
                <a:effectLst/>
                <a:latin typeface="+mj-lt"/>
                <a:ea typeface="Times New Roman" panose="02020603050405020304" pitchFamily="18" charset="0"/>
              </a:rPr>
              <a:t>cope of the new business or expanding business (the products it will manufacture, the markets for its products, its current or projected employment and payroll, the job skills/labor skills required for its employees to perform the jobs, etc.)</a:t>
            </a:r>
            <a:endParaRPr lang="en-US" sz="2000" b="1" dirty="0">
              <a:latin typeface="+mj-lt"/>
            </a:endParaRPr>
          </a:p>
          <a:p>
            <a:pPr marL="0" indent="0">
              <a:buNone/>
            </a:pPr>
            <a:endParaRPr lang="en-US" sz="2000" b="1" dirty="0">
              <a:latin typeface="+mj-lt"/>
            </a:endParaRPr>
          </a:p>
          <a:p>
            <a:pPr marL="0" marR="0" indent="0" algn="just">
              <a:spcBef>
                <a:spcPts val="0"/>
              </a:spcBef>
              <a:spcAft>
                <a:spcPts val="0"/>
              </a:spcAft>
              <a:buNone/>
            </a:pPr>
            <a:r>
              <a:rPr lang="en-US" sz="2000" b="1" dirty="0">
                <a:latin typeface="+mj-lt"/>
              </a:rPr>
              <a:t>     5. The u</a:t>
            </a:r>
            <a:r>
              <a:rPr lang="en-US" sz="2000" b="1" dirty="0">
                <a:effectLst/>
                <a:latin typeface="+mj-lt"/>
                <a:ea typeface="Times New Roman" panose="02020603050405020304" pitchFamily="18" charset="0"/>
              </a:rPr>
              <a:t>rgency of the proposed activities (how quickly are the CDBG ED funds needed to be expended on the project’s construction?)</a:t>
            </a:r>
          </a:p>
          <a:p>
            <a:pPr marL="0" marR="0" indent="0" algn="just">
              <a:spcBef>
                <a:spcPts val="0"/>
              </a:spcBef>
              <a:spcAft>
                <a:spcPts val="0"/>
              </a:spcAft>
              <a:buNone/>
            </a:pPr>
            <a:endParaRPr lang="en-US" sz="2000" b="1" dirty="0">
              <a:effectLst/>
              <a:latin typeface="+mj-lt"/>
              <a:ea typeface="Times New Roman" panose="02020603050405020304" pitchFamily="18" charset="0"/>
            </a:endParaRPr>
          </a:p>
          <a:p>
            <a:pPr marL="0" marR="0" indent="0" algn="just">
              <a:spcBef>
                <a:spcPts val="0"/>
              </a:spcBef>
              <a:spcAft>
                <a:spcPts val="0"/>
              </a:spcAft>
              <a:buNone/>
            </a:pPr>
            <a:r>
              <a:rPr lang="en-US" sz="2000" b="1" dirty="0">
                <a:effectLst/>
                <a:latin typeface="+mj-lt"/>
                <a:ea typeface="Times New Roman" panose="02020603050405020304" pitchFamily="18" charset="0"/>
              </a:rPr>
              <a:t>     6. The importance of the project to further HUD’s welfare reform objectives (job creation for LMI persons to be lifted out of poverty in that geographic area)</a:t>
            </a:r>
            <a:endParaRPr lang="en-US" sz="2000" b="1" dirty="0">
              <a:latin typeface="+mj-lt"/>
            </a:endParaRPr>
          </a:p>
        </p:txBody>
      </p:sp>
    </p:spTree>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6096000" cy="1066800"/>
          </a:xfrm>
          <a:ln w="3175">
            <a:noFill/>
          </a:ln>
        </p:spPr>
        <p:txBody>
          <a:bodyPr>
            <a:normAutofit fontScale="90000"/>
          </a:bodyPr>
          <a:lstStyle/>
          <a:p>
            <a:pPr algn="ctr"/>
            <a: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Economic Development</a:t>
            </a:r>
            <a:b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br>
            <a:r>
              <a:rPr kumimoji="0" lang="en-US" sz="36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ED) Grants</a:t>
            </a:r>
            <a:endParaRPr lang="en-US" sz="3600" cap="none" dirty="0">
              <a:ln w="500">
                <a:noFill/>
              </a:ln>
              <a:solidFill>
                <a:schemeClr val="tx1"/>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381000" y="1676400"/>
            <a:ext cx="7315200" cy="4800600"/>
          </a:xfrm>
        </p:spPr>
        <p:txBody>
          <a:bodyPr>
            <a:noAutofit/>
          </a:bodyPr>
          <a:lstStyle/>
          <a:p>
            <a:pPr marL="0" indent="0">
              <a:buNone/>
            </a:pPr>
            <a:r>
              <a:rPr lang="en-US" sz="1800" dirty="0">
                <a:effectLst/>
                <a:latin typeface="Times New Roman" panose="02020603050405020304" pitchFamily="18" charset="0"/>
                <a:ea typeface="Times New Roman" panose="02020603050405020304" pitchFamily="18" charset="0"/>
              </a:rPr>
              <a:t>          </a:t>
            </a:r>
            <a:r>
              <a:rPr lang="en-US" sz="1700" b="1" dirty="0">
                <a:effectLst/>
                <a:latin typeface="Times New Roman" panose="02020603050405020304" pitchFamily="18" charset="0"/>
                <a:ea typeface="Times New Roman" panose="02020603050405020304" pitchFamily="18" charset="0"/>
              </a:rPr>
              <a:t>The local government must have a written commitment from the business to create and/or retain the number of jobs as described in the application (may not count jobs created prior to the effective date of the ED Grant agreement, so only those jobs created after the effective date of the ED Grant agreement will be eligible to be counted in the job commitment)</a:t>
            </a:r>
          </a:p>
          <a:p>
            <a:pPr marL="0" indent="0">
              <a:buNone/>
            </a:pPr>
            <a:r>
              <a:rPr lang="en-US" sz="1700" b="1" dirty="0">
                <a:effectLst/>
                <a:latin typeface="Times New Roman" panose="02020603050405020304" pitchFamily="18" charset="0"/>
                <a:ea typeface="Times New Roman" panose="02020603050405020304" pitchFamily="18" charset="0"/>
              </a:rPr>
              <a:t>          The project must not involve intrastate relocation of a business, except when such relocation is necessitated due to inadequacies associated with the existing location and a move to a new location will result in a greater number of jobs (see 24 CFR Part 570 for prohibition on the use of CDBG assistance for job-pirating activities / 26 or more jobs being relocated)</a:t>
            </a:r>
            <a:endParaRPr lang="en-US" sz="1700" b="1" dirty="0"/>
          </a:p>
          <a:p>
            <a:pPr marL="0" indent="0">
              <a:buNone/>
            </a:pPr>
            <a:r>
              <a:rPr lang="en-US" sz="1700" b="1" dirty="0">
                <a:effectLst/>
                <a:latin typeface="Times New Roman" panose="02020603050405020304" pitchFamily="18" charset="0"/>
                <a:ea typeface="Times New Roman" panose="02020603050405020304" pitchFamily="18" charset="0"/>
              </a:rPr>
              <a:t>          CDBG ED grants will not be made where construction of the facility has started prior to the grant award date or the earliest possible date of ADECA’s Release of Environmental Conditions.  If such start is unavoidable, a waiver may be granted if a request is made to ADECA’s Director prior to the start of any construction activity at the project site.</a:t>
            </a:r>
          </a:p>
          <a:p>
            <a:pPr marL="0" indent="0">
              <a:buNone/>
            </a:pPr>
            <a:r>
              <a:rPr lang="en-US" sz="1700" b="1" dirty="0">
                <a:latin typeface="Times New Roman" panose="02020603050405020304" pitchFamily="18" charset="0"/>
                <a:ea typeface="Times New Roman" panose="02020603050405020304" pitchFamily="18" charset="0"/>
              </a:rPr>
              <a:t>          ADECA may award CDBG ED grants any time of the year, even if the local government has a currently-open CDBG grant.</a:t>
            </a:r>
            <a:endParaRPr lang="en-US" sz="1700" b="1" dirty="0"/>
          </a:p>
        </p:txBody>
      </p:sp>
    </p:spTree>
  </p:cSld>
  <p:clrMapOvr>
    <a:masterClrMapping/>
  </p:clrMapOvr>
  <p:transition spd="med">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6705600" cy="838200"/>
          </a:xfrm>
          <a:ln w="3175">
            <a:noFill/>
          </a:ln>
        </p:spPr>
        <p:txBody>
          <a:bodyPr>
            <a:noAutofit/>
          </a:bodyPr>
          <a:lstStyle/>
          <a:p>
            <a:pPr lvl="0" algn="ctr"/>
            <a:r>
              <a:rPr kumimoji="0" lang="en-US" sz="28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Economic Development</a:t>
            </a:r>
            <a:br>
              <a:rPr kumimoji="0" lang="en-US" sz="28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br>
            <a:r>
              <a:rPr kumimoji="0" lang="en-US" sz="2800" b="1" i="0" u="none" strike="noStrike" kern="1200" cap="none" spc="0" normalizeH="0" baseline="0" noProof="0" dirty="0">
                <a:ln>
                  <a:noFill/>
                </a:ln>
                <a:solidFill>
                  <a:schemeClr val="bg2">
                    <a:lumMod val="50000"/>
                  </a:schemeClr>
                </a:solidFill>
                <a:effectLst>
                  <a:outerShdw blurRad="38100" dist="38100" dir="2700000" algn="tl">
                    <a:srgbClr val="000000">
                      <a:alpha val="43137"/>
                    </a:srgbClr>
                  </a:outerShdw>
                </a:effectLst>
                <a:uLnTx/>
                <a:uFillTx/>
                <a:latin typeface="+mj-lt"/>
                <a:ea typeface="+mn-ea"/>
                <a:cs typeface="+mn-cs"/>
              </a:rPr>
              <a:t>(CDBG ED) Grants</a:t>
            </a:r>
            <a:endParaRPr lang="en-US" sz="2800" cap="none" dirty="0">
              <a:ln w="500">
                <a:noFill/>
              </a:ln>
              <a:solidFill>
                <a:schemeClr val="tx1"/>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57200" y="1600200"/>
            <a:ext cx="7467600" cy="4953000"/>
          </a:xfrm>
        </p:spPr>
        <p:txBody>
          <a:bodyPr>
            <a:normAutofit fontScale="77500" lnSpcReduction="20000"/>
          </a:bodyPr>
          <a:lstStyle/>
          <a:p>
            <a:pPr marL="342900" indent="-342900">
              <a:spcBef>
                <a:spcPts val="0"/>
              </a:spcBef>
              <a:buNone/>
            </a:pPr>
            <a:r>
              <a:rPr lang="en-US" sz="2800" b="1" dirty="0"/>
              <a:t>If your unit of local government is considering applying for a CDBG ED grant to assist a business, then please</a:t>
            </a:r>
          </a:p>
          <a:p>
            <a:pPr marL="342900" indent="-342900">
              <a:spcBef>
                <a:spcPts val="0"/>
              </a:spcBef>
              <a:buNone/>
            </a:pPr>
            <a:r>
              <a:rPr lang="en-US" sz="2800" b="1" dirty="0"/>
              <a:t>    </a:t>
            </a:r>
            <a:r>
              <a:rPr lang="en-US" sz="2800" b="1" u="sng" dirty="0"/>
              <a:t>contact ADECA first for an in-person meeting with the ADECA Director to discuss the project</a:t>
            </a:r>
            <a:r>
              <a:rPr lang="en-US" sz="2800" b="1" dirty="0"/>
              <a:t>:</a:t>
            </a:r>
          </a:p>
          <a:p>
            <a:pPr marL="342900" indent="-342900">
              <a:spcBef>
                <a:spcPts val="0"/>
              </a:spcBef>
              <a:buNone/>
            </a:pPr>
            <a:endParaRPr lang="en-US" sz="2800" b="1" u="sng" dirty="0"/>
          </a:p>
          <a:p>
            <a:pPr marL="342900" indent="-342900">
              <a:spcBef>
                <a:spcPts val="0"/>
              </a:spcBef>
              <a:buNone/>
            </a:pPr>
            <a:r>
              <a:rPr lang="en-US" sz="2800" b="1" u="sng" dirty="0"/>
              <a:t>ADECA Director</a:t>
            </a:r>
            <a:r>
              <a:rPr lang="en-US" sz="2800" dirty="0"/>
              <a:t> Kenneth W. Boswell</a:t>
            </a:r>
          </a:p>
          <a:p>
            <a:pPr marL="342900" indent="-342900">
              <a:spcBef>
                <a:spcPts val="0"/>
              </a:spcBef>
              <a:buNone/>
            </a:pPr>
            <a:r>
              <a:rPr lang="en-US" sz="2800" dirty="0"/>
              <a:t>Kenneth.boswell@adeca.alabama.gov</a:t>
            </a:r>
          </a:p>
          <a:p>
            <a:pPr marL="342900" indent="-342900">
              <a:spcBef>
                <a:spcPts val="0"/>
              </a:spcBef>
              <a:buNone/>
            </a:pPr>
            <a:r>
              <a:rPr lang="en-US" sz="2800" dirty="0"/>
              <a:t>(334) 242-5591</a:t>
            </a:r>
          </a:p>
          <a:p>
            <a:pPr marL="342900" indent="-342900">
              <a:spcBef>
                <a:spcPts val="0"/>
              </a:spcBef>
              <a:buNone/>
            </a:pPr>
            <a:endParaRPr lang="en-US" sz="2800" dirty="0"/>
          </a:p>
          <a:p>
            <a:pPr marL="342900" indent="-342900">
              <a:spcBef>
                <a:spcPts val="0"/>
              </a:spcBef>
              <a:buNone/>
            </a:pPr>
            <a:r>
              <a:rPr lang="en-US" sz="2800" b="1" u="sng" dirty="0"/>
              <a:t>ADECA Deputy Director</a:t>
            </a:r>
            <a:r>
              <a:rPr lang="en-US" sz="2800" dirty="0"/>
              <a:t> Elaine Fincannon</a:t>
            </a:r>
          </a:p>
          <a:p>
            <a:pPr marL="342900" indent="-342900">
              <a:spcBef>
                <a:spcPts val="0"/>
              </a:spcBef>
              <a:buNone/>
            </a:pPr>
            <a:r>
              <a:rPr lang="en-US" sz="2800" dirty="0"/>
              <a:t>Elaine.fincannon@adeca.alabama.gov</a:t>
            </a:r>
          </a:p>
          <a:p>
            <a:pPr marL="342900" indent="-342900">
              <a:spcBef>
                <a:spcPts val="0"/>
              </a:spcBef>
              <a:buNone/>
            </a:pPr>
            <a:r>
              <a:rPr lang="en-US" sz="2800" dirty="0"/>
              <a:t>(334) 353-5765</a:t>
            </a:r>
          </a:p>
          <a:p>
            <a:pPr marL="342900" indent="-342900">
              <a:spcBef>
                <a:spcPts val="0"/>
              </a:spcBef>
              <a:buNone/>
            </a:pPr>
            <a:endParaRPr lang="en-US" sz="2800" b="1" u="sng" dirty="0"/>
          </a:p>
          <a:p>
            <a:pPr marL="342900" indent="-342900">
              <a:spcBef>
                <a:spcPts val="0"/>
              </a:spcBef>
              <a:buNone/>
            </a:pPr>
            <a:r>
              <a:rPr lang="en-US" sz="2800" b="1" u="sng" dirty="0"/>
              <a:t>CED Division Chief</a:t>
            </a:r>
            <a:r>
              <a:rPr lang="en-US" sz="2800" dirty="0"/>
              <a:t> Kathleen A. Rasmussen, Ph.D.</a:t>
            </a:r>
          </a:p>
          <a:p>
            <a:pPr>
              <a:spcBef>
                <a:spcPts val="0"/>
              </a:spcBef>
              <a:buNone/>
            </a:pPr>
            <a:r>
              <a:rPr lang="en-US" sz="2800" dirty="0"/>
              <a:t>Kathleen.rasmussen@adeca.alabama.gov</a:t>
            </a:r>
          </a:p>
          <a:p>
            <a:pPr>
              <a:spcBef>
                <a:spcPts val="0"/>
              </a:spcBef>
              <a:buNone/>
            </a:pPr>
            <a:r>
              <a:rPr lang="en-US" sz="2800" dirty="0"/>
              <a:t>(334) 353-0323</a:t>
            </a:r>
          </a:p>
        </p:txBody>
      </p:sp>
    </p:spTree>
  </p:cSld>
  <p:clrMapOvr>
    <a:masterClrMapping/>
  </p:clrMapOvr>
  <p:transition spd="med">
    <p:spli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6629400" cy="1219200"/>
          </a:xfrm>
          <a:ln w="3175">
            <a:noFill/>
          </a:ln>
        </p:spPr>
        <p:txBody>
          <a:bodyPr>
            <a:noAutofit/>
          </a:bodyPr>
          <a:lstStyle/>
          <a:p>
            <a:pPr algn="ctr"/>
            <a:r>
              <a:rPr lang="en-US" sz="3600" dirty="0">
                <a:effectLst>
                  <a:outerShdw blurRad="38100" dist="38100" dir="2700000" algn="tl">
                    <a:srgbClr val="000000">
                      <a:alpha val="43137"/>
                    </a:srgbClr>
                  </a:outerShdw>
                </a:effectLst>
                <a:latin typeface="Bookman Old Style" pitchFamily="18" charset="0"/>
              </a:rPr>
              <a:t>QUESTIONS?</a:t>
            </a:r>
            <a:endParaRPr lang="en-US" sz="3600" dirty="0">
              <a:ln w="500">
                <a:noFill/>
              </a:ln>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447800"/>
            <a:ext cx="7924800" cy="1295400"/>
          </a:xfrm>
        </p:spPr>
        <p:txBody>
          <a:bodyPr>
            <a:normAutofit/>
          </a:bodyPr>
          <a:lstStyle/>
          <a:p>
            <a:pPr>
              <a:buClrTx/>
              <a:buSzPct val="80000"/>
              <a:buNone/>
            </a:pPr>
            <a:r>
              <a:rPr lang="en-US" sz="2400" dirty="0"/>
              <a:t>  </a:t>
            </a:r>
            <a:endParaRPr lang="en-US" dirty="0"/>
          </a:p>
        </p:txBody>
      </p:sp>
      <p:sp>
        <p:nvSpPr>
          <p:cNvPr id="5" name="TextBox 4">
            <a:extLst>
              <a:ext uri="{FF2B5EF4-FFF2-40B4-BE49-F238E27FC236}">
                <a16:creationId xmlns:a16="http://schemas.microsoft.com/office/drawing/2014/main" id="{732F6B8F-F81F-53FA-FC25-4CE7BC721EE7}"/>
              </a:ext>
            </a:extLst>
          </p:cNvPr>
          <p:cNvSpPr txBox="1"/>
          <p:nvPr/>
        </p:nvSpPr>
        <p:spPr>
          <a:xfrm>
            <a:off x="914400" y="1905000"/>
            <a:ext cx="6400800" cy="1938992"/>
          </a:xfrm>
          <a:prstGeom prst="rect">
            <a:avLst/>
          </a:prstGeom>
          <a:noFill/>
        </p:spPr>
        <p:txBody>
          <a:bodyPr wrap="square">
            <a:spAutoFit/>
          </a:bodyPr>
          <a:lstStyle/>
          <a:p>
            <a:pPr marL="0" indent="0" algn="ctr">
              <a:buNone/>
            </a:pPr>
            <a:endParaRPr lang="en-US" b="1" dirty="0"/>
          </a:p>
          <a:p>
            <a:pPr marL="0" indent="0" algn="ctr">
              <a:buNone/>
            </a:pPr>
            <a:endParaRPr lang="en-US" b="1" dirty="0"/>
          </a:p>
          <a:p>
            <a:pPr marL="0" indent="0" algn="ctr">
              <a:buNone/>
            </a:pPr>
            <a:r>
              <a:rPr lang="en-US" sz="2800" b="1" dirty="0"/>
              <a:t>If you have any questions, then</a:t>
            </a:r>
          </a:p>
          <a:p>
            <a:pPr marL="0" indent="0" algn="ctr">
              <a:buNone/>
            </a:pPr>
            <a:r>
              <a:rPr lang="en-US" sz="2800" b="1" dirty="0"/>
              <a:t> </a:t>
            </a:r>
          </a:p>
          <a:p>
            <a:pPr marL="0" indent="0" algn="ctr">
              <a:buNone/>
            </a:pPr>
            <a:r>
              <a:rPr lang="en-US" sz="2800" b="1" u="sng" dirty="0"/>
              <a:t>contact ADECA first!</a:t>
            </a:r>
            <a:endParaRPr lang="en-US" sz="2800" dirty="0"/>
          </a:p>
        </p:txBody>
      </p:sp>
    </p:spTree>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543800" cy="838200"/>
          </a:xfrm>
        </p:spPr>
        <p:txBody>
          <a:bodyPr>
            <a:normAutofit/>
          </a:bodyPr>
          <a:lstStyle/>
          <a:p>
            <a:pPr algn="ctr"/>
            <a:endParaRPr lang="en-US" sz="3600" cap="none" dirty="0">
              <a:ln w="500">
                <a:noFill/>
              </a:ln>
              <a:solidFill>
                <a:schemeClr val="tx1"/>
              </a:solidFill>
              <a:effectLst>
                <a:outerShdw blurRad="38100" dist="38100" dir="2700000" algn="tl">
                  <a:srgbClr val="000000">
                    <a:alpha val="43137"/>
                  </a:srgbClr>
                </a:outerShdw>
              </a:effectLst>
            </a:endParaRPr>
          </a:p>
        </p:txBody>
      </p:sp>
    </p:spTree>
  </p:cSld>
  <p:clrMapOvr>
    <a:masterClrMapping/>
  </p:clrMapOvr>
  <p:transition spd="med">
    <p:split orient="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12" ma:contentTypeDescription="Create a new document." ma:contentTypeScope="" ma:versionID="f2691c27c4d3d8d86a57287bda33e3e4">
  <xsd:schema xmlns:xsd="http://www.w3.org/2001/XMLSchema" xmlns:xs="http://www.w3.org/2001/XMLSchema" xmlns:p="http://schemas.microsoft.com/office/2006/metadata/properties" xmlns:ns2="ead14a2b-0901-4851-9135-e440dd1a60d2" xmlns:ns3="bc761791-33a0-47b7-8145-9d3c2515a3a0" targetNamespace="http://schemas.microsoft.com/office/2006/metadata/properties" ma:root="true" ma:fieldsID="8e6ae30fa684a8f4a4319245b74a7f16" ns2:_="" ns3:_="">
    <xsd:import namespace="ead14a2b-0901-4851-9135-e440dd1a60d2"/>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985699-f427-45a7-93a3-105b7de166ff}" ma:internalName="TaxCatchAll" ma:showField="CatchAllData" ma:web="bc761791-33a0-47b7-8145-9d3c2515a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A18E67-BF79-434D-87CB-D682F75B709F}"/>
</file>

<file path=customXml/itemProps2.xml><?xml version="1.0" encoding="utf-8"?>
<ds:datastoreItem xmlns:ds="http://schemas.openxmlformats.org/officeDocument/2006/customXml" ds:itemID="{DA416828-FD77-4FF9-9FFA-CC603BE9C5CC}"/>
</file>

<file path=docMetadata/LabelInfo.xml><?xml version="1.0" encoding="utf-8"?>
<clbl:labelList xmlns:clbl="http://schemas.microsoft.com/office/2020/mipLabelMetadata">
  <clbl:label id="{bedd5d6f-bcfc-46d4-918d-7fb210e57897}" enabled="0" method="" siteId="{bedd5d6f-bcfc-46d4-918d-7fb210e57897}" removed="1"/>
</clbl:labelList>
</file>

<file path=docProps/app.xml><?xml version="1.0" encoding="utf-8"?>
<Properties xmlns="http://schemas.openxmlformats.org/officeDocument/2006/extended-properties" xmlns:vt="http://schemas.openxmlformats.org/officeDocument/2006/docPropsVTypes">
  <Template/>
  <TotalTime>5145</TotalTime>
  <Words>943</Words>
  <Application>Microsoft Office PowerPoint</Application>
  <PresentationFormat>On-screen Show (4:3)</PresentationFormat>
  <Paragraphs>90</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Bookman Old Style</vt:lpstr>
      <vt:lpstr>Calibri</vt:lpstr>
      <vt:lpstr>Times New Roman</vt:lpstr>
      <vt:lpstr>Trebuchet MS</vt:lpstr>
      <vt:lpstr>Wingdings</vt:lpstr>
      <vt:lpstr>Wingdings 2</vt:lpstr>
      <vt:lpstr>Opulent</vt:lpstr>
      <vt:lpstr>Community and Economic Development (ced) Division                CDBG ECONOMIC DEVELOPMNENT  (CDBG ED) GRANTS </vt:lpstr>
      <vt:lpstr>PowerPoint Presentation</vt:lpstr>
      <vt:lpstr>CDBG Economic Development (CDBG ED) Grants</vt:lpstr>
      <vt:lpstr>CDBG Economic Development (CDBG ED) Grants</vt:lpstr>
      <vt:lpstr>CDBG Economic Development (CDBG ED) Grants</vt:lpstr>
      <vt:lpstr>CDBG Economic Development (CDBG ED) Grants</vt:lpstr>
      <vt:lpstr>CDBG Economic Development (CDBG ED) Grants</vt:lpstr>
      <vt:lpstr>QUESTIONS?</vt:lpstr>
      <vt:lpstr>PowerPoint Presentation</vt:lpstr>
      <vt:lpstr>PowerPoint Presentation</vt:lpstr>
      <vt:lpstr>PowerPoint Presentation</vt:lpstr>
      <vt:lpstr>PowerPoint Presentation</vt:lpstr>
      <vt:lpstr>PowerPoint Presentation</vt:lpstr>
    </vt:vector>
  </TitlesOfParts>
  <Company>ADECA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Section/Program Name</dc:title>
  <dc:creator>Elaine.Webster</dc:creator>
  <cp:lastModifiedBy>Prince, Tonika</cp:lastModifiedBy>
  <cp:revision>439</cp:revision>
  <cp:lastPrinted>2023-04-10T22:08:31Z</cp:lastPrinted>
  <dcterms:created xsi:type="dcterms:W3CDTF">2012-08-16T19:54:22Z</dcterms:created>
  <dcterms:modified xsi:type="dcterms:W3CDTF">2023-04-12T12:58:48Z</dcterms:modified>
</cp:coreProperties>
</file>