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12" r:id="rId1"/>
  </p:sldMasterIdLst>
  <p:notesMasterIdLst>
    <p:notesMasterId r:id="rId16"/>
  </p:notesMasterIdLst>
  <p:sldIdLst>
    <p:sldId id="256" r:id="rId2"/>
    <p:sldId id="257" r:id="rId3"/>
    <p:sldId id="305" r:id="rId4"/>
    <p:sldId id="306" r:id="rId5"/>
    <p:sldId id="307" r:id="rId6"/>
    <p:sldId id="308" r:id="rId7"/>
    <p:sldId id="309" r:id="rId8"/>
    <p:sldId id="310" r:id="rId9"/>
    <p:sldId id="311" r:id="rId10"/>
    <p:sldId id="312" r:id="rId11"/>
    <p:sldId id="313" r:id="rId12"/>
    <p:sldId id="314" r:id="rId13"/>
    <p:sldId id="260" r:id="rId14"/>
    <p:sldId id="335"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0A9E9E-A1BF-46BA-88AB-0B576A0A6810}" v="25" dt="2021-06-25T20:14:13.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4" autoAdjust="0"/>
    <p:restoredTop sz="79534" autoAdjust="0"/>
  </p:normalViewPr>
  <p:slideViewPr>
    <p:cSldViewPr>
      <p:cViewPr varScale="1">
        <p:scale>
          <a:sx n="66" d="100"/>
          <a:sy n="66" d="100"/>
        </p:scale>
        <p:origin x="8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80E50C3D-7791-48FA-BA35-43678327DE15}" type="datetimeFigureOut">
              <a:rPr lang="en-US" smtClean="0"/>
              <a:pPr/>
              <a:t>4/12/2023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775E037-892C-4D22-B691-39CF7C346017}" type="slidenum">
              <a:rPr lang="en-US" smtClean="0"/>
              <a:pPr/>
              <a:t>‹#›</a:t>
            </a:fld>
            <a:endParaRPr lang="en-US"/>
          </a:p>
        </p:txBody>
      </p:sp>
    </p:spTree>
    <p:extLst>
      <p:ext uri="{BB962C8B-B14F-4D97-AF65-F5344CB8AC3E}">
        <p14:creationId xmlns:p14="http://schemas.microsoft.com/office/powerpoint/2010/main" val="323937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7E47AFC-EE4A-4953-A0F2-A1DFA1400913}" type="datetimeFigureOut">
              <a:rPr lang="en-US" smtClean="0"/>
              <a:pPr/>
              <a:t>4/12/2023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CC1CFAF-822D-4480-B988-7E65E27B7A8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E47AFC-EE4A-4953-A0F2-A1DFA1400913}"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1CFAF-822D-4480-B988-7E65E27B7A86}"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27E47AFC-EE4A-4953-A0F2-A1DFA1400913}" type="datetimeFigureOut">
              <a:rPr lang="en-US" smtClean="0"/>
              <a:pPr/>
              <a:t>4/12/2023</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CC1CFAF-822D-4480-B988-7E65E27B7A86}"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E47AFC-EE4A-4953-A0F2-A1DFA1400913}"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1CFAF-822D-4480-B988-7E65E27B7A86}"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7E47AFC-EE4A-4953-A0F2-A1DFA1400913}" type="datetimeFigureOut">
              <a:rPr lang="en-US" smtClean="0"/>
              <a:pPr/>
              <a:t>4/12/2023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BCC1CFAF-822D-4480-B988-7E65E27B7A8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7E47AFC-EE4A-4953-A0F2-A1DFA1400913}"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1CFAF-822D-4480-B988-7E65E27B7A86}"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7E47AFC-EE4A-4953-A0F2-A1DFA1400913}" type="datetimeFigureOut">
              <a:rPr lang="en-US" smtClean="0"/>
              <a:pPr/>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1CFAF-822D-4480-B988-7E65E27B7A86}"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7E47AFC-EE4A-4953-A0F2-A1DFA1400913}" type="datetimeFigureOut">
              <a:rPr lang="en-US" smtClean="0"/>
              <a:pPr/>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1CFAF-822D-4480-B988-7E65E27B7A86}"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7E47AFC-EE4A-4953-A0F2-A1DFA1400913}" type="datetimeFigureOut">
              <a:rPr lang="en-US" smtClean="0"/>
              <a:pPr/>
              <a:t>4/12/2023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BCC1CFAF-822D-4480-B988-7E65E27B7A86}"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7E47AFC-EE4A-4953-A0F2-A1DFA1400913}"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1CFAF-822D-4480-B988-7E65E27B7A86}"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27E47AFC-EE4A-4953-A0F2-A1DFA1400913}"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1CFAF-822D-4480-B988-7E65E27B7A86}"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7E47AFC-EE4A-4953-A0F2-A1DFA1400913}" type="datetimeFigureOut">
              <a:rPr lang="en-US" smtClean="0"/>
              <a:pPr/>
              <a:t>4/12/2023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CC1CFAF-822D-4480-B988-7E65E27B7A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thleen.rasmussen@adeca.alabama.gov"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www.adeca.alabam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ttus-bridge1-asrt.jpg"/>
          <p:cNvPicPr/>
          <p:nvPr/>
        </p:nvPicPr>
        <p:blipFill>
          <a:blip r:embed="rId2" cstate="print">
            <a:lum bright="40000" contrast="-10000"/>
          </a:blip>
          <a:stretch>
            <a:fillRect/>
          </a:stretch>
        </p:blipFill>
        <p:spPr>
          <a:xfrm>
            <a:off x="0" y="0"/>
            <a:ext cx="7543800" cy="6858000"/>
          </a:xfrm>
          <a:prstGeom prst="rect">
            <a:avLst/>
          </a:prstGeom>
          <a:ln>
            <a:noFill/>
          </a:ln>
          <a:effectLst>
            <a:softEdge rad="112500"/>
          </a:effectLst>
        </p:spPr>
      </p:pic>
      <p:sp>
        <p:nvSpPr>
          <p:cNvPr id="2" name="Title 1"/>
          <p:cNvSpPr>
            <a:spLocks noGrp="1"/>
          </p:cNvSpPr>
          <p:nvPr>
            <p:ph type="ctrTitle"/>
          </p:nvPr>
        </p:nvSpPr>
        <p:spPr>
          <a:xfrm>
            <a:off x="457200" y="1676400"/>
            <a:ext cx="8382000" cy="3352800"/>
          </a:xfrm>
        </p:spPr>
        <p:txBody>
          <a:bodyPr>
            <a:normAutofit fontScale="90000"/>
          </a:bodyPr>
          <a:lstStyle/>
          <a:p>
            <a:r>
              <a:rPr lang="en-US" dirty="0">
                <a:effectLst>
                  <a:outerShdw blurRad="38100" dist="38100" dir="2700000" algn="tl">
                    <a:srgbClr val="000000">
                      <a:alpha val="43137"/>
                    </a:srgbClr>
                  </a:outerShdw>
                </a:effectLst>
              </a:rPr>
              <a:t>Community and Economic</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Development (ced) Division</a:t>
            </a: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r>
              <a:rPr lang="en-US" sz="3100" dirty="0">
                <a:effectLst>
                  <a:outerShdw blurRad="38100" dist="38100" dir="2700000" algn="tl">
                    <a:srgbClr val="000000">
                      <a:alpha val="43137"/>
                    </a:srgbClr>
                  </a:outerShdw>
                </a:effectLst>
              </a:rPr>
              <a:t>Community Development</a:t>
            </a:r>
            <a:br>
              <a:rPr lang="en-US" sz="3100" dirty="0">
                <a:effectLst>
                  <a:outerShdw blurRad="38100" dist="38100" dir="2700000" algn="tl">
                    <a:srgbClr val="000000">
                      <a:alpha val="43137"/>
                    </a:srgbClr>
                  </a:outerShdw>
                </a:effectLst>
              </a:rPr>
            </a:br>
            <a:r>
              <a:rPr lang="en-US" sz="3100" dirty="0">
                <a:effectLst>
                  <a:outerShdw blurRad="38100" dist="38100" dir="2700000" algn="tl">
                    <a:srgbClr val="000000">
                      <a:alpha val="43137"/>
                    </a:srgbClr>
                  </a:outerShdw>
                </a:effectLst>
              </a:rPr>
              <a:t>                     Block Grant (CDBG) </a:t>
            </a:r>
            <a:r>
              <a:rPr lang="en-US" sz="3100" dirty="0" err="1">
                <a:effectLst>
                  <a:outerShdw blurRad="38100" dist="38100" dir="2700000" algn="tl">
                    <a:srgbClr val="000000">
                      <a:alpha val="43137"/>
                    </a:srgbClr>
                  </a:outerShdw>
                </a:effectLst>
              </a:rPr>
              <a:t>ProgRam</a:t>
            </a:r>
            <a:br>
              <a:rPr lang="en-US" dirty="0"/>
            </a:br>
            <a:endParaRPr lang="en-US" dirty="0"/>
          </a:p>
        </p:txBody>
      </p:sp>
      <p:sp>
        <p:nvSpPr>
          <p:cNvPr id="3" name="Subtitle 2"/>
          <p:cNvSpPr>
            <a:spLocks noGrp="1"/>
          </p:cNvSpPr>
          <p:nvPr>
            <p:ph type="subTitle" idx="1"/>
          </p:nvPr>
        </p:nvSpPr>
        <p:spPr>
          <a:xfrm>
            <a:off x="4572000" y="5181600"/>
            <a:ext cx="4267200" cy="1295400"/>
          </a:xfrm>
        </p:spPr>
        <p:txBody>
          <a:bodyPr>
            <a:normAutofit fontScale="92500"/>
          </a:bodyPr>
          <a:lstStyle/>
          <a:p>
            <a:r>
              <a:rPr lang="en-US" sz="1900" b="1" dirty="0"/>
              <a:t>Kathleen A. Rasmussen, Ph.D.</a:t>
            </a:r>
          </a:p>
          <a:p>
            <a:r>
              <a:rPr lang="en-US" sz="1900" b="1" dirty="0"/>
              <a:t>Division Chief</a:t>
            </a:r>
          </a:p>
          <a:p>
            <a:r>
              <a:rPr lang="en-US" sz="1800" b="1" dirty="0">
                <a:hlinkClick r:id="rId3"/>
              </a:rPr>
              <a:t>Kathleen.rasmussen@adeca.alabama.gov</a:t>
            </a:r>
            <a:endParaRPr lang="en-US" sz="1800" b="1" dirty="0"/>
          </a:p>
          <a:p>
            <a:r>
              <a:rPr lang="en-US" sz="1800" b="1" dirty="0"/>
              <a:t>(334)353-0323</a:t>
            </a:r>
            <a:endParaRPr lang="en-US" sz="1800" dirty="0"/>
          </a:p>
        </p:txBody>
      </p:sp>
      <p:pic>
        <p:nvPicPr>
          <p:cNvPr id="126984" name="Picture 8" descr="Alabama Department of Economic and Community Affairs (ADECA)">
            <a:hlinkClick r:id="rId4"/>
          </p:cNvPr>
          <p:cNvPicPr>
            <a:picLocks noChangeAspect="1" noChangeArrowheads="1"/>
          </p:cNvPicPr>
          <p:nvPr/>
        </p:nvPicPr>
        <p:blipFill>
          <a:blip r:embed="rId5" cstate="print"/>
          <a:srcRect/>
          <a:stretch>
            <a:fillRect/>
          </a:stretch>
        </p:blipFill>
        <p:spPr bwMode="auto">
          <a:xfrm>
            <a:off x="228601" y="152400"/>
            <a:ext cx="2895600" cy="1322342"/>
          </a:xfrm>
          <a:prstGeom prst="rect">
            <a:avLst/>
          </a:prstGeom>
          <a:noFill/>
        </p:spPr>
      </p:pic>
      <p:pic>
        <p:nvPicPr>
          <p:cNvPr id="126986" name="Picture 10" descr="http://www.adeca.alabama.gov/Divisions/ced/PublishingImages/ced.jpg"/>
          <p:cNvPicPr>
            <a:picLocks noChangeAspect="1" noChangeArrowheads="1"/>
          </p:cNvPicPr>
          <p:nvPr/>
        </p:nvPicPr>
        <p:blipFill>
          <a:blip r:embed="rId6" cstate="print"/>
          <a:srcRect/>
          <a:stretch>
            <a:fillRect/>
          </a:stretch>
        </p:blipFill>
        <p:spPr bwMode="auto">
          <a:xfrm>
            <a:off x="381000" y="3276600"/>
            <a:ext cx="2743200" cy="3352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543800" cy="838200"/>
          </a:xfrm>
        </p:spPr>
        <p:txBody>
          <a:bodyPr>
            <a:normAutofit fontScale="90000"/>
          </a:bodyPr>
          <a:lstStyle/>
          <a:p>
            <a:pPr algn="ctr"/>
            <a:r>
              <a:rPr lang="en-US" sz="3600" cap="none" dirty="0">
                <a:ln w="500">
                  <a:noFill/>
                </a:ln>
                <a:solidFill>
                  <a:schemeClr val="tx1"/>
                </a:solidFill>
                <a:effectLst>
                  <a:outerShdw blurRad="38100" dist="38100" dir="2700000" algn="tl">
                    <a:srgbClr val="000000">
                      <a:alpha val="43137"/>
                    </a:srgbClr>
                  </a:outerShdw>
                </a:effectLst>
              </a:rPr>
              <a:t>CDBG Program</a:t>
            </a:r>
            <a:br>
              <a:rPr lang="en-US" sz="3600" cap="none" dirty="0">
                <a:ln w="500">
                  <a:noFill/>
                </a:ln>
                <a:solidFill>
                  <a:schemeClr val="tx1"/>
                </a:solidFill>
                <a:effectLst>
                  <a:outerShdw blurRad="38100" dist="38100" dir="2700000" algn="tl">
                    <a:srgbClr val="000000">
                      <a:alpha val="43137"/>
                    </a:srgbClr>
                  </a:outerShdw>
                </a:effectLst>
              </a:rPr>
            </a:br>
            <a:r>
              <a:rPr lang="en-US" sz="3600" cap="none" dirty="0">
                <a:ln w="500">
                  <a:noFill/>
                </a:ln>
                <a:solidFill>
                  <a:schemeClr val="tx1"/>
                </a:solidFill>
                <a:effectLst>
                  <a:outerShdw blurRad="38100" dist="38100" dir="2700000" algn="tl">
                    <a:srgbClr val="000000">
                      <a:alpha val="43137"/>
                    </a:srgbClr>
                  </a:outerShdw>
                </a:effectLst>
              </a:rPr>
              <a:t>Economic Development Fund</a:t>
            </a:r>
          </a:p>
        </p:txBody>
      </p:sp>
      <p:pic>
        <p:nvPicPr>
          <p:cNvPr id="5" name="Picture 4" descr="C:\Documents and Settings\BWilkerson\Local Settings\Temporary Internet Files\Content.IE5\GWLEI2S4\photo[1].JPG"/>
          <p:cNvPicPr/>
          <p:nvPr/>
        </p:nvPicPr>
        <p:blipFill>
          <a:blip r:embed="rId2" cstate="print"/>
          <a:srcRect l="21779" t="1087" r="35752" b="13906"/>
          <a:stretch>
            <a:fillRect/>
          </a:stretch>
        </p:blipFill>
        <p:spPr bwMode="auto">
          <a:xfrm rot="5400000">
            <a:off x="647699" y="1104902"/>
            <a:ext cx="2057401" cy="2895600"/>
          </a:xfrm>
          <a:prstGeom prst="rect">
            <a:avLst/>
          </a:prstGeom>
          <a:noFill/>
          <a:ln w="3175">
            <a:solidFill>
              <a:schemeClr val="tx1"/>
            </a:solidFill>
            <a:miter lim="800000"/>
            <a:headEnd/>
            <a:tailEnd/>
          </a:ln>
        </p:spPr>
      </p:pic>
      <p:sp>
        <p:nvSpPr>
          <p:cNvPr id="6" name="TextBox 5"/>
          <p:cNvSpPr txBox="1"/>
          <p:nvPr/>
        </p:nvSpPr>
        <p:spPr>
          <a:xfrm>
            <a:off x="228600" y="3733800"/>
            <a:ext cx="2895600" cy="206210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Dallas County</a:t>
            </a:r>
          </a:p>
          <a:p>
            <a:pPr algn="ctr"/>
            <a:r>
              <a:rPr lang="en-US" sz="1600" b="1" dirty="0"/>
              <a:t> -</a:t>
            </a:r>
          </a:p>
          <a:p>
            <a:pPr algn="ctr"/>
            <a:r>
              <a:rPr lang="en-US" sz="1600" b="1" dirty="0"/>
              <a:t>Castle Rock Industries </a:t>
            </a:r>
            <a:r>
              <a:rPr lang="en-US" sz="1600" dirty="0"/>
              <a:t>$700,000 Float Loan</a:t>
            </a:r>
          </a:p>
          <a:p>
            <a:pPr algn="ctr"/>
            <a:r>
              <a:rPr lang="en-US" sz="1600" dirty="0"/>
              <a:t>for a</a:t>
            </a:r>
          </a:p>
          <a:p>
            <a:pPr algn="ctr"/>
            <a:r>
              <a:rPr lang="en-US" sz="1600" dirty="0" err="1"/>
              <a:t>Westfalia</a:t>
            </a:r>
            <a:r>
              <a:rPr lang="en-US" sz="1600" dirty="0"/>
              <a:t> centrifugal separator with</a:t>
            </a:r>
          </a:p>
          <a:p>
            <a:pPr algn="ctr"/>
            <a:r>
              <a:rPr lang="en-US" sz="1600" dirty="0"/>
              <a:t>self-cleaning bowl</a:t>
            </a:r>
          </a:p>
        </p:txBody>
      </p:sp>
      <p:pic>
        <p:nvPicPr>
          <p:cNvPr id="9" name="Picture 8" descr="Opp CDBG Bld. 001.jpg"/>
          <p:cNvPicPr>
            <a:picLocks noChangeAspect="1"/>
          </p:cNvPicPr>
          <p:nvPr/>
        </p:nvPicPr>
        <p:blipFill>
          <a:blip r:embed="rId3" cstate="print"/>
          <a:stretch>
            <a:fillRect/>
          </a:stretch>
        </p:blipFill>
        <p:spPr>
          <a:xfrm>
            <a:off x="3276600" y="1524000"/>
            <a:ext cx="2438400" cy="2057400"/>
          </a:xfrm>
          <a:prstGeom prst="rect">
            <a:avLst/>
          </a:prstGeom>
        </p:spPr>
      </p:pic>
      <p:sp>
        <p:nvSpPr>
          <p:cNvPr id="10" name="TextBox 9"/>
          <p:cNvSpPr txBox="1"/>
          <p:nvPr/>
        </p:nvSpPr>
        <p:spPr>
          <a:xfrm>
            <a:off x="3276600" y="3733800"/>
            <a:ext cx="2438400"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err="1"/>
              <a:t>Opp</a:t>
            </a:r>
            <a:r>
              <a:rPr lang="en-US" sz="1600" b="1" dirty="0"/>
              <a:t> – Large City</a:t>
            </a:r>
          </a:p>
          <a:p>
            <a:pPr algn="ctr"/>
            <a:r>
              <a:rPr lang="en-US" sz="1600" b="1" dirty="0"/>
              <a:t>-</a:t>
            </a:r>
          </a:p>
          <a:p>
            <a:pPr algn="ctr"/>
            <a:r>
              <a:rPr lang="en-US" sz="1600" b="1" dirty="0"/>
              <a:t>Custom Collars</a:t>
            </a:r>
          </a:p>
          <a:p>
            <a:pPr algn="ctr"/>
            <a:r>
              <a:rPr lang="en-US" sz="1600" dirty="0"/>
              <a:t>New building and</a:t>
            </a:r>
          </a:p>
          <a:p>
            <a:pPr algn="ctr"/>
            <a:r>
              <a:rPr lang="en-US" sz="1600" dirty="0"/>
              <a:t>water and</a:t>
            </a:r>
          </a:p>
          <a:p>
            <a:pPr algn="ctr"/>
            <a:r>
              <a:rPr lang="en-US" sz="1600" dirty="0"/>
              <a:t>sewer mains in</a:t>
            </a:r>
          </a:p>
          <a:p>
            <a:pPr algn="ctr"/>
            <a:r>
              <a:rPr lang="en-US" sz="1600" dirty="0"/>
              <a:t>East Industrial Park</a:t>
            </a:r>
          </a:p>
        </p:txBody>
      </p:sp>
      <p:pic>
        <p:nvPicPr>
          <p:cNvPr id="8" name="Picture 7" descr="IMG_0076.JPG"/>
          <p:cNvPicPr>
            <a:picLocks noChangeAspect="1"/>
          </p:cNvPicPr>
          <p:nvPr/>
        </p:nvPicPr>
        <p:blipFill>
          <a:blip r:embed="rId4" cstate="print"/>
          <a:stretch>
            <a:fillRect/>
          </a:stretch>
        </p:blipFill>
        <p:spPr>
          <a:xfrm>
            <a:off x="5867400" y="1524000"/>
            <a:ext cx="2971800" cy="2057400"/>
          </a:xfrm>
          <a:prstGeom prst="rect">
            <a:avLst/>
          </a:prstGeom>
          <a:ln w="3175">
            <a:solidFill>
              <a:schemeClr val="tx1"/>
            </a:solidFill>
          </a:ln>
        </p:spPr>
      </p:pic>
      <p:sp>
        <p:nvSpPr>
          <p:cNvPr id="11" name="TextBox 10"/>
          <p:cNvSpPr txBox="1"/>
          <p:nvPr/>
        </p:nvSpPr>
        <p:spPr>
          <a:xfrm>
            <a:off x="5867400" y="3733800"/>
            <a:ext cx="2971800"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Hackleburg – Small City</a:t>
            </a:r>
          </a:p>
          <a:p>
            <a:pPr algn="ctr"/>
            <a:r>
              <a:rPr lang="en-US" sz="1600" b="1" dirty="0"/>
              <a:t>-</a:t>
            </a:r>
          </a:p>
          <a:p>
            <a:pPr algn="ctr"/>
            <a:r>
              <a:rPr lang="en-US" sz="1600" b="1" dirty="0"/>
              <a:t>Wrangler (VF Jeanswear) </a:t>
            </a:r>
            <a:r>
              <a:rPr lang="en-US" sz="1600" dirty="0"/>
              <a:t>Building pad, water storage tank, and pumping station</a:t>
            </a:r>
          </a:p>
          <a:p>
            <a:pPr algn="ctr"/>
            <a:r>
              <a:rPr lang="en-US" sz="1600" dirty="0"/>
              <a:t>as part of</a:t>
            </a:r>
          </a:p>
          <a:p>
            <a:pPr algn="ctr"/>
            <a:r>
              <a:rPr lang="en-US" sz="1600" dirty="0"/>
              <a:t>tornado recovery efforts</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5410200" cy="800100"/>
          </a:xfrm>
          <a:ln w="3175">
            <a:noFill/>
          </a:ln>
        </p:spPr>
        <p:txBody>
          <a:bodyPr>
            <a:normAutofit fontScale="90000"/>
          </a:bodyPr>
          <a:lstStyle/>
          <a:p>
            <a:pPr algn="ctr"/>
            <a:r>
              <a:rPr lang="en-US" sz="3600" cap="none" dirty="0">
                <a:ln w="500">
                  <a:noFill/>
                </a:ln>
                <a:solidFill>
                  <a:schemeClr val="tx1"/>
                </a:solidFill>
                <a:effectLst>
                  <a:outerShdw blurRad="38100" dist="38100" dir="2700000" algn="tl">
                    <a:srgbClr val="000000">
                      <a:alpha val="43137"/>
                    </a:srgbClr>
                  </a:outerShdw>
                </a:effectLst>
                <a:latin typeface="Trebuchet MS" pitchFamily="34" charset="0"/>
              </a:rPr>
              <a:t>CDBG Program</a:t>
            </a:r>
            <a:br>
              <a:rPr lang="en-US" sz="3600" cap="none" dirty="0">
                <a:ln w="500">
                  <a:noFill/>
                </a:ln>
                <a:solidFill>
                  <a:schemeClr val="tx1"/>
                </a:solidFill>
                <a:effectLst>
                  <a:outerShdw blurRad="38100" dist="38100" dir="2700000" algn="tl">
                    <a:srgbClr val="000000">
                      <a:alpha val="43137"/>
                    </a:srgbClr>
                  </a:outerShdw>
                </a:effectLst>
                <a:latin typeface="Trebuchet MS" pitchFamily="34" charset="0"/>
              </a:rPr>
            </a:br>
            <a:r>
              <a:rPr lang="en-US" sz="3600" cap="none" dirty="0">
                <a:ln w="500">
                  <a:noFill/>
                </a:ln>
                <a:solidFill>
                  <a:schemeClr val="tx1"/>
                </a:solidFill>
                <a:effectLst>
                  <a:outerShdw blurRad="38100" dist="38100" dir="2700000" algn="tl">
                    <a:srgbClr val="000000">
                      <a:alpha val="43137"/>
                    </a:srgbClr>
                  </a:outerShdw>
                </a:effectLst>
                <a:latin typeface="Trebuchet MS" pitchFamily="34" charset="0"/>
              </a:rPr>
              <a:t>Planning Fund</a:t>
            </a:r>
          </a:p>
        </p:txBody>
      </p:sp>
      <p:sp>
        <p:nvSpPr>
          <p:cNvPr id="3" name="Content Placeholder 2"/>
          <p:cNvSpPr>
            <a:spLocks noGrp="1"/>
          </p:cNvSpPr>
          <p:nvPr>
            <p:ph idx="1"/>
          </p:nvPr>
        </p:nvSpPr>
        <p:spPr>
          <a:xfrm>
            <a:off x="304800" y="1295400"/>
            <a:ext cx="8229600" cy="4724400"/>
          </a:xfrm>
        </p:spPr>
        <p:txBody>
          <a:bodyPr>
            <a:normAutofit/>
          </a:bodyPr>
          <a:lstStyle/>
          <a:p>
            <a:pPr marL="349250" indent="-349250">
              <a:buClrTx/>
              <a:buFont typeface="Trebuchet MS" pitchFamily="34" charset="0"/>
              <a:buChar char="●"/>
            </a:pPr>
            <a:r>
              <a:rPr lang="en-US" sz="2600" dirty="0"/>
              <a:t>Plans for downtown revitalization, regional development, and orderly area growth</a:t>
            </a:r>
            <a:br>
              <a:rPr lang="en-US" sz="2600" dirty="0"/>
            </a:br>
            <a:endParaRPr lang="en-US" sz="2600" dirty="0"/>
          </a:p>
          <a:p>
            <a:pPr>
              <a:lnSpc>
                <a:spcPct val="114000"/>
              </a:lnSpc>
              <a:spcBef>
                <a:spcPts val="0"/>
              </a:spcBef>
              <a:spcAft>
                <a:spcPts val="1200"/>
              </a:spcAft>
              <a:buClrTx/>
              <a:buFont typeface="Trebuchet MS" pitchFamily="34" charset="0"/>
              <a:buChar char="●"/>
            </a:pPr>
            <a:r>
              <a:rPr lang="en-US" dirty="0"/>
              <a:t> “Planning” activities include:</a:t>
            </a:r>
          </a:p>
          <a:p>
            <a:pPr marL="685800" lvl="1" indent="-285750">
              <a:lnSpc>
                <a:spcPct val="114000"/>
              </a:lnSpc>
              <a:spcBef>
                <a:spcPts val="0"/>
              </a:spcBef>
              <a:spcAft>
                <a:spcPts val="1200"/>
              </a:spcAft>
              <a:buClrTx/>
              <a:buFont typeface="Wingdings" pitchFamily="2" charset="2"/>
              <a:buChar char="Ø"/>
            </a:pPr>
            <a:r>
              <a:rPr lang="en-US" sz="2000" dirty="0">
                <a:solidFill>
                  <a:schemeClr val="tx1"/>
                </a:solidFill>
              </a:rPr>
              <a:t>Developing Comprehensive Plans</a:t>
            </a:r>
          </a:p>
          <a:p>
            <a:pPr marL="685800" lvl="1" indent="-285750">
              <a:lnSpc>
                <a:spcPct val="114000"/>
              </a:lnSpc>
              <a:spcBef>
                <a:spcPts val="0"/>
              </a:spcBef>
              <a:spcAft>
                <a:spcPts val="1200"/>
              </a:spcAft>
              <a:buClrTx/>
              <a:buFont typeface="Wingdings" pitchFamily="2" charset="2"/>
              <a:buChar char="Ø"/>
            </a:pPr>
            <a:r>
              <a:rPr lang="en-US" sz="2000" dirty="0">
                <a:solidFill>
                  <a:schemeClr val="tx1"/>
                </a:solidFill>
              </a:rPr>
              <a:t>Developing individual elements or</a:t>
            </a:r>
            <a:br>
              <a:rPr lang="en-US" sz="2000" dirty="0">
                <a:solidFill>
                  <a:schemeClr val="tx1"/>
                </a:solidFill>
              </a:rPr>
            </a:br>
            <a:r>
              <a:rPr lang="en-US" sz="2000" dirty="0">
                <a:solidFill>
                  <a:schemeClr val="tx1"/>
                </a:solidFill>
              </a:rPr>
              <a:t>sections within a Comprehensive Plan</a:t>
            </a:r>
          </a:p>
          <a:p>
            <a:pPr marL="685800" lvl="1" indent="-285750">
              <a:lnSpc>
                <a:spcPct val="114000"/>
              </a:lnSpc>
              <a:spcBef>
                <a:spcPts val="0"/>
              </a:spcBef>
              <a:buClrTx/>
              <a:buFont typeface="Wingdings" pitchFamily="2" charset="2"/>
              <a:buChar char="Ø"/>
            </a:pPr>
            <a:r>
              <a:rPr lang="en-US" sz="2000" dirty="0">
                <a:solidFill>
                  <a:schemeClr val="tx1"/>
                </a:solidFill>
              </a:rPr>
              <a:t>Developing Downtown Revitalization </a:t>
            </a:r>
          </a:p>
          <a:p>
            <a:pPr marL="685800" lvl="1" indent="0">
              <a:lnSpc>
                <a:spcPct val="114000"/>
              </a:lnSpc>
              <a:spcBef>
                <a:spcPts val="0"/>
              </a:spcBef>
              <a:spcAft>
                <a:spcPts val="1200"/>
              </a:spcAft>
              <a:buClrTx/>
              <a:buNone/>
            </a:pPr>
            <a:r>
              <a:rPr lang="en-US" sz="2000" dirty="0">
                <a:solidFill>
                  <a:schemeClr val="tx1"/>
                </a:solidFill>
              </a:rPr>
              <a:t>Plans</a:t>
            </a:r>
          </a:p>
          <a:p>
            <a:pPr marL="685800" lvl="1" indent="-285750">
              <a:lnSpc>
                <a:spcPct val="114000"/>
              </a:lnSpc>
              <a:spcBef>
                <a:spcPts val="0"/>
              </a:spcBef>
              <a:spcAft>
                <a:spcPts val="1200"/>
              </a:spcAft>
              <a:buClrTx/>
              <a:buFont typeface="Wingdings" pitchFamily="2" charset="2"/>
              <a:buChar char="Ø"/>
            </a:pPr>
            <a:r>
              <a:rPr lang="en-US" sz="2000" dirty="0">
                <a:solidFill>
                  <a:schemeClr val="tx1"/>
                </a:solidFill>
              </a:rPr>
              <a:t>Developing Regional Strategies</a:t>
            </a:r>
          </a:p>
          <a:p>
            <a:pPr>
              <a:buNone/>
            </a:pPr>
            <a:endParaRPr lang="en-US" sz="2800" dirty="0"/>
          </a:p>
        </p:txBody>
      </p:sp>
      <p:pic>
        <p:nvPicPr>
          <p:cNvPr id="6" name="Picture 5" descr="Epes councilmeeting adoptong Comp Plan Zoning  Sub Regs.jpg"/>
          <p:cNvPicPr>
            <a:picLocks noChangeAspect="1"/>
          </p:cNvPicPr>
          <p:nvPr/>
        </p:nvPicPr>
        <p:blipFill>
          <a:blip r:embed="rId2" cstate="print"/>
          <a:stretch>
            <a:fillRect/>
          </a:stretch>
        </p:blipFill>
        <p:spPr>
          <a:xfrm>
            <a:off x="5435600" y="2265217"/>
            <a:ext cx="3403600" cy="2552700"/>
          </a:xfrm>
          <a:prstGeom prst="rect">
            <a:avLst/>
          </a:prstGeom>
          <a:ln w="3175">
            <a:solidFill>
              <a:schemeClr val="tx1"/>
            </a:solidFill>
          </a:ln>
        </p:spPr>
      </p:pic>
      <p:sp>
        <p:nvSpPr>
          <p:cNvPr id="7" name="TextBox 6"/>
          <p:cNvSpPr txBox="1"/>
          <p:nvPr/>
        </p:nvSpPr>
        <p:spPr>
          <a:xfrm>
            <a:off x="5435598" y="4876800"/>
            <a:ext cx="3403601"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7" algn="ctr"/>
            <a:r>
              <a:rPr lang="en-US" sz="1600" b="1" dirty="0" err="1"/>
              <a:t>Epes</a:t>
            </a:r>
            <a:r>
              <a:rPr lang="en-US" sz="1600" b="1" dirty="0"/>
              <a:t> – Small City </a:t>
            </a:r>
          </a:p>
          <a:p>
            <a:pPr marL="0" lvl="7" algn="ctr"/>
            <a:r>
              <a:rPr lang="en-US" sz="1600" dirty="0"/>
              <a:t>Adoption of Town’s first</a:t>
            </a:r>
          </a:p>
          <a:p>
            <a:pPr marL="0" lvl="7" algn="ctr"/>
            <a:r>
              <a:rPr lang="en-US" sz="1600" dirty="0"/>
              <a:t>Comprehensive Plan</a:t>
            </a:r>
          </a:p>
        </p:txBody>
      </p:sp>
    </p:spTree>
  </p:cSld>
  <p:clrMapOvr>
    <a:masterClrMapping/>
  </p:clrMapOvr>
  <p:transition spd="med">
    <p:pull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305800" cy="1143000"/>
          </a:xfrm>
          <a:ln w="3175">
            <a:noFill/>
          </a:ln>
        </p:spPr>
        <p:txBody>
          <a:bodyPr>
            <a:normAutofit/>
          </a:bodyPr>
          <a:lstStyle/>
          <a:p>
            <a:pPr algn="ctr"/>
            <a:r>
              <a:rPr lang="en-US" sz="3600" cap="none" dirty="0">
                <a:ln w="500">
                  <a:noFill/>
                </a:ln>
                <a:solidFill>
                  <a:schemeClr val="tx1"/>
                </a:solidFill>
                <a:effectLst>
                  <a:outerShdw blurRad="38100" dist="38100" dir="2700000" algn="tl">
                    <a:srgbClr val="000000">
                      <a:alpha val="43137"/>
                    </a:srgbClr>
                  </a:outerShdw>
                </a:effectLst>
              </a:rPr>
              <a:t>CDBG Program Success Story:</a:t>
            </a:r>
            <a:br>
              <a:rPr lang="en-US" sz="3600" cap="none" dirty="0">
                <a:ln w="500">
                  <a:noFill/>
                </a:ln>
                <a:solidFill>
                  <a:schemeClr val="tx1"/>
                </a:solidFill>
                <a:effectLst>
                  <a:outerShdw blurRad="38100" dist="38100" dir="2700000" algn="tl">
                    <a:srgbClr val="000000">
                      <a:alpha val="43137"/>
                    </a:srgbClr>
                  </a:outerShdw>
                </a:effectLst>
              </a:rPr>
            </a:br>
            <a:r>
              <a:rPr lang="en-US" sz="3600" cap="none" dirty="0">
                <a:ln w="500">
                  <a:noFill/>
                </a:ln>
                <a:solidFill>
                  <a:schemeClr val="tx1"/>
                </a:solidFill>
                <a:effectLst>
                  <a:outerShdw blurRad="38100" dist="38100" dir="2700000" algn="tl">
                    <a:srgbClr val="000000">
                      <a:alpha val="43137"/>
                    </a:srgbClr>
                  </a:outerShdw>
                </a:effectLst>
              </a:rPr>
              <a:t>Town of Columbia</a:t>
            </a:r>
          </a:p>
        </p:txBody>
      </p:sp>
      <p:pic>
        <p:nvPicPr>
          <p:cNvPr id="4098" name="Picture 2" descr="C:\Users\Jan.Thomas\AppData\Local\Microsoft\Windows\Temporary Internet Files\Content.Outlook\QMXQLKS9\010.JPG"/>
          <p:cNvPicPr>
            <a:picLocks noChangeAspect="1" noChangeArrowheads="1"/>
          </p:cNvPicPr>
          <p:nvPr/>
        </p:nvPicPr>
        <p:blipFill>
          <a:blip r:embed="rId2" cstate="print"/>
          <a:srcRect/>
          <a:stretch>
            <a:fillRect/>
          </a:stretch>
        </p:blipFill>
        <p:spPr bwMode="auto">
          <a:xfrm>
            <a:off x="3352800" y="1828800"/>
            <a:ext cx="5080000" cy="3810000"/>
          </a:xfrm>
          <a:prstGeom prst="rect">
            <a:avLst/>
          </a:prstGeom>
          <a:noFill/>
          <a:ln w="3175">
            <a:solidFill>
              <a:schemeClr val="tx1"/>
            </a:solidFill>
          </a:ln>
        </p:spPr>
      </p:pic>
      <p:pic>
        <p:nvPicPr>
          <p:cNvPr id="6" name="Picture 5" descr="100_1047.JPG"/>
          <p:cNvPicPr>
            <a:picLocks noChangeAspect="1"/>
          </p:cNvPicPr>
          <p:nvPr/>
        </p:nvPicPr>
        <p:blipFill>
          <a:blip r:embed="rId3" cstate="print"/>
          <a:stretch>
            <a:fillRect/>
          </a:stretch>
        </p:blipFill>
        <p:spPr>
          <a:xfrm>
            <a:off x="228600" y="1905000"/>
            <a:ext cx="2819400" cy="2114550"/>
          </a:xfrm>
          <a:prstGeom prst="rect">
            <a:avLst/>
          </a:prstGeom>
          <a:ln w="3175">
            <a:solidFill>
              <a:schemeClr val="tx1"/>
            </a:solidFill>
          </a:ln>
        </p:spPr>
      </p:pic>
      <p:sp>
        <p:nvSpPr>
          <p:cNvPr id="7" name="TextBox 6"/>
          <p:cNvSpPr txBox="1"/>
          <p:nvPr/>
        </p:nvSpPr>
        <p:spPr>
          <a:xfrm>
            <a:off x="228600" y="4191000"/>
            <a:ext cx="28194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Columbia – Small City</a:t>
            </a:r>
          </a:p>
          <a:p>
            <a:pPr algn="ctr"/>
            <a:r>
              <a:rPr lang="en-US" sz="1600" dirty="0"/>
              <a:t>Bid opening for construction of a Senior Center</a:t>
            </a:r>
          </a:p>
        </p:txBody>
      </p:sp>
      <p:sp>
        <p:nvSpPr>
          <p:cNvPr id="8" name="TextBox 7"/>
          <p:cNvSpPr txBox="1"/>
          <p:nvPr/>
        </p:nvSpPr>
        <p:spPr>
          <a:xfrm>
            <a:off x="3352800" y="5791200"/>
            <a:ext cx="51054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Columbia – Small City</a:t>
            </a:r>
          </a:p>
          <a:p>
            <a:pPr algn="ctr"/>
            <a:r>
              <a:rPr lang="en-US" sz="1600" dirty="0"/>
              <a:t>Groundbreaking ceremony for the</a:t>
            </a:r>
          </a:p>
          <a:p>
            <a:pPr algn="ctr"/>
            <a:r>
              <a:rPr lang="en-US" sz="1600" dirty="0"/>
              <a:t>Senior Center construction</a:t>
            </a:r>
          </a:p>
        </p:txBody>
      </p:sp>
    </p:spTree>
  </p:cSld>
  <p:clrMapOvr>
    <a:masterClrMapping/>
  </p:clrMapOvr>
  <p:transition spd="med">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D.jpg"/>
          <p:cNvPicPr>
            <a:picLocks noChangeAspect="1"/>
          </p:cNvPicPr>
          <p:nvPr/>
        </p:nvPicPr>
        <p:blipFill>
          <a:blip r:embed="rId2" cstate="print"/>
          <a:stretch>
            <a:fillRect/>
          </a:stretch>
        </p:blipFill>
        <p:spPr>
          <a:xfrm>
            <a:off x="533400" y="457200"/>
            <a:ext cx="7315200" cy="5004954"/>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228600" y="5562600"/>
            <a:ext cx="7391400" cy="990600"/>
          </a:xfrm>
          <a:prstGeom prst="rect">
            <a:avLst/>
          </a:prstGeom>
          <a:ln>
            <a:noFill/>
          </a:ln>
          <a:effectLst>
            <a:innerShdw blurRad="63500" dist="50800" dir="18900000">
              <a:prstClr val="black">
                <a:alpha val="50000"/>
              </a:prstClr>
            </a:innerShdw>
          </a:effectLst>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84632"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Making things Happen!</a:t>
            </a:r>
          </a:p>
        </p:txBody>
      </p:sp>
    </p:spTree>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0700" y="278757"/>
            <a:ext cx="4800600" cy="685800"/>
          </a:xfrm>
          <a:prstGeom prst="rect">
            <a:avLst/>
          </a:prstGeom>
        </p:spPr>
        <p:txBody>
          <a:bodyPr vert="horz" lIns="45720" tIns="0" rIns="45720" bIns="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outerShdw blurRad="38100" dist="38100" dir="2700000" algn="tl">
                    <a:srgbClr val="000000">
                      <a:alpha val="43137"/>
                    </a:srgbClr>
                  </a:outerShdw>
                </a:effectLst>
                <a:uLnTx/>
                <a:uFillTx/>
                <a:latin typeface="Bookman Old Style" pitchFamily="18" charset="0"/>
                <a:ea typeface="+mj-ea"/>
                <a:cs typeface="+mj-cs"/>
              </a:rPr>
              <a:t>Contact Us</a:t>
            </a:r>
          </a:p>
        </p:txBody>
      </p:sp>
      <p:sp>
        <p:nvSpPr>
          <p:cNvPr id="8" name="Content Placeholder 2">
            <a:extLst>
              <a:ext uri="{FF2B5EF4-FFF2-40B4-BE49-F238E27FC236}">
                <a16:creationId xmlns:a16="http://schemas.microsoft.com/office/drawing/2014/main" id="{78764E1F-2B71-48F7-AE25-475E7302C0BA}"/>
              </a:ext>
            </a:extLst>
          </p:cNvPr>
          <p:cNvSpPr>
            <a:spLocks noGrp="1"/>
          </p:cNvSpPr>
          <p:nvPr>
            <p:ph idx="1"/>
          </p:nvPr>
        </p:nvSpPr>
        <p:spPr>
          <a:xfrm>
            <a:off x="152400" y="1752600"/>
            <a:ext cx="3886200" cy="3429000"/>
          </a:xfrm>
        </p:spPr>
        <p:txBody>
          <a:bodyPr>
            <a:normAutofit/>
          </a:bodyPr>
          <a:lstStyle/>
          <a:p>
            <a:pPr marL="342900" indent="-342900">
              <a:spcBef>
                <a:spcPts val="0"/>
              </a:spcBef>
              <a:buNone/>
            </a:pPr>
            <a:r>
              <a:rPr lang="en-US" sz="1600" b="1" u="sng" dirty="0"/>
              <a:t>ADECA Director</a:t>
            </a:r>
          </a:p>
          <a:p>
            <a:pPr marL="342900" indent="-342900">
              <a:spcBef>
                <a:spcPts val="0"/>
              </a:spcBef>
              <a:buNone/>
            </a:pPr>
            <a:r>
              <a:rPr lang="en-US" sz="1600" dirty="0"/>
              <a:t>Kenneth W. Boswell</a:t>
            </a:r>
          </a:p>
          <a:p>
            <a:pPr marL="342900" indent="-342900">
              <a:spcBef>
                <a:spcPts val="0"/>
              </a:spcBef>
              <a:buNone/>
            </a:pPr>
            <a:r>
              <a:rPr lang="en-US" sz="1600" dirty="0"/>
              <a:t>Kenneth.boswell@adeca.alabama.gov</a:t>
            </a:r>
          </a:p>
          <a:p>
            <a:pPr marL="342900" indent="-342900">
              <a:spcBef>
                <a:spcPts val="0"/>
              </a:spcBef>
              <a:buNone/>
            </a:pPr>
            <a:r>
              <a:rPr lang="en-US" sz="1600" dirty="0"/>
              <a:t>(334) 242-5591</a:t>
            </a:r>
          </a:p>
          <a:p>
            <a:pPr marL="342900" indent="-342900">
              <a:spcBef>
                <a:spcPts val="0"/>
              </a:spcBef>
              <a:buNone/>
            </a:pPr>
            <a:endParaRPr lang="en-US" sz="1600" dirty="0"/>
          </a:p>
          <a:p>
            <a:pPr marL="342900" indent="-342900">
              <a:spcBef>
                <a:spcPts val="0"/>
              </a:spcBef>
              <a:buNone/>
            </a:pPr>
            <a:endParaRPr lang="en-US" sz="1600" dirty="0"/>
          </a:p>
          <a:p>
            <a:pPr marL="342900" indent="-342900">
              <a:spcBef>
                <a:spcPts val="0"/>
              </a:spcBef>
              <a:buNone/>
            </a:pPr>
            <a:endParaRPr lang="en-US" sz="1600" dirty="0"/>
          </a:p>
          <a:p>
            <a:pPr marL="342900" indent="-342900">
              <a:spcBef>
                <a:spcPts val="0"/>
              </a:spcBef>
              <a:buNone/>
            </a:pPr>
            <a:r>
              <a:rPr lang="en-US" sz="1600" b="1" u="sng" dirty="0"/>
              <a:t>ADECA Deputy Director</a:t>
            </a:r>
          </a:p>
          <a:p>
            <a:pPr marL="342900" indent="-342900">
              <a:spcBef>
                <a:spcPts val="0"/>
              </a:spcBef>
              <a:buNone/>
            </a:pPr>
            <a:r>
              <a:rPr lang="en-US" sz="1600" dirty="0"/>
              <a:t>Elaine </a:t>
            </a:r>
            <a:r>
              <a:rPr lang="en-US" sz="1600" dirty="0" err="1"/>
              <a:t>Fincannon</a:t>
            </a:r>
            <a:endParaRPr lang="en-US" sz="1600" dirty="0"/>
          </a:p>
          <a:p>
            <a:pPr marL="342900" indent="-342900">
              <a:spcBef>
                <a:spcPts val="0"/>
              </a:spcBef>
              <a:buNone/>
            </a:pPr>
            <a:r>
              <a:rPr lang="en-US" sz="1600" dirty="0"/>
              <a:t>Elaine.fincannon@adeca.alabama.gov</a:t>
            </a:r>
          </a:p>
          <a:p>
            <a:pPr marL="342900" indent="-342900">
              <a:spcBef>
                <a:spcPts val="0"/>
              </a:spcBef>
              <a:buNone/>
            </a:pPr>
            <a:r>
              <a:rPr lang="en-US" sz="1600" dirty="0"/>
              <a:t>(334) 353-5765</a:t>
            </a:r>
          </a:p>
          <a:p>
            <a:pPr marL="342900" indent="-342900">
              <a:spcBef>
                <a:spcPts val="0"/>
              </a:spcBef>
              <a:buNone/>
            </a:pPr>
            <a:endParaRPr lang="en-US" sz="1600" dirty="0"/>
          </a:p>
          <a:p>
            <a:pPr>
              <a:spcBef>
                <a:spcPts val="0"/>
              </a:spcBef>
              <a:buNone/>
            </a:pPr>
            <a:endParaRPr lang="en-US" sz="1600" dirty="0"/>
          </a:p>
        </p:txBody>
      </p:sp>
      <p:sp>
        <p:nvSpPr>
          <p:cNvPr id="10" name="Content Placeholder 2">
            <a:extLst>
              <a:ext uri="{FF2B5EF4-FFF2-40B4-BE49-F238E27FC236}">
                <a16:creationId xmlns:a16="http://schemas.microsoft.com/office/drawing/2014/main" id="{A266200A-E9AE-44E3-A587-79D5294603D3}"/>
              </a:ext>
            </a:extLst>
          </p:cNvPr>
          <p:cNvSpPr txBox="1">
            <a:spLocks/>
          </p:cNvSpPr>
          <p:nvPr/>
        </p:nvSpPr>
        <p:spPr>
          <a:xfrm>
            <a:off x="4038600" y="1752600"/>
            <a:ext cx="4038600" cy="3200400"/>
          </a:xfrm>
          <a:prstGeom prst="rect">
            <a:avLst/>
          </a:prstGeom>
        </p:spPr>
        <p:txBody>
          <a:bodyPr vert="horz">
            <a:normAutofit/>
          </a:bodyPr>
          <a:lstStyle/>
          <a:p>
            <a:pPr marL="342900" indent="-342900">
              <a:spcBef>
                <a:spcPts val="0"/>
              </a:spcBef>
              <a:buNone/>
            </a:pPr>
            <a:r>
              <a:rPr lang="en-US" sz="1600" b="1" u="sng" dirty="0"/>
              <a:t>CED Division Chief</a:t>
            </a:r>
          </a:p>
          <a:p>
            <a:pPr>
              <a:spcBef>
                <a:spcPts val="0"/>
              </a:spcBef>
              <a:buNone/>
            </a:pPr>
            <a:r>
              <a:rPr lang="en-US" sz="1600" dirty="0"/>
              <a:t>Kathleen A. Rasmussen, Ph.D.</a:t>
            </a:r>
          </a:p>
          <a:p>
            <a:pPr>
              <a:spcBef>
                <a:spcPts val="0"/>
              </a:spcBef>
              <a:buNone/>
            </a:pPr>
            <a:r>
              <a:rPr lang="en-US" sz="1600" dirty="0"/>
              <a:t>Kathleen.rasmussen@adeca.alabama.gov</a:t>
            </a:r>
          </a:p>
          <a:p>
            <a:pPr>
              <a:spcBef>
                <a:spcPts val="0"/>
              </a:spcBef>
              <a:buNone/>
            </a:pPr>
            <a:r>
              <a:rPr lang="en-US" sz="1600" dirty="0"/>
              <a:t>(334) 353-0323</a:t>
            </a:r>
          </a:p>
          <a:p>
            <a:pPr>
              <a:spcBef>
                <a:spcPts val="0"/>
              </a:spcBef>
              <a:buNone/>
            </a:pPr>
            <a:endParaRPr kumimoji="0" lang="en-US" sz="1600" b="1" i="0" u="sng"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buClr>
                <a:schemeClr val="tx2"/>
              </a:buClr>
              <a:buSzPct val="73000"/>
              <a:buFont typeface="Wingdings 2"/>
              <a:buNone/>
              <a:tabLst/>
              <a:defRPr/>
            </a:pPr>
            <a:endParaRPr lang="en-US" sz="1600" b="1" u="sng" dirty="0"/>
          </a:p>
          <a:p>
            <a:pPr marL="274320" marR="0" lvl="0" indent="-274320" algn="l" defTabSz="914400" rtl="0" eaLnBrk="1" fontAlgn="auto" latinLnBrk="0" hangingPunct="1">
              <a:buClr>
                <a:schemeClr val="tx2"/>
              </a:buClr>
              <a:buSzPct val="73000"/>
              <a:buFont typeface="Wingdings 2"/>
              <a:buNone/>
              <a:tabLst/>
              <a:defRPr/>
            </a:pPr>
            <a:endParaRPr kumimoji="0" lang="en-US" sz="1600" b="1" i="0" u="sng" strike="noStrike" kern="1200" cap="none" spc="0" normalizeH="0" baseline="0" noProof="0" dirty="0">
              <a:ln>
                <a:noFill/>
              </a:ln>
              <a:solidFill>
                <a:schemeClr val="tx1"/>
              </a:solidFill>
              <a:effectLst/>
              <a:uLnTx/>
              <a:uFillTx/>
              <a:latin typeface="+mn-lt"/>
              <a:ea typeface="+mn-ea"/>
              <a:cs typeface="+mn-cs"/>
            </a:endParaRPr>
          </a:p>
          <a:p>
            <a:pPr marL="342900" indent="-342900">
              <a:spcBef>
                <a:spcPts val="0"/>
              </a:spcBef>
              <a:buNone/>
            </a:pPr>
            <a:r>
              <a:rPr lang="en-US" sz="1600" b="1" u="sng" dirty="0"/>
              <a:t>CED Statewide Initiatives Unit Chief</a:t>
            </a:r>
          </a:p>
          <a:p>
            <a:pPr marL="342900" indent="-342900">
              <a:spcBef>
                <a:spcPts val="0"/>
              </a:spcBef>
              <a:buNone/>
            </a:pPr>
            <a:r>
              <a:rPr lang="en-US" sz="1600" dirty="0"/>
              <a:t>     </a:t>
            </a:r>
            <a:r>
              <a:rPr lang="en-US" sz="1600" b="1" u="sng" dirty="0"/>
              <a:t>and CDBG Program </a:t>
            </a:r>
          </a:p>
          <a:p>
            <a:pPr>
              <a:spcBef>
                <a:spcPts val="0"/>
              </a:spcBef>
              <a:buNone/>
            </a:pPr>
            <a:r>
              <a:rPr lang="en-US" sz="1600" dirty="0"/>
              <a:t>Kathleen A. Rasmussen, Ph.D.</a:t>
            </a:r>
          </a:p>
          <a:p>
            <a:pPr>
              <a:spcBef>
                <a:spcPts val="0"/>
              </a:spcBef>
              <a:buNone/>
            </a:pPr>
            <a:r>
              <a:rPr lang="en-US" sz="1600" dirty="0"/>
              <a:t>Kathleen.rasmussen@adeca.alabama.gov</a:t>
            </a:r>
          </a:p>
          <a:p>
            <a:pPr>
              <a:spcBef>
                <a:spcPts val="0"/>
              </a:spcBef>
              <a:buNone/>
            </a:pPr>
            <a:r>
              <a:rPr lang="en-US" sz="1600" dirty="0"/>
              <a:t>(334) 353-0323</a:t>
            </a:r>
          </a:p>
        </p:txBody>
      </p:sp>
      <p:sp>
        <p:nvSpPr>
          <p:cNvPr id="11" name="Rectangle 10">
            <a:extLst>
              <a:ext uri="{FF2B5EF4-FFF2-40B4-BE49-F238E27FC236}">
                <a16:creationId xmlns:a16="http://schemas.microsoft.com/office/drawing/2014/main" id="{601990B1-D0C4-4351-80FC-0930956DA24A}"/>
              </a:ext>
            </a:extLst>
          </p:cNvPr>
          <p:cNvSpPr/>
          <p:nvPr/>
        </p:nvSpPr>
        <p:spPr>
          <a:xfrm>
            <a:off x="1219200" y="5588643"/>
            <a:ext cx="6019800" cy="1077218"/>
          </a:xfrm>
          <a:prstGeom prst="rect">
            <a:avLst/>
          </a:prstGeom>
        </p:spPr>
        <p:txBody>
          <a:bodyPr wrap="square">
            <a:spAutoFit/>
          </a:bodyPr>
          <a:lstStyle/>
          <a:p>
            <a:pPr marL="274320" lvl="0" indent="-274320" algn="ctr">
              <a:buClr>
                <a:schemeClr val="tx2"/>
              </a:buClr>
              <a:buSzPct val="73000"/>
              <a:defRPr/>
            </a:pPr>
            <a:r>
              <a:rPr lang="en-US" sz="1600" dirty="0"/>
              <a:t>Antoinette </a:t>
            </a:r>
            <a:r>
              <a:rPr lang="en-US" sz="1600" dirty="0" err="1"/>
              <a:t>Djonret</a:t>
            </a:r>
            <a:r>
              <a:rPr lang="en-US" sz="1600" dirty="0"/>
              <a:t>, Assistant to CED Division Chief,</a:t>
            </a:r>
          </a:p>
          <a:p>
            <a:pPr marL="274320" lvl="0" indent="-274320" algn="ctr">
              <a:buClr>
                <a:schemeClr val="tx2"/>
              </a:buClr>
              <a:buSzPct val="73000"/>
              <a:defRPr/>
            </a:pPr>
            <a:r>
              <a:rPr lang="en-US" sz="1600" dirty="0"/>
              <a:t>Statewide Initiatives Unit, and CDBG Program</a:t>
            </a:r>
          </a:p>
          <a:p>
            <a:pPr marL="274320" lvl="0" indent="-274320" algn="ctr">
              <a:buClr>
                <a:schemeClr val="tx2"/>
              </a:buClr>
              <a:buSzPct val="73000"/>
              <a:defRPr/>
            </a:pPr>
            <a:r>
              <a:rPr lang="en-US" sz="1600" dirty="0"/>
              <a:t>Antoinette.djonret@adeca.alabama.gov</a:t>
            </a:r>
          </a:p>
          <a:p>
            <a:pPr marL="274320" lvl="0" indent="-274320" algn="ctr">
              <a:buClr>
                <a:schemeClr val="tx2"/>
              </a:buClr>
              <a:buSzPct val="73000"/>
              <a:defRPr/>
            </a:pPr>
            <a:r>
              <a:rPr lang="en-US" sz="1600" dirty="0"/>
              <a:t>(334)242-0492</a:t>
            </a:r>
          </a:p>
        </p:txBody>
      </p:sp>
    </p:spTree>
  </p:cSld>
  <p:clrMapOvr>
    <a:masterClrMapping/>
  </p:clrMapOvr>
  <p:transition spd="slow">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474948"/>
            <a:ext cx="6400800" cy="1527858"/>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j-lt"/>
                <a:ea typeface="+mn-ea"/>
                <a:cs typeface="+mn-cs"/>
              </a:rPr>
              <a:t>Community &amp; Economic Development Programs</a:t>
            </a:r>
          </a:p>
        </p:txBody>
      </p:sp>
      <p:sp>
        <p:nvSpPr>
          <p:cNvPr id="4" name="Subtitle 2"/>
          <p:cNvSpPr txBox="1">
            <a:spLocks/>
          </p:cNvSpPr>
          <p:nvPr/>
        </p:nvSpPr>
        <p:spPr>
          <a:xfrm>
            <a:off x="3352800" y="1371600"/>
            <a:ext cx="4267200" cy="5105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25964" name="Picture 12" descr="http://spokanecitycd.org/images/front.jpg"/>
          <p:cNvPicPr>
            <a:picLocks noChangeAspect="1" noChangeArrowheads="1"/>
          </p:cNvPicPr>
          <p:nvPr/>
        </p:nvPicPr>
        <p:blipFill>
          <a:blip r:embed="rId2" cstate="print"/>
          <a:srcRect/>
          <a:stretch>
            <a:fillRect/>
          </a:stretch>
        </p:blipFill>
        <p:spPr bwMode="auto">
          <a:xfrm>
            <a:off x="6324600" y="426720"/>
            <a:ext cx="2133599" cy="1889760"/>
          </a:xfrm>
          <a:prstGeom prst="rect">
            <a:avLst/>
          </a:prstGeom>
          <a:noFill/>
        </p:spPr>
      </p:pic>
      <p:sp>
        <p:nvSpPr>
          <p:cNvPr id="16" name="Rectangle 15"/>
          <p:cNvSpPr/>
          <p:nvPr/>
        </p:nvSpPr>
        <p:spPr>
          <a:xfrm>
            <a:off x="609600" y="2471195"/>
            <a:ext cx="7381754" cy="4401205"/>
          </a:xfrm>
          <a:prstGeom prst="rect">
            <a:avLst/>
          </a:prstGeom>
        </p:spPr>
        <p:txBody>
          <a:bodyPr wrap="square">
            <a:spAutoFit/>
          </a:bodyPr>
          <a:lstStyle/>
          <a:p>
            <a:r>
              <a:rPr lang="en-US" sz="2800" dirty="0"/>
              <a:t>A wide range of programs are included in</a:t>
            </a:r>
          </a:p>
          <a:p>
            <a:r>
              <a:rPr lang="en-US" sz="2800" dirty="0"/>
              <a:t>the category of “community and economic development.”  These programs exist to improve Alabama’s communities in very specific ways.  One such program is the Community Development Block Grant (CDBG) Program, from which Alabama receives federal grant funds from the U.S. Department of Housing and Urban Development (HUD). </a:t>
            </a:r>
          </a:p>
        </p:txBody>
      </p:sp>
      <p:sp>
        <p:nvSpPr>
          <p:cNvPr id="17" name="Subtitle 2"/>
          <p:cNvSpPr txBox="1">
            <a:spLocks/>
          </p:cNvSpPr>
          <p:nvPr/>
        </p:nvSpPr>
        <p:spPr>
          <a:xfrm>
            <a:off x="609600" y="2514600"/>
            <a:ext cx="7543800" cy="3429000"/>
          </a:xfrm>
          <a:prstGeom prst="rect">
            <a:avLst/>
          </a:prstGeom>
        </p:spPr>
        <p:txBody>
          <a:bodyPr/>
          <a:lstStyle/>
          <a:p>
            <a:pPr marL="342900" indent="-342900">
              <a:spcBef>
                <a:spcPct val="20000"/>
              </a:spcBef>
              <a:buFont typeface="Arial" pitchFamily="34" charset="0"/>
              <a:buChar char="•"/>
              <a:defRPr/>
            </a:pPr>
            <a:endParaRPr lang="en-US" sz="3200" dirty="0"/>
          </a:p>
          <a:p>
            <a:pPr marL="342900" indent="-342900">
              <a:spcBef>
                <a:spcPct val="20000"/>
              </a:spcBef>
              <a:defRPr/>
            </a:pPr>
            <a:endParaRPr lang="en-US" sz="3200" dirty="0"/>
          </a:p>
          <a:p>
            <a:pPr marL="342900" lvl="0" indent="-342900">
              <a:spcBef>
                <a:spcPct val="20000"/>
              </a:spcBef>
              <a:buFont typeface="Arial" pitchFamily="34" charset="0"/>
              <a:buChar char="•"/>
              <a:defRPr/>
            </a:pPr>
            <a:endParaRPr lang="en-US" sz="3200" dirty="0"/>
          </a:p>
          <a:p>
            <a:pPr marL="342900" indent="-342900">
              <a:spcBef>
                <a:spcPct val="20000"/>
              </a:spcBef>
              <a:buFont typeface="Arial" pitchFamily="34" charset="0"/>
              <a:buChar char="•"/>
              <a:defRPr/>
            </a:pPr>
            <a:endParaRPr lang="en-US"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effectLst/>
              <a:uLnTx/>
              <a:uFillTx/>
              <a:latin typeface="+mn-lt"/>
              <a:ea typeface="+mn-ea"/>
              <a:cs typeface="+mn-cs"/>
            </a:endParaRPr>
          </a:p>
        </p:txBody>
      </p:sp>
    </p:spTree>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382000" cy="1371600"/>
          </a:xfrm>
        </p:spPr>
        <p:txBody>
          <a:bodyPr>
            <a:noAutofit/>
          </a:bodyPr>
          <a:lstStyle/>
          <a:p>
            <a:pPr algn="ctr">
              <a:lnSpc>
                <a:spcPct val="114000"/>
              </a:lnSpc>
              <a:spcBef>
                <a:spcPts val="0"/>
              </a:spcBef>
            </a:pPr>
            <a:r>
              <a:rPr lang="en-US" sz="3600" dirty="0">
                <a:solidFill>
                  <a:schemeClr val="bg2">
                    <a:lumMod val="50000"/>
                  </a:schemeClr>
                </a:solidFill>
                <a:effectLst>
                  <a:outerShdw blurRad="38100" dist="38100" dir="2700000" algn="tl">
                    <a:srgbClr val="000000">
                      <a:alpha val="43137"/>
                    </a:srgbClr>
                  </a:outerShdw>
                </a:effectLst>
              </a:rPr>
              <a:t>Community Development Block Grant (CDBG) Program</a:t>
            </a:r>
          </a:p>
        </p:txBody>
      </p:sp>
      <p:pic>
        <p:nvPicPr>
          <p:cNvPr id="2050" name="Picture 3" descr="C:\Documents and Settings\Maureen.Neighbors\Local Settings\Temporary Internet Files\Content.Outlook\W67L3CKP\DSC00568.jpg"/>
          <p:cNvPicPr>
            <a:picLocks noChangeAspect="1" noChangeArrowheads="1"/>
          </p:cNvPicPr>
          <p:nvPr/>
        </p:nvPicPr>
        <p:blipFill>
          <a:blip r:embed="rId2" cstate="print"/>
          <a:srcRect/>
          <a:stretch>
            <a:fillRect/>
          </a:stretch>
        </p:blipFill>
        <p:spPr bwMode="auto">
          <a:xfrm>
            <a:off x="228600" y="2286000"/>
            <a:ext cx="2362199" cy="1771313"/>
          </a:xfrm>
          <a:prstGeom prst="rect">
            <a:avLst/>
          </a:prstGeom>
          <a:noFill/>
          <a:ln w="3175">
            <a:solidFill>
              <a:schemeClr val="tx1"/>
            </a:solidFill>
            <a:miter lim="800000"/>
            <a:headEnd/>
            <a:tailEnd/>
          </a:ln>
        </p:spPr>
      </p:pic>
      <p:sp>
        <p:nvSpPr>
          <p:cNvPr id="8" name="TextBox 7"/>
          <p:cNvSpPr txBox="1"/>
          <p:nvPr/>
        </p:nvSpPr>
        <p:spPr>
          <a:xfrm>
            <a:off x="304800" y="4191000"/>
            <a:ext cx="2209800" cy="81560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500" b="1" dirty="0">
                <a:ea typeface="Microsoft Himalaya" pitchFamily="2" charset="0"/>
                <a:cs typeface="Microsoft Himalaya" pitchFamily="2" charset="0"/>
              </a:rPr>
              <a:t>Livingston – Large City</a:t>
            </a:r>
          </a:p>
          <a:p>
            <a:pPr algn="ctr"/>
            <a:r>
              <a:rPr lang="en-US" sz="1600" dirty="0">
                <a:ea typeface="Microsoft Himalaya" pitchFamily="2" charset="0"/>
                <a:cs typeface="Microsoft Himalaya" pitchFamily="2" charset="0"/>
              </a:rPr>
              <a:t>Sewer Lagoon Improvements</a:t>
            </a:r>
          </a:p>
        </p:txBody>
      </p:sp>
      <p:pic>
        <p:nvPicPr>
          <p:cNvPr id="9" name="Picture 8" descr="Drilling the Well Closeup.JPG"/>
          <p:cNvPicPr>
            <a:picLocks noChangeAspect="1"/>
          </p:cNvPicPr>
          <p:nvPr/>
        </p:nvPicPr>
        <p:blipFill>
          <a:blip r:embed="rId3" cstate="print"/>
          <a:stretch>
            <a:fillRect/>
          </a:stretch>
        </p:blipFill>
        <p:spPr>
          <a:xfrm>
            <a:off x="2743200" y="2743200"/>
            <a:ext cx="2946400" cy="2209800"/>
          </a:xfrm>
          <a:prstGeom prst="rect">
            <a:avLst/>
          </a:prstGeom>
          <a:ln w="3175">
            <a:solidFill>
              <a:schemeClr val="tx1"/>
            </a:solidFill>
          </a:ln>
        </p:spPr>
      </p:pic>
      <p:sp>
        <p:nvSpPr>
          <p:cNvPr id="10" name="TextBox 9"/>
          <p:cNvSpPr txBox="1"/>
          <p:nvPr/>
        </p:nvSpPr>
        <p:spPr>
          <a:xfrm>
            <a:off x="3172505" y="5105400"/>
            <a:ext cx="2004075"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sz="1600" b="1" dirty="0"/>
              <a:t>Marion – Large City</a:t>
            </a:r>
          </a:p>
          <a:p>
            <a:pPr algn="ctr"/>
            <a:r>
              <a:rPr lang="en-US" sz="1600" dirty="0"/>
              <a:t>Water Well </a:t>
            </a:r>
          </a:p>
        </p:txBody>
      </p:sp>
      <p:pic>
        <p:nvPicPr>
          <p:cNvPr id="1026" name="Picture 2" descr="C:\Users\Jan.Thomas\Pictures\IMG_0046.JPG"/>
          <p:cNvPicPr>
            <a:picLocks noChangeAspect="1" noChangeArrowheads="1"/>
          </p:cNvPicPr>
          <p:nvPr/>
        </p:nvPicPr>
        <p:blipFill>
          <a:blip r:embed="rId4" cstate="print"/>
          <a:srcRect/>
          <a:stretch>
            <a:fillRect/>
          </a:stretch>
        </p:blipFill>
        <p:spPr bwMode="auto">
          <a:xfrm>
            <a:off x="5867400" y="3352800"/>
            <a:ext cx="2946400" cy="2209800"/>
          </a:xfrm>
          <a:prstGeom prst="rect">
            <a:avLst/>
          </a:prstGeom>
          <a:noFill/>
          <a:ln w="3175">
            <a:solidFill>
              <a:schemeClr val="tx1"/>
            </a:solidFill>
          </a:ln>
        </p:spPr>
      </p:pic>
      <p:sp>
        <p:nvSpPr>
          <p:cNvPr id="11" name="TextBox 10"/>
          <p:cNvSpPr txBox="1"/>
          <p:nvPr/>
        </p:nvSpPr>
        <p:spPr>
          <a:xfrm>
            <a:off x="6019800" y="5715000"/>
            <a:ext cx="26670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err="1"/>
              <a:t>Hurtsboro</a:t>
            </a:r>
            <a:r>
              <a:rPr lang="en-US" sz="1600" b="1" dirty="0"/>
              <a:t> – Small City</a:t>
            </a:r>
          </a:p>
          <a:p>
            <a:pPr algn="ctr"/>
            <a:r>
              <a:rPr lang="en-US" sz="1600" dirty="0"/>
              <a:t>Sewer Rehabilitation</a:t>
            </a:r>
          </a:p>
        </p:txBody>
      </p:sp>
    </p:spTree>
  </p:cSld>
  <p:clrMapOvr>
    <a:masterClrMapping/>
  </p:clrMapOvr>
  <p:transition spd="med">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5486400" cy="762000"/>
          </a:xfrm>
          <a:ln w="3175">
            <a:noFill/>
          </a:ln>
        </p:spPr>
        <p:txBody>
          <a:bodyPr>
            <a:noAutofit/>
          </a:bodyPr>
          <a:lstStyle/>
          <a:p>
            <a:pPr algn="ctr"/>
            <a:r>
              <a:rPr lang="en-US" sz="3600" cap="none" dirty="0">
                <a:ln w="500">
                  <a:noFill/>
                </a:ln>
                <a:solidFill>
                  <a:schemeClr val="tx1"/>
                </a:solidFill>
                <a:effectLst>
                  <a:outerShdw blurRad="38100" dist="38100" dir="2700000" algn="tl">
                    <a:srgbClr val="000000">
                      <a:alpha val="43137"/>
                    </a:srgbClr>
                  </a:outerShdw>
                </a:effectLst>
              </a:rPr>
              <a:t>CDBG Program</a:t>
            </a:r>
          </a:p>
        </p:txBody>
      </p:sp>
      <p:sp>
        <p:nvSpPr>
          <p:cNvPr id="3" name="Content Placeholder 2"/>
          <p:cNvSpPr>
            <a:spLocks noGrp="1"/>
          </p:cNvSpPr>
          <p:nvPr>
            <p:ph idx="1"/>
          </p:nvPr>
        </p:nvSpPr>
        <p:spPr>
          <a:xfrm>
            <a:off x="533400" y="1219200"/>
            <a:ext cx="7239000" cy="5181600"/>
          </a:xfrm>
        </p:spPr>
        <p:txBody>
          <a:bodyPr>
            <a:noAutofit/>
          </a:bodyPr>
          <a:lstStyle/>
          <a:p>
            <a:pPr>
              <a:spcBef>
                <a:spcPts val="0"/>
              </a:spcBef>
              <a:spcAft>
                <a:spcPts val="1200"/>
              </a:spcAft>
              <a:buClrTx/>
              <a:buFont typeface="Trebuchet MS" pitchFamily="34" charset="0"/>
              <a:buChar char="●"/>
            </a:pPr>
            <a:r>
              <a:rPr lang="en-US" sz="2200" dirty="0"/>
              <a:t>Established as a federal grant program by Congress, administered annually by ADECA since 1982</a:t>
            </a:r>
          </a:p>
          <a:p>
            <a:pPr>
              <a:spcBef>
                <a:spcPts val="0"/>
              </a:spcBef>
              <a:spcAft>
                <a:spcPts val="1200"/>
              </a:spcAft>
              <a:buClrTx/>
              <a:buFont typeface="Trebuchet MS" pitchFamily="34" charset="0"/>
              <a:buChar char="●"/>
            </a:pPr>
            <a:r>
              <a:rPr lang="en-US" sz="2200" dirty="0"/>
              <a:t>Alabama’s Non-Entitlement Communities may apply to ADECA for federal CDBG grant funds</a:t>
            </a:r>
          </a:p>
          <a:p>
            <a:pPr>
              <a:spcBef>
                <a:spcPts val="0"/>
              </a:spcBef>
              <a:spcAft>
                <a:spcPts val="1200"/>
              </a:spcAft>
              <a:buClrTx/>
              <a:buFont typeface="Trebuchet MS" pitchFamily="34" charset="0"/>
              <a:buChar char="●"/>
            </a:pPr>
            <a:r>
              <a:rPr lang="en-US" sz="2200" dirty="0"/>
              <a:t>CDBG Program has three National Objectives:</a:t>
            </a:r>
          </a:p>
          <a:p>
            <a:pPr marL="688975" lvl="1">
              <a:spcBef>
                <a:spcPts val="0"/>
              </a:spcBef>
              <a:spcAft>
                <a:spcPts val="1200"/>
              </a:spcAft>
              <a:buClrTx/>
              <a:buFont typeface="Wingdings" pitchFamily="2" charset="2"/>
              <a:buChar char="Ø"/>
            </a:pPr>
            <a:r>
              <a:rPr lang="en-US" sz="2200" dirty="0">
                <a:solidFill>
                  <a:schemeClr val="tx1"/>
                </a:solidFill>
              </a:rPr>
              <a:t>Benefit at least 51% Low-Income and      Moderate-Income (LMI) persons in project area</a:t>
            </a:r>
          </a:p>
          <a:p>
            <a:pPr marL="688975" lvl="1">
              <a:spcBef>
                <a:spcPts val="0"/>
              </a:spcBef>
              <a:spcAft>
                <a:spcPts val="1200"/>
              </a:spcAft>
              <a:buClrTx/>
              <a:buFont typeface="Wingdings" pitchFamily="2" charset="2"/>
              <a:buChar char="Ø"/>
            </a:pPr>
            <a:r>
              <a:rPr lang="en-US" sz="2200" dirty="0">
                <a:solidFill>
                  <a:schemeClr val="tx1"/>
                </a:solidFill>
              </a:rPr>
              <a:t>Clearance of Slum and Blighted Areas</a:t>
            </a:r>
          </a:p>
          <a:p>
            <a:pPr marL="688975" lvl="1">
              <a:spcBef>
                <a:spcPts val="0"/>
              </a:spcBef>
              <a:spcAft>
                <a:spcPts val="1200"/>
              </a:spcAft>
              <a:buClrTx/>
              <a:buFont typeface="Wingdings" pitchFamily="2" charset="2"/>
              <a:buChar char="Ø"/>
            </a:pPr>
            <a:r>
              <a:rPr lang="en-US" sz="2200" dirty="0">
                <a:solidFill>
                  <a:schemeClr val="tx1"/>
                </a:solidFill>
              </a:rPr>
              <a:t>Address an Urgent Need in a Community</a:t>
            </a:r>
          </a:p>
          <a:p>
            <a:pPr>
              <a:spcBef>
                <a:spcPts val="0"/>
              </a:spcBef>
              <a:spcAft>
                <a:spcPts val="1200"/>
              </a:spcAft>
              <a:buClrTx/>
              <a:buSzPct val="80000"/>
              <a:buFont typeface="Trebuchet MS" pitchFamily="34" charset="0"/>
              <a:buChar char="●"/>
            </a:pPr>
            <a:r>
              <a:rPr lang="en-US" sz="2200" dirty="0"/>
              <a:t>ADECA received over $1 Billion in CDBG funds from 1982 to 2023, and funded over 4,500 local projects</a:t>
            </a:r>
          </a:p>
          <a:p>
            <a:pPr>
              <a:spcBef>
                <a:spcPts val="0"/>
              </a:spcBef>
              <a:spcAft>
                <a:spcPts val="1200"/>
              </a:spcAft>
              <a:buClrTx/>
              <a:buSzPct val="80000"/>
              <a:buFont typeface="Trebuchet MS" pitchFamily="34" charset="0"/>
              <a:buChar char="●"/>
            </a:pPr>
            <a:r>
              <a:rPr lang="en-US" sz="2200" dirty="0"/>
              <a:t>ADECA’s 2023 CDBG Allocation = $23,271,036</a:t>
            </a:r>
          </a:p>
          <a:p>
            <a:pPr lvl="1">
              <a:lnSpc>
                <a:spcPct val="114000"/>
              </a:lnSpc>
              <a:spcBef>
                <a:spcPts val="0"/>
              </a:spcBef>
              <a:spcAft>
                <a:spcPts val="1200"/>
              </a:spcAft>
            </a:pPr>
            <a:endParaRPr lang="en-US" sz="2400" dirty="0">
              <a:latin typeface="Trebuchet MS" pitchFamily="34" charset="0"/>
            </a:endParaRPr>
          </a:p>
          <a:p>
            <a:pPr>
              <a:lnSpc>
                <a:spcPct val="114000"/>
              </a:lnSpc>
              <a:spcBef>
                <a:spcPts val="0"/>
              </a:spcBef>
              <a:spcAft>
                <a:spcPts val="1200"/>
              </a:spcAft>
              <a:buNone/>
            </a:pPr>
            <a:endParaRPr lang="en-US" sz="2400" dirty="0">
              <a:latin typeface="Trebuchet MS" pitchFamily="34" charset="0"/>
            </a:endParaRPr>
          </a:p>
        </p:txBody>
      </p:sp>
    </p:spTree>
  </p:cSld>
  <p:clrMapOvr>
    <a:masterClrMapping/>
  </p:clrMapOvr>
  <p:transition spd="med">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467600" cy="639762"/>
          </a:xfrm>
          <a:ln w="3175">
            <a:noFill/>
          </a:ln>
        </p:spPr>
        <p:txBody>
          <a:bodyPr>
            <a:normAutofit fontScale="90000"/>
          </a:bodyPr>
          <a:lstStyle/>
          <a:p>
            <a:pPr algn="ctr"/>
            <a:r>
              <a:rPr lang="en-US" sz="3600" cap="none" dirty="0">
                <a:ln w="500">
                  <a:noFill/>
                </a:ln>
                <a:solidFill>
                  <a:schemeClr val="tx1"/>
                </a:solidFill>
                <a:effectLst>
                  <a:outerShdw blurRad="38100" dist="38100" dir="2700000" algn="tl">
                    <a:srgbClr val="000000">
                      <a:alpha val="43137"/>
                    </a:srgbClr>
                  </a:outerShdw>
                </a:effectLst>
                <a:latin typeface="+mn-lt"/>
              </a:rPr>
              <a:t>CDBG Program Grant Fund Categories</a:t>
            </a:r>
          </a:p>
        </p:txBody>
      </p:sp>
      <p:sp>
        <p:nvSpPr>
          <p:cNvPr id="3" name="Content Placeholder 2"/>
          <p:cNvSpPr>
            <a:spLocks noGrp="1"/>
          </p:cNvSpPr>
          <p:nvPr>
            <p:ph idx="1"/>
          </p:nvPr>
        </p:nvSpPr>
        <p:spPr>
          <a:xfrm>
            <a:off x="304800" y="1447800"/>
            <a:ext cx="7772400" cy="5181600"/>
          </a:xfrm>
        </p:spPr>
        <p:txBody>
          <a:bodyPr>
            <a:normAutofit fontScale="92500" lnSpcReduction="20000"/>
          </a:bodyPr>
          <a:lstStyle/>
          <a:p>
            <a:pPr>
              <a:lnSpc>
                <a:spcPct val="114000"/>
              </a:lnSpc>
              <a:spcBef>
                <a:spcPts val="0"/>
              </a:spcBef>
              <a:spcAft>
                <a:spcPts val="1200"/>
              </a:spcAft>
              <a:buClrTx/>
              <a:buSzPct val="80000"/>
              <a:buFont typeface="Trebuchet MS" pitchFamily="34" charset="0"/>
              <a:buChar char="●"/>
            </a:pPr>
            <a:r>
              <a:rPr lang="en-US" sz="2000" b="1" dirty="0"/>
              <a:t>Competitive Fund:</a:t>
            </a:r>
            <a:r>
              <a:rPr lang="en-US" sz="2000" dirty="0"/>
              <a:t>  Small City, Large City, and County CDBG projects may provide for “Essential Community Needs” including water, sewer, road paving, drainage improvements, and housing/residential rehabilitation.</a:t>
            </a:r>
          </a:p>
          <a:p>
            <a:pPr>
              <a:lnSpc>
                <a:spcPct val="114000"/>
              </a:lnSpc>
              <a:spcBef>
                <a:spcPts val="0"/>
              </a:spcBef>
              <a:spcAft>
                <a:spcPts val="1200"/>
              </a:spcAft>
              <a:buClrTx/>
              <a:buSzPct val="80000"/>
              <a:buFont typeface="Trebuchet MS" pitchFamily="34" charset="0"/>
              <a:buChar char="●"/>
            </a:pPr>
            <a:r>
              <a:rPr lang="en-US" sz="2000" b="1" dirty="0"/>
              <a:t>Community Enhancement Fund:</a:t>
            </a:r>
            <a:r>
              <a:rPr lang="en-US" sz="2000" dirty="0"/>
              <a:t>  Small City, Large City, and County CDBG projects may provide for “Quality of Life” activities including fire stations, senior centers, community centers, storm shelters, and parks and recreation facilities.</a:t>
            </a:r>
          </a:p>
          <a:p>
            <a:pPr>
              <a:lnSpc>
                <a:spcPct val="114000"/>
              </a:lnSpc>
              <a:spcBef>
                <a:spcPts val="0"/>
              </a:spcBef>
              <a:spcAft>
                <a:spcPts val="1200"/>
              </a:spcAft>
              <a:buClrTx/>
              <a:buSzPct val="80000"/>
              <a:buFont typeface="Trebuchet MS" pitchFamily="34" charset="0"/>
              <a:buChar char="●"/>
            </a:pPr>
            <a:r>
              <a:rPr lang="en-US" sz="2000" b="1" dirty="0"/>
              <a:t>Economic Development Fund:</a:t>
            </a:r>
            <a:r>
              <a:rPr lang="en-US" sz="2000" dirty="0"/>
              <a:t>  Small City, Large City, and County CDBG projects may provide for “Infrastructure Improvements” including water, sewer, rail spurs, and access roads.  Each project must have a committed business that will create or retain jobs for LMI persons.</a:t>
            </a:r>
          </a:p>
          <a:p>
            <a:pPr>
              <a:lnSpc>
                <a:spcPct val="114000"/>
              </a:lnSpc>
              <a:spcBef>
                <a:spcPts val="0"/>
              </a:spcBef>
              <a:spcAft>
                <a:spcPts val="1200"/>
              </a:spcAft>
              <a:buClrTx/>
              <a:buSzPct val="80000"/>
              <a:buFont typeface="Trebuchet MS" pitchFamily="34" charset="0"/>
              <a:buChar char="●"/>
            </a:pPr>
            <a:r>
              <a:rPr lang="en-US" sz="2000" b="1" dirty="0"/>
              <a:t>Planning Fund:</a:t>
            </a:r>
            <a:r>
              <a:rPr lang="en-US" sz="2000" dirty="0"/>
              <a:t> Small City, Large City, and County CDBG projects may provide for “Plans” to develop downtown revitalization, regional development, and orderly community growth.</a:t>
            </a:r>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6096000" cy="762000"/>
          </a:xfrm>
          <a:ln w="3175">
            <a:noFill/>
          </a:ln>
        </p:spPr>
        <p:txBody>
          <a:bodyPr>
            <a:normAutofit fontScale="90000"/>
          </a:bodyPr>
          <a:lstStyle/>
          <a:p>
            <a:pPr algn="ctr"/>
            <a:r>
              <a:rPr lang="en-US" sz="3600" cap="none" dirty="0">
                <a:ln w="500">
                  <a:noFill/>
                </a:ln>
                <a:solidFill>
                  <a:schemeClr val="tx1"/>
                </a:solidFill>
                <a:effectLst>
                  <a:outerShdw blurRad="38100" dist="38100" dir="2700000" algn="tl">
                    <a:srgbClr val="000000">
                      <a:alpha val="43137"/>
                    </a:srgbClr>
                  </a:outerShdw>
                </a:effectLst>
                <a:latin typeface="+mn-lt"/>
              </a:rPr>
              <a:t>CDBG Program Grant</a:t>
            </a:r>
            <a:r>
              <a:rPr lang="en-US" sz="3600" dirty="0">
                <a:ln w="500">
                  <a:noFill/>
                </a:ln>
                <a:solidFill>
                  <a:schemeClr val="tx1"/>
                </a:solidFill>
                <a:effectLst>
                  <a:outerShdw blurRad="38100" dist="38100" dir="2700000" algn="tl">
                    <a:srgbClr val="000000">
                      <a:alpha val="43137"/>
                    </a:srgbClr>
                  </a:outerShdw>
                </a:effectLst>
                <a:latin typeface="+mn-lt"/>
              </a:rPr>
              <a:t> C</a:t>
            </a:r>
            <a:r>
              <a:rPr lang="en-US" sz="3600" cap="none" dirty="0">
                <a:ln w="500">
                  <a:noFill/>
                </a:ln>
                <a:solidFill>
                  <a:schemeClr val="tx1"/>
                </a:solidFill>
                <a:effectLst>
                  <a:outerShdw blurRad="38100" dist="38100" dir="2700000" algn="tl">
                    <a:srgbClr val="000000">
                      <a:alpha val="43137"/>
                    </a:srgbClr>
                  </a:outerShdw>
                </a:effectLst>
                <a:latin typeface="+mn-lt"/>
              </a:rPr>
              <a:t>eilings for Program Year 2023</a:t>
            </a:r>
          </a:p>
        </p:txBody>
      </p:sp>
      <p:sp>
        <p:nvSpPr>
          <p:cNvPr id="3" name="Content Placeholder 2"/>
          <p:cNvSpPr>
            <a:spLocks noGrp="1"/>
          </p:cNvSpPr>
          <p:nvPr>
            <p:ph idx="1"/>
          </p:nvPr>
        </p:nvSpPr>
        <p:spPr>
          <a:xfrm>
            <a:off x="381000" y="1447800"/>
            <a:ext cx="7848600" cy="5105400"/>
          </a:xfrm>
        </p:spPr>
        <p:txBody>
          <a:bodyPr>
            <a:noAutofit/>
          </a:bodyPr>
          <a:lstStyle/>
          <a:p>
            <a:pPr marL="288925" indent="-288925">
              <a:lnSpc>
                <a:spcPct val="114000"/>
              </a:lnSpc>
              <a:spcBef>
                <a:spcPts val="0"/>
              </a:spcBef>
              <a:spcAft>
                <a:spcPts val="1200"/>
              </a:spcAft>
              <a:buClrTx/>
              <a:buFont typeface="Trebuchet MS" pitchFamily="34" charset="0"/>
              <a:buChar char="●"/>
            </a:pPr>
            <a:r>
              <a:rPr lang="en-US" sz="1500" dirty="0"/>
              <a:t> </a:t>
            </a:r>
            <a:r>
              <a:rPr lang="en-US" sz="1500" u="sng" dirty="0"/>
              <a:t>Small City Fund, Large City Fund, and County Fund (competitive funds)</a:t>
            </a:r>
            <a:r>
              <a:rPr lang="en-US" sz="1500" dirty="0"/>
              <a:t>:</a:t>
            </a:r>
          </a:p>
          <a:p>
            <a:pPr marL="688975" lvl="1">
              <a:lnSpc>
                <a:spcPct val="114000"/>
              </a:lnSpc>
              <a:spcBef>
                <a:spcPts val="0"/>
              </a:spcBef>
              <a:spcAft>
                <a:spcPts val="1200"/>
              </a:spcAft>
              <a:buClrTx/>
              <a:buFont typeface="Wingdings" pitchFamily="2" charset="2"/>
              <a:buChar char="Ø"/>
            </a:pPr>
            <a:r>
              <a:rPr lang="en-US" sz="1500" b="1" dirty="0">
                <a:solidFill>
                  <a:schemeClr val="tx1"/>
                </a:solidFill>
              </a:rPr>
              <a:t>$400,000</a:t>
            </a:r>
            <a:r>
              <a:rPr lang="en-US" sz="1500" dirty="0">
                <a:solidFill>
                  <a:schemeClr val="tx1"/>
                </a:solidFill>
              </a:rPr>
              <a:t> maximum grant amount for Small City projects</a:t>
            </a:r>
          </a:p>
          <a:p>
            <a:pPr marL="688975" lvl="1">
              <a:lnSpc>
                <a:spcPct val="114000"/>
              </a:lnSpc>
              <a:spcBef>
                <a:spcPts val="0"/>
              </a:spcBef>
              <a:spcAft>
                <a:spcPts val="1200"/>
              </a:spcAft>
              <a:buClrTx/>
              <a:buFont typeface="Wingdings" pitchFamily="2" charset="2"/>
              <a:buChar char="Ø"/>
            </a:pPr>
            <a:r>
              <a:rPr lang="en-US" sz="1500" b="1" dirty="0">
                <a:solidFill>
                  <a:schemeClr val="tx1"/>
                </a:solidFill>
              </a:rPr>
              <a:t>$500,000</a:t>
            </a:r>
            <a:r>
              <a:rPr lang="en-US" sz="1500" dirty="0">
                <a:solidFill>
                  <a:schemeClr val="tx1"/>
                </a:solidFill>
              </a:rPr>
              <a:t> maximum grant amount for Large City projects</a:t>
            </a:r>
          </a:p>
          <a:p>
            <a:pPr marL="688975" lvl="1">
              <a:lnSpc>
                <a:spcPct val="114000"/>
              </a:lnSpc>
              <a:spcBef>
                <a:spcPts val="0"/>
              </a:spcBef>
              <a:spcAft>
                <a:spcPts val="1200"/>
              </a:spcAft>
              <a:buClrTx/>
              <a:buFont typeface="Wingdings" pitchFamily="2" charset="2"/>
              <a:buChar char="Ø"/>
            </a:pPr>
            <a:r>
              <a:rPr lang="en-US" sz="1500" b="1" dirty="0">
                <a:solidFill>
                  <a:schemeClr val="tx1"/>
                </a:solidFill>
              </a:rPr>
              <a:t>$500,000</a:t>
            </a:r>
            <a:r>
              <a:rPr lang="en-US" sz="1500" dirty="0">
                <a:solidFill>
                  <a:schemeClr val="tx1"/>
                </a:solidFill>
              </a:rPr>
              <a:t> maximum grant amount for County projects</a:t>
            </a:r>
          </a:p>
          <a:p>
            <a:pPr marL="349250" indent="-349250">
              <a:lnSpc>
                <a:spcPct val="114000"/>
              </a:lnSpc>
              <a:spcBef>
                <a:spcPts val="0"/>
              </a:spcBef>
              <a:spcAft>
                <a:spcPts val="1200"/>
              </a:spcAft>
              <a:buClrTx/>
              <a:buFont typeface="Trebuchet MS" pitchFamily="34" charset="0"/>
              <a:buChar char="●"/>
            </a:pPr>
            <a:r>
              <a:rPr lang="en-US" sz="1500" u="sng" dirty="0"/>
              <a:t>Community Enhancement Fund</a:t>
            </a:r>
            <a:r>
              <a:rPr lang="en-US" sz="1500" dirty="0"/>
              <a:t>:</a:t>
            </a:r>
          </a:p>
          <a:p>
            <a:pPr marL="685800" lvl="1">
              <a:lnSpc>
                <a:spcPct val="114000"/>
              </a:lnSpc>
              <a:spcBef>
                <a:spcPts val="0"/>
              </a:spcBef>
              <a:spcAft>
                <a:spcPts val="1200"/>
              </a:spcAft>
              <a:buClrTx/>
              <a:buFont typeface="Wingdings" pitchFamily="2" charset="2"/>
              <a:buChar char="Ø"/>
            </a:pPr>
            <a:r>
              <a:rPr lang="en-US" sz="1500" b="1" dirty="0">
                <a:solidFill>
                  <a:schemeClr val="tx1"/>
                </a:solidFill>
              </a:rPr>
              <a:t>$400,000 </a:t>
            </a:r>
            <a:r>
              <a:rPr lang="en-US" sz="1500" dirty="0">
                <a:solidFill>
                  <a:schemeClr val="tx1"/>
                </a:solidFill>
              </a:rPr>
              <a:t>maximum grant amount for Small City, Large City, and County projects</a:t>
            </a:r>
          </a:p>
          <a:p>
            <a:pPr marL="342900" lvl="1" indent="-342900">
              <a:lnSpc>
                <a:spcPct val="114000"/>
              </a:lnSpc>
              <a:spcBef>
                <a:spcPts val="0"/>
              </a:spcBef>
              <a:spcAft>
                <a:spcPts val="1200"/>
              </a:spcAft>
              <a:buClrTx/>
              <a:buSzPct val="73000"/>
              <a:buFont typeface="Trebuchet MS" pitchFamily="34" charset="0"/>
              <a:buChar char="●"/>
            </a:pPr>
            <a:r>
              <a:rPr lang="en-US" sz="1500" u="sng" dirty="0">
                <a:solidFill>
                  <a:schemeClr val="tx1"/>
                </a:solidFill>
              </a:rPr>
              <a:t>Economic Development Fund</a:t>
            </a:r>
            <a:r>
              <a:rPr lang="en-US" sz="1500" dirty="0">
                <a:solidFill>
                  <a:schemeClr val="tx1"/>
                </a:solidFill>
              </a:rPr>
              <a:t>:</a:t>
            </a:r>
          </a:p>
          <a:p>
            <a:pPr marL="690563" lvl="1" indent="-233363">
              <a:lnSpc>
                <a:spcPct val="114000"/>
              </a:lnSpc>
              <a:spcBef>
                <a:spcPts val="0"/>
              </a:spcBef>
              <a:spcAft>
                <a:spcPts val="1200"/>
              </a:spcAft>
              <a:buClrTx/>
              <a:buFont typeface="Wingdings" pitchFamily="2" charset="2"/>
              <a:buChar char="Ø"/>
            </a:pPr>
            <a:r>
              <a:rPr lang="en-US" sz="1500" b="1" dirty="0">
                <a:solidFill>
                  <a:schemeClr val="tx1"/>
                </a:solidFill>
              </a:rPr>
              <a:t>$400,000 </a:t>
            </a:r>
            <a:r>
              <a:rPr lang="en-US" sz="1500" dirty="0">
                <a:solidFill>
                  <a:schemeClr val="tx1"/>
                </a:solidFill>
              </a:rPr>
              <a:t>maximum grant amount (amount may be waived by ADECA Director)</a:t>
            </a:r>
          </a:p>
          <a:p>
            <a:pPr marL="690563" lvl="1" indent="-233363">
              <a:lnSpc>
                <a:spcPct val="114000"/>
              </a:lnSpc>
              <a:spcBef>
                <a:spcPts val="0"/>
              </a:spcBef>
              <a:spcAft>
                <a:spcPts val="1200"/>
              </a:spcAft>
              <a:buClrTx/>
              <a:buFont typeface="Wingdings" pitchFamily="2" charset="2"/>
              <a:buChar char="Ø"/>
            </a:pPr>
            <a:r>
              <a:rPr lang="en-US" sz="1500" dirty="0">
                <a:solidFill>
                  <a:schemeClr val="tx1"/>
                </a:solidFill>
              </a:rPr>
              <a:t>Local matching funds requirement = </a:t>
            </a:r>
            <a:r>
              <a:rPr lang="en-US" sz="1500" b="1" dirty="0">
                <a:solidFill>
                  <a:schemeClr val="tx1"/>
                </a:solidFill>
              </a:rPr>
              <a:t>20% </a:t>
            </a:r>
            <a:r>
              <a:rPr lang="en-US" sz="1500" dirty="0">
                <a:solidFill>
                  <a:schemeClr val="tx1"/>
                </a:solidFill>
              </a:rPr>
              <a:t>of CDBG grant amount requested</a:t>
            </a:r>
          </a:p>
          <a:p>
            <a:pPr marL="342900" lvl="1" indent="-342900">
              <a:lnSpc>
                <a:spcPct val="114000"/>
              </a:lnSpc>
              <a:spcBef>
                <a:spcPts val="0"/>
              </a:spcBef>
              <a:spcAft>
                <a:spcPts val="1200"/>
              </a:spcAft>
              <a:buClrTx/>
              <a:buSzPct val="73000"/>
              <a:buFont typeface="Trebuchet MS" pitchFamily="34" charset="0"/>
              <a:buChar char="●"/>
            </a:pPr>
            <a:r>
              <a:rPr lang="en-US" sz="1500" u="sng" dirty="0">
                <a:solidFill>
                  <a:schemeClr val="tx1"/>
                </a:solidFill>
              </a:rPr>
              <a:t>Planning Fund</a:t>
            </a:r>
            <a:r>
              <a:rPr lang="en-US" sz="1500" dirty="0">
                <a:solidFill>
                  <a:schemeClr val="tx1"/>
                </a:solidFill>
              </a:rPr>
              <a:t>:</a:t>
            </a:r>
          </a:p>
          <a:p>
            <a:pPr marL="690563" lvl="1" indent="-233363">
              <a:lnSpc>
                <a:spcPct val="114000"/>
              </a:lnSpc>
              <a:spcBef>
                <a:spcPts val="0"/>
              </a:spcBef>
              <a:spcAft>
                <a:spcPts val="1200"/>
              </a:spcAft>
              <a:buClrTx/>
              <a:buFont typeface="Wingdings" pitchFamily="2" charset="2"/>
              <a:buChar char="Ø"/>
            </a:pPr>
            <a:r>
              <a:rPr lang="en-US" sz="1500" b="1" dirty="0">
                <a:solidFill>
                  <a:schemeClr val="tx1"/>
                </a:solidFill>
              </a:rPr>
              <a:t>$40,000</a:t>
            </a:r>
            <a:r>
              <a:rPr lang="en-US" sz="1500" dirty="0">
                <a:solidFill>
                  <a:schemeClr val="tx1"/>
                </a:solidFill>
              </a:rPr>
              <a:t> maximum grant amount for Small City, Large City, and County projects</a:t>
            </a:r>
          </a:p>
        </p:txBody>
      </p:sp>
    </p:spTree>
  </p:cSld>
  <p:clrMapOvr>
    <a:masterClrMapping/>
  </p:clrMapOvr>
  <p:transition spd="med">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324600" cy="1084422"/>
          </a:xfrm>
        </p:spPr>
        <p:txBody>
          <a:bodyPr>
            <a:noAutofit/>
          </a:bodyPr>
          <a:lstStyle/>
          <a:p>
            <a:pPr algn="ctr"/>
            <a:r>
              <a:rPr lang="en-US" sz="3600" cap="none" dirty="0">
                <a:ln w="500">
                  <a:noFill/>
                </a:ln>
                <a:solidFill>
                  <a:schemeClr val="tx1"/>
                </a:solidFill>
                <a:effectLst>
                  <a:outerShdw blurRad="38100" dist="38100" dir="2700000" algn="tl">
                    <a:srgbClr val="000000">
                      <a:alpha val="43137"/>
                    </a:srgbClr>
                  </a:outerShdw>
                </a:effectLst>
                <a:latin typeface="+mn-lt"/>
              </a:rPr>
              <a:t>Examples of CDBG Projects</a:t>
            </a:r>
            <a:br>
              <a:rPr lang="en-US" sz="3600" cap="none" dirty="0">
                <a:ln w="500">
                  <a:noFill/>
                </a:ln>
                <a:solidFill>
                  <a:schemeClr val="tx1"/>
                </a:solidFill>
                <a:effectLst>
                  <a:outerShdw blurRad="38100" dist="38100" dir="2700000" algn="tl">
                    <a:srgbClr val="000000">
                      <a:alpha val="43137"/>
                    </a:srgbClr>
                  </a:outerShdw>
                </a:effectLst>
                <a:latin typeface="+mn-lt"/>
              </a:rPr>
            </a:br>
            <a:r>
              <a:rPr lang="en-US" sz="3600" cap="none" dirty="0">
                <a:ln w="500">
                  <a:noFill/>
                </a:ln>
                <a:solidFill>
                  <a:schemeClr val="tx1"/>
                </a:solidFill>
                <a:effectLst>
                  <a:outerShdw blurRad="38100" dist="38100" dir="2700000" algn="tl">
                    <a:srgbClr val="000000">
                      <a:alpha val="43137"/>
                    </a:srgbClr>
                  </a:outerShdw>
                </a:effectLst>
                <a:latin typeface="+mn-lt"/>
              </a:rPr>
              <a:t>1982-Present</a:t>
            </a:r>
          </a:p>
        </p:txBody>
      </p:sp>
      <p:pic>
        <p:nvPicPr>
          <p:cNvPr id="1026" name="Picture 2" descr="S:\01-Current CDBG Admin and Implementation\Close Out including ARC\CDBG close out narratives and photos\Competitives\2009\Marion LR-CM-PF-09-026\Well Drilling.JPG"/>
          <p:cNvPicPr>
            <a:picLocks noGrp="1" noChangeAspect="1" noChangeArrowheads="1"/>
          </p:cNvPicPr>
          <p:nvPr>
            <p:ph idx="1"/>
          </p:nvPr>
        </p:nvPicPr>
        <p:blipFill>
          <a:blip r:embed="rId2" cstate="print"/>
          <a:srcRect/>
          <a:stretch>
            <a:fillRect/>
          </a:stretch>
        </p:blipFill>
        <p:spPr bwMode="auto">
          <a:xfrm>
            <a:off x="228600" y="1600200"/>
            <a:ext cx="2343150" cy="3124200"/>
          </a:xfrm>
          <a:prstGeom prst="rect">
            <a:avLst/>
          </a:prstGeom>
          <a:noFill/>
          <a:ln w="3175">
            <a:solidFill>
              <a:schemeClr val="tx1"/>
            </a:solidFill>
          </a:ln>
        </p:spPr>
      </p:pic>
      <p:sp>
        <p:nvSpPr>
          <p:cNvPr id="6" name="TextBox 5"/>
          <p:cNvSpPr txBox="1"/>
          <p:nvPr/>
        </p:nvSpPr>
        <p:spPr>
          <a:xfrm>
            <a:off x="228600" y="4807803"/>
            <a:ext cx="22860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Marion – Large City </a:t>
            </a:r>
            <a:r>
              <a:rPr lang="en-US" sz="1600" dirty="0"/>
              <a:t>Water Well Drilling</a:t>
            </a:r>
          </a:p>
        </p:txBody>
      </p:sp>
      <p:sp>
        <p:nvSpPr>
          <p:cNvPr id="10" name="TextBox 9"/>
          <p:cNvSpPr txBox="1"/>
          <p:nvPr/>
        </p:nvSpPr>
        <p:spPr>
          <a:xfrm>
            <a:off x="2971800" y="4267200"/>
            <a:ext cx="24384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500" b="1" dirty="0" err="1"/>
              <a:t>Autaugaville</a:t>
            </a:r>
            <a:r>
              <a:rPr lang="en-US" sz="1500" b="1" dirty="0"/>
              <a:t> – Small City </a:t>
            </a:r>
            <a:r>
              <a:rPr lang="en-US" sz="1600" dirty="0"/>
              <a:t>Water System Improvements</a:t>
            </a:r>
          </a:p>
        </p:txBody>
      </p:sp>
      <p:pic>
        <p:nvPicPr>
          <p:cNvPr id="9" name="Picture 8" descr="IMG_0017.JPG"/>
          <p:cNvPicPr>
            <a:picLocks noChangeAspect="1"/>
          </p:cNvPicPr>
          <p:nvPr/>
        </p:nvPicPr>
        <p:blipFill>
          <a:blip r:embed="rId3" cstate="print"/>
          <a:stretch>
            <a:fillRect/>
          </a:stretch>
        </p:blipFill>
        <p:spPr>
          <a:xfrm>
            <a:off x="5638800" y="1954040"/>
            <a:ext cx="3048000" cy="2743200"/>
          </a:xfrm>
          <a:prstGeom prst="rect">
            <a:avLst/>
          </a:prstGeom>
          <a:ln w="3175">
            <a:solidFill>
              <a:schemeClr val="tx1"/>
            </a:solidFill>
          </a:ln>
        </p:spPr>
      </p:pic>
      <p:sp>
        <p:nvSpPr>
          <p:cNvPr id="11" name="TextBox 10"/>
          <p:cNvSpPr txBox="1"/>
          <p:nvPr/>
        </p:nvSpPr>
        <p:spPr>
          <a:xfrm>
            <a:off x="5638800" y="4800600"/>
            <a:ext cx="30480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Jackson – Large City</a:t>
            </a:r>
          </a:p>
          <a:p>
            <a:pPr algn="ctr"/>
            <a:r>
              <a:rPr lang="en-US" sz="1600" dirty="0"/>
              <a:t>Economic Development -</a:t>
            </a:r>
          </a:p>
          <a:p>
            <a:pPr algn="ctr"/>
            <a:r>
              <a:rPr lang="en-US" sz="1600" dirty="0"/>
              <a:t>Rail Spur for SET Enterprises</a:t>
            </a:r>
          </a:p>
        </p:txBody>
      </p:sp>
      <p:pic>
        <p:nvPicPr>
          <p:cNvPr id="3" name="Picture 2"/>
          <p:cNvPicPr>
            <a:picLocks noChangeAspect="1" noChangeArrowheads="1"/>
          </p:cNvPicPr>
          <p:nvPr/>
        </p:nvPicPr>
        <p:blipFill>
          <a:blip r:embed="rId4" cstate="print"/>
          <a:srcRect/>
          <a:stretch>
            <a:fillRect/>
          </a:stretch>
        </p:blipFill>
        <p:spPr bwMode="auto">
          <a:xfrm>
            <a:off x="2971800" y="2104311"/>
            <a:ext cx="2400300" cy="2057400"/>
          </a:xfrm>
          <a:prstGeom prst="rect">
            <a:avLst/>
          </a:prstGeom>
          <a:noFill/>
          <a:ln w="9525">
            <a:solidFill>
              <a:srgbClr val="4D4D4D"/>
            </a:solidFill>
            <a:miter lim="800000"/>
            <a:headEnd/>
            <a:tailEnd/>
          </a:ln>
        </p:spPr>
      </p:pic>
    </p:spTree>
  </p:cSld>
  <p:clrMapOvr>
    <a:masterClrMapping/>
  </p:clrMapOvr>
  <p:transition spd="med">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6705600" cy="1066800"/>
          </a:xfrm>
          <a:ln w="3175">
            <a:noFill/>
          </a:ln>
        </p:spPr>
        <p:txBody>
          <a:bodyPr>
            <a:noAutofit/>
          </a:bodyPr>
          <a:lstStyle/>
          <a:p>
            <a:pPr algn="ctr"/>
            <a:r>
              <a:rPr lang="en-US" sz="2800" dirty="0">
                <a:ln w="500">
                  <a:noFill/>
                </a:ln>
                <a:solidFill>
                  <a:schemeClr val="tx1"/>
                </a:solidFill>
                <a:effectLst>
                  <a:outerShdw blurRad="38100" dist="38100" dir="2700000" algn="tl">
                    <a:srgbClr val="000000">
                      <a:alpha val="43137"/>
                    </a:srgbClr>
                  </a:outerShdw>
                </a:effectLst>
              </a:rPr>
              <a:t>CDBG P</a:t>
            </a:r>
            <a:r>
              <a:rPr lang="en-US" sz="2800" cap="none" dirty="0">
                <a:ln w="500">
                  <a:noFill/>
                </a:ln>
                <a:solidFill>
                  <a:schemeClr val="tx1"/>
                </a:solidFill>
                <a:effectLst>
                  <a:outerShdw blurRad="38100" dist="38100" dir="2700000" algn="tl">
                    <a:srgbClr val="000000">
                      <a:alpha val="43137"/>
                    </a:srgbClr>
                  </a:outerShdw>
                </a:effectLst>
              </a:rPr>
              <a:t>rogram</a:t>
            </a:r>
            <a:br>
              <a:rPr lang="en-US" sz="2800" cap="none" dirty="0">
                <a:ln w="500">
                  <a:noFill/>
                </a:ln>
                <a:solidFill>
                  <a:schemeClr val="tx1"/>
                </a:solidFill>
                <a:effectLst>
                  <a:outerShdw blurRad="38100" dist="38100" dir="2700000" algn="tl">
                    <a:srgbClr val="000000">
                      <a:alpha val="43137"/>
                    </a:srgbClr>
                  </a:outerShdw>
                </a:effectLst>
              </a:rPr>
            </a:br>
            <a:r>
              <a:rPr lang="en-US" sz="2800" cap="none" dirty="0">
                <a:ln w="500">
                  <a:noFill/>
                </a:ln>
                <a:solidFill>
                  <a:schemeClr val="tx1"/>
                </a:solidFill>
                <a:effectLst>
                  <a:outerShdw blurRad="38100" dist="38100" dir="2700000" algn="tl">
                    <a:srgbClr val="000000">
                      <a:alpha val="43137"/>
                    </a:srgbClr>
                  </a:outerShdw>
                </a:effectLst>
              </a:rPr>
              <a:t>Small City Fund, Large City Fund, and County Fund (competitive funds)</a:t>
            </a:r>
          </a:p>
        </p:txBody>
      </p:sp>
      <p:sp>
        <p:nvSpPr>
          <p:cNvPr id="3" name="Content Placeholder 2"/>
          <p:cNvSpPr>
            <a:spLocks noGrp="1"/>
          </p:cNvSpPr>
          <p:nvPr>
            <p:ph idx="1"/>
          </p:nvPr>
        </p:nvSpPr>
        <p:spPr>
          <a:xfrm>
            <a:off x="228600" y="1590294"/>
            <a:ext cx="7924800" cy="924306"/>
          </a:xfrm>
        </p:spPr>
        <p:txBody>
          <a:bodyPr>
            <a:normAutofit/>
          </a:bodyPr>
          <a:lstStyle/>
          <a:p>
            <a:pPr marL="288925" indent="-288925">
              <a:buClrTx/>
              <a:buSzPct val="80000"/>
              <a:buNone/>
            </a:pPr>
            <a:r>
              <a:rPr lang="en-US" sz="2400" dirty="0"/>
              <a:t>  “Essential Needs” projects include water, sewer, roads, and drainage improvements.</a:t>
            </a:r>
          </a:p>
        </p:txBody>
      </p:sp>
      <p:pic>
        <p:nvPicPr>
          <p:cNvPr id="5" name="Picture 4" descr="IMG_0010.JPG"/>
          <p:cNvPicPr>
            <a:picLocks noChangeAspect="1"/>
          </p:cNvPicPr>
          <p:nvPr/>
        </p:nvPicPr>
        <p:blipFill>
          <a:blip r:embed="rId2" cstate="print"/>
          <a:stretch>
            <a:fillRect/>
          </a:stretch>
        </p:blipFill>
        <p:spPr>
          <a:xfrm>
            <a:off x="304800" y="2971800"/>
            <a:ext cx="3657600" cy="2819400"/>
          </a:xfrm>
          <a:prstGeom prst="rect">
            <a:avLst/>
          </a:prstGeom>
          <a:ln w="3175">
            <a:solidFill>
              <a:schemeClr val="tx1"/>
            </a:solidFill>
          </a:ln>
        </p:spPr>
      </p:pic>
      <p:sp>
        <p:nvSpPr>
          <p:cNvPr id="6" name="TextBox 5"/>
          <p:cNvSpPr txBox="1"/>
          <p:nvPr/>
        </p:nvSpPr>
        <p:spPr>
          <a:xfrm>
            <a:off x="381000" y="5867400"/>
            <a:ext cx="35052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Georgiana – Small City</a:t>
            </a:r>
          </a:p>
          <a:p>
            <a:pPr algn="ctr"/>
            <a:r>
              <a:rPr lang="en-US" sz="1600" dirty="0"/>
              <a:t>Water Tank</a:t>
            </a:r>
          </a:p>
        </p:txBody>
      </p:sp>
      <p:pic>
        <p:nvPicPr>
          <p:cNvPr id="2050" name="Picture 2" descr="C:\Users\Jan.Thomas\Pictures\IMG_0062.JPG"/>
          <p:cNvPicPr>
            <a:picLocks noChangeAspect="1" noChangeArrowheads="1"/>
          </p:cNvPicPr>
          <p:nvPr/>
        </p:nvPicPr>
        <p:blipFill>
          <a:blip r:embed="rId3" cstate="print"/>
          <a:srcRect/>
          <a:stretch>
            <a:fillRect/>
          </a:stretch>
        </p:blipFill>
        <p:spPr bwMode="auto">
          <a:xfrm>
            <a:off x="4191000" y="2971800"/>
            <a:ext cx="3581400" cy="2829306"/>
          </a:xfrm>
          <a:prstGeom prst="rect">
            <a:avLst/>
          </a:prstGeom>
          <a:noFill/>
          <a:ln w="3175">
            <a:solidFill>
              <a:schemeClr val="tx1"/>
            </a:solidFill>
          </a:ln>
        </p:spPr>
      </p:pic>
      <p:sp>
        <p:nvSpPr>
          <p:cNvPr id="8" name="TextBox 7"/>
          <p:cNvSpPr txBox="1"/>
          <p:nvPr/>
        </p:nvSpPr>
        <p:spPr>
          <a:xfrm>
            <a:off x="4267200" y="5867400"/>
            <a:ext cx="34290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Dadeville – Large City</a:t>
            </a:r>
          </a:p>
          <a:p>
            <a:pPr algn="ctr"/>
            <a:r>
              <a:rPr lang="en-US" sz="1600" dirty="0"/>
              <a:t>Sewer Rehabilitation</a:t>
            </a:r>
          </a:p>
        </p:txBody>
      </p:sp>
    </p:spTree>
  </p:cSld>
  <p:clrMapOvr>
    <a:masterClrMapping/>
  </p:clrMapOvr>
  <p:transition spd="med">
    <p:split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467600" cy="914400"/>
          </a:xfrm>
          <a:ln w="3175">
            <a:noFill/>
          </a:ln>
        </p:spPr>
        <p:txBody>
          <a:bodyPr>
            <a:noAutofit/>
          </a:bodyPr>
          <a:lstStyle/>
          <a:p>
            <a:pPr algn="ctr"/>
            <a:r>
              <a:rPr lang="en-US" sz="3600" cap="none" dirty="0">
                <a:ln w="500">
                  <a:noFill/>
                </a:ln>
                <a:solidFill>
                  <a:schemeClr val="tx1"/>
                </a:solidFill>
                <a:effectLst>
                  <a:outerShdw blurRad="38100" dist="38100" dir="2700000" algn="tl">
                    <a:srgbClr val="000000">
                      <a:alpha val="43137"/>
                    </a:srgbClr>
                  </a:outerShdw>
                </a:effectLst>
                <a:latin typeface="+mn-lt"/>
              </a:rPr>
              <a:t>CDBG Program</a:t>
            </a:r>
            <a:br>
              <a:rPr lang="en-US" sz="3600" cap="none" dirty="0">
                <a:ln w="500">
                  <a:noFill/>
                </a:ln>
                <a:solidFill>
                  <a:schemeClr val="tx1"/>
                </a:solidFill>
                <a:effectLst>
                  <a:outerShdw blurRad="38100" dist="38100" dir="2700000" algn="tl">
                    <a:srgbClr val="000000">
                      <a:alpha val="43137"/>
                    </a:srgbClr>
                  </a:outerShdw>
                </a:effectLst>
                <a:latin typeface="+mn-lt"/>
              </a:rPr>
            </a:br>
            <a:r>
              <a:rPr lang="en-US" sz="3600" cap="none" dirty="0">
                <a:ln w="500">
                  <a:noFill/>
                </a:ln>
                <a:solidFill>
                  <a:schemeClr val="tx1"/>
                </a:solidFill>
                <a:effectLst>
                  <a:outerShdw blurRad="38100" dist="38100" dir="2700000" algn="tl">
                    <a:srgbClr val="000000">
                      <a:alpha val="43137"/>
                    </a:srgbClr>
                  </a:outerShdw>
                </a:effectLst>
                <a:latin typeface="+mn-lt"/>
              </a:rPr>
              <a:t>C</a:t>
            </a:r>
            <a:r>
              <a:rPr lang="en-US" sz="3600" cap="none" dirty="0">
                <a:ln w="500">
                  <a:noFill/>
                </a:ln>
                <a:solidFill>
                  <a:schemeClr val="tx1"/>
                </a:solidFill>
                <a:effectLst>
                  <a:outerShdw blurRad="38100" dist="38100" dir="2700000" algn="tl">
                    <a:srgbClr val="000000">
                      <a:alpha val="43137"/>
                    </a:srgbClr>
                  </a:outerShdw>
                </a:effectLst>
              </a:rPr>
              <a:t>ommunity Enhancement Fund</a:t>
            </a:r>
            <a:endParaRPr lang="en-US" sz="3600" dirty="0">
              <a:ln w="500">
                <a:noFill/>
              </a:ln>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7924800" cy="1295400"/>
          </a:xfrm>
        </p:spPr>
        <p:txBody>
          <a:bodyPr>
            <a:normAutofit/>
          </a:bodyPr>
          <a:lstStyle/>
          <a:p>
            <a:pPr>
              <a:buClrTx/>
              <a:buSzPct val="80000"/>
              <a:buNone/>
            </a:pPr>
            <a:r>
              <a:rPr lang="en-US" sz="2400" dirty="0"/>
              <a:t>  “Quality of Life” projects include fire stations,    senior centers, community centers, storm shelters, and parks and recreation facilities.</a:t>
            </a:r>
          </a:p>
          <a:p>
            <a:pPr lvl="1"/>
            <a:endParaRPr lang="en-US" dirty="0"/>
          </a:p>
        </p:txBody>
      </p:sp>
      <p:pic>
        <p:nvPicPr>
          <p:cNvPr id="5" name="Picture 4" descr="Home plate March 19.JPG"/>
          <p:cNvPicPr>
            <a:picLocks noChangeAspect="1"/>
          </p:cNvPicPr>
          <p:nvPr/>
        </p:nvPicPr>
        <p:blipFill>
          <a:blip r:embed="rId2" cstate="print"/>
          <a:stretch>
            <a:fillRect/>
          </a:stretch>
        </p:blipFill>
        <p:spPr>
          <a:xfrm>
            <a:off x="4495800" y="2971800"/>
            <a:ext cx="3352800" cy="2514600"/>
          </a:xfrm>
          <a:prstGeom prst="rect">
            <a:avLst/>
          </a:prstGeom>
          <a:ln w="3175">
            <a:solidFill>
              <a:schemeClr val="tx1"/>
            </a:solidFill>
          </a:ln>
        </p:spPr>
      </p:pic>
      <p:sp>
        <p:nvSpPr>
          <p:cNvPr id="6" name="TextBox 5"/>
          <p:cNvSpPr txBox="1"/>
          <p:nvPr/>
        </p:nvSpPr>
        <p:spPr>
          <a:xfrm>
            <a:off x="4495800" y="5585936"/>
            <a:ext cx="33528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Russell County –</a:t>
            </a:r>
          </a:p>
          <a:p>
            <a:pPr algn="ctr"/>
            <a:r>
              <a:rPr lang="en-US" sz="1600" dirty="0"/>
              <a:t>Sports Complex Multi-purpose</a:t>
            </a:r>
          </a:p>
          <a:p>
            <a:pPr algn="ctr"/>
            <a:r>
              <a:rPr lang="en-US" sz="1600" dirty="0"/>
              <a:t>Ball Field</a:t>
            </a:r>
          </a:p>
        </p:txBody>
      </p:sp>
      <p:pic>
        <p:nvPicPr>
          <p:cNvPr id="8" name="Picture 7" descr="IMG_0004.JPG"/>
          <p:cNvPicPr>
            <a:picLocks noChangeAspect="1"/>
          </p:cNvPicPr>
          <p:nvPr/>
        </p:nvPicPr>
        <p:blipFill>
          <a:blip r:embed="rId3" cstate="print"/>
          <a:stretch>
            <a:fillRect/>
          </a:stretch>
        </p:blipFill>
        <p:spPr>
          <a:xfrm>
            <a:off x="304800" y="2971800"/>
            <a:ext cx="3632200" cy="2724150"/>
          </a:xfrm>
          <a:prstGeom prst="rect">
            <a:avLst/>
          </a:prstGeom>
          <a:ln w="3175">
            <a:solidFill>
              <a:schemeClr val="tx1"/>
            </a:solidFill>
          </a:ln>
        </p:spPr>
      </p:pic>
      <p:sp>
        <p:nvSpPr>
          <p:cNvPr id="10" name="TextBox 9"/>
          <p:cNvSpPr txBox="1"/>
          <p:nvPr/>
        </p:nvSpPr>
        <p:spPr>
          <a:xfrm>
            <a:off x="304800" y="5791200"/>
            <a:ext cx="36576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t>Colbert County -</a:t>
            </a:r>
          </a:p>
          <a:p>
            <a:pPr algn="ctr"/>
            <a:r>
              <a:rPr lang="en-US" sz="1600" dirty="0"/>
              <a:t>Bridge Replacement</a:t>
            </a:r>
          </a:p>
        </p:txBody>
      </p:sp>
    </p:spTree>
  </p:cSld>
  <p:clrMapOvr>
    <a:masterClrMapping/>
  </p:clrMapOvr>
  <p:transition spd="med">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5F50E3F8B8C44D9EA5BD2549956CF2" ma:contentTypeVersion="12" ma:contentTypeDescription="Create a new document." ma:contentTypeScope="" ma:versionID="f2691c27c4d3d8d86a57287bda33e3e4">
  <xsd:schema xmlns:xsd="http://www.w3.org/2001/XMLSchema" xmlns:xs="http://www.w3.org/2001/XMLSchema" xmlns:p="http://schemas.microsoft.com/office/2006/metadata/properties" xmlns:ns2="ead14a2b-0901-4851-9135-e440dd1a60d2" xmlns:ns3="bc761791-33a0-47b7-8145-9d3c2515a3a0" targetNamespace="http://schemas.microsoft.com/office/2006/metadata/properties" ma:root="true" ma:fieldsID="8e6ae30fa684a8f4a4319245b74a7f16" ns2:_="" ns3:_="">
    <xsd:import namespace="ead14a2b-0901-4851-9135-e440dd1a60d2"/>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14a2b-0901-4851-9135-e440dd1a6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dbdce9-60e9-41e5-8608-85a453d2888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985699-f427-45a7-93a3-105b7de166ff}" ma:internalName="TaxCatchAll" ma:showField="CatchAllData" ma:web="bc761791-33a0-47b7-8145-9d3c2515a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8FD4C2-3155-4196-AB17-3DF54A3E7BB2}"/>
</file>

<file path=customXml/itemProps2.xml><?xml version="1.0" encoding="utf-8"?>
<ds:datastoreItem xmlns:ds="http://schemas.openxmlformats.org/officeDocument/2006/customXml" ds:itemID="{7129FDF4-BAE6-4554-8882-38DBAA036CC8}"/>
</file>

<file path=docProps/app.xml><?xml version="1.0" encoding="utf-8"?>
<Properties xmlns="http://schemas.openxmlformats.org/officeDocument/2006/extended-properties" xmlns:vt="http://schemas.openxmlformats.org/officeDocument/2006/docPropsVTypes">
  <Template/>
  <TotalTime>4324</TotalTime>
  <Words>923</Words>
  <Application>Microsoft Office PowerPoint</Application>
  <PresentationFormat>On-screen Show (4:3)</PresentationFormat>
  <Paragraphs>130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Bookman Old Style</vt:lpstr>
      <vt:lpstr>Calibri</vt:lpstr>
      <vt:lpstr>Trebuchet MS</vt:lpstr>
      <vt:lpstr>Wingdings</vt:lpstr>
      <vt:lpstr>Wingdings 2</vt:lpstr>
      <vt:lpstr>Opulent</vt:lpstr>
      <vt:lpstr>Community and Economic Development (ced) Division                Community Development                      Block Grant (CDBG) ProgRam </vt:lpstr>
      <vt:lpstr>PowerPoint Presentation</vt:lpstr>
      <vt:lpstr>Community Development Block Grant (CDBG) Program</vt:lpstr>
      <vt:lpstr>CDBG Program</vt:lpstr>
      <vt:lpstr>CDBG Program Grant Fund Categories</vt:lpstr>
      <vt:lpstr>CDBG Program Grant Ceilings for Program Year 2023</vt:lpstr>
      <vt:lpstr>Examples of CDBG Projects 1982-Present</vt:lpstr>
      <vt:lpstr>CDBG Program Small City Fund, Large City Fund, and County Fund (competitive funds)</vt:lpstr>
      <vt:lpstr>CDBG Program Community Enhancement Fund</vt:lpstr>
      <vt:lpstr>CDBG Program Economic Development Fund</vt:lpstr>
      <vt:lpstr>CDBG Program Planning Fund</vt:lpstr>
      <vt:lpstr>CDBG Program Success Story: Town of Columbia</vt:lpstr>
      <vt:lpstr>PowerPoint Presentation</vt:lpstr>
      <vt:lpstr>PowerPoint Presentation</vt:lpstr>
    </vt:vector>
  </TitlesOfParts>
  <Company>ADECA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Section/Program Name</dc:title>
  <dc:creator>Elaine.Webster</dc:creator>
  <cp:lastModifiedBy>Prince, Tonika</cp:lastModifiedBy>
  <cp:revision>347</cp:revision>
  <cp:lastPrinted>2023-04-10T22:47:11Z</cp:lastPrinted>
  <dcterms:created xsi:type="dcterms:W3CDTF">2012-08-16T19:54:22Z</dcterms:created>
  <dcterms:modified xsi:type="dcterms:W3CDTF">2023-04-12T12:59:01Z</dcterms:modified>
</cp:coreProperties>
</file>