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8"/>
  </p:notesMasterIdLst>
  <p:sldIdLst>
    <p:sldId id="258" r:id="rId5"/>
    <p:sldId id="290" r:id="rId6"/>
    <p:sldId id="3415" r:id="rId7"/>
    <p:sldId id="3416" r:id="rId8"/>
    <p:sldId id="265" r:id="rId9"/>
    <p:sldId id="3394" r:id="rId10"/>
    <p:sldId id="3274" r:id="rId11"/>
    <p:sldId id="3419" r:id="rId12"/>
    <p:sldId id="3393" r:id="rId13"/>
    <p:sldId id="3276" r:id="rId14"/>
    <p:sldId id="3417" r:id="rId15"/>
    <p:sldId id="3418" r:id="rId16"/>
    <p:sldId id="3278" r:id="rId17"/>
    <p:sldId id="3283" r:id="rId18"/>
    <p:sldId id="3420" r:id="rId19"/>
    <p:sldId id="3391" r:id="rId20"/>
    <p:sldId id="3236" r:id="rId21"/>
    <p:sldId id="3421" r:id="rId22"/>
    <p:sldId id="3390" r:id="rId23"/>
    <p:sldId id="3223" r:id="rId24"/>
    <p:sldId id="3389" r:id="rId25"/>
    <p:sldId id="3388" r:id="rId26"/>
    <p:sldId id="3382" r:id="rId2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793316-30F3-5FDA-A0A4-3602200F84B0}" name="Jordan Shapiro" initials="JS" userId="S::jshapiro@ctcnet.us::342f1420-7b89-49d0-90eb-5b076e31f700" providerId="AD"/>
  <p188:author id="{C8117947-9197-AB0E-C03E-10AD86850B84}" name="Julie Elias" initials="JE" userId="S::jelias@ctcnet.us::4a10118b-6e38-47ad-8fef-925e287108dd" providerId="AD"/>
  <p188:author id="{773A1C5E-3941-D1DF-C57B-5272338ABDE9}" name="Gillian Chisholm" initials="GC" userId="S::gchisholm@ctcnet.us::3e00ee1b-91c0-4b99-9c02-e425565742fb" providerId="AD"/>
  <p188:author id="{E6C8479E-768D-8683-A205-119627573D52}" name="Andy Spurgeon" initials="AS" userId="S::aspurgeon@ctcnet.us::2083aaf2-f715-4b0d-8d1f-e8021948cfa6" providerId="AD"/>
  <p188:author id="{42AD7BEC-2EAB-B40E-767F-FF5DB83ABAA4}" name="Mala Goodrich" initials="MG" userId="S::mgoodrich@ctcnet.us::27919c37-1a0b-47a4-8fb7-6ff0e1c7533f" providerId="AD"/>
  <p188:author id="{378AFAF7-D84E-50C6-807C-7EECC762A403}" name="Ziggy Rivkin-Fish" initials="ZRF" userId="S::zrivkinfish@ctcnet.us::be2c664b-ef01-4462-bf07-a64d355209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451"/>
    <a:srgbClr val="F5C445"/>
    <a:srgbClr val="0FB5A2"/>
    <a:srgbClr val="BFBFBF"/>
    <a:srgbClr val="32CC99"/>
    <a:srgbClr val="EDF5FF"/>
    <a:srgbClr val="2E82B3"/>
    <a:srgbClr val="F9DB91"/>
    <a:srgbClr val="33CC99"/>
    <a:srgbClr val="7091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6D6259-50E7-45EA-B6B5-991B97DF4051}" v="55" dt="2023-07-31T13:08:17.983"/>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 Dorothy" userId="5a3db42d-28ad-483f-8d2f-b08969fab6b3" providerId="ADAL" clId="{3DD48A91-11F8-4023-BF4C-81F9A2BCD41F}"/>
    <pc:docChg chg="modSld">
      <pc:chgData name="May, Dorothy" userId="5a3db42d-28ad-483f-8d2f-b08969fab6b3" providerId="ADAL" clId="{3DD48A91-11F8-4023-BF4C-81F9A2BCD41F}" dt="2023-07-31T13:57:33.731" v="10" actId="6549"/>
      <pc:docMkLst>
        <pc:docMk/>
      </pc:docMkLst>
      <pc:sldChg chg="modSp mod">
        <pc:chgData name="May, Dorothy" userId="5a3db42d-28ad-483f-8d2f-b08969fab6b3" providerId="ADAL" clId="{3DD48A91-11F8-4023-BF4C-81F9A2BCD41F}" dt="2023-07-31T13:57:02.436" v="9" actId="20577"/>
        <pc:sldMkLst>
          <pc:docMk/>
          <pc:sldMk cId="4113150798" sldId="3274"/>
        </pc:sldMkLst>
        <pc:spChg chg="mod">
          <ac:chgData name="May, Dorothy" userId="5a3db42d-28ad-483f-8d2f-b08969fab6b3" providerId="ADAL" clId="{3DD48A91-11F8-4023-BF4C-81F9A2BCD41F}" dt="2023-07-31T13:57:02.436" v="9" actId="20577"/>
          <ac:spMkLst>
            <pc:docMk/>
            <pc:sldMk cId="4113150798" sldId="3274"/>
            <ac:spMk id="6" creationId="{11FF4C76-1C8B-E03F-ECEE-440A7A2AEEA2}"/>
          </ac:spMkLst>
        </pc:spChg>
      </pc:sldChg>
      <pc:sldChg chg="modSp mod">
        <pc:chgData name="May, Dorothy" userId="5a3db42d-28ad-483f-8d2f-b08969fab6b3" providerId="ADAL" clId="{3DD48A91-11F8-4023-BF4C-81F9A2BCD41F}" dt="2023-07-31T13:57:33.731" v="10" actId="6549"/>
        <pc:sldMkLst>
          <pc:docMk/>
          <pc:sldMk cId="2661684780" sldId="3276"/>
        </pc:sldMkLst>
        <pc:spChg chg="mod">
          <ac:chgData name="May, Dorothy" userId="5a3db42d-28ad-483f-8d2f-b08969fab6b3" providerId="ADAL" clId="{3DD48A91-11F8-4023-BF4C-81F9A2BCD41F}" dt="2023-07-31T13:57:33.731" v="10" actId="6549"/>
          <ac:spMkLst>
            <pc:docMk/>
            <pc:sldMk cId="2661684780" sldId="3276"/>
            <ac:spMk id="11" creationId="{B96CC7B6-C055-D135-3979-F3EDF93D42AB}"/>
          </ac:spMkLst>
        </pc:spChg>
      </pc:sldChg>
      <pc:sldChg chg="modSp mod">
        <pc:chgData name="May, Dorothy" userId="5a3db42d-28ad-483f-8d2f-b08969fab6b3" providerId="ADAL" clId="{3DD48A91-11F8-4023-BF4C-81F9A2BCD41F}" dt="2023-07-31T13:55:58.328" v="2" actId="20577"/>
        <pc:sldMkLst>
          <pc:docMk/>
          <pc:sldMk cId="2381360896" sldId="3283"/>
        </pc:sldMkLst>
        <pc:spChg chg="mod">
          <ac:chgData name="May, Dorothy" userId="5a3db42d-28ad-483f-8d2f-b08969fab6b3" providerId="ADAL" clId="{3DD48A91-11F8-4023-BF4C-81F9A2BCD41F}" dt="2023-07-31T13:55:58.328" v="2" actId="20577"/>
          <ac:spMkLst>
            <pc:docMk/>
            <pc:sldMk cId="2381360896" sldId="3283"/>
            <ac:spMk id="17" creationId="{B1CECFFA-613A-3855-5BF6-66C5E4D8F8EB}"/>
          </ac:spMkLst>
        </pc:spChg>
      </pc:sldChg>
      <pc:sldChg chg="modSp mod">
        <pc:chgData name="May, Dorothy" userId="5a3db42d-28ad-483f-8d2f-b08969fab6b3" providerId="ADAL" clId="{3DD48A91-11F8-4023-BF4C-81F9A2BCD41F}" dt="2023-07-31T13:56:06.509" v="6" actId="6549"/>
        <pc:sldMkLst>
          <pc:docMk/>
          <pc:sldMk cId="2323966772" sldId="3420"/>
        </pc:sldMkLst>
        <pc:spChg chg="mod">
          <ac:chgData name="May, Dorothy" userId="5a3db42d-28ad-483f-8d2f-b08969fab6b3" providerId="ADAL" clId="{3DD48A91-11F8-4023-BF4C-81F9A2BCD41F}" dt="2023-07-31T13:56:06.509" v="6" actId="6549"/>
          <ac:spMkLst>
            <pc:docMk/>
            <pc:sldMk cId="2323966772" sldId="3420"/>
            <ac:spMk id="14" creationId="{6C6CF522-C747-B610-85C8-2F20C0D98ECB}"/>
          </ac:spMkLst>
        </pc:spChg>
      </pc:sldChg>
      <pc:sldChg chg="modSp mod">
        <pc:chgData name="May, Dorothy" userId="5a3db42d-28ad-483f-8d2f-b08969fab6b3" providerId="ADAL" clId="{3DD48A91-11F8-4023-BF4C-81F9A2BCD41F}" dt="2023-07-31T13:56:30.503" v="8" actId="20577"/>
        <pc:sldMkLst>
          <pc:docMk/>
          <pc:sldMk cId="1569543752" sldId="3421"/>
        </pc:sldMkLst>
        <pc:spChg chg="mod">
          <ac:chgData name="May, Dorothy" userId="5a3db42d-28ad-483f-8d2f-b08969fab6b3" providerId="ADAL" clId="{3DD48A91-11F8-4023-BF4C-81F9A2BCD41F}" dt="2023-07-31T13:56:30.503" v="8" actId="20577"/>
          <ac:spMkLst>
            <pc:docMk/>
            <pc:sldMk cId="1569543752" sldId="3421"/>
            <ac:spMk id="12" creationId="{48620B59-A6EF-D46A-BF41-CC147C223CD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7" name="Shape 397"/>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398" name="Shape 3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Gill Sans" panose="020B0502020104020203"/>
        <a:cs typeface="Gill Sans" panose="020B0502020104020203"/>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4780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9461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urple">
    <p:bg>
      <p:bgPr>
        <a:solidFill>
          <a:srgbClr val="242451"/>
        </a:solidFill>
        <a:effectLst/>
      </p:bgPr>
    </p:bg>
    <p:spTree>
      <p:nvGrpSpPr>
        <p:cNvPr id="1" name=""/>
        <p:cNvGrpSpPr/>
        <p:nvPr/>
      </p:nvGrpSpPr>
      <p:grpSpPr>
        <a:xfrm>
          <a:off x="0" y="0"/>
          <a:ext cx="0" cy="0"/>
          <a:chOff x="0" y="0"/>
          <a:chExt cx="0" cy="0"/>
        </a:xfrm>
      </p:grpSpPr>
      <p:sp>
        <p:nvSpPr>
          <p:cNvPr id="12" name="Title of the Presentation"/>
          <p:cNvSpPr txBox="1">
            <a:spLocks noGrp="1"/>
          </p:cNvSpPr>
          <p:nvPr>
            <p:ph type="body" sz="quarter" idx="21"/>
          </p:nvPr>
        </p:nvSpPr>
        <p:spPr>
          <a:xfrm>
            <a:off x="1707657" y="2159000"/>
            <a:ext cx="10915445" cy="2872581"/>
          </a:xfrm>
          <a:prstGeom prst="rect">
            <a:avLst/>
          </a:prstGeom>
        </p:spPr>
        <p:txBody>
          <a:bodyPr anchor="t">
            <a:spAutoFit/>
          </a:bodyPr>
          <a:lstStyle>
            <a:lvl1pPr marL="0" indent="0">
              <a:lnSpc>
                <a:spcPct val="90000"/>
              </a:lnSpc>
              <a:spcBef>
                <a:spcPts val="0"/>
              </a:spcBef>
              <a:buSzTx/>
              <a:buNone/>
              <a:defRPr sz="10000" b="1">
                <a:solidFill>
                  <a:srgbClr val="EDF5FF"/>
                </a:solidFill>
                <a:latin typeface="Georgia" panose="02040502050405020303" pitchFamily="18" charset="0"/>
                <a:ea typeface="Georgia" panose="02040502050405020303" pitchFamily="18" charset="0"/>
                <a:cs typeface="Georgia" panose="02040502050405020303" pitchFamily="18" charset="0"/>
                <a:sym typeface="Newsreader Bold"/>
              </a:defRPr>
            </a:lvl1pPr>
          </a:lstStyle>
          <a:p>
            <a:r>
              <a:t>Title of the Presentation</a:t>
            </a:r>
          </a:p>
        </p:txBody>
      </p:sp>
      <p:sp>
        <p:nvSpPr>
          <p:cNvPr id="13" name="Subhead of Presentation"/>
          <p:cNvSpPr txBox="1">
            <a:spLocks noGrp="1"/>
          </p:cNvSpPr>
          <p:nvPr>
            <p:ph type="body" sz="quarter" idx="22"/>
          </p:nvPr>
        </p:nvSpPr>
        <p:spPr>
          <a:xfrm>
            <a:off x="1707657" y="5359400"/>
            <a:ext cx="10915445" cy="587340"/>
          </a:xfrm>
          <a:prstGeom prst="rect">
            <a:avLst/>
          </a:prstGeom>
        </p:spPr>
        <p:txBody>
          <a:bodyPr anchor="t">
            <a:spAutoFit/>
          </a:bodyPr>
          <a:lstStyle>
            <a:lvl1pPr marL="0" indent="0">
              <a:lnSpc>
                <a:spcPct val="90000"/>
              </a:lnSpc>
              <a:spcBef>
                <a:spcPts val="0"/>
              </a:spcBef>
              <a:buSzTx/>
              <a:buNone/>
              <a:defRPr sz="35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14" name="Date of Presentation"/>
          <p:cNvSpPr txBox="1">
            <a:spLocks noGrp="1"/>
          </p:cNvSpPr>
          <p:nvPr>
            <p:ph type="body" sz="quarter" idx="23"/>
          </p:nvPr>
        </p:nvSpPr>
        <p:spPr>
          <a:xfrm>
            <a:off x="1707657" y="9194800"/>
            <a:ext cx="10915445" cy="545790"/>
          </a:xfrm>
          <a:prstGeom prst="rect">
            <a:avLst/>
          </a:prstGeom>
        </p:spPr>
        <p:txBody>
          <a:bodyPr anchor="t">
            <a:spAutoFit/>
          </a:bodyPr>
          <a:lstStyle>
            <a:lvl1pPr marL="0" indent="0">
              <a:lnSpc>
                <a:spcPct val="90000"/>
              </a:lnSpc>
              <a:spcBef>
                <a:spcPts val="0"/>
              </a:spcBef>
              <a:buSzTx/>
              <a:buNone/>
              <a:defRPr sz="3200" b="0" i="0">
                <a:solidFill>
                  <a:srgbClr val="EDF5FF"/>
                </a:solidFill>
                <a:latin typeface="Gill Sans" panose="020B0502020104020203" pitchFamily="34" charset="-79"/>
                <a:ea typeface="Gill Sans" panose="020B0502020104020203" pitchFamily="34" charset="-79"/>
                <a:cs typeface="Gill Sans" panose="020B0502020104020203" pitchFamily="34" charset="-79"/>
                <a:sym typeface="Nunito Sans Regular"/>
              </a:defRPr>
            </a:lvl1pPr>
          </a:lstStyle>
          <a:p>
            <a:r>
              <a:t>Date of Presentation</a:t>
            </a:r>
          </a:p>
        </p:txBody>
      </p:sp>
      <p:sp>
        <p:nvSpPr>
          <p:cNvPr id="4" name="Image">
            <a:extLst>
              <a:ext uri="{FF2B5EF4-FFF2-40B4-BE49-F238E27FC236}">
                <a16:creationId xmlns:a16="http://schemas.microsoft.com/office/drawing/2014/main" id="{027BF6E4-7324-B77F-449E-34EAEE2C02BD}"/>
              </a:ext>
            </a:extLst>
          </p:cNvPr>
          <p:cNvSpPr>
            <a:spLocks noGrp="1"/>
          </p:cNvSpPr>
          <p:nvPr>
            <p:ph type="pic" idx="24"/>
          </p:nvPr>
        </p:nvSpPr>
        <p:spPr>
          <a:xfrm>
            <a:off x="13676244" y="-1"/>
            <a:ext cx="10707756" cy="13716001"/>
          </a:xfrm>
          <a:prstGeom prst="rect">
            <a:avLst/>
          </a:prstGeom>
        </p:spPr>
        <p:txBody>
          <a:bodyPr lIns="91439" tIns="45719" rIns="91439" bIns="45719" anchor="t">
            <a:noAutofit/>
          </a:bodyPr>
          <a:lstStyle>
            <a:lvl1pPr>
              <a:defRPr>
                <a:cs typeface="Gill Sans" panose="020B0502020104020203"/>
              </a:defRPr>
            </a:lvl1pPr>
          </a:lstStyle>
          <a:p>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One-Column Text White">
    <p:bg>
      <p:bgPr>
        <a:solidFill>
          <a:srgbClr val="EDF5FF"/>
        </a:solidFill>
        <a:effectLst/>
      </p:bgPr>
    </p:bg>
    <p:spTree>
      <p:nvGrpSpPr>
        <p:cNvPr id="1" name=""/>
        <p:cNvGrpSpPr/>
        <p:nvPr/>
      </p:nvGrpSpPr>
      <p:grpSpPr>
        <a:xfrm>
          <a:off x="0" y="0"/>
          <a:ext cx="0" cy="0"/>
          <a:chOff x="0" y="0"/>
          <a:chExt cx="0" cy="0"/>
        </a:xfrm>
      </p:grpSpPr>
      <p:sp>
        <p:nvSpPr>
          <p:cNvPr id="89" name="Title of the Slide"/>
          <p:cNvSpPr txBox="1">
            <a:spLocks noGrp="1"/>
          </p:cNvSpPr>
          <p:nvPr>
            <p:ph type="body" sz="quarter" idx="21"/>
          </p:nvPr>
        </p:nvSpPr>
        <p:spPr>
          <a:xfrm>
            <a:off x="1326657" y="1524000"/>
            <a:ext cx="21730686" cy="1141338"/>
          </a:xfrm>
          <a:prstGeom prst="rect">
            <a:avLst/>
          </a:prstGeom>
        </p:spPr>
        <p:txBody>
          <a:bodyPr anchor="t">
            <a:spAutoFit/>
          </a:bodyPr>
          <a:lstStyle>
            <a:lvl1pPr marL="0" indent="0">
              <a:lnSpc>
                <a:spcPct val="90000"/>
              </a:lnSpc>
              <a:spcBef>
                <a:spcPts val="0"/>
              </a:spcBef>
              <a:buSzTx/>
              <a:buNone/>
              <a:defRPr sz="7500" b="1">
                <a:solidFill>
                  <a:srgbClr val="33CC99"/>
                </a:solidFill>
                <a:latin typeface="Georgia" panose="02040502050405020303" pitchFamily="18" charset="0"/>
                <a:ea typeface="Georgia" panose="02040502050405020303" pitchFamily="18" charset="0"/>
                <a:cs typeface="Georgia" panose="02040502050405020303" pitchFamily="18" charset="0"/>
                <a:sym typeface="Newsreader Bold"/>
              </a:defRPr>
            </a:lvl1pPr>
          </a:lstStyle>
          <a:p>
            <a:r>
              <a:t>Title of the Slide</a:t>
            </a:r>
          </a:p>
        </p:txBody>
      </p:sp>
      <p:sp>
        <p:nvSpPr>
          <p:cNvPr id="90" name="Subhead of Presentation"/>
          <p:cNvSpPr txBox="1">
            <a:spLocks noGrp="1"/>
          </p:cNvSpPr>
          <p:nvPr>
            <p:ph type="body" sz="quarter" idx="22" hasCustomPrompt="1"/>
          </p:nvPr>
        </p:nvSpPr>
        <p:spPr>
          <a:xfrm>
            <a:off x="1326657" y="3618805"/>
            <a:ext cx="21730686" cy="545790"/>
          </a:xfrm>
          <a:prstGeom prst="rect">
            <a:avLst/>
          </a:prstGeom>
        </p:spPr>
        <p:txBody>
          <a:bodyPr anchor="t">
            <a:spAutoFit/>
          </a:bodyPr>
          <a:lstStyle>
            <a:lvl1pPr marL="0" indent="0">
              <a:lnSpc>
                <a:spcPct val="90000"/>
              </a:lnSpc>
              <a:spcBef>
                <a:spcPts val="0"/>
              </a:spcBef>
              <a:buSzTx/>
              <a:buNone/>
              <a:defRPr sz="3200" b="1" i="0">
                <a:solidFill>
                  <a:srgbClr val="242451"/>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91" name="Title of Presentation  |  Page Number"/>
          <p:cNvSpPr txBox="1">
            <a:spLocks noGrp="1"/>
          </p:cNvSpPr>
          <p:nvPr>
            <p:ph type="body" sz="quarter" idx="23" hasCustomPrompt="1"/>
          </p:nvPr>
        </p:nvSpPr>
        <p:spPr>
          <a:xfrm>
            <a:off x="1301257" y="12303621"/>
            <a:ext cx="17536114" cy="434991"/>
          </a:xfrm>
          <a:prstGeom prst="rect">
            <a:avLst/>
          </a:prstGeom>
        </p:spPr>
        <p:txBody>
          <a:bodyPr anchor="t">
            <a:spAutoFit/>
          </a:bodyPr>
          <a:lstStyle>
            <a:lvl1pPr marL="0" indent="0">
              <a:lnSpc>
                <a:spcPct val="90000"/>
              </a:lnSpc>
              <a:spcBef>
                <a:spcPts val="0"/>
              </a:spcBef>
              <a:buSzTx/>
              <a:buNone/>
              <a:defRPr sz="2400" b="1" i="0">
                <a:solidFill>
                  <a:srgbClr val="212121"/>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Title of Presentation  |  </a:t>
            </a:r>
            <a:fld id="{63987E49-A98C-EA4D-A8B6-4C757E2B7F44}" type="slidenum">
              <a:rPr lang="en-US" smtClean="0"/>
              <a:t>‹#›</a:t>
            </a:fld>
            <a:endParaRPr/>
          </a:p>
        </p:txBody>
      </p:sp>
      <p:sp>
        <p:nvSpPr>
          <p:cNvPr id="92" name="Circle"/>
          <p:cNvSpPr/>
          <p:nvPr/>
        </p:nvSpPr>
        <p:spPr>
          <a:xfrm>
            <a:off x="22126078" y="12084050"/>
            <a:ext cx="959844" cy="959843"/>
          </a:xfrm>
          <a:prstGeom prst="ellipse">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cs typeface="Gill Sans" panose="020B0502020104020203"/>
            </a:endParaRPr>
          </a:p>
        </p:txBody>
      </p:sp>
      <p:pic>
        <p:nvPicPr>
          <p:cNvPr id="93" name="Image"/>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2416814" y="12313156"/>
            <a:ext cx="378371" cy="501628"/>
          </a:xfrm>
          <a:prstGeom prst="rect">
            <a:avLst/>
          </a:prstGeom>
          <a:ln w="12700">
            <a:miter lim="400000"/>
          </a:ln>
        </p:spPr>
      </p:pic>
      <p:sp>
        <p:nvSpPr>
          <p:cNvPr id="5" name="Text Placeholder 2">
            <a:extLst>
              <a:ext uri="{FF2B5EF4-FFF2-40B4-BE49-F238E27FC236}">
                <a16:creationId xmlns:a16="http://schemas.microsoft.com/office/drawing/2014/main" id="{0F628CAC-B788-1625-590B-BBB9975278F7}"/>
              </a:ext>
            </a:extLst>
          </p:cNvPr>
          <p:cNvSpPr>
            <a:spLocks noGrp="1"/>
          </p:cNvSpPr>
          <p:nvPr>
            <p:ph type="body" sz="quarter" idx="25" hasCustomPrompt="1"/>
          </p:nvPr>
        </p:nvSpPr>
        <p:spPr>
          <a:xfrm>
            <a:off x="1301258" y="4406900"/>
            <a:ext cx="21784168" cy="6684963"/>
          </a:xfrm>
          <a:prstGeom prst="rect">
            <a:avLst/>
          </a:prstGeom>
        </p:spPr>
        <p:txBody>
          <a:bodyPr anchor="t">
            <a:normAutofit/>
          </a:bodyPr>
          <a:lstStyle>
            <a:lvl1pPr marL="0" indent="0">
              <a:spcBef>
                <a:spcPts val="2000"/>
              </a:spcBef>
              <a:buFontTx/>
              <a:buNone/>
              <a:defRPr sz="2800" b="0" i="0">
                <a:solidFill>
                  <a:srgbClr val="212121"/>
                </a:solidFill>
                <a:latin typeface="Gill Sans" panose="020B0502020104020203" pitchFamily="34" charset="-79"/>
                <a:cs typeface="Gill Sans" panose="020B0502020104020203" pitchFamily="34" charset="-79"/>
              </a:defRPr>
            </a:lvl1pPr>
            <a:lvl2pPr marL="635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2pPr>
            <a:lvl3pPr marL="1270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3pPr>
            <a:lvl4pPr marL="1905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4pPr>
            <a:lvl5pPr marL="2540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5pPr>
          </a:lstStyle>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doluptation</a:t>
            </a:r>
            <a:r>
              <a:rPr lang="en-US"/>
              <a:t> </a:t>
            </a:r>
            <a:r>
              <a:rPr lang="en-US" err="1"/>
              <a:t>pellaboribus</a:t>
            </a:r>
            <a:r>
              <a:rPr lang="en-US"/>
              <a:t> </a:t>
            </a:r>
            <a:r>
              <a:rPr lang="en-US" err="1"/>
              <a:t>si</a:t>
            </a:r>
            <a:r>
              <a:rPr lang="en-US"/>
              <a:t> di </a:t>
            </a:r>
            <a:r>
              <a:rPr lang="en-US" err="1"/>
              <a:t>occus</a:t>
            </a:r>
            <a:r>
              <a:rPr lang="en-US"/>
              <a:t> </a:t>
            </a:r>
            <a:r>
              <a:rPr lang="en-US" err="1"/>
              <a:t>dolorro</a:t>
            </a:r>
            <a:r>
              <a:rPr lang="en-US"/>
              <a:t> quid </a:t>
            </a:r>
            <a:r>
              <a:rPr lang="en-US" err="1"/>
              <a:t>essita</a:t>
            </a:r>
            <a:r>
              <a:rPr lang="en-US"/>
              <a:t> </a:t>
            </a:r>
            <a:r>
              <a:rPr lang="en-US" err="1"/>
              <a:t>quam</a:t>
            </a:r>
            <a:r>
              <a:rPr lang="en-US"/>
              <a:t>, </a:t>
            </a:r>
            <a:r>
              <a:rPr lang="en-US" err="1"/>
              <a:t>ipic</a:t>
            </a:r>
            <a:r>
              <a:rPr lang="en-US"/>
              <a:t> </a:t>
            </a:r>
            <a:r>
              <a:rPr lang="en-US" err="1"/>
              <a:t>tecturerum</a:t>
            </a:r>
            <a:r>
              <a:rPr lang="en-US"/>
              <a:t> res </a:t>
            </a:r>
            <a:r>
              <a:rPr lang="en-US" err="1"/>
              <a:t>eatibus</a:t>
            </a:r>
            <a:r>
              <a:rPr lang="en-US"/>
              <a:t> </a:t>
            </a:r>
            <a:r>
              <a:rPr lang="en-US" err="1"/>
              <a:t>reperro</a:t>
            </a:r>
            <a:r>
              <a:rPr lang="en-US"/>
              <a:t> </a:t>
            </a:r>
            <a:r>
              <a:rPr lang="en-US" err="1"/>
              <a:t>consers</a:t>
            </a:r>
            <a:r>
              <a:rPr lang="en-US"/>
              <a:t> </a:t>
            </a:r>
            <a:r>
              <a:rPr lang="en-US" err="1"/>
              <a:t>picatium</a:t>
            </a:r>
            <a:r>
              <a:rPr lang="en-US"/>
              <a:t>, </a:t>
            </a:r>
            <a:r>
              <a:rPr lang="en-US" err="1"/>
              <a:t>aruptatusda</a:t>
            </a:r>
            <a:r>
              <a:rPr lang="en-US"/>
              <a:t> cone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One-Column Text Purple">
    <p:bg>
      <p:bgPr>
        <a:solidFill>
          <a:srgbClr val="242451"/>
        </a:solidFill>
        <a:effectLst/>
      </p:bgPr>
    </p:bg>
    <p:spTree>
      <p:nvGrpSpPr>
        <p:cNvPr id="1" name=""/>
        <p:cNvGrpSpPr/>
        <p:nvPr/>
      </p:nvGrpSpPr>
      <p:grpSpPr>
        <a:xfrm>
          <a:off x="0" y="0"/>
          <a:ext cx="0" cy="0"/>
          <a:chOff x="0" y="0"/>
          <a:chExt cx="0" cy="0"/>
        </a:xfrm>
      </p:grpSpPr>
      <p:sp>
        <p:nvSpPr>
          <p:cNvPr id="102" name="Circle"/>
          <p:cNvSpPr/>
          <p:nvPr/>
        </p:nvSpPr>
        <p:spPr>
          <a:xfrm>
            <a:off x="22126078" y="12084050"/>
            <a:ext cx="959844" cy="959843"/>
          </a:xfrm>
          <a:prstGeom prst="ellipse">
            <a:avLst/>
          </a:prstGeom>
          <a:solidFill>
            <a:srgbClr val="EDF5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cs typeface="Gill Sans" panose="020B0502020104020203"/>
            </a:endParaRPr>
          </a:p>
        </p:txBody>
      </p:sp>
      <p:pic>
        <p:nvPicPr>
          <p:cNvPr id="103" name="Image"/>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2416814" y="12313156"/>
            <a:ext cx="378371" cy="501628"/>
          </a:xfrm>
          <a:prstGeom prst="rect">
            <a:avLst/>
          </a:prstGeom>
          <a:ln w="12700">
            <a:miter lim="400000"/>
          </a:ln>
        </p:spPr>
      </p:pic>
      <p:sp>
        <p:nvSpPr>
          <p:cNvPr id="104" name="Title of the Slide"/>
          <p:cNvSpPr txBox="1">
            <a:spLocks noGrp="1"/>
          </p:cNvSpPr>
          <p:nvPr>
            <p:ph type="body" sz="quarter" idx="21"/>
          </p:nvPr>
        </p:nvSpPr>
        <p:spPr>
          <a:xfrm>
            <a:off x="1326657" y="1524000"/>
            <a:ext cx="21730686" cy="1159933"/>
          </a:xfrm>
          <a:prstGeom prst="rect">
            <a:avLst/>
          </a:prstGeom>
        </p:spPr>
        <p:txBody>
          <a:bodyPr anchor="t">
            <a:spAutoFit/>
          </a:bodyPr>
          <a:lstStyle>
            <a:lvl1pPr marL="0" indent="0">
              <a:lnSpc>
                <a:spcPct val="90000"/>
              </a:lnSpc>
              <a:spcBef>
                <a:spcPts val="0"/>
              </a:spcBef>
              <a:buSzTx/>
              <a:buNone/>
              <a:defRPr sz="7500">
                <a:solidFill>
                  <a:srgbClr val="33CC99"/>
                </a:solidFill>
                <a:latin typeface="Newsreader Bold"/>
                <a:ea typeface="Newsreader Bold"/>
                <a:cs typeface="Newsreader Bold"/>
                <a:sym typeface="Newsreader Bold"/>
              </a:defRPr>
            </a:lvl1pPr>
          </a:lstStyle>
          <a:p>
            <a:r>
              <a:t>Title of the Slide</a:t>
            </a:r>
          </a:p>
        </p:txBody>
      </p:sp>
      <p:sp>
        <p:nvSpPr>
          <p:cNvPr id="105" name="Subhead of Presentation"/>
          <p:cNvSpPr txBox="1">
            <a:spLocks noGrp="1"/>
          </p:cNvSpPr>
          <p:nvPr>
            <p:ph type="body" sz="quarter" idx="22"/>
          </p:nvPr>
        </p:nvSpPr>
        <p:spPr>
          <a:xfrm>
            <a:off x="1326657" y="3618805"/>
            <a:ext cx="21730686" cy="545790"/>
          </a:xfrm>
          <a:prstGeom prst="rect">
            <a:avLst/>
          </a:prstGeom>
        </p:spPr>
        <p:txBody>
          <a:bodyPr anchor="t">
            <a:spAutoFit/>
          </a:bodyPr>
          <a:lstStyle>
            <a:lvl1pPr marL="0" indent="0">
              <a:lnSpc>
                <a:spcPct val="90000"/>
              </a:lnSpc>
              <a:spcBef>
                <a:spcPts val="0"/>
              </a:spcBef>
              <a:buSzTx/>
              <a:buNone/>
              <a:defRPr sz="32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3" name="Text Placeholder 2">
            <a:extLst>
              <a:ext uri="{FF2B5EF4-FFF2-40B4-BE49-F238E27FC236}">
                <a16:creationId xmlns:a16="http://schemas.microsoft.com/office/drawing/2014/main" id="{82A6FED0-9953-8737-A84A-516EBAF26E36}"/>
              </a:ext>
            </a:extLst>
          </p:cNvPr>
          <p:cNvSpPr>
            <a:spLocks noGrp="1"/>
          </p:cNvSpPr>
          <p:nvPr>
            <p:ph type="body" sz="quarter" idx="25" hasCustomPrompt="1"/>
          </p:nvPr>
        </p:nvSpPr>
        <p:spPr>
          <a:xfrm>
            <a:off x="1301258" y="4406900"/>
            <a:ext cx="21784168" cy="6684963"/>
          </a:xfrm>
          <a:prstGeom prst="rect">
            <a:avLst/>
          </a:prstGeom>
        </p:spPr>
        <p:txBody>
          <a:bodyPr anchor="t">
            <a:normAutofit/>
          </a:bodyPr>
          <a:lstStyle>
            <a:lvl1pPr marL="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1pPr>
            <a:lvl2pPr marL="635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2pPr>
            <a:lvl3pPr marL="1270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3pPr>
            <a:lvl4pPr marL="1905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4pPr>
            <a:lvl5pPr marL="254000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5pPr>
          </a:lstStyle>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doluptation</a:t>
            </a:r>
            <a:r>
              <a:rPr lang="en-US"/>
              <a:t> </a:t>
            </a:r>
            <a:r>
              <a:rPr lang="en-US" err="1"/>
              <a:t>pellaboribus</a:t>
            </a:r>
            <a:r>
              <a:rPr lang="en-US"/>
              <a:t> </a:t>
            </a:r>
            <a:r>
              <a:rPr lang="en-US" err="1"/>
              <a:t>si</a:t>
            </a:r>
            <a:r>
              <a:rPr lang="en-US"/>
              <a:t> di </a:t>
            </a:r>
            <a:r>
              <a:rPr lang="en-US" err="1"/>
              <a:t>occus</a:t>
            </a:r>
            <a:r>
              <a:rPr lang="en-US"/>
              <a:t> </a:t>
            </a:r>
            <a:r>
              <a:rPr lang="en-US" err="1"/>
              <a:t>dolorro</a:t>
            </a:r>
            <a:r>
              <a:rPr lang="en-US"/>
              <a:t> quid </a:t>
            </a:r>
            <a:r>
              <a:rPr lang="en-US" err="1"/>
              <a:t>essita</a:t>
            </a:r>
            <a:r>
              <a:rPr lang="en-US"/>
              <a:t> </a:t>
            </a:r>
            <a:r>
              <a:rPr lang="en-US" err="1"/>
              <a:t>quam</a:t>
            </a:r>
            <a:r>
              <a:rPr lang="en-US"/>
              <a:t>, </a:t>
            </a:r>
            <a:r>
              <a:rPr lang="en-US" err="1"/>
              <a:t>ipic</a:t>
            </a:r>
            <a:r>
              <a:rPr lang="en-US"/>
              <a:t> </a:t>
            </a:r>
            <a:r>
              <a:rPr lang="en-US" err="1"/>
              <a:t>tecturerum</a:t>
            </a:r>
            <a:r>
              <a:rPr lang="en-US"/>
              <a:t> res </a:t>
            </a:r>
            <a:r>
              <a:rPr lang="en-US" err="1"/>
              <a:t>eatibus</a:t>
            </a:r>
            <a:r>
              <a:rPr lang="en-US"/>
              <a:t> </a:t>
            </a:r>
            <a:r>
              <a:rPr lang="en-US" err="1"/>
              <a:t>reperro</a:t>
            </a:r>
            <a:r>
              <a:rPr lang="en-US"/>
              <a:t> </a:t>
            </a:r>
            <a:r>
              <a:rPr lang="en-US" err="1"/>
              <a:t>consers</a:t>
            </a:r>
            <a:r>
              <a:rPr lang="en-US"/>
              <a:t> </a:t>
            </a:r>
            <a:r>
              <a:rPr lang="en-US" err="1"/>
              <a:t>picatium</a:t>
            </a:r>
            <a:r>
              <a:rPr lang="en-US"/>
              <a:t>, </a:t>
            </a:r>
            <a:r>
              <a:rPr lang="en-US" err="1"/>
              <a:t>aruptatusda</a:t>
            </a:r>
            <a:r>
              <a:rPr lang="en-US"/>
              <a:t> cone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p:txBody>
      </p:sp>
      <p:sp>
        <p:nvSpPr>
          <p:cNvPr id="4" name="Title of Presentation  |  Page Number">
            <a:extLst>
              <a:ext uri="{FF2B5EF4-FFF2-40B4-BE49-F238E27FC236}">
                <a16:creationId xmlns:a16="http://schemas.microsoft.com/office/drawing/2014/main" id="{64871EEF-1323-9ED3-B9B0-9BD60BEC0330}"/>
              </a:ext>
            </a:extLst>
          </p:cNvPr>
          <p:cNvSpPr txBox="1">
            <a:spLocks noGrp="1"/>
          </p:cNvSpPr>
          <p:nvPr>
            <p:ph type="body" sz="quarter" idx="26" hasCustomPrompt="1"/>
          </p:nvPr>
        </p:nvSpPr>
        <p:spPr>
          <a:xfrm>
            <a:off x="1301257" y="12303621"/>
            <a:ext cx="17536114" cy="434991"/>
          </a:xfrm>
          <a:prstGeom prst="rect">
            <a:avLst/>
          </a:prstGeom>
        </p:spPr>
        <p:txBody>
          <a:bodyPr anchor="t">
            <a:spAutoFit/>
          </a:bodyPr>
          <a:lstStyle>
            <a:lvl1pPr marL="0" indent="0">
              <a:lnSpc>
                <a:spcPct val="90000"/>
              </a:lnSpc>
              <a:spcBef>
                <a:spcPts val="0"/>
              </a:spcBef>
              <a:buSzTx/>
              <a:buNone/>
              <a:defRPr sz="24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rPr lang="en-US"/>
              <a:t>Title of Presentation  |  </a:t>
            </a:r>
            <a:fld id="{63987E49-A98C-EA4D-A8B6-4C757E2B7F44}" type="slidenum">
              <a:rPr lang="en-US" smtClean="0"/>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wo-Column Text">
    <p:bg>
      <p:bgPr>
        <a:solidFill>
          <a:srgbClr val="EDF5FF"/>
        </a:solidFill>
        <a:effectLst/>
      </p:bgPr>
    </p:bg>
    <p:spTree>
      <p:nvGrpSpPr>
        <p:cNvPr id="1" name=""/>
        <p:cNvGrpSpPr/>
        <p:nvPr/>
      </p:nvGrpSpPr>
      <p:grpSpPr>
        <a:xfrm>
          <a:off x="0" y="0"/>
          <a:ext cx="0" cy="0"/>
          <a:chOff x="0" y="0"/>
          <a:chExt cx="0" cy="0"/>
        </a:xfrm>
      </p:grpSpPr>
      <p:sp>
        <p:nvSpPr>
          <p:cNvPr id="120" name="Aborepel et ut quatem quis volore pliquunt incius am veliqui ditio. Erumqui illupis magnim que modi qui conseque nem rescia pe dolene sinumquia nullabo. Itas explis doluptus aut qui dolor aut facest as nos doluptation pellaboribus si di occus dolorro qui"/>
          <p:cNvSpPr txBox="1">
            <a:spLocks noGrp="1"/>
          </p:cNvSpPr>
          <p:nvPr>
            <p:ph type="body" sz="half" idx="24" hasCustomPrompt="1"/>
          </p:nvPr>
        </p:nvSpPr>
        <p:spPr>
          <a:xfrm>
            <a:off x="1326657" y="4406205"/>
            <a:ext cx="21730686" cy="5690990"/>
          </a:xfrm>
          <a:prstGeom prst="rect">
            <a:avLst/>
          </a:prstGeom>
        </p:spPr>
        <p:txBody>
          <a:bodyPr numCol="2" spcCol="1086534" anchor="t">
            <a:noAutofit/>
          </a:bodyPr>
          <a:lstStyle>
            <a:lvl1pPr marL="0" indent="0">
              <a:spcBef>
                <a:spcPts val="2000"/>
              </a:spcBef>
              <a:buNone/>
              <a:defRPr sz="2800" b="0" i="0">
                <a:solidFill>
                  <a:srgbClr val="212121"/>
                </a:solidFill>
                <a:latin typeface="Gill Sans" panose="020B0502020104020203" pitchFamily="34" charset="-79"/>
                <a:cs typeface="Gill Sans" panose="020B0502020104020203" pitchFamily="34" charset="-79"/>
              </a:defRPr>
            </a:lvl1pPr>
          </a:lstStyle>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doluptation</a:t>
            </a:r>
            <a:r>
              <a:rPr lang="en-US"/>
              <a:t> </a:t>
            </a:r>
            <a:r>
              <a:rPr lang="en-US" err="1"/>
              <a:t>pellaboribus</a:t>
            </a:r>
            <a:r>
              <a:rPr lang="en-US"/>
              <a:t> </a:t>
            </a:r>
            <a:r>
              <a:rPr lang="en-US" err="1"/>
              <a:t>si</a:t>
            </a:r>
            <a:r>
              <a:rPr lang="en-US"/>
              <a:t> di </a:t>
            </a:r>
            <a:r>
              <a:rPr lang="en-US" err="1"/>
              <a:t>occus</a:t>
            </a:r>
            <a:r>
              <a:rPr lang="en-US"/>
              <a:t> </a:t>
            </a:r>
            <a:r>
              <a:rPr lang="en-US" err="1"/>
              <a:t>dolorro</a:t>
            </a:r>
            <a:r>
              <a:rPr lang="en-US"/>
              <a:t> quid </a:t>
            </a:r>
            <a:r>
              <a:rPr lang="en-US" err="1"/>
              <a:t>essita</a:t>
            </a:r>
            <a:r>
              <a:rPr lang="en-US"/>
              <a:t> </a:t>
            </a:r>
            <a:r>
              <a:rPr lang="en-US" err="1"/>
              <a:t>quam</a:t>
            </a:r>
            <a:r>
              <a:rPr lang="en-US"/>
              <a:t>, </a:t>
            </a:r>
            <a:r>
              <a:rPr lang="en-US" err="1"/>
              <a:t>ipic</a:t>
            </a:r>
            <a:r>
              <a:rPr lang="en-US"/>
              <a:t> </a:t>
            </a:r>
            <a:r>
              <a:rPr lang="en-US" err="1"/>
              <a:t>tecturerum</a:t>
            </a:r>
            <a:r>
              <a:rPr lang="en-US"/>
              <a:t> res </a:t>
            </a:r>
            <a:r>
              <a:rPr lang="en-US" err="1"/>
              <a:t>eatibus</a:t>
            </a:r>
            <a:r>
              <a:rPr lang="en-US"/>
              <a:t> </a:t>
            </a:r>
            <a:r>
              <a:rPr lang="en-US" err="1"/>
              <a:t>reperro</a:t>
            </a:r>
            <a:r>
              <a:rPr lang="en-US"/>
              <a:t> </a:t>
            </a:r>
            <a:r>
              <a:rPr lang="en-US" err="1"/>
              <a:t>consers</a:t>
            </a:r>
            <a:r>
              <a:rPr lang="en-US"/>
              <a:t> </a:t>
            </a:r>
            <a:r>
              <a:rPr lang="en-US" err="1"/>
              <a:t>picatium</a:t>
            </a:r>
            <a:r>
              <a:rPr lang="en-US"/>
              <a:t>, </a:t>
            </a:r>
            <a:r>
              <a:rPr lang="en-US" err="1"/>
              <a:t>aruptatusda</a:t>
            </a:r>
            <a:r>
              <a:rPr lang="en-US"/>
              <a:t> cone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p:txBody>
      </p:sp>
      <p:sp>
        <p:nvSpPr>
          <p:cNvPr id="2" name="Title of the Slide">
            <a:extLst>
              <a:ext uri="{FF2B5EF4-FFF2-40B4-BE49-F238E27FC236}">
                <a16:creationId xmlns:a16="http://schemas.microsoft.com/office/drawing/2014/main" id="{7034357A-7EA5-67D7-0A1C-344E778B1DB5}"/>
              </a:ext>
            </a:extLst>
          </p:cNvPr>
          <p:cNvSpPr txBox="1">
            <a:spLocks noGrp="1"/>
          </p:cNvSpPr>
          <p:nvPr>
            <p:ph type="body" sz="quarter" idx="21"/>
          </p:nvPr>
        </p:nvSpPr>
        <p:spPr>
          <a:xfrm>
            <a:off x="1326657" y="1524000"/>
            <a:ext cx="21730686" cy="1141338"/>
          </a:xfrm>
          <a:prstGeom prst="rect">
            <a:avLst/>
          </a:prstGeom>
        </p:spPr>
        <p:txBody>
          <a:bodyPr anchor="t">
            <a:spAutoFit/>
          </a:bodyPr>
          <a:lstStyle>
            <a:lvl1pPr marL="0" indent="0">
              <a:lnSpc>
                <a:spcPct val="90000"/>
              </a:lnSpc>
              <a:spcBef>
                <a:spcPts val="0"/>
              </a:spcBef>
              <a:buSzTx/>
              <a:buNone/>
              <a:defRPr sz="7500" b="1">
                <a:solidFill>
                  <a:srgbClr val="33CC99"/>
                </a:solidFill>
                <a:latin typeface="Georgia" panose="02040502050405020303" pitchFamily="18" charset="0"/>
                <a:ea typeface="Georgia" panose="02040502050405020303" pitchFamily="18" charset="0"/>
                <a:cs typeface="Georgia" panose="02040502050405020303" pitchFamily="18" charset="0"/>
                <a:sym typeface="Newsreader Bold"/>
              </a:defRPr>
            </a:lvl1pPr>
          </a:lstStyle>
          <a:p>
            <a:r>
              <a:t>Title of the Slide</a:t>
            </a:r>
          </a:p>
        </p:txBody>
      </p:sp>
      <p:sp>
        <p:nvSpPr>
          <p:cNvPr id="3" name="Subhead of Presentation">
            <a:extLst>
              <a:ext uri="{FF2B5EF4-FFF2-40B4-BE49-F238E27FC236}">
                <a16:creationId xmlns:a16="http://schemas.microsoft.com/office/drawing/2014/main" id="{41985140-A859-C54F-4295-030ADA43C3B8}"/>
              </a:ext>
            </a:extLst>
          </p:cNvPr>
          <p:cNvSpPr txBox="1">
            <a:spLocks noGrp="1"/>
          </p:cNvSpPr>
          <p:nvPr>
            <p:ph type="body" sz="quarter" idx="22" hasCustomPrompt="1"/>
          </p:nvPr>
        </p:nvSpPr>
        <p:spPr>
          <a:xfrm>
            <a:off x="1326657" y="3618805"/>
            <a:ext cx="21730686" cy="545790"/>
          </a:xfrm>
          <a:prstGeom prst="rect">
            <a:avLst/>
          </a:prstGeom>
        </p:spPr>
        <p:txBody>
          <a:bodyPr anchor="t">
            <a:spAutoFit/>
          </a:bodyPr>
          <a:lstStyle>
            <a:lvl1pPr marL="0" indent="0">
              <a:lnSpc>
                <a:spcPct val="90000"/>
              </a:lnSpc>
              <a:spcBef>
                <a:spcPts val="0"/>
              </a:spcBef>
              <a:buSzTx/>
              <a:buNone/>
              <a:defRPr sz="3200" b="1" i="0">
                <a:solidFill>
                  <a:srgbClr val="242451"/>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4" name="Title of Presentation  |  Page Number">
            <a:extLst>
              <a:ext uri="{FF2B5EF4-FFF2-40B4-BE49-F238E27FC236}">
                <a16:creationId xmlns:a16="http://schemas.microsoft.com/office/drawing/2014/main" id="{90E14595-D6F8-461A-0F8E-39BE1DAA38C5}"/>
              </a:ext>
            </a:extLst>
          </p:cNvPr>
          <p:cNvSpPr txBox="1">
            <a:spLocks noGrp="1"/>
          </p:cNvSpPr>
          <p:nvPr>
            <p:ph type="body" sz="quarter" idx="23" hasCustomPrompt="1"/>
          </p:nvPr>
        </p:nvSpPr>
        <p:spPr>
          <a:xfrm>
            <a:off x="1301257" y="12303621"/>
            <a:ext cx="17536114" cy="434991"/>
          </a:xfrm>
          <a:prstGeom prst="rect">
            <a:avLst/>
          </a:prstGeom>
        </p:spPr>
        <p:txBody>
          <a:bodyPr anchor="t">
            <a:spAutoFit/>
          </a:bodyPr>
          <a:lstStyle>
            <a:lvl1pPr marL="0" indent="0">
              <a:lnSpc>
                <a:spcPct val="90000"/>
              </a:lnSpc>
              <a:spcBef>
                <a:spcPts val="0"/>
              </a:spcBef>
              <a:buSzTx/>
              <a:buNone/>
              <a:defRPr sz="2400" b="1" i="0">
                <a:solidFill>
                  <a:srgbClr val="212121"/>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rPr lang="en-US"/>
              <a:t>Title of Presentation  |  </a:t>
            </a:r>
            <a:fld id="{63987E49-A98C-EA4D-A8B6-4C757E2B7F44}" type="slidenum">
              <a:rPr lang="en-US" smtClean="0"/>
              <a:pPr/>
              <a:t>‹#›</a:t>
            </a:fld>
            <a:endParaRPr/>
          </a:p>
        </p:txBody>
      </p:sp>
      <p:sp>
        <p:nvSpPr>
          <p:cNvPr id="5" name="Circle">
            <a:extLst>
              <a:ext uri="{FF2B5EF4-FFF2-40B4-BE49-F238E27FC236}">
                <a16:creationId xmlns:a16="http://schemas.microsoft.com/office/drawing/2014/main" id="{70D02CEB-A68B-BFBC-3351-73AF9F4F5FEA}"/>
              </a:ext>
            </a:extLst>
          </p:cNvPr>
          <p:cNvSpPr/>
          <p:nvPr userDrawn="1"/>
        </p:nvSpPr>
        <p:spPr>
          <a:xfrm>
            <a:off x="22126078" y="12084050"/>
            <a:ext cx="959844" cy="959843"/>
          </a:xfrm>
          <a:prstGeom prst="ellipse">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cs typeface="Gill Sans" panose="020B0502020104020203"/>
            </a:endParaRPr>
          </a:p>
        </p:txBody>
      </p:sp>
      <p:pic>
        <p:nvPicPr>
          <p:cNvPr id="6" name="Image">
            <a:extLst>
              <a:ext uri="{FF2B5EF4-FFF2-40B4-BE49-F238E27FC236}">
                <a16:creationId xmlns:a16="http://schemas.microsoft.com/office/drawing/2014/main" id="{BEAFEB6A-1270-A959-AE66-087D42038F0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2416814" y="12313156"/>
            <a:ext cx="378371" cy="501628"/>
          </a:xfrm>
          <a:prstGeom prst="rect">
            <a:avLst/>
          </a:prstGeom>
          <a:ln w="12700">
            <a:miter lim="400000"/>
          </a:ln>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Text with Photo Right Purple">
    <p:bg>
      <p:bgPr>
        <a:solidFill>
          <a:srgbClr val="242451"/>
        </a:solidFill>
        <a:effectLst/>
      </p:bgPr>
    </p:bg>
    <p:spTree>
      <p:nvGrpSpPr>
        <p:cNvPr id="1" name=""/>
        <p:cNvGrpSpPr/>
        <p:nvPr/>
      </p:nvGrpSpPr>
      <p:grpSpPr>
        <a:xfrm>
          <a:off x="0" y="0"/>
          <a:ext cx="0" cy="0"/>
          <a:chOff x="0" y="0"/>
          <a:chExt cx="0" cy="0"/>
        </a:xfrm>
      </p:grpSpPr>
      <p:sp>
        <p:nvSpPr>
          <p:cNvPr id="2" name="Image">
            <a:extLst>
              <a:ext uri="{FF2B5EF4-FFF2-40B4-BE49-F238E27FC236}">
                <a16:creationId xmlns:a16="http://schemas.microsoft.com/office/drawing/2014/main" id="{06001B47-7D5E-249A-C347-69A023FA4F2A}"/>
              </a:ext>
            </a:extLst>
          </p:cNvPr>
          <p:cNvSpPr>
            <a:spLocks noGrp="1"/>
          </p:cNvSpPr>
          <p:nvPr>
            <p:ph type="pic" idx="25"/>
          </p:nvPr>
        </p:nvSpPr>
        <p:spPr>
          <a:xfrm>
            <a:off x="13676244" y="-536713"/>
            <a:ext cx="11330608" cy="12046227"/>
          </a:xfrm>
          <a:prstGeom prst="roundRect">
            <a:avLst>
              <a:gd name="adj" fmla="val 3115"/>
            </a:avLst>
          </a:prstGeom>
        </p:spPr>
        <p:txBody>
          <a:bodyPr lIns="91439" tIns="45719" rIns="91439" bIns="45719" anchor="t">
            <a:noAutofit/>
          </a:bodyPr>
          <a:lstStyle>
            <a:lvl1pPr>
              <a:defRPr>
                <a:cs typeface="Gill Sans" panose="020B0502020104020203"/>
              </a:defRPr>
            </a:lvl1pPr>
          </a:lstStyle>
          <a:p>
            <a:endParaRPr dirty="0"/>
          </a:p>
        </p:txBody>
      </p:sp>
      <p:sp>
        <p:nvSpPr>
          <p:cNvPr id="3" name="Title of the Slide">
            <a:extLst>
              <a:ext uri="{FF2B5EF4-FFF2-40B4-BE49-F238E27FC236}">
                <a16:creationId xmlns:a16="http://schemas.microsoft.com/office/drawing/2014/main" id="{2F8143A4-3FA1-93CF-43AC-12262EFFFB57}"/>
              </a:ext>
            </a:extLst>
          </p:cNvPr>
          <p:cNvSpPr txBox="1">
            <a:spLocks noGrp="1"/>
          </p:cNvSpPr>
          <p:nvPr>
            <p:ph type="body" sz="quarter" idx="26"/>
          </p:nvPr>
        </p:nvSpPr>
        <p:spPr>
          <a:xfrm>
            <a:off x="1326657" y="1524000"/>
            <a:ext cx="11553322" cy="1141338"/>
          </a:xfrm>
          <a:prstGeom prst="rect">
            <a:avLst/>
          </a:prstGeom>
        </p:spPr>
        <p:txBody>
          <a:bodyPr wrap="square" anchor="t">
            <a:spAutoFit/>
          </a:bodyPr>
          <a:lstStyle>
            <a:lvl1pPr marL="0" indent="0">
              <a:lnSpc>
                <a:spcPct val="90000"/>
              </a:lnSpc>
              <a:spcBef>
                <a:spcPts val="0"/>
              </a:spcBef>
              <a:buSzTx/>
              <a:buNone/>
              <a:defRPr sz="7500" b="1">
                <a:solidFill>
                  <a:srgbClr val="33CC99"/>
                </a:solidFill>
                <a:latin typeface="Georgia" panose="02040502050405020303" pitchFamily="18" charset="0"/>
                <a:ea typeface="Georgia" panose="02040502050405020303" pitchFamily="18" charset="0"/>
                <a:cs typeface="Georgia" panose="02040502050405020303" pitchFamily="18" charset="0"/>
                <a:sym typeface="Newsreader Bold"/>
              </a:defRPr>
            </a:lvl1pPr>
          </a:lstStyle>
          <a:p>
            <a:r>
              <a:t>Title of the Slide</a:t>
            </a:r>
          </a:p>
        </p:txBody>
      </p:sp>
      <p:sp>
        <p:nvSpPr>
          <p:cNvPr id="4" name="Aborepel et ut quatem quis volore pliquunt incius am veliqui ditio. Erumqui illupis magnim que modi qui conseque nem rescia pe dolene sinumquia nullabo. Itas explis doluptus aut qui dolor aut facest as nos doluptation pellaboribus si di occus dolorro qui">
            <a:extLst>
              <a:ext uri="{FF2B5EF4-FFF2-40B4-BE49-F238E27FC236}">
                <a16:creationId xmlns:a16="http://schemas.microsoft.com/office/drawing/2014/main" id="{AEEF7F9B-F3D6-5603-0378-DA70386D2B97}"/>
              </a:ext>
            </a:extLst>
          </p:cNvPr>
          <p:cNvSpPr txBox="1">
            <a:spLocks noGrp="1"/>
          </p:cNvSpPr>
          <p:nvPr>
            <p:ph type="body" sz="half" idx="27" hasCustomPrompt="1"/>
          </p:nvPr>
        </p:nvSpPr>
        <p:spPr>
          <a:xfrm>
            <a:off x="1326657" y="4406204"/>
            <a:ext cx="11553322" cy="7103309"/>
          </a:xfrm>
          <a:prstGeom prst="rect">
            <a:avLst/>
          </a:prstGeom>
        </p:spPr>
        <p:txBody>
          <a:bodyPr anchor="t">
            <a:noAutofit/>
          </a:bodyPr>
          <a:lstStyle>
            <a:lvl1pPr marL="0" indent="0">
              <a:spcBef>
                <a:spcPts val="2000"/>
              </a:spcBef>
              <a:buFontTx/>
              <a:buNone/>
              <a:defRPr sz="2800" b="0" i="0">
                <a:solidFill>
                  <a:srgbClr val="EDF6FF"/>
                </a:solidFill>
                <a:latin typeface="Gill Sans" panose="020B0502020104020203" pitchFamily="34" charset="-79"/>
                <a:cs typeface="Gill Sans" panose="020B0502020104020203" pitchFamily="34" charset="-79"/>
              </a:defRPr>
            </a:lvl1pPr>
          </a:lstStyle>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doluptation</a:t>
            </a:r>
            <a:r>
              <a:rPr lang="en-US"/>
              <a:t> </a:t>
            </a:r>
            <a:r>
              <a:rPr lang="en-US" err="1"/>
              <a:t>pellaboribus</a:t>
            </a:r>
            <a:r>
              <a:rPr lang="en-US"/>
              <a:t> </a:t>
            </a:r>
            <a:r>
              <a:rPr lang="en-US" err="1"/>
              <a:t>si</a:t>
            </a:r>
            <a:r>
              <a:rPr lang="en-US"/>
              <a:t> di </a:t>
            </a:r>
            <a:r>
              <a:rPr lang="en-US" err="1"/>
              <a:t>occus</a:t>
            </a:r>
            <a:r>
              <a:rPr lang="en-US"/>
              <a:t> </a:t>
            </a:r>
            <a:r>
              <a:rPr lang="en-US" err="1"/>
              <a:t>dolorro</a:t>
            </a:r>
            <a:r>
              <a:rPr lang="en-US"/>
              <a:t> quid </a:t>
            </a:r>
            <a:r>
              <a:rPr lang="en-US" err="1"/>
              <a:t>essita</a:t>
            </a:r>
            <a:r>
              <a:rPr lang="en-US"/>
              <a:t> </a:t>
            </a:r>
            <a:r>
              <a:rPr lang="en-US" err="1"/>
              <a:t>quam</a:t>
            </a:r>
            <a:r>
              <a:rPr lang="en-US"/>
              <a:t>, </a:t>
            </a:r>
            <a:r>
              <a:rPr lang="en-US" err="1"/>
              <a:t>ipic</a:t>
            </a:r>
            <a:r>
              <a:rPr lang="en-US"/>
              <a:t> </a:t>
            </a:r>
            <a:r>
              <a:rPr lang="en-US" err="1"/>
              <a:t>tecturerum</a:t>
            </a:r>
            <a:r>
              <a:rPr lang="en-US"/>
              <a:t> res </a:t>
            </a:r>
            <a:r>
              <a:rPr lang="en-US" err="1"/>
              <a:t>eatibus</a:t>
            </a:r>
            <a:r>
              <a:rPr lang="en-US"/>
              <a:t> </a:t>
            </a:r>
            <a:r>
              <a:rPr lang="en-US" err="1"/>
              <a:t>reperro</a:t>
            </a:r>
            <a:r>
              <a:rPr lang="en-US"/>
              <a:t> </a:t>
            </a:r>
            <a:r>
              <a:rPr lang="en-US" err="1"/>
              <a:t>consers</a:t>
            </a:r>
            <a:r>
              <a:rPr lang="en-US"/>
              <a:t> </a:t>
            </a:r>
            <a:r>
              <a:rPr lang="en-US" err="1"/>
              <a:t>picatium</a:t>
            </a:r>
            <a:r>
              <a:rPr lang="en-US"/>
              <a:t>, </a:t>
            </a:r>
            <a:r>
              <a:rPr lang="en-US" err="1"/>
              <a:t>aruptatusda</a:t>
            </a:r>
            <a:r>
              <a:rPr lang="en-US"/>
              <a:t> cone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p:txBody>
      </p:sp>
      <p:sp>
        <p:nvSpPr>
          <p:cNvPr id="5" name="Subhead of Presentation">
            <a:extLst>
              <a:ext uri="{FF2B5EF4-FFF2-40B4-BE49-F238E27FC236}">
                <a16:creationId xmlns:a16="http://schemas.microsoft.com/office/drawing/2014/main" id="{ABAD4E51-8AC6-47D4-35F9-F6CB474125D4}"/>
              </a:ext>
            </a:extLst>
          </p:cNvPr>
          <p:cNvSpPr txBox="1">
            <a:spLocks noGrp="1"/>
          </p:cNvSpPr>
          <p:nvPr>
            <p:ph type="body" sz="quarter" idx="28" hasCustomPrompt="1"/>
          </p:nvPr>
        </p:nvSpPr>
        <p:spPr>
          <a:xfrm>
            <a:off x="1326657" y="3612096"/>
            <a:ext cx="11553322" cy="545790"/>
          </a:xfrm>
          <a:prstGeom prst="rect">
            <a:avLst/>
          </a:prstGeom>
        </p:spPr>
        <p:txBody>
          <a:bodyPr wrap="square" anchor="t">
            <a:spAutoFit/>
          </a:bodyPr>
          <a:lstStyle>
            <a:lvl1pPr marL="0" indent="0">
              <a:lnSpc>
                <a:spcPct val="90000"/>
              </a:lnSpc>
              <a:spcBef>
                <a:spcPts val="0"/>
              </a:spcBef>
              <a:buSzTx/>
              <a:buNone/>
              <a:defRPr sz="32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6" name="Title of Presentation  |  Page Number">
            <a:extLst>
              <a:ext uri="{FF2B5EF4-FFF2-40B4-BE49-F238E27FC236}">
                <a16:creationId xmlns:a16="http://schemas.microsoft.com/office/drawing/2014/main" id="{42D8FCE4-0116-2CF1-C856-5A250A793B9B}"/>
              </a:ext>
            </a:extLst>
          </p:cNvPr>
          <p:cNvSpPr txBox="1">
            <a:spLocks noGrp="1"/>
          </p:cNvSpPr>
          <p:nvPr>
            <p:ph type="body" sz="quarter" idx="22" hasCustomPrompt="1"/>
          </p:nvPr>
        </p:nvSpPr>
        <p:spPr>
          <a:xfrm>
            <a:off x="1301257" y="12303621"/>
            <a:ext cx="17536114" cy="434991"/>
          </a:xfrm>
          <a:prstGeom prst="rect">
            <a:avLst/>
          </a:prstGeom>
        </p:spPr>
        <p:txBody>
          <a:bodyPr anchor="t">
            <a:spAutoFit/>
          </a:bodyPr>
          <a:lstStyle>
            <a:lvl1pPr marL="0" indent="0">
              <a:lnSpc>
                <a:spcPct val="90000"/>
              </a:lnSpc>
              <a:spcBef>
                <a:spcPts val="0"/>
              </a:spcBef>
              <a:buSzTx/>
              <a:buNone/>
              <a:defRPr sz="24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rPr lang="en-US"/>
              <a:t>Title of Presentation  |  </a:t>
            </a:r>
            <a:fld id="{63987E49-A98C-EA4D-A8B6-4C757E2B7F44}" type="slidenum">
              <a:rPr lang="en-US" smtClean="0"/>
              <a:pPr/>
              <a:t>‹#›</a:t>
            </a:fld>
            <a:endParaRPr/>
          </a:p>
        </p:txBody>
      </p:sp>
      <p:sp>
        <p:nvSpPr>
          <p:cNvPr id="7" name="Circle">
            <a:extLst>
              <a:ext uri="{FF2B5EF4-FFF2-40B4-BE49-F238E27FC236}">
                <a16:creationId xmlns:a16="http://schemas.microsoft.com/office/drawing/2014/main" id="{E956E7FD-BA3C-DBC9-FBA0-5C92375AAF28}"/>
              </a:ext>
            </a:extLst>
          </p:cNvPr>
          <p:cNvSpPr/>
          <p:nvPr userDrawn="1"/>
        </p:nvSpPr>
        <p:spPr>
          <a:xfrm>
            <a:off x="22126078" y="12084050"/>
            <a:ext cx="959844" cy="959843"/>
          </a:xfrm>
          <a:prstGeom prst="ellipse">
            <a:avLst/>
          </a:prstGeom>
          <a:solidFill>
            <a:srgbClr val="EDF5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cs typeface="Gill Sans" panose="020B0502020104020203"/>
            </a:endParaRPr>
          </a:p>
        </p:txBody>
      </p:sp>
      <p:pic>
        <p:nvPicPr>
          <p:cNvPr id="8" name="Image">
            <a:extLst>
              <a:ext uri="{FF2B5EF4-FFF2-40B4-BE49-F238E27FC236}">
                <a16:creationId xmlns:a16="http://schemas.microsoft.com/office/drawing/2014/main" id="{F823408F-2C49-3809-CEF1-0B7A927364E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2416814" y="12313156"/>
            <a:ext cx="378371" cy="501628"/>
          </a:xfrm>
          <a:prstGeom prst="rect">
            <a:avLst/>
          </a:prstGeom>
          <a:ln w="12700">
            <a:miter lim="400000"/>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itle Text with Photo Left Purple">
    <p:bg>
      <p:bgPr>
        <a:solidFill>
          <a:srgbClr val="242451"/>
        </a:solidFill>
        <a:effectLst/>
      </p:bgPr>
    </p:bg>
    <p:spTree>
      <p:nvGrpSpPr>
        <p:cNvPr id="1" name=""/>
        <p:cNvGrpSpPr/>
        <p:nvPr/>
      </p:nvGrpSpPr>
      <p:grpSpPr>
        <a:xfrm>
          <a:off x="0" y="0"/>
          <a:ext cx="0" cy="0"/>
          <a:chOff x="0" y="0"/>
          <a:chExt cx="0" cy="0"/>
        </a:xfrm>
      </p:grpSpPr>
      <p:sp>
        <p:nvSpPr>
          <p:cNvPr id="2" name="Image">
            <a:extLst>
              <a:ext uri="{FF2B5EF4-FFF2-40B4-BE49-F238E27FC236}">
                <a16:creationId xmlns:a16="http://schemas.microsoft.com/office/drawing/2014/main" id="{03CF8FC3-288F-0692-0589-386C5AABB791}"/>
              </a:ext>
            </a:extLst>
          </p:cNvPr>
          <p:cNvSpPr>
            <a:spLocks noGrp="1"/>
          </p:cNvSpPr>
          <p:nvPr>
            <p:ph type="pic" idx="25"/>
          </p:nvPr>
        </p:nvSpPr>
        <p:spPr>
          <a:xfrm>
            <a:off x="-655982" y="-536713"/>
            <a:ext cx="11330608" cy="12046227"/>
          </a:xfrm>
          <a:prstGeom prst="roundRect">
            <a:avLst>
              <a:gd name="adj" fmla="val 3115"/>
            </a:avLst>
          </a:prstGeom>
        </p:spPr>
        <p:txBody>
          <a:bodyPr lIns="91439" tIns="45719" rIns="91439" bIns="45719" anchor="t">
            <a:noAutofit/>
          </a:bodyPr>
          <a:lstStyle>
            <a:lvl1pPr>
              <a:defRPr>
                <a:cs typeface="Gill Sans" panose="020B0502020104020203"/>
              </a:defRPr>
            </a:lvl1pPr>
          </a:lstStyle>
          <a:p>
            <a:endParaRPr dirty="0"/>
          </a:p>
        </p:txBody>
      </p:sp>
      <p:sp>
        <p:nvSpPr>
          <p:cNvPr id="3" name="Title of the Slide">
            <a:extLst>
              <a:ext uri="{FF2B5EF4-FFF2-40B4-BE49-F238E27FC236}">
                <a16:creationId xmlns:a16="http://schemas.microsoft.com/office/drawing/2014/main" id="{E9AC21C0-D328-05E3-A6DC-90A51A560F9D}"/>
              </a:ext>
            </a:extLst>
          </p:cNvPr>
          <p:cNvSpPr txBox="1">
            <a:spLocks noGrp="1"/>
          </p:cNvSpPr>
          <p:nvPr>
            <p:ph type="body" sz="quarter" idx="26"/>
          </p:nvPr>
        </p:nvSpPr>
        <p:spPr>
          <a:xfrm>
            <a:off x="11461257" y="1524000"/>
            <a:ext cx="11553322" cy="1141338"/>
          </a:xfrm>
          <a:prstGeom prst="rect">
            <a:avLst/>
          </a:prstGeom>
        </p:spPr>
        <p:txBody>
          <a:bodyPr wrap="square" anchor="t">
            <a:spAutoFit/>
          </a:bodyPr>
          <a:lstStyle>
            <a:lvl1pPr marL="0" indent="0">
              <a:lnSpc>
                <a:spcPct val="90000"/>
              </a:lnSpc>
              <a:spcBef>
                <a:spcPts val="0"/>
              </a:spcBef>
              <a:buSzTx/>
              <a:buNone/>
              <a:defRPr sz="7500" b="1">
                <a:solidFill>
                  <a:srgbClr val="33CC99"/>
                </a:solidFill>
                <a:latin typeface="Georgia" panose="02040502050405020303" pitchFamily="18" charset="0"/>
                <a:ea typeface="Georgia" panose="02040502050405020303" pitchFamily="18" charset="0"/>
                <a:cs typeface="Georgia" panose="02040502050405020303" pitchFamily="18" charset="0"/>
                <a:sym typeface="Newsreader Bold"/>
              </a:defRPr>
            </a:lvl1pPr>
          </a:lstStyle>
          <a:p>
            <a:r>
              <a:t>Title of the Slide</a:t>
            </a:r>
          </a:p>
        </p:txBody>
      </p:sp>
      <p:sp>
        <p:nvSpPr>
          <p:cNvPr id="4" name="Aborepel et ut quatem quis volore pliquunt incius am veliqui ditio. Erumqui illupis magnim que modi qui conseque nem rescia pe dolene sinumquia nullabo. Itas explis doluptus aut qui dolor aut facest as nos doluptation pellaboribus si di occus dolorro qui">
            <a:extLst>
              <a:ext uri="{FF2B5EF4-FFF2-40B4-BE49-F238E27FC236}">
                <a16:creationId xmlns:a16="http://schemas.microsoft.com/office/drawing/2014/main" id="{66154FEB-9F33-4CDF-1542-C935DC7FCCF0}"/>
              </a:ext>
            </a:extLst>
          </p:cNvPr>
          <p:cNvSpPr txBox="1">
            <a:spLocks noGrp="1"/>
          </p:cNvSpPr>
          <p:nvPr>
            <p:ph type="body" sz="half" idx="27" hasCustomPrompt="1"/>
          </p:nvPr>
        </p:nvSpPr>
        <p:spPr>
          <a:xfrm>
            <a:off x="11461257" y="4399436"/>
            <a:ext cx="11553322" cy="7103309"/>
          </a:xfrm>
          <a:prstGeom prst="rect">
            <a:avLst/>
          </a:prstGeom>
        </p:spPr>
        <p:txBody>
          <a:bodyPr anchor="t">
            <a:noAutofit/>
          </a:bodyPr>
          <a:lstStyle>
            <a:lvl1pPr marL="0" indent="0">
              <a:spcBef>
                <a:spcPts val="2000"/>
              </a:spcBef>
              <a:buFontTx/>
              <a:buNone/>
              <a:defRPr sz="2800" b="0" i="0">
                <a:solidFill>
                  <a:schemeClr val="bg1"/>
                </a:solidFill>
                <a:latin typeface="Gill Sans" panose="020B0502020104020203" pitchFamily="34" charset="-79"/>
                <a:cs typeface="Gill Sans" panose="020B0502020104020203" pitchFamily="34" charset="-79"/>
              </a:defRPr>
            </a:lvl1pPr>
          </a:lstStyle>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a:t>
            </a:r>
            <a:r>
              <a:rPr lang="en-US" err="1"/>
              <a:t>aut</a:t>
            </a:r>
            <a:r>
              <a:rPr lang="en-US"/>
              <a:t> </a:t>
            </a:r>
            <a:r>
              <a:rPr lang="en-US" err="1"/>
              <a:t>facest</a:t>
            </a:r>
            <a:r>
              <a:rPr lang="en-US"/>
              <a:t> as </a:t>
            </a:r>
            <a:r>
              <a:rPr lang="en-US" err="1"/>
              <a:t>nos</a:t>
            </a:r>
            <a:r>
              <a:rPr lang="en-US"/>
              <a:t> </a:t>
            </a:r>
            <a:r>
              <a:rPr lang="en-US" err="1"/>
              <a:t>doluptation</a:t>
            </a:r>
            <a:r>
              <a:rPr lang="en-US"/>
              <a:t> </a:t>
            </a:r>
            <a:r>
              <a:rPr lang="en-US" err="1"/>
              <a:t>pellaboribus</a:t>
            </a:r>
            <a:r>
              <a:rPr lang="en-US"/>
              <a:t> </a:t>
            </a:r>
            <a:r>
              <a:rPr lang="en-US" err="1"/>
              <a:t>si</a:t>
            </a:r>
            <a:r>
              <a:rPr lang="en-US"/>
              <a:t> di </a:t>
            </a:r>
            <a:r>
              <a:rPr lang="en-US" err="1"/>
              <a:t>occus</a:t>
            </a:r>
            <a:r>
              <a:rPr lang="en-US"/>
              <a:t> </a:t>
            </a:r>
            <a:r>
              <a:rPr lang="en-US" err="1"/>
              <a:t>dolorro</a:t>
            </a:r>
            <a:r>
              <a:rPr lang="en-US"/>
              <a:t> quid </a:t>
            </a:r>
            <a:r>
              <a:rPr lang="en-US" err="1"/>
              <a:t>essita</a:t>
            </a:r>
            <a:r>
              <a:rPr lang="en-US"/>
              <a:t> </a:t>
            </a:r>
            <a:r>
              <a:rPr lang="en-US" err="1"/>
              <a:t>quam</a:t>
            </a:r>
            <a:r>
              <a:rPr lang="en-US"/>
              <a:t>, </a:t>
            </a:r>
            <a:r>
              <a:rPr lang="en-US" err="1"/>
              <a:t>ipic</a:t>
            </a:r>
            <a:r>
              <a:rPr lang="en-US"/>
              <a:t> </a:t>
            </a:r>
            <a:r>
              <a:rPr lang="en-US" err="1"/>
              <a:t>tecturerum</a:t>
            </a:r>
            <a:r>
              <a:rPr lang="en-US"/>
              <a:t> res </a:t>
            </a:r>
            <a:r>
              <a:rPr lang="en-US" err="1"/>
              <a:t>eatibus</a:t>
            </a:r>
            <a:r>
              <a:rPr lang="en-US"/>
              <a:t> </a:t>
            </a:r>
            <a:r>
              <a:rPr lang="en-US" err="1"/>
              <a:t>reperro</a:t>
            </a:r>
            <a:r>
              <a:rPr lang="en-US"/>
              <a:t> </a:t>
            </a:r>
            <a:r>
              <a:rPr lang="en-US" err="1"/>
              <a:t>consers</a:t>
            </a:r>
            <a:r>
              <a:rPr lang="en-US"/>
              <a:t> </a:t>
            </a:r>
            <a:r>
              <a:rPr lang="en-US" err="1"/>
              <a:t>picatium</a:t>
            </a:r>
            <a:r>
              <a:rPr lang="en-US"/>
              <a:t>, </a:t>
            </a:r>
            <a:r>
              <a:rPr lang="en-US" err="1"/>
              <a:t>aruptatusda</a:t>
            </a:r>
            <a:r>
              <a:rPr lang="en-US"/>
              <a:t> cone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a:p>
            <a:pPr lvl="0"/>
            <a:r>
              <a:rPr lang="en-US" err="1"/>
              <a:t>Aborepel</a:t>
            </a:r>
            <a:r>
              <a:rPr lang="en-US"/>
              <a:t> et </a:t>
            </a:r>
            <a:r>
              <a:rPr lang="en-US" err="1"/>
              <a:t>ut</a:t>
            </a:r>
            <a:r>
              <a:rPr lang="en-US"/>
              <a:t> </a:t>
            </a:r>
            <a:r>
              <a:rPr lang="en-US" err="1"/>
              <a:t>quatem</a:t>
            </a:r>
            <a:r>
              <a:rPr lang="en-US"/>
              <a:t> </a:t>
            </a:r>
            <a:r>
              <a:rPr lang="en-US" err="1"/>
              <a:t>quis</a:t>
            </a:r>
            <a:r>
              <a:rPr lang="en-US"/>
              <a:t> </a:t>
            </a:r>
            <a:r>
              <a:rPr lang="en-US" err="1"/>
              <a:t>volore</a:t>
            </a:r>
            <a:r>
              <a:rPr lang="en-US"/>
              <a:t> </a:t>
            </a:r>
            <a:r>
              <a:rPr lang="en-US" err="1"/>
              <a:t>pliquunt</a:t>
            </a:r>
            <a:r>
              <a:rPr lang="en-US"/>
              <a:t> </a:t>
            </a:r>
            <a:r>
              <a:rPr lang="en-US" err="1"/>
              <a:t>incius</a:t>
            </a:r>
            <a:r>
              <a:rPr lang="en-US"/>
              <a:t> am </a:t>
            </a:r>
            <a:r>
              <a:rPr lang="en-US" err="1"/>
              <a:t>veliqui</a:t>
            </a:r>
            <a:r>
              <a:rPr lang="en-US"/>
              <a:t> </a:t>
            </a:r>
            <a:r>
              <a:rPr lang="en-US" err="1"/>
              <a:t>ditio</a:t>
            </a:r>
            <a:r>
              <a:rPr lang="en-US"/>
              <a:t>. </a:t>
            </a:r>
            <a:r>
              <a:rPr lang="en-US" err="1"/>
              <a:t>Erumqui</a:t>
            </a:r>
            <a:r>
              <a:rPr lang="en-US"/>
              <a:t> </a:t>
            </a:r>
            <a:r>
              <a:rPr lang="en-US" err="1"/>
              <a:t>illupis</a:t>
            </a:r>
            <a:r>
              <a:rPr lang="en-US"/>
              <a:t> </a:t>
            </a:r>
            <a:r>
              <a:rPr lang="en-US" err="1"/>
              <a:t>magnim</a:t>
            </a:r>
            <a:r>
              <a:rPr lang="en-US"/>
              <a:t> que </a:t>
            </a:r>
            <a:r>
              <a:rPr lang="en-US" err="1"/>
              <a:t>modi</a:t>
            </a:r>
            <a:r>
              <a:rPr lang="en-US"/>
              <a:t> qui </a:t>
            </a:r>
            <a:r>
              <a:rPr lang="en-US" err="1"/>
              <a:t>conseque</a:t>
            </a:r>
            <a:r>
              <a:rPr lang="en-US"/>
              <a:t> </a:t>
            </a:r>
            <a:r>
              <a:rPr lang="en-US" err="1"/>
              <a:t>nem</a:t>
            </a:r>
            <a:r>
              <a:rPr lang="en-US"/>
              <a:t> </a:t>
            </a:r>
            <a:r>
              <a:rPr lang="en-US" err="1"/>
              <a:t>rescia</a:t>
            </a:r>
            <a:r>
              <a:rPr lang="en-US"/>
              <a:t> pe </a:t>
            </a:r>
            <a:r>
              <a:rPr lang="en-US" err="1"/>
              <a:t>dolene</a:t>
            </a:r>
            <a:r>
              <a:rPr lang="en-US"/>
              <a:t> </a:t>
            </a:r>
            <a:r>
              <a:rPr lang="en-US" err="1"/>
              <a:t>sinumquia</a:t>
            </a:r>
            <a:r>
              <a:rPr lang="en-US"/>
              <a:t> </a:t>
            </a:r>
            <a:r>
              <a:rPr lang="en-US" err="1"/>
              <a:t>nullabo</a:t>
            </a:r>
            <a:r>
              <a:rPr lang="en-US"/>
              <a:t>. Itas </a:t>
            </a:r>
            <a:r>
              <a:rPr lang="en-US" err="1"/>
              <a:t>explis</a:t>
            </a:r>
            <a:r>
              <a:rPr lang="en-US"/>
              <a:t> </a:t>
            </a:r>
            <a:r>
              <a:rPr lang="en-US" err="1"/>
              <a:t>doluptus</a:t>
            </a:r>
            <a:r>
              <a:rPr lang="en-US"/>
              <a:t> </a:t>
            </a:r>
            <a:r>
              <a:rPr lang="en-US" err="1"/>
              <a:t>aut</a:t>
            </a:r>
            <a:r>
              <a:rPr lang="en-US"/>
              <a:t> qui dolor e net pore </a:t>
            </a:r>
            <a:r>
              <a:rPr lang="en-US" err="1"/>
              <a:t>eatet</a:t>
            </a:r>
            <a:r>
              <a:rPr lang="en-US"/>
              <a:t> </a:t>
            </a:r>
            <a:r>
              <a:rPr lang="en-US" err="1"/>
              <a:t>fuga</a:t>
            </a:r>
            <a:r>
              <a:rPr lang="en-US"/>
              <a:t>. </a:t>
            </a:r>
            <a:r>
              <a:rPr lang="en-US" err="1"/>
              <a:t>Bitio</a:t>
            </a:r>
            <a:r>
              <a:rPr lang="en-US"/>
              <a:t> et </a:t>
            </a:r>
            <a:r>
              <a:rPr lang="en-US" err="1"/>
              <a:t>odipiendunt</a:t>
            </a:r>
            <a:r>
              <a:rPr lang="en-US"/>
              <a:t> </a:t>
            </a:r>
            <a:r>
              <a:rPr lang="en-US" err="1"/>
              <a:t>omnimaximus</a:t>
            </a:r>
            <a:r>
              <a:rPr lang="en-US"/>
              <a:t>, </a:t>
            </a:r>
            <a:r>
              <a:rPr lang="en-US" err="1"/>
              <a:t>inullaut</a:t>
            </a:r>
            <a:r>
              <a:rPr lang="en-US"/>
              <a:t> </a:t>
            </a:r>
            <a:r>
              <a:rPr lang="en-US" err="1"/>
              <a:t>endero</a:t>
            </a:r>
            <a:r>
              <a:rPr lang="en-US"/>
              <a:t> </a:t>
            </a:r>
            <a:r>
              <a:rPr lang="en-US" err="1"/>
              <a:t>beaquam</a:t>
            </a:r>
            <a:r>
              <a:rPr lang="en-US"/>
              <a:t> </a:t>
            </a:r>
            <a:r>
              <a:rPr lang="en-US" err="1"/>
              <a:t>voluptiis</a:t>
            </a:r>
            <a:r>
              <a:rPr lang="en-US"/>
              <a:t> id </a:t>
            </a:r>
            <a:r>
              <a:rPr lang="en-US" err="1"/>
              <a:t>mo</a:t>
            </a:r>
            <a:r>
              <a:rPr lang="en-US"/>
              <a:t> </a:t>
            </a:r>
            <a:r>
              <a:rPr lang="en-US" err="1"/>
              <a:t>blacium</a:t>
            </a:r>
            <a:r>
              <a:rPr lang="en-US"/>
              <a:t> </a:t>
            </a:r>
            <a:r>
              <a:rPr lang="en-US" err="1"/>
              <a:t>si</a:t>
            </a:r>
            <a:r>
              <a:rPr lang="en-US"/>
              <a:t> </a:t>
            </a:r>
            <a:r>
              <a:rPr lang="en-US" err="1"/>
              <a:t>cus</a:t>
            </a:r>
            <a:r>
              <a:rPr lang="en-US"/>
              <a:t>, </a:t>
            </a:r>
            <a:r>
              <a:rPr lang="en-US" err="1"/>
              <a:t>quunt</a:t>
            </a:r>
            <a:r>
              <a:rPr lang="en-US"/>
              <a:t> es </a:t>
            </a:r>
            <a:r>
              <a:rPr lang="en-US" err="1"/>
              <a:t>corrunt</a:t>
            </a:r>
            <a:r>
              <a:rPr lang="en-US"/>
              <a:t>, </a:t>
            </a:r>
            <a:r>
              <a:rPr lang="en-US" err="1"/>
              <a:t>quas</a:t>
            </a:r>
            <a:r>
              <a:rPr lang="en-US"/>
              <a:t> re </a:t>
            </a:r>
            <a:r>
              <a:rPr lang="en-US" err="1"/>
              <a:t>simil</a:t>
            </a:r>
            <a:r>
              <a:rPr lang="en-US"/>
              <a:t>.</a:t>
            </a:r>
          </a:p>
        </p:txBody>
      </p:sp>
      <p:sp>
        <p:nvSpPr>
          <p:cNvPr id="5" name="Subhead of Presentation">
            <a:extLst>
              <a:ext uri="{FF2B5EF4-FFF2-40B4-BE49-F238E27FC236}">
                <a16:creationId xmlns:a16="http://schemas.microsoft.com/office/drawing/2014/main" id="{0D6B9742-4099-77E5-9836-A6C86A8E330C}"/>
              </a:ext>
            </a:extLst>
          </p:cNvPr>
          <p:cNvSpPr txBox="1">
            <a:spLocks noGrp="1"/>
          </p:cNvSpPr>
          <p:nvPr>
            <p:ph type="body" sz="quarter" idx="28" hasCustomPrompt="1"/>
          </p:nvPr>
        </p:nvSpPr>
        <p:spPr>
          <a:xfrm>
            <a:off x="11461257" y="3612096"/>
            <a:ext cx="11553322" cy="545790"/>
          </a:xfrm>
          <a:prstGeom prst="rect">
            <a:avLst/>
          </a:prstGeom>
        </p:spPr>
        <p:txBody>
          <a:bodyPr wrap="square" anchor="t">
            <a:spAutoFit/>
          </a:bodyPr>
          <a:lstStyle>
            <a:lvl1pPr marL="0" indent="0">
              <a:lnSpc>
                <a:spcPct val="90000"/>
              </a:lnSpc>
              <a:spcBef>
                <a:spcPts val="0"/>
              </a:spcBef>
              <a:buSzTx/>
              <a:buNone/>
              <a:defRPr sz="32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t>Subhead of Presentation</a:t>
            </a:r>
          </a:p>
        </p:txBody>
      </p:sp>
      <p:sp>
        <p:nvSpPr>
          <p:cNvPr id="6" name="Title of Presentation  |  Page Number">
            <a:extLst>
              <a:ext uri="{FF2B5EF4-FFF2-40B4-BE49-F238E27FC236}">
                <a16:creationId xmlns:a16="http://schemas.microsoft.com/office/drawing/2014/main" id="{3FFE3348-4DE9-418A-A175-261474CBF5E7}"/>
              </a:ext>
            </a:extLst>
          </p:cNvPr>
          <p:cNvSpPr txBox="1">
            <a:spLocks noGrp="1"/>
          </p:cNvSpPr>
          <p:nvPr>
            <p:ph type="body" sz="quarter" idx="22" hasCustomPrompt="1"/>
          </p:nvPr>
        </p:nvSpPr>
        <p:spPr>
          <a:xfrm>
            <a:off x="1301257" y="12303621"/>
            <a:ext cx="17536114" cy="434991"/>
          </a:xfrm>
          <a:prstGeom prst="rect">
            <a:avLst/>
          </a:prstGeom>
        </p:spPr>
        <p:txBody>
          <a:bodyPr anchor="t">
            <a:spAutoFit/>
          </a:bodyPr>
          <a:lstStyle>
            <a:lvl1pPr marL="0" indent="0">
              <a:lnSpc>
                <a:spcPct val="90000"/>
              </a:lnSpc>
              <a:spcBef>
                <a:spcPts val="0"/>
              </a:spcBef>
              <a:buSzTx/>
              <a:buNone/>
              <a:defRPr sz="2400" b="1" i="0">
                <a:solidFill>
                  <a:srgbClr val="F5C445"/>
                </a:solidFill>
                <a:latin typeface="Gill Sans" panose="020B0502020104020203" pitchFamily="34" charset="-79"/>
                <a:ea typeface="Gill Sans" panose="020B0502020104020203" pitchFamily="34" charset="-79"/>
                <a:cs typeface="Gill Sans" panose="020B0502020104020203" pitchFamily="34" charset="-79"/>
                <a:sym typeface="NunitoSans-ExtraBold"/>
              </a:defRPr>
            </a:lvl1pPr>
          </a:lstStyle>
          <a:p>
            <a:r>
              <a:rPr lang="en-US"/>
              <a:t>Title of Presentation  |  </a:t>
            </a:r>
            <a:fld id="{63987E49-A98C-EA4D-A8B6-4C757E2B7F44}" type="slidenum">
              <a:rPr lang="en-US" smtClean="0"/>
              <a:pPr/>
              <a:t>‹#›</a:t>
            </a:fld>
            <a:endParaRPr/>
          </a:p>
        </p:txBody>
      </p:sp>
      <p:sp>
        <p:nvSpPr>
          <p:cNvPr id="7" name="Circle">
            <a:extLst>
              <a:ext uri="{FF2B5EF4-FFF2-40B4-BE49-F238E27FC236}">
                <a16:creationId xmlns:a16="http://schemas.microsoft.com/office/drawing/2014/main" id="{57FFBDDD-65ED-309F-B386-E0716668BE46}"/>
              </a:ext>
            </a:extLst>
          </p:cNvPr>
          <p:cNvSpPr/>
          <p:nvPr userDrawn="1"/>
        </p:nvSpPr>
        <p:spPr>
          <a:xfrm>
            <a:off x="22126078" y="12084050"/>
            <a:ext cx="959844" cy="959843"/>
          </a:xfrm>
          <a:prstGeom prst="ellipse">
            <a:avLst/>
          </a:prstGeom>
          <a:solidFill>
            <a:srgbClr val="EDF5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cs typeface="Gill Sans" panose="020B0502020104020203"/>
            </a:endParaRPr>
          </a:p>
        </p:txBody>
      </p:sp>
      <p:pic>
        <p:nvPicPr>
          <p:cNvPr id="8" name="Image">
            <a:extLst>
              <a:ext uri="{FF2B5EF4-FFF2-40B4-BE49-F238E27FC236}">
                <a16:creationId xmlns:a16="http://schemas.microsoft.com/office/drawing/2014/main" id="{9F7D9D6E-2D7C-FA5D-DD2A-5555F7AC0A0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2416814" y="12313156"/>
            <a:ext cx="378371" cy="501628"/>
          </a:xfrm>
          <a:prstGeom prst="rect">
            <a:avLst/>
          </a:prstGeom>
          <a:ln w="12700">
            <a:miter lim="400000"/>
          </a:ln>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21B7-A28E-4778-B02F-549747BDD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58E54-8D65-4A81-99B9-303DBC954724}"/>
              </a:ext>
            </a:extLst>
          </p:cNvPr>
          <p:cNvSpPr>
            <a:spLocks noGrp="1"/>
          </p:cNvSpPr>
          <p:nvPr>
            <p:ph sz="half" idx="1"/>
          </p:nvPr>
        </p:nvSpPr>
        <p:spPr>
          <a:xfrm>
            <a:off x="1219200" y="3664696"/>
            <a:ext cx="6858000" cy="8702676"/>
          </a:xfrm>
        </p:spPr>
        <p:txBody>
          <a:bodyPr/>
          <a:lstStyle>
            <a:lvl1pPr marL="466726" indent="-466726">
              <a:tabLst/>
              <a:defRPr sz="4400"/>
            </a:lvl1pPr>
            <a:lvl2pPr marL="1028700" indent="-454026">
              <a:tabLst/>
              <a:defRPr sz="4000"/>
            </a:lvl2pPr>
            <a:lvl3pPr marL="1495426" indent="-346076">
              <a:tabLst/>
              <a:defRPr sz="3600"/>
            </a:lvl3pPr>
            <a:lvl4pPr marL="2057400" indent="-307976">
              <a:tabLst/>
              <a:defRPr sz="3200"/>
            </a:lvl4pPr>
            <a:lvl5pPr marL="2403476" indent="-333376">
              <a:tabLs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52C811-A17E-409B-926F-A8B503DCA7AA}"/>
              </a:ext>
            </a:extLst>
          </p:cNvPr>
          <p:cNvSpPr>
            <a:spLocks noGrp="1"/>
          </p:cNvSpPr>
          <p:nvPr>
            <p:ph sz="half" idx="2"/>
          </p:nvPr>
        </p:nvSpPr>
        <p:spPr>
          <a:xfrm>
            <a:off x="8763000" y="3651250"/>
            <a:ext cx="6858000" cy="8702676"/>
          </a:xfrm>
        </p:spPr>
        <p:txBody>
          <a:bodyPr/>
          <a:lstStyle>
            <a:lvl1pPr>
              <a:defRPr sz="4400"/>
            </a:lvl1pPr>
            <a:lvl2pPr marL="1149350" indent="-457200">
              <a:tabLst/>
              <a:defRPr sz="4000"/>
            </a:lvl2pPr>
            <a:lvl3pPr marL="1603376" indent="-349250">
              <a:tabLst/>
              <a:defRPr sz="3600"/>
            </a:lvl3pPr>
            <a:lvl4pPr marL="2057400" indent="-307976">
              <a:tabLst/>
              <a:defRPr sz="3200"/>
            </a:lvl4pPr>
            <a:lvl5pPr marL="2524126" indent="-292100">
              <a:tabLs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BADED-7370-42C0-92A7-9E8F573963B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84804C91-34CB-4540-A5C3-641C0D9D426F}"/>
              </a:ext>
            </a:extLst>
          </p:cNvPr>
          <p:cNvSpPr>
            <a:spLocks noGrp="1"/>
          </p:cNvSpPr>
          <p:nvPr>
            <p:ph type="ftr" sz="quarter" idx="11"/>
          </p:nvPr>
        </p:nvSpPr>
        <p:spPr>
          <a:xfrm>
            <a:off x="1143001" y="12799787"/>
            <a:ext cx="8215402" cy="730250"/>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1AAB89B-4B63-497F-A3B0-B98F1ED3F95B}"/>
              </a:ext>
            </a:extLst>
          </p:cNvPr>
          <p:cNvSpPr>
            <a:spLocks noGrp="1"/>
          </p:cNvSpPr>
          <p:nvPr>
            <p:ph type="sldNum" sz="quarter" idx="12"/>
          </p:nvPr>
        </p:nvSpPr>
        <p:spPr/>
        <p:txBody>
          <a:bodyPr/>
          <a:lstStyle/>
          <a:p>
            <a:fld id="{1C4126A1-9282-4A82-AC02-A59AF4A969C8}" type="slidenum">
              <a:rPr lang="en-US" smtClean="0"/>
              <a:t>‹#›</a:t>
            </a:fld>
            <a:endParaRPr lang="en-US" dirty="0"/>
          </a:p>
        </p:txBody>
      </p:sp>
      <p:sp>
        <p:nvSpPr>
          <p:cNvPr id="9" name="Content Placeholder 2">
            <a:extLst>
              <a:ext uri="{FF2B5EF4-FFF2-40B4-BE49-F238E27FC236}">
                <a16:creationId xmlns:a16="http://schemas.microsoft.com/office/drawing/2014/main" id="{F3DD63F5-A3E6-5541-A0D2-0741078CC51F}"/>
              </a:ext>
            </a:extLst>
          </p:cNvPr>
          <p:cNvSpPr>
            <a:spLocks noGrp="1"/>
          </p:cNvSpPr>
          <p:nvPr>
            <p:ph sz="half" idx="14"/>
          </p:nvPr>
        </p:nvSpPr>
        <p:spPr>
          <a:xfrm>
            <a:off x="16306800" y="3646766"/>
            <a:ext cx="6858000" cy="8702676"/>
          </a:xfrm>
        </p:spPr>
        <p:txBody>
          <a:bodyPr/>
          <a:lstStyle>
            <a:lvl1pPr marL="466726" indent="-466726">
              <a:tabLst/>
              <a:defRPr sz="4400"/>
            </a:lvl1pPr>
            <a:lvl2pPr marL="1028700" indent="-454026">
              <a:tabLst/>
              <a:defRPr sz="4000"/>
            </a:lvl2pPr>
            <a:lvl3pPr marL="1495426" indent="-346076">
              <a:tabLst/>
              <a:defRPr sz="3600"/>
            </a:lvl3pPr>
            <a:lvl4pPr marL="2057400" indent="-307976">
              <a:tabLst/>
              <a:defRPr sz="3200"/>
            </a:lvl4pPr>
            <a:lvl5pPr marL="2403476" indent="-333376">
              <a:tabLst/>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389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42451"/>
        </a:solidFill>
        <a:effectLst/>
      </p:bgPr>
    </p:bg>
    <p:spTree>
      <p:nvGrpSpPr>
        <p:cNvPr id="1" name=""/>
        <p:cNvGrpSpPr/>
        <p:nvPr/>
      </p:nvGrpSpPr>
      <p:grpSpPr>
        <a:xfrm>
          <a:off x="0" y="0"/>
          <a:ext cx="0" cy="0"/>
          <a:chOff x="0" y="0"/>
          <a:chExt cx="0" cy="0"/>
        </a:xfrm>
      </p:grpSpPr>
      <p:pic>
        <p:nvPicPr>
          <p:cNvPr id="2" name="Image"/>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1796422" y="10940794"/>
            <a:ext cx="4421004" cy="12714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63" r:id="rId5"/>
    <p:sldLayoutId id="2147483665" r:id="rId6"/>
    <p:sldLayoutId id="2147483682" r:id="rId7"/>
  </p:sldLayoutIdLst>
  <p:transition spd="med"/>
  <p:hf sldNum="0" hdr="0" ftr="0" dt="0"/>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9A6D00-EE0B-4BCC-60D9-CA964019D08D}"/>
              </a:ext>
            </a:extLst>
          </p:cNvPr>
          <p:cNvSpPr>
            <a:spLocks noGrp="1"/>
          </p:cNvSpPr>
          <p:nvPr>
            <p:ph type="body" sz="quarter" idx="21"/>
          </p:nvPr>
        </p:nvSpPr>
        <p:spPr>
          <a:xfrm>
            <a:off x="1707657" y="2159000"/>
            <a:ext cx="9594327" cy="2862322"/>
          </a:xfrm>
        </p:spPr>
        <p:txBody>
          <a:bodyPr/>
          <a:lstStyle/>
          <a:p>
            <a:r>
              <a:rPr lang="en-US" dirty="0"/>
              <a:t>Capital Projects Fund</a:t>
            </a:r>
          </a:p>
        </p:txBody>
      </p:sp>
      <p:sp>
        <p:nvSpPr>
          <p:cNvPr id="3" name="Text Placeholder 2">
            <a:extLst>
              <a:ext uri="{FF2B5EF4-FFF2-40B4-BE49-F238E27FC236}">
                <a16:creationId xmlns:a16="http://schemas.microsoft.com/office/drawing/2014/main" id="{DFCBF6EC-41B2-F8F4-640C-F9012FB29645}"/>
              </a:ext>
            </a:extLst>
          </p:cNvPr>
          <p:cNvSpPr>
            <a:spLocks noGrp="1"/>
          </p:cNvSpPr>
          <p:nvPr>
            <p:ph type="body" sz="quarter" idx="22"/>
          </p:nvPr>
        </p:nvSpPr>
        <p:spPr>
          <a:xfrm>
            <a:off x="1707657" y="5390870"/>
            <a:ext cx="10915445" cy="1421928"/>
          </a:xfrm>
        </p:spPr>
        <p:txBody>
          <a:bodyPr/>
          <a:lstStyle/>
          <a:p>
            <a:r>
              <a:rPr lang="en-US" sz="4800" dirty="0"/>
              <a:t>Application Workshop</a:t>
            </a:r>
          </a:p>
          <a:p>
            <a:r>
              <a:rPr lang="en-US" sz="4800" dirty="0"/>
              <a:t>July 31, 2023</a:t>
            </a:r>
          </a:p>
        </p:txBody>
      </p:sp>
      <p:pic>
        <p:nvPicPr>
          <p:cNvPr id="8" name="Picture 2" descr="ADECA Logo">
            <a:extLst>
              <a:ext uri="{FF2B5EF4-FFF2-40B4-BE49-F238E27FC236}">
                <a16:creationId xmlns:a16="http://schemas.microsoft.com/office/drawing/2014/main" id="{9B58FE86-E95B-E97C-ED6F-3EF360AF93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9715" y="10567948"/>
            <a:ext cx="6120531" cy="2112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86677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4245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7FA8EB-BE7D-BC42-F443-DD8C3458CB89}"/>
              </a:ext>
            </a:extLst>
          </p:cNvPr>
          <p:cNvSpPr>
            <a:spLocks noGrp="1"/>
          </p:cNvSpPr>
          <p:nvPr>
            <p:ph type="body" sz="quarter" idx="21"/>
          </p:nvPr>
        </p:nvSpPr>
        <p:spPr>
          <a:xfrm>
            <a:off x="1326657" y="1524000"/>
            <a:ext cx="22307066" cy="1131079"/>
          </a:xfrm>
        </p:spPr>
        <p:txBody>
          <a:bodyPr/>
          <a:lstStyle/>
          <a:p>
            <a:r>
              <a:rPr lang="en-US" dirty="0"/>
              <a:t>Project Description</a:t>
            </a:r>
          </a:p>
        </p:txBody>
      </p:sp>
      <p:sp>
        <p:nvSpPr>
          <p:cNvPr id="3" name="Text Placeholder 2">
            <a:extLst>
              <a:ext uri="{FF2B5EF4-FFF2-40B4-BE49-F238E27FC236}">
                <a16:creationId xmlns:a16="http://schemas.microsoft.com/office/drawing/2014/main" id="{4C1E5DA9-2F62-2711-E75B-1E8C8E992028}"/>
              </a:ext>
            </a:extLst>
          </p:cNvPr>
          <p:cNvSpPr>
            <a:spLocks noGrp="1"/>
          </p:cNvSpPr>
          <p:nvPr>
            <p:ph type="body" sz="quarter" idx="22"/>
          </p:nvPr>
        </p:nvSpPr>
        <p:spPr>
          <a:xfrm>
            <a:off x="1326657" y="2882961"/>
            <a:ext cx="21730686" cy="545790"/>
          </a:xfrm>
        </p:spPr>
        <p:txBody>
          <a:bodyPr/>
          <a:lstStyle/>
          <a:p>
            <a:r>
              <a:rPr lang="en-US" dirty="0"/>
              <a:t>There are two general types of grants: those for ISPs and those targeted for other parties​</a:t>
            </a:r>
          </a:p>
        </p:txBody>
      </p:sp>
      <p:cxnSp>
        <p:nvCxnSpPr>
          <p:cNvPr id="8" name="Straight Connector 7">
            <a:extLst>
              <a:ext uri="{FF2B5EF4-FFF2-40B4-BE49-F238E27FC236}">
                <a16:creationId xmlns:a16="http://schemas.microsoft.com/office/drawing/2014/main" id="{930CDAF5-4028-1EFE-4732-484F5452E46B}"/>
              </a:ext>
            </a:extLst>
          </p:cNvPr>
          <p:cNvCxnSpPr>
            <a:cxnSpLocks/>
          </p:cNvCxnSpPr>
          <p:nvPr/>
        </p:nvCxnSpPr>
        <p:spPr bwMode="gray">
          <a:xfrm>
            <a:off x="12480189" y="3470683"/>
            <a:ext cx="9590989" cy="0"/>
          </a:xfrm>
          <a:prstGeom prst="line">
            <a:avLst/>
          </a:prstGeom>
          <a:ln w="50800">
            <a:solidFill>
              <a:srgbClr val="F5C445"/>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16BC7378-FD0C-3AD3-A883-43D5DC5CD8BA}"/>
              </a:ext>
            </a:extLst>
          </p:cNvPr>
          <p:cNvCxnSpPr>
            <a:cxnSpLocks/>
          </p:cNvCxnSpPr>
          <p:nvPr/>
        </p:nvCxnSpPr>
        <p:spPr bwMode="gray">
          <a:xfrm>
            <a:off x="1771606" y="3436166"/>
            <a:ext cx="9590989" cy="0"/>
          </a:xfrm>
          <a:prstGeom prst="line">
            <a:avLst/>
          </a:prstGeom>
          <a:ln w="50800">
            <a:solidFill>
              <a:srgbClr val="F5C445"/>
            </a:solidFill>
          </a:ln>
        </p:spPr>
        <p:style>
          <a:lnRef idx="1">
            <a:schemeClr val="accent5"/>
          </a:lnRef>
          <a:fillRef idx="0">
            <a:schemeClr val="accent5"/>
          </a:fillRef>
          <a:effectRef idx="0">
            <a:schemeClr val="accent5"/>
          </a:effectRef>
          <a:fontRef idx="minor">
            <a:schemeClr val="tx1"/>
          </a:fontRef>
        </p:style>
      </p:cxnSp>
      <p:sp>
        <p:nvSpPr>
          <p:cNvPr id="10" name="Text Placeholder 4">
            <a:extLst>
              <a:ext uri="{FF2B5EF4-FFF2-40B4-BE49-F238E27FC236}">
                <a16:creationId xmlns:a16="http://schemas.microsoft.com/office/drawing/2014/main" id="{2411FC54-8158-4D64-BA4D-4823EE18FC60}"/>
              </a:ext>
            </a:extLst>
          </p:cNvPr>
          <p:cNvSpPr txBox="1">
            <a:spLocks/>
          </p:cNvSpPr>
          <p:nvPr/>
        </p:nvSpPr>
        <p:spPr>
          <a:xfrm>
            <a:off x="2129486" y="4041494"/>
            <a:ext cx="9233109" cy="6356382"/>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457200" indent="-457200" hangingPunct="1">
              <a:buFont typeface="Arial" panose="020B0604020202020204" pitchFamily="34" charset="0"/>
              <a:buChar char="•"/>
            </a:pPr>
            <a:r>
              <a:rPr lang="en-US" sz="3200" dirty="0">
                <a:solidFill>
                  <a:schemeClr val="bg1">
                    <a:lumMod val="95000"/>
                  </a:schemeClr>
                </a:solidFill>
              </a:rPr>
              <a:t>1.	Provide a detailed discussion of the proposed project area, including boundaries, number of households, businesses, and any community anchors </a:t>
            </a:r>
          </a:p>
          <a:p>
            <a:pPr marL="1092200" lvl="1" indent="-457200" hangingPunct="1">
              <a:buFont typeface="Arial" panose="020B0604020202020204" pitchFamily="34" charset="0"/>
              <a:buChar char="•"/>
            </a:pPr>
            <a:r>
              <a:rPr lang="en-US" sz="3200" dirty="0">
                <a:solidFill>
                  <a:schemeClr val="bg1">
                    <a:lumMod val="95000"/>
                  </a:schemeClr>
                </a:solidFill>
              </a:rPr>
              <a:t>The applicant shall discuss how this project will address a critical need in the communities </a:t>
            </a:r>
          </a:p>
          <a:p>
            <a:pPr marL="1092200" lvl="1" indent="-457200" hangingPunct="1">
              <a:buFont typeface="Arial" panose="020B0604020202020204" pitchFamily="34" charset="0"/>
              <a:buChar char="•"/>
            </a:pPr>
            <a:r>
              <a:rPr lang="en-US" sz="3200" dirty="0">
                <a:solidFill>
                  <a:schemeClr val="bg1">
                    <a:lumMod val="95000"/>
                  </a:schemeClr>
                </a:solidFill>
              </a:rPr>
              <a:t>Number of Households to be Served	</a:t>
            </a:r>
          </a:p>
          <a:p>
            <a:pPr marL="1092200" lvl="1" indent="-457200" hangingPunct="1">
              <a:buFont typeface="Arial" panose="020B0604020202020204" pitchFamily="34" charset="0"/>
              <a:buChar char="•"/>
            </a:pPr>
            <a:r>
              <a:rPr lang="en-US" sz="3200" dirty="0">
                <a:solidFill>
                  <a:schemeClr val="bg1">
                    <a:lumMod val="95000"/>
                  </a:schemeClr>
                </a:solidFill>
              </a:rPr>
              <a:t>Number of Businesses to be Served	</a:t>
            </a:r>
          </a:p>
          <a:p>
            <a:pPr marL="1092200" lvl="1" indent="-457200" hangingPunct="1">
              <a:buFont typeface="Arial" panose="020B0604020202020204" pitchFamily="34" charset="0"/>
              <a:buChar char="•"/>
            </a:pPr>
            <a:r>
              <a:rPr lang="en-US" sz="3200" dirty="0">
                <a:solidFill>
                  <a:schemeClr val="bg1">
                    <a:lumMod val="95000"/>
                  </a:schemeClr>
                </a:solidFill>
              </a:rPr>
              <a:t>Number of Community Anchors to be Served</a:t>
            </a:r>
            <a:r>
              <a:rPr lang="en-US" dirty="0">
                <a:solidFill>
                  <a:schemeClr val="bg1">
                    <a:lumMod val="95000"/>
                  </a:schemeClr>
                </a:solidFill>
              </a:rPr>
              <a:t>	</a:t>
            </a:r>
          </a:p>
        </p:txBody>
      </p:sp>
      <p:sp>
        <p:nvSpPr>
          <p:cNvPr id="11" name="Text Placeholder 4">
            <a:extLst>
              <a:ext uri="{FF2B5EF4-FFF2-40B4-BE49-F238E27FC236}">
                <a16:creationId xmlns:a16="http://schemas.microsoft.com/office/drawing/2014/main" id="{B96CC7B6-C055-D135-3979-F3EDF93D42AB}"/>
              </a:ext>
            </a:extLst>
          </p:cNvPr>
          <p:cNvSpPr txBox="1">
            <a:spLocks/>
          </p:cNvSpPr>
          <p:nvPr/>
        </p:nvSpPr>
        <p:spPr>
          <a:xfrm>
            <a:off x="12522686" y="4041494"/>
            <a:ext cx="9590989" cy="5526155"/>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457200" indent="-457200" hangingPunct="1">
              <a:buFont typeface="Arial" panose="020B0604020202020204" pitchFamily="34" charset="0"/>
              <a:buChar char="•"/>
            </a:pPr>
            <a:r>
              <a:rPr lang="en-US" sz="3200" dirty="0">
                <a:solidFill>
                  <a:schemeClr val="bg1">
                    <a:lumMod val="95000"/>
                  </a:schemeClr>
                </a:solidFill>
              </a:rPr>
              <a:t>2.	Discuss the percentage of currently unserved broadband serviceable locations that will have access to symmetrical speeds of 100/100 Mbps or faster as a result of the proposed project. The applicant shall discuss how this project will address a critical need in the communities </a:t>
            </a:r>
          </a:p>
          <a:p>
            <a:pPr marL="1092200" lvl="1" indent="-457200" hangingPunct="1">
              <a:buFont typeface="Arial" panose="020B0604020202020204" pitchFamily="34" charset="0"/>
              <a:buChar char="•"/>
            </a:pPr>
            <a:r>
              <a:rPr lang="en-US" sz="3200" dirty="0">
                <a:solidFill>
                  <a:schemeClr val="bg1">
                    <a:lumMod val="95000"/>
                  </a:schemeClr>
                </a:solidFill>
              </a:rPr>
              <a:t>Projects proposing to serve all currently unserved locations in the relevant geographic area will receive the most consideration in this category 	</a:t>
            </a:r>
          </a:p>
        </p:txBody>
      </p:sp>
      <p:sp>
        <p:nvSpPr>
          <p:cNvPr id="12" name="Text Placeholder 7">
            <a:extLst>
              <a:ext uri="{FF2B5EF4-FFF2-40B4-BE49-F238E27FC236}">
                <a16:creationId xmlns:a16="http://schemas.microsoft.com/office/drawing/2014/main" id="{1AB650E3-A62F-0074-E386-EFDDDD80AEB4}"/>
              </a:ext>
            </a:extLst>
          </p:cNvPr>
          <p:cNvSpPr>
            <a:spLocks noGrp="1"/>
          </p:cNvSpPr>
          <p:nvPr>
            <p:ph type="body" sz="quarter" idx="23"/>
          </p:nvPr>
        </p:nvSpPr>
        <p:spPr>
          <a:xfrm>
            <a:off x="1301750" y="12303125"/>
            <a:ext cx="17535525" cy="434975"/>
          </a:xfrm>
        </p:spPr>
        <p:txBody>
          <a:bodyPr/>
          <a:lstStyle/>
          <a:p>
            <a:r>
              <a:rPr lang="en-US" dirty="0">
                <a:solidFill>
                  <a:srgbClr val="F5C445"/>
                </a:solidFill>
              </a:rPr>
              <a:t>Capital Projects Fund  | </a:t>
            </a:r>
            <a:fld id="{EC4B6779-D1FD-4AE3-B739-8B901F56B596}" type="slidenum">
              <a:rPr lang="en-US" smtClean="0">
                <a:solidFill>
                  <a:srgbClr val="F5C445"/>
                </a:solidFill>
              </a:rPr>
              <a:t>10</a:t>
            </a:fld>
            <a:endParaRPr lang="en-US" dirty="0">
              <a:solidFill>
                <a:srgbClr val="F5C445"/>
              </a:solidFill>
            </a:endParaRPr>
          </a:p>
        </p:txBody>
      </p:sp>
    </p:spTree>
    <p:extLst>
      <p:ext uri="{BB962C8B-B14F-4D97-AF65-F5344CB8AC3E}">
        <p14:creationId xmlns:p14="http://schemas.microsoft.com/office/powerpoint/2010/main" val="266168478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4245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7FA8EB-BE7D-BC42-F443-DD8C3458CB89}"/>
              </a:ext>
            </a:extLst>
          </p:cNvPr>
          <p:cNvSpPr>
            <a:spLocks noGrp="1"/>
          </p:cNvSpPr>
          <p:nvPr>
            <p:ph type="body" sz="quarter" idx="21"/>
          </p:nvPr>
        </p:nvSpPr>
        <p:spPr>
          <a:xfrm>
            <a:off x="1326657" y="1524000"/>
            <a:ext cx="22307066" cy="1131079"/>
          </a:xfrm>
        </p:spPr>
        <p:txBody>
          <a:bodyPr/>
          <a:lstStyle/>
          <a:p>
            <a:r>
              <a:rPr lang="en-US" dirty="0"/>
              <a:t>Project Description</a:t>
            </a:r>
          </a:p>
        </p:txBody>
      </p:sp>
      <p:sp>
        <p:nvSpPr>
          <p:cNvPr id="3" name="Text Placeholder 2">
            <a:extLst>
              <a:ext uri="{FF2B5EF4-FFF2-40B4-BE49-F238E27FC236}">
                <a16:creationId xmlns:a16="http://schemas.microsoft.com/office/drawing/2014/main" id="{4C1E5DA9-2F62-2711-E75B-1E8C8E992028}"/>
              </a:ext>
            </a:extLst>
          </p:cNvPr>
          <p:cNvSpPr>
            <a:spLocks noGrp="1"/>
          </p:cNvSpPr>
          <p:nvPr>
            <p:ph type="body" sz="quarter" idx="22"/>
          </p:nvPr>
        </p:nvSpPr>
        <p:spPr>
          <a:xfrm>
            <a:off x="1326657" y="2882961"/>
            <a:ext cx="21730686" cy="545790"/>
          </a:xfrm>
        </p:spPr>
        <p:txBody>
          <a:bodyPr/>
          <a:lstStyle/>
          <a:p>
            <a:r>
              <a:rPr lang="en-US" dirty="0"/>
              <a:t>There are two general types of grants: those for ISPs and those targeted for other parties​</a:t>
            </a:r>
          </a:p>
        </p:txBody>
      </p:sp>
      <p:cxnSp>
        <p:nvCxnSpPr>
          <p:cNvPr id="8" name="Straight Connector 7">
            <a:extLst>
              <a:ext uri="{FF2B5EF4-FFF2-40B4-BE49-F238E27FC236}">
                <a16:creationId xmlns:a16="http://schemas.microsoft.com/office/drawing/2014/main" id="{930CDAF5-4028-1EFE-4732-484F5452E46B}"/>
              </a:ext>
            </a:extLst>
          </p:cNvPr>
          <p:cNvCxnSpPr>
            <a:cxnSpLocks/>
          </p:cNvCxnSpPr>
          <p:nvPr/>
        </p:nvCxnSpPr>
        <p:spPr bwMode="gray">
          <a:xfrm>
            <a:off x="12480189" y="3470683"/>
            <a:ext cx="9590989" cy="0"/>
          </a:xfrm>
          <a:prstGeom prst="line">
            <a:avLst/>
          </a:prstGeom>
          <a:ln w="50800">
            <a:solidFill>
              <a:srgbClr val="F5C445"/>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16BC7378-FD0C-3AD3-A883-43D5DC5CD8BA}"/>
              </a:ext>
            </a:extLst>
          </p:cNvPr>
          <p:cNvCxnSpPr>
            <a:cxnSpLocks/>
          </p:cNvCxnSpPr>
          <p:nvPr/>
        </p:nvCxnSpPr>
        <p:spPr bwMode="gray">
          <a:xfrm>
            <a:off x="1771606" y="3436166"/>
            <a:ext cx="9590989" cy="0"/>
          </a:xfrm>
          <a:prstGeom prst="line">
            <a:avLst/>
          </a:prstGeom>
          <a:ln w="50800">
            <a:solidFill>
              <a:srgbClr val="F5C445"/>
            </a:solidFill>
          </a:ln>
        </p:spPr>
        <p:style>
          <a:lnRef idx="1">
            <a:schemeClr val="accent5"/>
          </a:lnRef>
          <a:fillRef idx="0">
            <a:schemeClr val="accent5"/>
          </a:fillRef>
          <a:effectRef idx="0">
            <a:schemeClr val="accent5"/>
          </a:effectRef>
          <a:fontRef idx="minor">
            <a:schemeClr val="tx1"/>
          </a:fontRef>
        </p:style>
      </p:cxnSp>
      <p:sp>
        <p:nvSpPr>
          <p:cNvPr id="10" name="Text Placeholder 4">
            <a:extLst>
              <a:ext uri="{FF2B5EF4-FFF2-40B4-BE49-F238E27FC236}">
                <a16:creationId xmlns:a16="http://schemas.microsoft.com/office/drawing/2014/main" id="{2411FC54-8158-4D64-BA4D-4823EE18FC60}"/>
              </a:ext>
            </a:extLst>
          </p:cNvPr>
          <p:cNvSpPr txBox="1">
            <a:spLocks/>
          </p:cNvSpPr>
          <p:nvPr/>
        </p:nvSpPr>
        <p:spPr>
          <a:xfrm>
            <a:off x="2129486" y="4041494"/>
            <a:ext cx="9233109" cy="6356382"/>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514350" indent="-514350" hangingPunct="1">
              <a:buFont typeface="+mj-lt"/>
              <a:buAutoNum type="arabicPeriod" startAt="3"/>
            </a:pPr>
            <a:r>
              <a:rPr lang="en-US" sz="3200" dirty="0">
                <a:solidFill>
                  <a:schemeClr val="bg1">
                    <a:lumMod val="95000"/>
                  </a:schemeClr>
                </a:solidFill>
              </a:rPr>
              <a:t>The grant amount requested cannot exceed 80 percent of the total project cost or $5 million, whichever is less. Any subaward under the CPF, when combined with other forms of state or federal support or assistance dedicated to the project, other than interest-bearing loans, may not exceed 90 percent of the total project cost. </a:t>
            </a:r>
            <a:endParaRPr lang="en-US" dirty="0">
              <a:solidFill>
                <a:schemeClr val="bg1">
                  <a:lumMod val="95000"/>
                </a:schemeClr>
              </a:solidFill>
            </a:endParaRPr>
          </a:p>
        </p:txBody>
      </p:sp>
      <p:sp>
        <p:nvSpPr>
          <p:cNvPr id="11" name="Text Placeholder 4">
            <a:extLst>
              <a:ext uri="{FF2B5EF4-FFF2-40B4-BE49-F238E27FC236}">
                <a16:creationId xmlns:a16="http://schemas.microsoft.com/office/drawing/2014/main" id="{B96CC7B6-C055-D135-3979-F3EDF93D42AB}"/>
              </a:ext>
            </a:extLst>
          </p:cNvPr>
          <p:cNvSpPr txBox="1">
            <a:spLocks/>
          </p:cNvSpPr>
          <p:nvPr/>
        </p:nvSpPr>
        <p:spPr>
          <a:xfrm>
            <a:off x="12522686" y="4041494"/>
            <a:ext cx="9590989" cy="5526155"/>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457200" indent="-457200" hangingPunct="1">
              <a:buFont typeface="Arial" panose="020B0604020202020204" pitchFamily="34" charset="0"/>
              <a:buChar char="•"/>
            </a:pPr>
            <a:endParaRPr lang="en-US" sz="3200" dirty="0">
              <a:solidFill>
                <a:schemeClr val="bg1">
                  <a:lumMod val="95000"/>
                </a:schemeClr>
              </a:solidFill>
            </a:endParaRPr>
          </a:p>
        </p:txBody>
      </p:sp>
      <p:sp>
        <p:nvSpPr>
          <p:cNvPr id="12" name="Text Placeholder 7">
            <a:extLst>
              <a:ext uri="{FF2B5EF4-FFF2-40B4-BE49-F238E27FC236}">
                <a16:creationId xmlns:a16="http://schemas.microsoft.com/office/drawing/2014/main" id="{1AB650E3-A62F-0074-E386-EFDDDD80AEB4}"/>
              </a:ext>
            </a:extLst>
          </p:cNvPr>
          <p:cNvSpPr>
            <a:spLocks noGrp="1"/>
          </p:cNvSpPr>
          <p:nvPr>
            <p:ph type="body" sz="quarter" idx="23"/>
          </p:nvPr>
        </p:nvSpPr>
        <p:spPr>
          <a:xfrm>
            <a:off x="1301750" y="12303125"/>
            <a:ext cx="17535525" cy="434975"/>
          </a:xfrm>
        </p:spPr>
        <p:txBody>
          <a:bodyPr/>
          <a:lstStyle/>
          <a:p>
            <a:r>
              <a:rPr lang="en-US" dirty="0">
                <a:solidFill>
                  <a:srgbClr val="F5C445"/>
                </a:solidFill>
              </a:rPr>
              <a:t>Capital Projects Fund  | </a:t>
            </a:r>
            <a:fld id="{EC4B6779-D1FD-4AE3-B739-8B901F56B596}" type="slidenum">
              <a:rPr lang="en-US" smtClean="0">
                <a:solidFill>
                  <a:srgbClr val="F5C445"/>
                </a:solidFill>
              </a:rPr>
              <a:t>11</a:t>
            </a:fld>
            <a:endParaRPr lang="en-US" dirty="0">
              <a:solidFill>
                <a:srgbClr val="F5C445"/>
              </a:solidFill>
            </a:endParaRPr>
          </a:p>
        </p:txBody>
      </p:sp>
      <p:graphicFrame>
        <p:nvGraphicFramePr>
          <p:cNvPr id="4" name="Table 3">
            <a:extLst>
              <a:ext uri="{FF2B5EF4-FFF2-40B4-BE49-F238E27FC236}">
                <a16:creationId xmlns:a16="http://schemas.microsoft.com/office/drawing/2014/main" id="{D3AE0689-CAD3-8519-ABCD-DA953EA6C7AA}"/>
              </a:ext>
            </a:extLst>
          </p:cNvPr>
          <p:cNvGraphicFramePr>
            <a:graphicFrameLocks noGrp="1"/>
          </p:cNvGraphicFramePr>
          <p:nvPr>
            <p:extLst>
              <p:ext uri="{D42A27DB-BD31-4B8C-83A1-F6EECF244321}">
                <p14:modId xmlns:p14="http://schemas.microsoft.com/office/powerpoint/2010/main" val="1023256609"/>
              </p:ext>
            </p:extLst>
          </p:nvPr>
        </p:nvGraphicFramePr>
        <p:xfrm>
          <a:off x="12480189" y="4208395"/>
          <a:ext cx="9979761" cy="5883964"/>
        </p:xfrm>
        <a:graphic>
          <a:graphicData uri="http://schemas.openxmlformats.org/drawingml/2006/table">
            <a:tbl>
              <a:tblPr firstRow="1" firstCol="1" bandRow="1">
                <a:tableStyleId>{5940675A-B579-460E-94D1-54222C63F5DA}</a:tableStyleId>
              </a:tblPr>
              <a:tblGrid>
                <a:gridCol w="7486395">
                  <a:extLst>
                    <a:ext uri="{9D8B030D-6E8A-4147-A177-3AD203B41FA5}">
                      <a16:colId xmlns:a16="http://schemas.microsoft.com/office/drawing/2014/main" val="2921927024"/>
                    </a:ext>
                  </a:extLst>
                </a:gridCol>
                <a:gridCol w="2493366">
                  <a:extLst>
                    <a:ext uri="{9D8B030D-6E8A-4147-A177-3AD203B41FA5}">
                      <a16:colId xmlns:a16="http://schemas.microsoft.com/office/drawing/2014/main" val="3806247063"/>
                    </a:ext>
                  </a:extLst>
                </a:gridCol>
              </a:tblGrid>
              <a:tr h="1105231">
                <a:tc>
                  <a:txBody>
                    <a:bodyPr/>
                    <a:lstStyle/>
                    <a:p>
                      <a:pPr marL="0" marR="0" indent="14605" algn="l">
                        <a:spcBef>
                          <a:spcPts val="0"/>
                        </a:spcBef>
                        <a:spcAft>
                          <a:spcPts val="0"/>
                        </a:spcAft>
                      </a:pPr>
                      <a:r>
                        <a:rPr lang="en-US" sz="3200" dirty="0">
                          <a:solidFill>
                            <a:schemeClr val="bg1"/>
                          </a:solidFill>
                          <a:effectLst/>
                        </a:rPr>
                        <a:t>Total Project Cost</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algn="l">
                        <a:spcBef>
                          <a:spcPts val="0"/>
                        </a:spcBef>
                        <a:spcAft>
                          <a:spcPts val="0"/>
                        </a:spcAft>
                      </a:pPr>
                      <a:r>
                        <a:rPr lang="en-US" sz="3200" dirty="0">
                          <a:solidFill>
                            <a:schemeClr val="bg1"/>
                          </a:solidFill>
                          <a:effectLst/>
                        </a:rPr>
                        <a:t>$</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38305750"/>
                  </a:ext>
                </a:extLst>
              </a:tr>
              <a:tr h="1105231">
                <a:tc>
                  <a:txBody>
                    <a:bodyPr/>
                    <a:lstStyle/>
                    <a:p>
                      <a:pPr marL="0" marR="0" algn="l">
                        <a:spcBef>
                          <a:spcPts val="0"/>
                        </a:spcBef>
                        <a:spcAft>
                          <a:spcPts val="0"/>
                        </a:spcAft>
                      </a:pPr>
                      <a:r>
                        <a:rPr lang="en-US" sz="3200" dirty="0">
                          <a:solidFill>
                            <a:schemeClr val="bg1"/>
                          </a:solidFill>
                          <a:effectLst/>
                        </a:rPr>
                        <a:t>Total Grant Amount Requested (no more than $5 million)</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l">
                        <a:spcBef>
                          <a:spcPts val="0"/>
                        </a:spcBef>
                        <a:spcAft>
                          <a:spcPts val="0"/>
                        </a:spcAft>
                      </a:pPr>
                      <a:r>
                        <a:rPr lang="en-US" sz="3200" dirty="0">
                          <a:solidFill>
                            <a:schemeClr val="bg1"/>
                          </a:solidFill>
                          <a:effectLst/>
                        </a:rPr>
                        <a:t>$</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18074245"/>
                  </a:ext>
                </a:extLst>
              </a:tr>
              <a:tr h="1105231">
                <a:tc>
                  <a:txBody>
                    <a:bodyPr/>
                    <a:lstStyle/>
                    <a:p>
                      <a:pPr marL="0" marR="0" algn="l">
                        <a:spcBef>
                          <a:spcPts val="0"/>
                        </a:spcBef>
                        <a:spcAft>
                          <a:spcPts val="0"/>
                        </a:spcAft>
                      </a:pPr>
                      <a:r>
                        <a:rPr lang="en-US" sz="3200" dirty="0">
                          <a:solidFill>
                            <a:schemeClr val="bg1"/>
                          </a:solidFill>
                          <a:effectLst/>
                        </a:rPr>
                        <a:t>Total Match Amount (include applicant and other funding sources)</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l">
                        <a:spcBef>
                          <a:spcPts val="0"/>
                        </a:spcBef>
                        <a:spcAft>
                          <a:spcPts val="0"/>
                        </a:spcAft>
                      </a:pPr>
                      <a:r>
                        <a:rPr lang="en-US" sz="3200" dirty="0">
                          <a:solidFill>
                            <a:schemeClr val="bg1"/>
                          </a:solidFill>
                          <a:effectLst/>
                        </a:rPr>
                        <a:t>$</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95498630"/>
                  </a:ext>
                </a:extLst>
              </a:tr>
              <a:tr h="1105231">
                <a:tc>
                  <a:txBody>
                    <a:bodyPr/>
                    <a:lstStyle/>
                    <a:p>
                      <a:pPr marL="0" marR="0" algn="l">
                        <a:spcBef>
                          <a:spcPts val="0"/>
                        </a:spcBef>
                        <a:spcAft>
                          <a:spcPts val="0"/>
                        </a:spcAft>
                      </a:pPr>
                      <a:r>
                        <a:rPr lang="en-US" sz="3200" dirty="0">
                          <a:solidFill>
                            <a:schemeClr val="bg1"/>
                          </a:solidFill>
                          <a:effectLst/>
                        </a:rPr>
                        <a:t>Total Match Percentage (at least 20% of Total Project Cost)</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l">
                        <a:spcBef>
                          <a:spcPts val="0"/>
                        </a:spcBef>
                        <a:spcAft>
                          <a:spcPts val="0"/>
                        </a:spcAft>
                      </a:pPr>
                      <a:r>
                        <a:rPr lang="en-US" sz="3200" dirty="0">
                          <a:solidFill>
                            <a:schemeClr val="bg1"/>
                          </a:solidFill>
                          <a:effectLst/>
                        </a:rPr>
                        <a:t>0.0%</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3665220"/>
                  </a:ext>
                </a:extLst>
              </a:tr>
              <a:tr h="1105231">
                <a:tc>
                  <a:txBody>
                    <a:bodyPr/>
                    <a:lstStyle/>
                    <a:p>
                      <a:pPr marL="0" marR="0" algn="l">
                        <a:spcBef>
                          <a:spcPts val="0"/>
                        </a:spcBef>
                        <a:spcAft>
                          <a:spcPts val="0"/>
                        </a:spcAft>
                      </a:pPr>
                      <a:r>
                        <a:rPr lang="en-US" sz="3200" dirty="0">
                          <a:solidFill>
                            <a:schemeClr val="bg1"/>
                          </a:solidFill>
                          <a:effectLst/>
                        </a:rPr>
                        <a:t>Amount of Total Match from Other Funding Sources (e.g., other state/federal grants or local entity match)  </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algn="l">
                        <a:spcBef>
                          <a:spcPts val="0"/>
                        </a:spcBef>
                        <a:spcAft>
                          <a:spcPts val="0"/>
                        </a:spcAft>
                      </a:pPr>
                      <a:r>
                        <a:rPr lang="en-US" sz="3200" dirty="0">
                          <a:solidFill>
                            <a:schemeClr val="bg1"/>
                          </a:solidFill>
                          <a:effectLst/>
                        </a:rPr>
                        <a:t>$</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564263762"/>
                  </a:ext>
                </a:extLst>
              </a:tr>
            </a:tbl>
          </a:graphicData>
        </a:graphic>
      </p:graphicFrame>
    </p:spTree>
    <p:extLst>
      <p:ext uri="{BB962C8B-B14F-4D97-AF65-F5344CB8AC3E}">
        <p14:creationId xmlns:p14="http://schemas.microsoft.com/office/powerpoint/2010/main" val="19459380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4245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7FA8EB-BE7D-BC42-F443-DD8C3458CB89}"/>
              </a:ext>
            </a:extLst>
          </p:cNvPr>
          <p:cNvSpPr>
            <a:spLocks noGrp="1"/>
          </p:cNvSpPr>
          <p:nvPr>
            <p:ph type="body" sz="quarter" idx="21"/>
          </p:nvPr>
        </p:nvSpPr>
        <p:spPr>
          <a:xfrm>
            <a:off x="1326657" y="1524000"/>
            <a:ext cx="22307066" cy="1131079"/>
          </a:xfrm>
        </p:spPr>
        <p:txBody>
          <a:bodyPr/>
          <a:lstStyle/>
          <a:p>
            <a:r>
              <a:rPr lang="en-US" dirty="0"/>
              <a:t>Project Description</a:t>
            </a:r>
          </a:p>
        </p:txBody>
      </p:sp>
      <p:sp>
        <p:nvSpPr>
          <p:cNvPr id="3" name="Text Placeholder 2">
            <a:extLst>
              <a:ext uri="{FF2B5EF4-FFF2-40B4-BE49-F238E27FC236}">
                <a16:creationId xmlns:a16="http://schemas.microsoft.com/office/drawing/2014/main" id="{4C1E5DA9-2F62-2711-E75B-1E8C8E992028}"/>
              </a:ext>
            </a:extLst>
          </p:cNvPr>
          <p:cNvSpPr>
            <a:spLocks noGrp="1"/>
          </p:cNvSpPr>
          <p:nvPr>
            <p:ph type="body" sz="quarter" idx="22"/>
          </p:nvPr>
        </p:nvSpPr>
        <p:spPr>
          <a:xfrm>
            <a:off x="1326657" y="2882961"/>
            <a:ext cx="21730686" cy="545790"/>
          </a:xfrm>
        </p:spPr>
        <p:txBody>
          <a:bodyPr/>
          <a:lstStyle/>
          <a:p>
            <a:r>
              <a:rPr lang="en-US" dirty="0"/>
              <a:t>There are two general types of grants: those for ISPs and those targeted for other parties​</a:t>
            </a:r>
          </a:p>
        </p:txBody>
      </p:sp>
      <p:cxnSp>
        <p:nvCxnSpPr>
          <p:cNvPr id="8" name="Straight Connector 7">
            <a:extLst>
              <a:ext uri="{FF2B5EF4-FFF2-40B4-BE49-F238E27FC236}">
                <a16:creationId xmlns:a16="http://schemas.microsoft.com/office/drawing/2014/main" id="{930CDAF5-4028-1EFE-4732-484F5452E46B}"/>
              </a:ext>
            </a:extLst>
          </p:cNvPr>
          <p:cNvCxnSpPr>
            <a:cxnSpLocks/>
          </p:cNvCxnSpPr>
          <p:nvPr/>
        </p:nvCxnSpPr>
        <p:spPr bwMode="gray">
          <a:xfrm>
            <a:off x="12480189" y="3470683"/>
            <a:ext cx="9590989" cy="0"/>
          </a:xfrm>
          <a:prstGeom prst="line">
            <a:avLst/>
          </a:prstGeom>
          <a:ln w="50800">
            <a:solidFill>
              <a:srgbClr val="F5C445"/>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16BC7378-FD0C-3AD3-A883-43D5DC5CD8BA}"/>
              </a:ext>
            </a:extLst>
          </p:cNvPr>
          <p:cNvCxnSpPr>
            <a:cxnSpLocks/>
          </p:cNvCxnSpPr>
          <p:nvPr/>
        </p:nvCxnSpPr>
        <p:spPr bwMode="gray">
          <a:xfrm>
            <a:off x="1771606" y="3436166"/>
            <a:ext cx="9590989" cy="0"/>
          </a:xfrm>
          <a:prstGeom prst="line">
            <a:avLst/>
          </a:prstGeom>
          <a:ln w="50800">
            <a:solidFill>
              <a:srgbClr val="F5C445"/>
            </a:solidFill>
          </a:ln>
        </p:spPr>
        <p:style>
          <a:lnRef idx="1">
            <a:schemeClr val="accent5"/>
          </a:lnRef>
          <a:fillRef idx="0">
            <a:schemeClr val="accent5"/>
          </a:fillRef>
          <a:effectRef idx="0">
            <a:schemeClr val="accent5"/>
          </a:effectRef>
          <a:fontRef idx="minor">
            <a:schemeClr val="tx1"/>
          </a:fontRef>
        </p:style>
      </p:cxnSp>
      <p:sp>
        <p:nvSpPr>
          <p:cNvPr id="10" name="Text Placeholder 4">
            <a:extLst>
              <a:ext uri="{FF2B5EF4-FFF2-40B4-BE49-F238E27FC236}">
                <a16:creationId xmlns:a16="http://schemas.microsoft.com/office/drawing/2014/main" id="{2411FC54-8158-4D64-BA4D-4823EE18FC60}"/>
              </a:ext>
            </a:extLst>
          </p:cNvPr>
          <p:cNvSpPr txBox="1">
            <a:spLocks/>
          </p:cNvSpPr>
          <p:nvPr/>
        </p:nvSpPr>
        <p:spPr>
          <a:xfrm>
            <a:off x="2127409" y="4041494"/>
            <a:ext cx="9233109" cy="6356382"/>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514350" indent="-514350" hangingPunct="1">
              <a:buFont typeface="+mj-lt"/>
              <a:buAutoNum type="arabicPeriod" startAt="4"/>
            </a:pPr>
            <a:r>
              <a:rPr lang="en-US" sz="3200" dirty="0">
                <a:solidFill>
                  <a:schemeClr val="bg1">
                    <a:lumMod val="95000"/>
                  </a:schemeClr>
                </a:solidFill>
              </a:rPr>
              <a:t>Provide the number of route miles that will be constructed to complete the proposed project in the box below: </a:t>
            </a:r>
            <a:endParaRPr lang="en-US" dirty="0">
              <a:solidFill>
                <a:schemeClr val="bg1">
                  <a:lumMod val="95000"/>
                </a:schemeClr>
              </a:solidFill>
            </a:endParaRPr>
          </a:p>
        </p:txBody>
      </p:sp>
      <p:sp>
        <p:nvSpPr>
          <p:cNvPr id="11" name="Text Placeholder 4">
            <a:extLst>
              <a:ext uri="{FF2B5EF4-FFF2-40B4-BE49-F238E27FC236}">
                <a16:creationId xmlns:a16="http://schemas.microsoft.com/office/drawing/2014/main" id="{B96CC7B6-C055-D135-3979-F3EDF93D42AB}"/>
              </a:ext>
            </a:extLst>
          </p:cNvPr>
          <p:cNvSpPr txBox="1">
            <a:spLocks/>
          </p:cNvSpPr>
          <p:nvPr/>
        </p:nvSpPr>
        <p:spPr>
          <a:xfrm>
            <a:off x="12522686" y="4041494"/>
            <a:ext cx="9590989" cy="5526155"/>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457200" indent="-457200" hangingPunct="1">
              <a:buFont typeface="Arial" panose="020B0604020202020204" pitchFamily="34" charset="0"/>
              <a:buChar char="•"/>
            </a:pPr>
            <a:endParaRPr lang="en-US" sz="3200" dirty="0">
              <a:solidFill>
                <a:schemeClr val="bg1">
                  <a:lumMod val="95000"/>
                </a:schemeClr>
              </a:solidFill>
            </a:endParaRPr>
          </a:p>
        </p:txBody>
      </p:sp>
      <p:sp>
        <p:nvSpPr>
          <p:cNvPr id="12" name="Text Placeholder 7">
            <a:extLst>
              <a:ext uri="{FF2B5EF4-FFF2-40B4-BE49-F238E27FC236}">
                <a16:creationId xmlns:a16="http://schemas.microsoft.com/office/drawing/2014/main" id="{1AB650E3-A62F-0074-E386-EFDDDD80AEB4}"/>
              </a:ext>
            </a:extLst>
          </p:cNvPr>
          <p:cNvSpPr>
            <a:spLocks noGrp="1"/>
          </p:cNvSpPr>
          <p:nvPr>
            <p:ph type="body" sz="quarter" idx="23"/>
          </p:nvPr>
        </p:nvSpPr>
        <p:spPr>
          <a:xfrm>
            <a:off x="1301750" y="12303125"/>
            <a:ext cx="17535525" cy="434975"/>
          </a:xfrm>
        </p:spPr>
        <p:txBody>
          <a:bodyPr/>
          <a:lstStyle/>
          <a:p>
            <a:r>
              <a:rPr lang="en-US" dirty="0">
                <a:solidFill>
                  <a:srgbClr val="F5C445"/>
                </a:solidFill>
              </a:rPr>
              <a:t>Capital Projects Fund  | </a:t>
            </a:r>
            <a:fld id="{EC4B6779-D1FD-4AE3-B739-8B901F56B596}" type="slidenum">
              <a:rPr lang="en-US" smtClean="0">
                <a:solidFill>
                  <a:srgbClr val="F5C445"/>
                </a:solidFill>
              </a:rPr>
              <a:t>12</a:t>
            </a:fld>
            <a:endParaRPr lang="en-US" dirty="0">
              <a:solidFill>
                <a:srgbClr val="F5C445"/>
              </a:solidFill>
            </a:endParaRPr>
          </a:p>
        </p:txBody>
      </p:sp>
      <p:graphicFrame>
        <p:nvGraphicFramePr>
          <p:cNvPr id="5" name="Table 4">
            <a:extLst>
              <a:ext uri="{FF2B5EF4-FFF2-40B4-BE49-F238E27FC236}">
                <a16:creationId xmlns:a16="http://schemas.microsoft.com/office/drawing/2014/main" id="{99AC66A3-9071-CBEA-6F13-0BC3D807E04F}"/>
              </a:ext>
            </a:extLst>
          </p:cNvPr>
          <p:cNvGraphicFramePr>
            <a:graphicFrameLocks noGrp="1"/>
          </p:cNvGraphicFramePr>
          <p:nvPr>
            <p:extLst>
              <p:ext uri="{D42A27DB-BD31-4B8C-83A1-F6EECF244321}">
                <p14:modId xmlns:p14="http://schemas.microsoft.com/office/powerpoint/2010/main" val="442446470"/>
              </p:ext>
            </p:extLst>
          </p:nvPr>
        </p:nvGraphicFramePr>
        <p:xfrm>
          <a:off x="3154725" y="6934344"/>
          <a:ext cx="7178476" cy="935302"/>
        </p:xfrm>
        <a:graphic>
          <a:graphicData uri="http://schemas.openxmlformats.org/drawingml/2006/table">
            <a:tbl>
              <a:tblPr firstRow="1" firstCol="1" bandRow="1"/>
              <a:tblGrid>
                <a:gridCol w="3589238">
                  <a:extLst>
                    <a:ext uri="{9D8B030D-6E8A-4147-A177-3AD203B41FA5}">
                      <a16:colId xmlns:a16="http://schemas.microsoft.com/office/drawing/2014/main" val="2328941289"/>
                    </a:ext>
                  </a:extLst>
                </a:gridCol>
                <a:gridCol w="3589238">
                  <a:extLst>
                    <a:ext uri="{9D8B030D-6E8A-4147-A177-3AD203B41FA5}">
                      <a16:colId xmlns:a16="http://schemas.microsoft.com/office/drawing/2014/main" val="2096604736"/>
                    </a:ext>
                  </a:extLst>
                </a:gridCol>
              </a:tblGrid>
              <a:tr h="935302">
                <a:tc>
                  <a:txBody>
                    <a:bodyPr/>
                    <a:lstStyle/>
                    <a:p>
                      <a:pPr marL="0" marR="0" algn="l">
                        <a:spcBef>
                          <a:spcPts val="1200"/>
                        </a:spcBef>
                        <a:spcAft>
                          <a:spcPts val="0"/>
                        </a:spcAft>
                      </a:pPr>
                      <a:r>
                        <a:rPr lang="en-US" sz="3600" dirty="0">
                          <a:solidFill>
                            <a:schemeClr val="bg1"/>
                          </a:solidFill>
                          <a:effectLst/>
                          <a:latin typeface="+mn-lt"/>
                          <a:ea typeface="Times New Roman" panose="02020603050405020304" pitchFamily="18" charset="0"/>
                          <a:cs typeface="Arial" panose="020B0604020202020204" pitchFamily="34" charset="0"/>
                        </a:rPr>
                        <a:t>Route Miles</a:t>
                      </a:r>
                      <a:endParaRPr lang="en-US" sz="3600" dirty="0">
                        <a:solidFill>
                          <a:schemeClr val="bg1"/>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42451"/>
                    </a:solidFill>
                  </a:tcPr>
                </a:tc>
                <a:tc>
                  <a:txBody>
                    <a:bodyPr/>
                    <a:lstStyle/>
                    <a:p>
                      <a:pPr marL="0" marR="0" algn="l">
                        <a:spcBef>
                          <a:spcPts val="1200"/>
                        </a:spcBef>
                        <a:spcAft>
                          <a:spcPts val="0"/>
                        </a:spcAft>
                      </a:pPr>
                      <a:endParaRPr lang="en-US" sz="3600" dirty="0">
                        <a:solidFill>
                          <a:schemeClr val="bg1"/>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42451"/>
                    </a:solidFill>
                  </a:tcPr>
                </a:tc>
                <a:extLst>
                  <a:ext uri="{0D108BD9-81ED-4DB2-BD59-A6C34878D82A}">
                    <a16:rowId xmlns:a16="http://schemas.microsoft.com/office/drawing/2014/main" val="2676019008"/>
                  </a:ext>
                </a:extLst>
              </a:tr>
            </a:tbl>
          </a:graphicData>
        </a:graphic>
      </p:graphicFrame>
      <p:sp>
        <p:nvSpPr>
          <p:cNvPr id="13" name="Text Placeholder 4">
            <a:extLst>
              <a:ext uri="{FF2B5EF4-FFF2-40B4-BE49-F238E27FC236}">
                <a16:creationId xmlns:a16="http://schemas.microsoft.com/office/drawing/2014/main" id="{83B371EB-4954-B139-2511-8124D48958B3}"/>
              </a:ext>
            </a:extLst>
          </p:cNvPr>
          <p:cNvSpPr txBox="1">
            <a:spLocks/>
          </p:cNvSpPr>
          <p:nvPr/>
        </p:nvSpPr>
        <p:spPr>
          <a:xfrm>
            <a:off x="12880566" y="4240858"/>
            <a:ext cx="9233109" cy="6356382"/>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514350" indent="-514350" hangingPunct="1">
              <a:buFont typeface="+mj-lt"/>
              <a:buAutoNum type="arabicPeriod" startAt="5"/>
            </a:pPr>
            <a:r>
              <a:rPr lang="en-US" sz="3200" dirty="0">
                <a:solidFill>
                  <a:schemeClr val="bg1">
                    <a:lumMod val="95000"/>
                  </a:schemeClr>
                </a:solidFill>
              </a:rPr>
              <a:t>Complete the table that explains the proposed service, technology type, advertised download and upload speeds, and monthly price. </a:t>
            </a:r>
            <a:endParaRPr lang="en-US" sz="3600" dirty="0">
              <a:solidFill>
                <a:schemeClr val="bg1">
                  <a:lumMod val="95000"/>
                </a:schemeClr>
              </a:solidFill>
            </a:endParaRPr>
          </a:p>
        </p:txBody>
      </p:sp>
      <p:graphicFrame>
        <p:nvGraphicFramePr>
          <p:cNvPr id="14" name="Table 13">
            <a:extLst>
              <a:ext uri="{FF2B5EF4-FFF2-40B4-BE49-F238E27FC236}">
                <a16:creationId xmlns:a16="http://schemas.microsoft.com/office/drawing/2014/main" id="{4D79B0B1-4550-67D7-4556-85ACFC770A55}"/>
              </a:ext>
            </a:extLst>
          </p:cNvPr>
          <p:cNvGraphicFramePr>
            <a:graphicFrameLocks noGrp="1"/>
          </p:cNvGraphicFramePr>
          <p:nvPr>
            <p:extLst>
              <p:ext uri="{D42A27DB-BD31-4B8C-83A1-F6EECF244321}">
                <p14:modId xmlns:p14="http://schemas.microsoft.com/office/powerpoint/2010/main" val="497779730"/>
              </p:ext>
            </p:extLst>
          </p:nvPr>
        </p:nvGraphicFramePr>
        <p:xfrm>
          <a:off x="12522686" y="6438900"/>
          <a:ext cx="11111037" cy="2356213"/>
        </p:xfrm>
        <a:graphic>
          <a:graphicData uri="http://schemas.openxmlformats.org/drawingml/2006/table">
            <a:tbl>
              <a:tblPr firstRow="1" firstCol="1" bandRow="1">
                <a:tableStyleId>{5940675A-B579-460E-94D1-54222C63F5DA}</a:tableStyleId>
              </a:tblPr>
              <a:tblGrid>
                <a:gridCol w="2040802">
                  <a:extLst>
                    <a:ext uri="{9D8B030D-6E8A-4147-A177-3AD203B41FA5}">
                      <a16:colId xmlns:a16="http://schemas.microsoft.com/office/drawing/2014/main" val="3343879003"/>
                    </a:ext>
                  </a:extLst>
                </a:gridCol>
                <a:gridCol w="2450224">
                  <a:extLst>
                    <a:ext uri="{9D8B030D-6E8A-4147-A177-3AD203B41FA5}">
                      <a16:colId xmlns:a16="http://schemas.microsoft.com/office/drawing/2014/main" val="3850610812"/>
                    </a:ext>
                  </a:extLst>
                </a:gridCol>
                <a:gridCol w="2084895">
                  <a:extLst>
                    <a:ext uri="{9D8B030D-6E8A-4147-A177-3AD203B41FA5}">
                      <a16:colId xmlns:a16="http://schemas.microsoft.com/office/drawing/2014/main" val="2517538042"/>
                    </a:ext>
                  </a:extLst>
                </a:gridCol>
                <a:gridCol w="2210870">
                  <a:extLst>
                    <a:ext uri="{9D8B030D-6E8A-4147-A177-3AD203B41FA5}">
                      <a16:colId xmlns:a16="http://schemas.microsoft.com/office/drawing/2014/main" val="455618056"/>
                    </a:ext>
                  </a:extLst>
                </a:gridCol>
                <a:gridCol w="2324246">
                  <a:extLst>
                    <a:ext uri="{9D8B030D-6E8A-4147-A177-3AD203B41FA5}">
                      <a16:colId xmlns:a16="http://schemas.microsoft.com/office/drawing/2014/main" val="934188973"/>
                    </a:ext>
                  </a:extLst>
                </a:gridCol>
              </a:tblGrid>
              <a:tr h="1216479">
                <a:tc>
                  <a:txBody>
                    <a:bodyPr/>
                    <a:lstStyle/>
                    <a:p>
                      <a:pPr marL="0" marR="0" algn="ctr">
                        <a:spcBef>
                          <a:spcPts val="0"/>
                        </a:spcBef>
                        <a:spcAft>
                          <a:spcPts val="0"/>
                        </a:spcAft>
                      </a:pPr>
                      <a:r>
                        <a:rPr lang="en-US" sz="3200" dirty="0">
                          <a:solidFill>
                            <a:schemeClr val="bg1"/>
                          </a:solidFill>
                          <a:effectLst/>
                        </a:rPr>
                        <a:t>Service</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3200" dirty="0">
                          <a:solidFill>
                            <a:schemeClr val="bg1"/>
                          </a:solidFill>
                          <a:effectLst/>
                        </a:rPr>
                        <a:t>Technology Type</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3200" dirty="0">
                          <a:solidFill>
                            <a:schemeClr val="bg1"/>
                          </a:solidFill>
                          <a:effectLst/>
                        </a:rPr>
                        <a:t>Advertised Download Speed (Mbps)</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3200" dirty="0">
                          <a:solidFill>
                            <a:schemeClr val="bg1"/>
                          </a:solidFill>
                          <a:effectLst/>
                        </a:rPr>
                        <a:t>Advertised Upload Speed (Mbps)</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3200" dirty="0">
                          <a:solidFill>
                            <a:schemeClr val="bg1"/>
                          </a:solidFill>
                          <a:effectLst/>
                        </a:rPr>
                        <a:t>Monthly price (non-promotional)</a:t>
                      </a:r>
                      <a:endParaRPr lang="en-US" sz="3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97042441"/>
                  </a:ext>
                </a:extLst>
              </a:tr>
              <a:tr h="405493">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sz="1200" dirty="0">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sz="1200" dirty="0">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sz="1200" dirty="0">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37126455"/>
                  </a:ext>
                </a:extLst>
              </a:tr>
            </a:tbl>
          </a:graphicData>
        </a:graphic>
      </p:graphicFrame>
    </p:spTree>
    <p:extLst>
      <p:ext uri="{BB962C8B-B14F-4D97-AF65-F5344CB8AC3E}">
        <p14:creationId xmlns:p14="http://schemas.microsoft.com/office/powerpoint/2010/main" val="219058238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A75050-E67B-0C3D-7007-014343DE24F8}"/>
              </a:ext>
            </a:extLst>
          </p:cNvPr>
          <p:cNvSpPr>
            <a:spLocks noGrp="1"/>
          </p:cNvSpPr>
          <p:nvPr>
            <p:ph type="body" sz="quarter" idx="21"/>
          </p:nvPr>
        </p:nvSpPr>
        <p:spPr>
          <a:xfrm>
            <a:off x="1326657" y="1524000"/>
            <a:ext cx="21730686" cy="1131079"/>
          </a:xfrm>
        </p:spPr>
        <p:txBody>
          <a:bodyPr/>
          <a:lstStyle/>
          <a:p>
            <a:r>
              <a:rPr lang="en-US" dirty="0"/>
              <a:t>Project Description</a:t>
            </a:r>
          </a:p>
        </p:txBody>
      </p:sp>
      <p:sp>
        <p:nvSpPr>
          <p:cNvPr id="6" name="Oval 5">
            <a:extLst>
              <a:ext uri="{FF2B5EF4-FFF2-40B4-BE49-F238E27FC236}">
                <a16:creationId xmlns:a16="http://schemas.microsoft.com/office/drawing/2014/main" id="{D13354DC-AFC8-61E4-B628-8DC3B1A23421}"/>
              </a:ext>
            </a:extLst>
          </p:cNvPr>
          <p:cNvSpPr/>
          <p:nvPr/>
        </p:nvSpPr>
        <p:spPr bwMode="gray">
          <a:xfrm>
            <a:off x="2238785" y="4396517"/>
            <a:ext cx="1275299" cy="1275299"/>
          </a:xfrm>
          <a:prstGeom prst="ellipse">
            <a:avLst/>
          </a:prstGeom>
          <a:solidFill>
            <a:schemeClr val="bg2"/>
          </a:solidFill>
          <a:ln w="41275">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85000"/>
              </a:lnSpc>
            </a:pPr>
            <a:r>
              <a:rPr lang="en-US" sz="6000" dirty="0">
                <a:solidFill>
                  <a:schemeClr val="tx1"/>
                </a:solidFill>
              </a:rPr>
              <a:t>6</a:t>
            </a:r>
            <a:endParaRPr lang="en-US" sz="3600" dirty="0">
              <a:solidFill>
                <a:schemeClr val="tx1"/>
              </a:solidFill>
            </a:endParaRPr>
          </a:p>
        </p:txBody>
      </p:sp>
      <p:sp>
        <p:nvSpPr>
          <p:cNvPr id="7" name="Oval 6">
            <a:extLst>
              <a:ext uri="{FF2B5EF4-FFF2-40B4-BE49-F238E27FC236}">
                <a16:creationId xmlns:a16="http://schemas.microsoft.com/office/drawing/2014/main" id="{58DFF217-BA62-EE63-4BB3-E5580A805AB6}"/>
              </a:ext>
            </a:extLst>
          </p:cNvPr>
          <p:cNvSpPr/>
          <p:nvPr/>
        </p:nvSpPr>
        <p:spPr bwMode="gray">
          <a:xfrm>
            <a:off x="12745503" y="4396516"/>
            <a:ext cx="1275299" cy="1275299"/>
          </a:xfrm>
          <a:prstGeom prst="ellipse">
            <a:avLst/>
          </a:prstGeom>
          <a:solidFill>
            <a:schemeClr val="bg2"/>
          </a:solidFill>
          <a:ln w="41275">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85000"/>
              </a:lnSpc>
            </a:pPr>
            <a:r>
              <a:rPr lang="en-US" sz="6000" dirty="0">
                <a:solidFill>
                  <a:schemeClr val="tx1"/>
                </a:solidFill>
              </a:rPr>
              <a:t>7</a:t>
            </a:r>
            <a:endParaRPr lang="en-US" sz="3600" dirty="0">
              <a:solidFill>
                <a:schemeClr val="tx1"/>
              </a:solidFill>
            </a:endParaRPr>
          </a:p>
        </p:txBody>
      </p:sp>
      <p:sp>
        <p:nvSpPr>
          <p:cNvPr id="14" name="Text Placeholder 4">
            <a:extLst>
              <a:ext uri="{FF2B5EF4-FFF2-40B4-BE49-F238E27FC236}">
                <a16:creationId xmlns:a16="http://schemas.microsoft.com/office/drawing/2014/main" id="{6C6CF522-C747-B610-85C8-2F20C0D98ECB}"/>
              </a:ext>
            </a:extLst>
          </p:cNvPr>
          <p:cNvSpPr txBox="1">
            <a:spLocks/>
          </p:cNvSpPr>
          <p:nvPr/>
        </p:nvSpPr>
        <p:spPr>
          <a:xfrm>
            <a:off x="4091749" y="4150566"/>
            <a:ext cx="8475783" cy="4265646"/>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000" dirty="0"/>
              <a:t>CPF subrecipients must participate in federal programs that provide low-income consumers with subsidies on broadband internet access services upon project completion (including, at a minimum, the ACP). CPF subrecipients will be required to allow subscribers in their funded service area(s) to utilize the ACP for their project service offerings upon project completion. </a:t>
            </a:r>
            <a:endParaRPr lang="en-US" b="1" dirty="0"/>
          </a:p>
        </p:txBody>
      </p:sp>
      <p:sp>
        <p:nvSpPr>
          <p:cNvPr id="17" name="Text Placeholder 4">
            <a:extLst>
              <a:ext uri="{FF2B5EF4-FFF2-40B4-BE49-F238E27FC236}">
                <a16:creationId xmlns:a16="http://schemas.microsoft.com/office/drawing/2014/main" id="{EA0FD1EE-696C-0041-8FD8-B12ED0EF5CA4}"/>
              </a:ext>
            </a:extLst>
          </p:cNvPr>
          <p:cNvSpPr txBox="1">
            <a:spLocks/>
          </p:cNvSpPr>
          <p:nvPr/>
        </p:nvSpPr>
        <p:spPr>
          <a:xfrm>
            <a:off x="4091748" y="8610043"/>
            <a:ext cx="8475783" cy="1352690"/>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000" dirty="0"/>
              <a:t>Discuss any plans the applicant has to offer services that are affordable to customers in its target markets within the proposed funded service area(s), including relevant pricing data, service characteristics, non-recurring costs, data caps, and average service fees in the communities to be served. </a:t>
            </a:r>
          </a:p>
        </p:txBody>
      </p:sp>
      <p:sp>
        <p:nvSpPr>
          <p:cNvPr id="18" name="Text Placeholder 4">
            <a:extLst>
              <a:ext uri="{FF2B5EF4-FFF2-40B4-BE49-F238E27FC236}">
                <a16:creationId xmlns:a16="http://schemas.microsoft.com/office/drawing/2014/main" id="{6D424A5D-9E02-0242-06D0-F999E54000CD}"/>
              </a:ext>
            </a:extLst>
          </p:cNvPr>
          <p:cNvSpPr txBox="1">
            <a:spLocks/>
          </p:cNvSpPr>
          <p:nvPr/>
        </p:nvSpPr>
        <p:spPr>
          <a:xfrm>
            <a:off x="14376744" y="8828006"/>
            <a:ext cx="8475783" cy="2437872"/>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endParaRPr lang="en-US" sz="3000" dirty="0"/>
          </a:p>
        </p:txBody>
      </p:sp>
      <p:sp>
        <p:nvSpPr>
          <p:cNvPr id="19" name="Text Placeholder 4">
            <a:extLst>
              <a:ext uri="{FF2B5EF4-FFF2-40B4-BE49-F238E27FC236}">
                <a16:creationId xmlns:a16="http://schemas.microsoft.com/office/drawing/2014/main" id="{A7803EE3-CA57-B19D-E2A8-C02F84A5E4A4}"/>
              </a:ext>
            </a:extLst>
          </p:cNvPr>
          <p:cNvSpPr txBox="1">
            <a:spLocks/>
          </p:cNvSpPr>
          <p:nvPr/>
        </p:nvSpPr>
        <p:spPr>
          <a:xfrm>
            <a:off x="14376743" y="4182148"/>
            <a:ext cx="8475783" cy="2909117"/>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000" dirty="0"/>
              <a:t>Provide a preliminary technical evaluation of the proposed project certified by a currently licensed Professional Engineer. Identify the Professional Engineer providing the preliminary technical evaluation of the proposed project in the table below.</a:t>
            </a:r>
          </a:p>
        </p:txBody>
      </p:sp>
      <p:sp>
        <p:nvSpPr>
          <p:cNvPr id="20" name="Text Placeholder 7">
            <a:extLst>
              <a:ext uri="{FF2B5EF4-FFF2-40B4-BE49-F238E27FC236}">
                <a16:creationId xmlns:a16="http://schemas.microsoft.com/office/drawing/2014/main" id="{4A4EA9F2-BA6B-70CD-BA8B-8B2B21DD9C8B}"/>
              </a:ext>
            </a:extLst>
          </p:cNvPr>
          <p:cNvSpPr>
            <a:spLocks noGrp="1"/>
          </p:cNvSpPr>
          <p:nvPr>
            <p:ph type="body" sz="quarter" idx="23"/>
          </p:nvPr>
        </p:nvSpPr>
        <p:spPr>
          <a:xfrm>
            <a:off x="1301750" y="12303125"/>
            <a:ext cx="17535525" cy="434975"/>
          </a:xfrm>
        </p:spPr>
        <p:txBody>
          <a:bodyPr/>
          <a:lstStyle/>
          <a:p>
            <a:r>
              <a:rPr lang="en-US" dirty="0"/>
              <a:t>Capital Projects Fund  | </a:t>
            </a:r>
            <a:fld id="{EC4B6779-D1FD-4AE3-B739-8B901F56B596}" type="slidenum">
              <a:rPr lang="en-US" smtClean="0"/>
              <a:t>13</a:t>
            </a:fld>
            <a:endParaRPr lang="en-US" dirty="0"/>
          </a:p>
        </p:txBody>
      </p:sp>
      <p:graphicFrame>
        <p:nvGraphicFramePr>
          <p:cNvPr id="4" name="Table 4">
            <a:extLst>
              <a:ext uri="{FF2B5EF4-FFF2-40B4-BE49-F238E27FC236}">
                <a16:creationId xmlns:a16="http://schemas.microsoft.com/office/drawing/2014/main" id="{74296801-F2C4-9429-833A-51AC88EBA668}"/>
              </a:ext>
            </a:extLst>
          </p:cNvPr>
          <p:cNvGraphicFramePr>
            <a:graphicFrameLocks noGrp="1"/>
          </p:cNvGraphicFramePr>
          <p:nvPr>
            <p:extLst>
              <p:ext uri="{D42A27DB-BD31-4B8C-83A1-F6EECF244321}">
                <p14:modId xmlns:p14="http://schemas.microsoft.com/office/powerpoint/2010/main" val="232530552"/>
              </p:ext>
            </p:extLst>
          </p:nvPr>
        </p:nvGraphicFramePr>
        <p:xfrm>
          <a:off x="14387610" y="8225470"/>
          <a:ext cx="8899330" cy="1524000"/>
        </p:xfrm>
        <a:graphic>
          <a:graphicData uri="http://schemas.openxmlformats.org/drawingml/2006/table">
            <a:tbl>
              <a:tblPr firstRow="1" bandRow="1">
                <a:tableStyleId>{5940675A-B579-460E-94D1-54222C63F5DA}</a:tableStyleId>
              </a:tblPr>
              <a:tblGrid>
                <a:gridCol w="4449665">
                  <a:extLst>
                    <a:ext uri="{9D8B030D-6E8A-4147-A177-3AD203B41FA5}">
                      <a16:colId xmlns:a16="http://schemas.microsoft.com/office/drawing/2014/main" val="903726216"/>
                    </a:ext>
                  </a:extLst>
                </a:gridCol>
                <a:gridCol w="4449665">
                  <a:extLst>
                    <a:ext uri="{9D8B030D-6E8A-4147-A177-3AD203B41FA5}">
                      <a16:colId xmlns:a16="http://schemas.microsoft.com/office/drawing/2014/main" val="2576064891"/>
                    </a:ext>
                  </a:extLst>
                </a:gridCol>
              </a:tblGrid>
              <a:tr h="370840">
                <a:tc>
                  <a:txBody>
                    <a:bodyPr/>
                    <a:lstStyle/>
                    <a:p>
                      <a:pPr algn="l"/>
                      <a:r>
                        <a:rPr lang="en-US" sz="3200" dirty="0"/>
                        <a:t>Name of Licensed Professional Engineer</a:t>
                      </a:r>
                    </a:p>
                  </a:txBody>
                  <a:tcPr/>
                </a:tc>
                <a:tc>
                  <a:txBody>
                    <a:bodyPr/>
                    <a:lstStyle/>
                    <a:p>
                      <a:pPr algn="l"/>
                      <a:r>
                        <a:rPr lang="en-US" sz="3200" dirty="0"/>
                        <a:t>License Number and State</a:t>
                      </a:r>
                    </a:p>
                  </a:txBody>
                  <a:tcPr/>
                </a:tc>
                <a:extLst>
                  <a:ext uri="{0D108BD9-81ED-4DB2-BD59-A6C34878D82A}">
                    <a16:rowId xmlns:a16="http://schemas.microsoft.com/office/drawing/2014/main" val="368995452"/>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47512314"/>
                  </a:ext>
                </a:extLst>
              </a:tr>
            </a:tbl>
          </a:graphicData>
        </a:graphic>
      </p:graphicFrame>
    </p:spTree>
    <p:extLst>
      <p:ext uri="{BB962C8B-B14F-4D97-AF65-F5344CB8AC3E}">
        <p14:creationId xmlns:p14="http://schemas.microsoft.com/office/powerpoint/2010/main" val="421100902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E362908-5898-9DBA-720B-4BB686FE491C}"/>
              </a:ext>
            </a:extLst>
          </p:cNvPr>
          <p:cNvSpPr>
            <a:spLocks noGrp="1"/>
          </p:cNvSpPr>
          <p:nvPr>
            <p:ph type="body" sz="quarter" idx="21"/>
          </p:nvPr>
        </p:nvSpPr>
        <p:spPr/>
        <p:txBody>
          <a:bodyPr/>
          <a:lstStyle/>
          <a:p>
            <a:r>
              <a:rPr lang="en-US" dirty="0"/>
              <a:t>Project Description</a:t>
            </a:r>
          </a:p>
        </p:txBody>
      </p:sp>
      <p:sp>
        <p:nvSpPr>
          <p:cNvPr id="5" name="Text Placeholder 4">
            <a:extLst>
              <a:ext uri="{FF2B5EF4-FFF2-40B4-BE49-F238E27FC236}">
                <a16:creationId xmlns:a16="http://schemas.microsoft.com/office/drawing/2014/main" id="{D43C6A7D-2D8A-EC2C-6206-B1A05ECA33F7}"/>
              </a:ext>
            </a:extLst>
          </p:cNvPr>
          <p:cNvSpPr>
            <a:spLocks noGrp="1"/>
          </p:cNvSpPr>
          <p:nvPr>
            <p:ph type="body" sz="quarter" idx="25"/>
          </p:nvPr>
        </p:nvSpPr>
        <p:spPr>
          <a:xfrm>
            <a:off x="1509680" y="4410011"/>
            <a:ext cx="4771297" cy="7142973"/>
          </a:xfrm>
        </p:spPr>
        <p:txBody>
          <a:bodyPr>
            <a:noAutofit/>
          </a:bodyPr>
          <a:lstStyle/>
          <a:p>
            <a:pPr hangingPunct="1"/>
            <a:r>
              <a:rPr lang="en-US" sz="3200" dirty="0"/>
              <a:t>Discuss whether the applicant has policies and procedures in place to report potential noncompliance with federal, state, and local laws, potential conflicts of interest, and potential waste, fraud, and abuse related to federal and state grants.</a:t>
            </a:r>
          </a:p>
        </p:txBody>
      </p:sp>
      <p:cxnSp>
        <p:nvCxnSpPr>
          <p:cNvPr id="6" name="Straight Connector 5">
            <a:extLst>
              <a:ext uri="{FF2B5EF4-FFF2-40B4-BE49-F238E27FC236}">
                <a16:creationId xmlns:a16="http://schemas.microsoft.com/office/drawing/2014/main" id="{AA3C35CD-82FE-10CB-2E70-1D42AF597AD7}"/>
              </a:ext>
            </a:extLst>
          </p:cNvPr>
          <p:cNvCxnSpPr>
            <a:cxnSpLocks/>
          </p:cNvCxnSpPr>
          <p:nvPr/>
        </p:nvCxnSpPr>
        <p:spPr bwMode="gray">
          <a:xfrm flipH="1">
            <a:off x="18109724" y="3988145"/>
            <a:ext cx="4525108" cy="0"/>
          </a:xfrm>
          <a:prstGeom prst="line">
            <a:avLst/>
          </a:prstGeom>
          <a:ln w="63500" cap="rnd">
            <a:solidFill>
              <a:srgbClr val="F8D57C"/>
            </a:solidFill>
            <a:roun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3400186-0EEA-64C1-A150-8AE5D618686B}"/>
              </a:ext>
            </a:extLst>
          </p:cNvPr>
          <p:cNvCxnSpPr>
            <a:cxnSpLocks/>
          </p:cNvCxnSpPr>
          <p:nvPr/>
        </p:nvCxnSpPr>
        <p:spPr bwMode="gray">
          <a:xfrm flipH="1">
            <a:off x="12632112" y="3988145"/>
            <a:ext cx="4525108" cy="0"/>
          </a:xfrm>
          <a:prstGeom prst="line">
            <a:avLst/>
          </a:prstGeom>
          <a:ln w="63500" cap="rnd">
            <a:solidFill>
              <a:srgbClr val="F8D57C"/>
            </a:solidFill>
            <a:roun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12C876F-9EF1-3DFA-2B04-1C18F02A82A9}"/>
              </a:ext>
            </a:extLst>
          </p:cNvPr>
          <p:cNvCxnSpPr>
            <a:cxnSpLocks/>
          </p:cNvCxnSpPr>
          <p:nvPr/>
        </p:nvCxnSpPr>
        <p:spPr bwMode="gray">
          <a:xfrm flipH="1">
            <a:off x="7205884" y="3988145"/>
            <a:ext cx="4525108" cy="0"/>
          </a:xfrm>
          <a:prstGeom prst="line">
            <a:avLst/>
          </a:prstGeom>
          <a:ln w="63500" cap="rnd">
            <a:solidFill>
              <a:srgbClr val="F8D57C"/>
            </a:solidFill>
            <a:roun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97A8352-802A-A8EB-BA4D-2836D72F5DE0}"/>
              </a:ext>
            </a:extLst>
          </p:cNvPr>
          <p:cNvCxnSpPr>
            <a:cxnSpLocks/>
          </p:cNvCxnSpPr>
          <p:nvPr/>
        </p:nvCxnSpPr>
        <p:spPr bwMode="gray">
          <a:xfrm flipH="1">
            <a:off x="1688122" y="3988145"/>
            <a:ext cx="4525108" cy="0"/>
          </a:xfrm>
          <a:prstGeom prst="line">
            <a:avLst/>
          </a:prstGeom>
          <a:ln w="63500" cap="rnd">
            <a:solidFill>
              <a:srgbClr val="F8D57C"/>
            </a:solidFill>
            <a:roun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11E06F5-D4B4-B16E-D522-E6A57A6CDDE3}"/>
              </a:ext>
            </a:extLst>
          </p:cNvPr>
          <p:cNvSpPr txBox="1"/>
          <p:nvPr/>
        </p:nvSpPr>
        <p:spPr>
          <a:xfrm>
            <a:off x="1535717" y="2987923"/>
            <a:ext cx="4525108"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4000" i="0" u="none" strike="noStrike" cap="none" spc="0" normalizeH="0" baseline="0" dirty="0">
                <a:ln>
                  <a:noFill/>
                </a:ln>
                <a:solidFill>
                  <a:srgbClr val="000000"/>
                </a:solidFill>
                <a:effectLst/>
                <a:uFillTx/>
                <a:latin typeface="+mj-lt"/>
                <a:ea typeface="Helvetica Neue"/>
                <a:cs typeface="Helvetica Neue"/>
                <a:sym typeface="Helvetica Neue"/>
              </a:rPr>
              <a:t>8</a:t>
            </a:r>
          </a:p>
        </p:txBody>
      </p:sp>
      <p:sp>
        <p:nvSpPr>
          <p:cNvPr id="11" name="TextBox 10">
            <a:extLst>
              <a:ext uri="{FF2B5EF4-FFF2-40B4-BE49-F238E27FC236}">
                <a16:creationId xmlns:a16="http://schemas.microsoft.com/office/drawing/2014/main" id="{ECBC0908-9EAE-0A74-8C70-8FF017B2113F}"/>
              </a:ext>
            </a:extLst>
          </p:cNvPr>
          <p:cNvSpPr txBox="1"/>
          <p:nvPr/>
        </p:nvSpPr>
        <p:spPr>
          <a:xfrm>
            <a:off x="7022117" y="2983248"/>
            <a:ext cx="4525108"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4000" i="0" u="none" strike="noStrike" cap="none" spc="0" normalizeH="0" baseline="0" dirty="0">
                <a:ln>
                  <a:noFill/>
                </a:ln>
                <a:solidFill>
                  <a:srgbClr val="000000"/>
                </a:solidFill>
                <a:effectLst/>
                <a:uFillTx/>
                <a:latin typeface="+mj-lt"/>
                <a:ea typeface="Helvetica Neue"/>
                <a:cs typeface="Helvetica Neue"/>
                <a:sym typeface="Helvetica Neue"/>
              </a:rPr>
              <a:t>9</a:t>
            </a:r>
            <a:endParaRPr kumimoji="0" lang="en-US" sz="3200" i="0" u="none" strike="noStrike" cap="none" spc="0" normalizeH="0" baseline="0" dirty="0">
              <a:ln>
                <a:noFill/>
              </a:ln>
              <a:solidFill>
                <a:srgbClr val="000000"/>
              </a:solidFill>
              <a:effectLst/>
              <a:uFillTx/>
              <a:latin typeface="+mj-lt"/>
              <a:ea typeface="Helvetica Neue"/>
              <a:cs typeface="Helvetica Neue"/>
              <a:sym typeface="Helvetica Neue"/>
            </a:endParaRPr>
          </a:p>
        </p:txBody>
      </p:sp>
      <p:sp>
        <p:nvSpPr>
          <p:cNvPr id="12" name="TextBox 11">
            <a:extLst>
              <a:ext uri="{FF2B5EF4-FFF2-40B4-BE49-F238E27FC236}">
                <a16:creationId xmlns:a16="http://schemas.microsoft.com/office/drawing/2014/main" id="{48620B59-A6EF-D46A-BF41-CC147C223CDD}"/>
              </a:ext>
            </a:extLst>
          </p:cNvPr>
          <p:cNvSpPr txBox="1"/>
          <p:nvPr/>
        </p:nvSpPr>
        <p:spPr>
          <a:xfrm>
            <a:off x="12460359" y="2983248"/>
            <a:ext cx="4525108"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4000" dirty="0">
                <a:latin typeface="+mj-lt"/>
              </a:rPr>
              <a:t>10</a:t>
            </a:r>
            <a:endParaRPr kumimoji="0" lang="en-US" sz="3200" i="0" u="none" strike="noStrike" cap="none" spc="0" normalizeH="0" baseline="0" dirty="0">
              <a:ln>
                <a:noFill/>
              </a:ln>
              <a:solidFill>
                <a:srgbClr val="000000"/>
              </a:solidFill>
              <a:effectLst/>
              <a:uFillTx/>
              <a:latin typeface="+mj-lt"/>
              <a:ea typeface="Helvetica Neue"/>
              <a:cs typeface="Helvetica Neue"/>
              <a:sym typeface="Helvetica Neue"/>
            </a:endParaRPr>
          </a:p>
        </p:txBody>
      </p:sp>
      <p:sp>
        <p:nvSpPr>
          <p:cNvPr id="13" name="TextBox 12">
            <a:extLst>
              <a:ext uri="{FF2B5EF4-FFF2-40B4-BE49-F238E27FC236}">
                <a16:creationId xmlns:a16="http://schemas.microsoft.com/office/drawing/2014/main" id="{2F6E6C3A-92AD-73A0-D344-66544FCDAABC}"/>
              </a:ext>
            </a:extLst>
          </p:cNvPr>
          <p:cNvSpPr txBox="1"/>
          <p:nvPr/>
        </p:nvSpPr>
        <p:spPr>
          <a:xfrm>
            <a:off x="17120878" y="2941725"/>
            <a:ext cx="6140930"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4000" i="0" u="none" strike="noStrike" cap="none" spc="0" normalizeH="0" baseline="0" dirty="0">
                <a:ln>
                  <a:noFill/>
                </a:ln>
                <a:solidFill>
                  <a:srgbClr val="000000"/>
                </a:solidFill>
                <a:effectLst/>
                <a:uFillTx/>
                <a:latin typeface="+mj-lt"/>
                <a:ea typeface="Helvetica Neue"/>
                <a:cs typeface="Helvetica Neue"/>
                <a:sym typeface="Helvetica Neue"/>
              </a:rPr>
              <a:t>11</a:t>
            </a:r>
            <a:endParaRPr kumimoji="0" lang="en-US" sz="3200" i="0" u="none" strike="noStrike" cap="none" spc="0" normalizeH="0" baseline="0" dirty="0">
              <a:ln>
                <a:noFill/>
              </a:ln>
              <a:solidFill>
                <a:srgbClr val="000000"/>
              </a:solidFill>
              <a:effectLst/>
              <a:uFillTx/>
              <a:latin typeface="+mj-lt"/>
              <a:ea typeface="Helvetica Neue"/>
              <a:cs typeface="Helvetica Neue"/>
              <a:sym typeface="Helvetica Neue"/>
            </a:endParaRPr>
          </a:p>
        </p:txBody>
      </p:sp>
      <p:sp>
        <p:nvSpPr>
          <p:cNvPr id="15" name="Text Placeholder 4">
            <a:extLst>
              <a:ext uri="{FF2B5EF4-FFF2-40B4-BE49-F238E27FC236}">
                <a16:creationId xmlns:a16="http://schemas.microsoft.com/office/drawing/2014/main" id="{B2EA29CA-F6C5-FDF4-060E-ED3AEC29E0CE}"/>
              </a:ext>
            </a:extLst>
          </p:cNvPr>
          <p:cNvSpPr txBox="1">
            <a:spLocks/>
          </p:cNvSpPr>
          <p:nvPr/>
        </p:nvSpPr>
        <p:spPr>
          <a:xfrm>
            <a:off x="7024551" y="4430772"/>
            <a:ext cx="5009869" cy="7142973"/>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marR="0" lvl="0" indent="0" defTabSz="825500" rtl="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00"/>
                </a:solidFill>
                <a:effectLst/>
                <a:uLnTx/>
                <a:uFillTx/>
                <a:latin typeface="Helvetica Neue"/>
                <a:sym typeface="Helvetica Neue"/>
              </a:rPr>
              <a:t>Discuss the applicant’s technical and managerial capabilities to complete the proposed project within two years of the CPF subaward or requested extended timeframe (see Alabama Capital Projects Fund Application Guide for more details).</a:t>
            </a:r>
          </a:p>
        </p:txBody>
      </p:sp>
      <p:sp>
        <p:nvSpPr>
          <p:cNvPr id="16" name="Text Placeholder 4">
            <a:extLst>
              <a:ext uri="{FF2B5EF4-FFF2-40B4-BE49-F238E27FC236}">
                <a16:creationId xmlns:a16="http://schemas.microsoft.com/office/drawing/2014/main" id="{2C7CF3CA-B798-6B04-84EC-44488F47286E}"/>
              </a:ext>
            </a:extLst>
          </p:cNvPr>
          <p:cNvSpPr txBox="1">
            <a:spLocks/>
          </p:cNvSpPr>
          <p:nvPr/>
        </p:nvSpPr>
        <p:spPr>
          <a:xfrm>
            <a:off x="12385923" y="4391196"/>
            <a:ext cx="4771297" cy="7142973"/>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200" dirty="0"/>
              <a:t>Indicate whether the applicant assesses charges for attaching to its poles. If yes, provide the applicant’s average pole attachment rates charged to an unaffiliated entity in the table below (does not apply to a utility as defined under Ala. Code § 37-4-1(7)a).</a:t>
            </a:r>
          </a:p>
        </p:txBody>
      </p:sp>
      <p:sp>
        <p:nvSpPr>
          <p:cNvPr id="17" name="Text Placeholder 4">
            <a:extLst>
              <a:ext uri="{FF2B5EF4-FFF2-40B4-BE49-F238E27FC236}">
                <a16:creationId xmlns:a16="http://schemas.microsoft.com/office/drawing/2014/main" id="{B1CECFFA-613A-3855-5BF6-66C5E4D8F8EB}"/>
              </a:ext>
            </a:extLst>
          </p:cNvPr>
          <p:cNvSpPr txBox="1">
            <a:spLocks/>
          </p:cNvSpPr>
          <p:nvPr/>
        </p:nvSpPr>
        <p:spPr>
          <a:xfrm>
            <a:off x="18109724" y="4316421"/>
            <a:ext cx="4525109" cy="7142973"/>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200" dirty="0"/>
              <a:t>Discuss how the applicant will take all necessary affirmative steps to solicit and use small and minority businesses, women’s business enterprises, and labor surplus area firms.</a:t>
            </a:r>
            <a:endParaRPr lang="en-US" dirty="0"/>
          </a:p>
        </p:txBody>
      </p:sp>
      <p:sp>
        <p:nvSpPr>
          <p:cNvPr id="19" name="Text Placeholder 7">
            <a:extLst>
              <a:ext uri="{FF2B5EF4-FFF2-40B4-BE49-F238E27FC236}">
                <a16:creationId xmlns:a16="http://schemas.microsoft.com/office/drawing/2014/main" id="{A22EAACF-2C98-47A4-9675-3F64FE719651}"/>
              </a:ext>
            </a:extLst>
          </p:cNvPr>
          <p:cNvSpPr>
            <a:spLocks noGrp="1"/>
          </p:cNvSpPr>
          <p:nvPr>
            <p:ph type="body" sz="quarter" idx="23"/>
          </p:nvPr>
        </p:nvSpPr>
        <p:spPr>
          <a:xfrm>
            <a:off x="1301750" y="12303125"/>
            <a:ext cx="17535525" cy="434975"/>
          </a:xfrm>
        </p:spPr>
        <p:txBody>
          <a:bodyPr/>
          <a:lstStyle/>
          <a:p>
            <a:r>
              <a:rPr lang="en-US" dirty="0"/>
              <a:t>Capital Projects Fund  | </a:t>
            </a:r>
            <a:fld id="{EC4B6779-D1FD-4AE3-B739-8B901F56B596}" type="slidenum">
              <a:rPr lang="en-US" smtClean="0"/>
              <a:t>14</a:t>
            </a:fld>
            <a:endParaRPr lang="en-US" dirty="0"/>
          </a:p>
        </p:txBody>
      </p:sp>
    </p:spTree>
    <p:extLst>
      <p:ext uri="{BB962C8B-B14F-4D97-AF65-F5344CB8AC3E}">
        <p14:creationId xmlns:p14="http://schemas.microsoft.com/office/powerpoint/2010/main" val="238136089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A75050-E67B-0C3D-7007-014343DE24F8}"/>
              </a:ext>
            </a:extLst>
          </p:cNvPr>
          <p:cNvSpPr>
            <a:spLocks noGrp="1"/>
          </p:cNvSpPr>
          <p:nvPr>
            <p:ph type="body" sz="quarter" idx="21"/>
          </p:nvPr>
        </p:nvSpPr>
        <p:spPr>
          <a:xfrm>
            <a:off x="1326657" y="1524000"/>
            <a:ext cx="21730686" cy="1131079"/>
          </a:xfrm>
        </p:spPr>
        <p:txBody>
          <a:bodyPr/>
          <a:lstStyle/>
          <a:p>
            <a:r>
              <a:rPr lang="en-US" dirty="0"/>
              <a:t>Project Description</a:t>
            </a:r>
          </a:p>
        </p:txBody>
      </p:sp>
      <p:sp>
        <p:nvSpPr>
          <p:cNvPr id="6" name="Oval 5">
            <a:extLst>
              <a:ext uri="{FF2B5EF4-FFF2-40B4-BE49-F238E27FC236}">
                <a16:creationId xmlns:a16="http://schemas.microsoft.com/office/drawing/2014/main" id="{D13354DC-AFC8-61E4-B628-8DC3B1A23421}"/>
              </a:ext>
            </a:extLst>
          </p:cNvPr>
          <p:cNvSpPr/>
          <p:nvPr/>
        </p:nvSpPr>
        <p:spPr bwMode="gray">
          <a:xfrm>
            <a:off x="2238785" y="4396518"/>
            <a:ext cx="1362831" cy="1275298"/>
          </a:xfrm>
          <a:prstGeom prst="ellipse">
            <a:avLst/>
          </a:prstGeom>
          <a:solidFill>
            <a:schemeClr val="bg2"/>
          </a:solidFill>
          <a:ln w="41275">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85000"/>
              </a:lnSpc>
            </a:pPr>
            <a:r>
              <a:rPr lang="en-US" sz="6000" dirty="0">
                <a:solidFill>
                  <a:schemeClr val="tx1"/>
                </a:solidFill>
              </a:rPr>
              <a:t>12</a:t>
            </a:r>
            <a:endParaRPr lang="en-US" sz="3600" dirty="0">
              <a:solidFill>
                <a:schemeClr val="tx1"/>
              </a:solidFill>
            </a:endParaRPr>
          </a:p>
        </p:txBody>
      </p:sp>
      <p:sp>
        <p:nvSpPr>
          <p:cNvPr id="7" name="Oval 6">
            <a:extLst>
              <a:ext uri="{FF2B5EF4-FFF2-40B4-BE49-F238E27FC236}">
                <a16:creationId xmlns:a16="http://schemas.microsoft.com/office/drawing/2014/main" id="{58DFF217-BA62-EE63-4BB3-E5580A805AB6}"/>
              </a:ext>
            </a:extLst>
          </p:cNvPr>
          <p:cNvSpPr/>
          <p:nvPr/>
        </p:nvSpPr>
        <p:spPr bwMode="gray">
          <a:xfrm>
            <a:off x="12745503" y="4396516"/>
            <a:ext cx="1343721" cy="1275300"/>
          </a:xfrm>
          <a:prstGeom prst="ellipse">
            <a:avLst/>
          </a:prstGeom>
          <a:solidFill>
            <a:schemeClr val="bg2"/>
          </a:solidFill>
          <a:ln w="41275">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85000"/>
              </a:lnSpc>
            </a:pPr>
            <a:r>
              <a:rPr lang="en-US" sz="6000" dirty="0">
                <a:solidFill>
                  <a:schemeClr val="tx1"/>
                </a:solidFill>
              </a:rPr>
              <a:t>13</a:t>
            </a:r>
          </a:p>
        </p:txBody>
      </p:sp>
      <p:sp>
        <p:nvSpPr>
          <p:cNvPr id="14" name="Text Placeholder 4">
            <a:extLst>
              <a:ext uri="{FF2B5EF4-FFF2-40B4-BE49-F238E27FC236}">
                <a16:creationId xmlns:a16="http://schemas.microsoft.com/office/drawing/2014/main" id="{6C6CF522-C747-B610-85C8-2F20C0D98ECB}"/>
              </a:ext>
            </a:extLst>
          </p:cNvPr>
          <p:cNvSpPr txBox="1">
            <a:spLocks/>
          </p:cNvSpPr>
          <p:nvPr/>
        </p:nvSpPr>
        <p:spPr>
          <a:xfrm>
            <a:off x="4091749" y="4150566"/>
            <a:ext cx="8475783" cy="4265646"/>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000" dirty="0"/>
              <a:t>Discuss any partners, contractors, or subcontractors associated with the proposed project and describe each party’s role in the proposed project. In addition, discuss whether the proposed project involves broadband networks owned, operated by, or affiliated with local governments, nonprofits, and/or cooperatives. Finally, discuss whether the proposed project involves any public/private partnerships.</a:t>
            </a:r>
            <a:endParaRPr lang="en-US" b="1" dirty="0"/>
          </a:p>
        </p:txBody>
      </p:sp>
      <p:sp>
        <p:nvSpPr>
          <p:cNvPr id="18" name="Text Placeholder 4">
            <a:extLst>
              <a:ext uri="{FF2B5EF4-FFF2-40B4-BE49-F238E27FC236}">
                <a16:creationId xmlns:a16="http://schemas.microsoft.com/office/drawing/2014/main" id="{6D424A5D-9E02-0242-06D0-F999E54000CD}"/>
              </a:ext>
            </a:extLst>
          </p:cNvPr>
          <p:cNvSpPr txBox="1">
            <a:spLocks/>
          </p:cNvSpPr>
          <p:nvPr/>
        </p:nvSpPr>
        <p:spPr>
          <a:xfrm>
            <a:off x="14376744" y="8828006"/>
            <a:ext cx="8475783" cy="2437872"/>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endParaRPr lang="en-US" sz="3000" dirty="0"/>
          </a:p>
        </p:txBody>
      </p:sp>
      <p:sp>
        <p:nvSpPr>
          <p:cNvPr id="19" name="Text Placeholder 4">
            <a:extLst>
              <a:ext uri="{FF2B5EF4-FFF2-40B4-BE49-F238E27FC236}">
                <a16:creationId xmlns:a16="http://schemas.microsoft.com/office/drawing/2014/main" id="{A7803EE3-CA57-B19D-E2A8-C02F84A5E4A4}"/>
              </a:ext>
            </a:extLst>
          </p:cNvPr>
          <p:cNvSpPr txBox="1">
            <a:spLocks/>
          </p:cNvSpPr>
          <p:nvPr/>
        </p:nvSpPr>
        <p:spPr>
          <a:xfrm>
            <a:off x="14376743" y="4182148"/>
            <a:ext cx="8475783" cy="2909117"/>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000" dirty="0"/>
              <a:t>Discuss whether the applicant has been found by any authority to have violated any federal, state, or local labor or employment laws in the two years prior to the application submission.</a:t>
            </a:r>
          </a:p>
        </p:txBody>
      </p:sp>
      <p:sp>
        <p:nvSpPr>
          <p:cNvPr id="20" name="Text Placeholder 7">
            <a:extLst>
              <a:ext uri="{FF2B5EF4-FFF2-40B4-BE49-F238E27FC236}">
                <a16:creationId xmlns:a16="http://schemas.microsoft.com/office/drawing/2014/main" id="{4A4EA9F2-BA6B-70CD-BA8B-8B2B21DD9C8B}"/>
              </a:ext>
            </a:extLst>
          </p:cNvPr>
          <p:cNvSpPr>
            <a:spLocks noGrp="1"/>
          </p:cNvSpPr>
          <p:nvPr>
            <p:ph type="body" sz="quarter" idx="23"/>
          </p:nvPr>
        </p:nvSpPr>
        <p:spPr>
          <a:xfrm>
            <a:off x="1301750" y="12303125"/>
            <a:ext cx="17535525" cy="434975"/>
          </a:xfrm>
        </p:spPr>
        <p:txBody>
          <a:bodyPr/>
          <a:lstStyle/>
          <a:p>
            <a:r>
              <a:rPr lang="en-US" dirty="0"/>
              <a:t>Capital Projects Fund  | </a:t>
            </a:r>
            <a:fld id="{EC4B6779-D1FD-4AE3-B739-8B901F56B596}" type="slidenum">
              <a:rPr lang="en-US" smtClean="0"/>
              <a:t>15</a:t>
            </a:fld>
            <a:endParaRPr lang="en-US" dirty="0"/>
          </a:p>
        </p:txBody>
      </p:sp>
    </p:spTree>
    <p:extLst>
      <p:ext uri="{BB962C8B-B14F-4D97-AF65-F5344CB8AC3E}">
        <p14:creationId xmlns:p14="http://schemas.microsoft.com/office/powerpoint/2010/main" val="232396677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41A15-F088-B000-6F92-4E38F9C34C5F}"/>
              </a:ext>
            </a:extLst>
          </p:cNvPr>
          <p:cNvSpPr>
            <a:spLocks noGrp="1"/>
          </p:cNvSpPr>
          <p:nvPr>
            <p:ph type="body" sz="quarter" idx="22"/>
          </p:nvPr>
        </p:nvSpPr>
        <p:spPr>
          <a:xfrm>
            <a:off x="1301257" y="12303621"/>
            <a:ext cx="17536114" cy="434991"/>
          </a:xfrm>
        </p:spPr>
        <p:txBody>
          <a:bodyPr/>
          <a:lstStyle/>
          <a:p>
            <a:r>
              <a:rPr lang="en-US" dirty="0"/>
              <a:t>Capital Projects Fund  |  </a:t>
            </a:r>
            <a:fld id="{B50B12B3-D302-D742-AEA8-F03DE9ADCA1C}" type="slidenum">
              <a:rPr lang="en-US" smtClean="0"/>
              <a:pPr/>
              <a:t>16</a:t>
            </a:fld>
            <a:endParaRPr lang="en-US" dirty="0"/>
          </a:p>
        </p:txBody>
      </p:sp>
      <p:sp>
        <p:nvSpPr>
          <p:cNvPr id="9" name="Rounded Rectangle">
            <a:extLst>
              <a:ext uri="{FF2B5EF4-FFF2-40B4-BE49-F238E27FC236}">
                <a16:creationId xmlns:a16="http://schemas.microsoft.com/office/drawing/2014/main" id="{3DEC80A2-6C8E-922F-2649-C412B7EAB8A3}"/>
              </a:ext>
            </a:extLst>
          </p:cNvPr>
          <p:cNvSpPr/>
          <p:nvPr/>
        </p:nvSpPr>
        <p:spPr>
          <a:xfrm>
            <a:off x="559076" y="2379572"/>
            <a:ext cx="12109174" cy="2648514"/>
          </a:xfrm>
          <a:prstGeom prst="roundRect">
            <a:avLst>
              <a:gd name="adj" fmla="val 50000"/>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0" name="Circle">
            <a:extLst>
              <a:ext uri="{FF2B5EF4-FFF2-40B4-BE49-F238E27FC236}">
                <a16:creationId xmlns:a16="http://schemas.microsoft.com/office/drawing/2014/main" id="{B69B67EF-00F4-9F8E-B97B-A487F13202BD}"/>
              </a:ext>
            </a:extLst>
          </p:cNvPr>
          <p:cNvSpPr/>
          <p:nvPr/>
        </p:nvSpPr>
        <p:spPr>
          <a:xfrm>
            <a:off x="741026" y="2698118"/>
            <a:ext cx="2042851" cy="2011423"/>
          </a:xfrm>
          <a:prstGeom prst="ellipse">
            <a:avLst/>
          </a:prstGeom>
          <a:solidFill>
            <a:srgbClr val="24245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1" name="Text Placeholder 2">
            <a:extLst>
              <a:ext uri="{FF2B5EF4-FFF2-40B4-BE49-F238E27FC236}">
                <a16:creationId xmlns:a16="http://schemas.microsoft.com/office/drawing/2014/main" id="{E4A7DA30-E255-AD7E-DCED-D5DBFDBC45FD}"/>
              </a:ext>
            </a:extLst>
          </p:cNvPr>
          <p:cNvSpPr txBox="1">
            <a:spLocks/>
          </p:cNvSpPr>
          <p:nvPr/>
        </p:nvSpPr>
        <p:spPr>
          <a:xfrm>
            <a:off x="3174068" y="3020539"/>
            <a:ext cx="9017932" cy="2513486"/>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None/>
            </a:pPr>
            <a:r>
              <a:rPr lang="en-US" sz="6600" b="1" dirty="0">
                <a:latin typeface="Georgia" panose="02040502050405020303" pitchFamily="18" charset="0"/>
              </a:rPr>
              <a:t>Application Budget</a:t>
            </a:r>
          </a:p>
        </p:txBody>
      </p:sp>
      <p:sp>
        <p:nvSpPr>
          <p:cNvPr id="12" name="Text Placeholder 3">
            <a:extLst>
              <a:ext uri="{FF2B5EF4-FFF2-40B4-BE49-F238E27FC236}">
                <a16:creationId xmlns:a16="http://schemas.microsoft.com/office/drawing/2014/main" id="{8EF3951B-5A90-B19E-0514-B37D1E606F02}"/>
              </a:ext>
            </a:extLst>
          </p:cNvPr>
          <p:cNvSpPr txBox="1">
            <a:spLocks/>
          </p:cNvSpPr>
          <p:nvPr/>
        </p:nvSpPr>
        <p:spPr>
          <a:xfrm>
            <a:off x="638835" y="3084436"/>
            <a:ext cx="2247232" cy="105823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algn="ctr" hangingPunct="1">
              <a:buNone/>
            </a:pPr>
            <a:r>
              <a:rPr lang="en-US" sz="6000" b="1" dirty="0">
                <a:solidFill>
                  <a:schemeClr val="bg1"/>
                </a:solidFill>
              </a:rPr>
              <a:t>C</a:t>
            </a:r>
            <a:endParaRPr lang="en-US" b="1" dirty="0">
              <a:solidFill>
                <a:schemeClr val="bg1"/>
              </a:solidFill>
            </a:endParaRPr>
          </a:p>
        </p:txBody>
      </p:sp>
      <p:sp>
        <p:nvSpPr>
          <p:cNvPr id="5" name="Text Placeholder 3">
            <a:extLst>
              <a:ext uri="{FF2B5EF4-FFF2-40B4-BE49-F238E27FC236}">
                <a16:creationId xmlns:a16="http://schemas.microsoft.com/office/drawing/2014/main" id="{20B40519-C4C6-1FC6-1D1E-8209DDC501B9}"/>
              </a:ext>
            </a:extLst>
          </p:cNvPr>
          <p:cNvSpPr txBox="1">
            <a:spLocks/>
          </p:cNvSpPr>
          <p:nvPr/>
        </p:nvSpPr>
        <p:spPr>
          <a:xfrm>
            <a:off x="2419349" y="5867964"/>
            <a:ext cx="19358300" cy="6295298"/>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600" dirty="0"/>
              <a:t>Itemize eligible project expenses. Eligible project expenses generally shall be limited to construction and construction-related costs of broadband infrastructure, in accordance with applicable law, CPF program materials, and Treasury and ADECA guidance. Please see the Alabama Capital Projects Fund Application Guide for more details. Applicants may breakout materials and labor costs or use a lump sum for construction/installation. </a:t>
            </a:r>
          </a:p>
        </p:txBody>
      </p:sp>
      <p:cxnSp>
        <p:nvCxnSpPr>
          <p:cNvPr id="8" name="Straight Connector 7">
            <a:extLst>
              <a:ext uri="{FF2B5EF4-FFF2-40B4-BE49-F238E27FC236}">
                <a16:creationId xmlns:a16="http://schemas.microsoft.com/office/drawing/2014/main" id="{6C44242C-0771-69DC-E5B1-89811D958B82}"/>
              </a:ext>
            </a:extLst>
          </p:cNvPr>
          <p:cNvCxnSpPr>
            <a:cxnSpLocks/>
          </p:cNvCxnSpPr>
          <p:nvPr/>
        </p:nvCxnSpPr>
        <p:spPr>
          <a:xfrm>
            <a:off x="1943100" y="5534025"/>
            <a:ext cx="0" cy="3572653"/>
          </a:xfrm>
          <a:prstGeom prst="line">
            <a:avLst/>
          </a:prstGeom>
          <a:noFill/>
          <a:ln w="57150"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34128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9F2B75-317B-B9B3-5A9F-54249CC5FCFA}"/>
              </a:ext>
            </a:extLst>
          </p:cNvPr>
          <p:cNvSpPr>
            <a:spLocks noGrp="1"/>
          </p:cNvSpPr>
          <p:nvPr>
            <p:ph type="body" sz="quarter" idx="21"/>
          </p:nvPr>
        </p:nvSpPr>
        <p:spPr>
          <a:xfrm>
            <a:off x="1326657" y="1524000"/>
            <a:ext cx="21730686" cy="1131079"/>
          </a:xfrm>
        </p:spPr>
        <p:txBody>
          <a:bodyPr/>
          <a:lstStyle/>
          <a:p>
            <a:r>
              <a:rPr lang="en-US" dirty="0"/>
              <a:t>Budget</a:t>
            </a:r>
          </a:p>
        </p:txBody>
      </p:sp>
      <p:sp>
        <p:nvSpPr>
          <p:cNvPr id="8" name="Oval 7">
            <a:extLst>
              <a:ext uri="{FF2B5EF4-FFF2-40B4-BE49-F238E27FC236}">
                <a16:creationId xmlns:a16="http://schemas.microsoft.com/office/drawing/2014/main" id="{9955A372-4FF9-F7EC-A11F-481FDED09C23}"/>
              </a:ext>
            </a:extLst>
          </p:cNvPr>
          <p:cNvSpPr/>
          <p:nvPr/>
        </p:nvSpPr>
        <p:spPr bwMode="gray">
          <a:xfrm>
            <a:off x="1195342" y="4931626"/>
            <a:ext cx="848119" cy="848119"/>
          </a:xfrm>
          <a:prstGeom prst="ellipse">
            <a:avLst/>
          </a:prstGeom>
          <a:solidFill>
            <a:schemeClr val="bg2"/>
          </a:solidFill>
          <a:ln w="31750">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lnSpc>
                <a:spcPct val="85000"/>
              </a:lnSpc>
            </a:pPr>
            <a:r>
              <a:rPr lang="en-US" sz="4400" b="1" dirty="0">
                <a:solidFill>
                  <a:schemeClr val="tx1"/>
                </a:solidFill>
              </a:rPr>
              <a:t>1</a:t>
            </a:r>
            <a:endParaRPr lang="en-US" sz="2400" b="1" dirty="0">
              <a:solidFill>
                <a:schemeClr val="tx1"/>
              </a:solidFill>
            </a:endParaRPr>
          </a:p>
        </p:txBody>
      </p:sp>
      <p:sp>
        <p:nvSpPr>
          <p:cNvPr id="16" name="Text Placeholder 7">
            <a:extLst>
              <a:ext uri="{FF2B5EF4-FFF2-40B4-BE49-F238E27FC236}">
                <a16:creationId xmlns:a16="http://schemas.microsoft.com/office/drawing/2014/main" id="{E37BE731-1481-97B5-4707-5997C8FE1005}"/>
              </a:ext>
            </a:extLst>
          </p:cNvPr>
          <p:cNvSpPr>
            <a:spLocks noGrp="1"/>
          </p:cNvSpPr>
          <p:nvPr>
            <p:ph type="body" sz="quarter" idx="23"/>
          </p:nvPr>
        </p:nvSpPr>
        <p:spPr>
          <a:xfrm>
            <a:off x="1301750" y="12303125"/>
            <a:ext cx="17535525" cy="425450"/>
          </a:xfrm>
        </p:spPr>
        <p:txBody>
          <a:bodyPr/>
          <a:lstStyle/>
          <a:p>
            <a:r>
              <a:rPr lang="en-US" dirty="0"/>
              <a:t>Capital Projects Fund  | </a:t>
            </a:r>
            <a:fld id="{EC4B6779-D1FD-4AE3-B739-8B901F56B596}" type="slidenum">
              <a:rPr lang="en-US" smtClean="0"/>
              <a:t>17</a:t>
            </a:fld>
            <a:endParaRPr lang="en-US" dirty="0"/>
          </a:p>
        </p:txBody>
      </p:sp>
      <p:graphicFrame>
        <p:nvGraphicFramePr>
          <p:cNvPr id="13" name="Table 12">
            <a:extLst>
              <a:ext uri="{FF2B5EF4-FFF2-40B4-BE49-F238E27FC236}">
                <a16:creationId xmlns:a16="http://schemas.microsoft.com/office/drawing/2014/main" id="{1A49241C-E33A-04B8-C2E5-A43EFA88A5D4}"/>
              </a:ext>
            </a:extLst>
          </p:cNvPr>
          <p:cNvGraphicFramePr>
            <a:graphicFrameLocks noGrp="1"/>
          </p:cNvGraphicFramePr>
          <p:nvPr>
            <p:extLst>
              <p:ext uri="{D42A27DB-BD31-4B8C-83A1-F6EECF244321}">
                <p14:modId xmlns:p14="http://schemas.microsoft.com/office/powerpoint/2010/main" val="2509872383"/>
              </p:ext>
            </p:extLst>
          </p:nvPr>
        </p:nvGraphicFramePr>
        <p:xfrm>
          <a:off x="3900196" y="4777273"/>
          <a:ext cx="15880702" cy="6662058"/>
        </p:xfrm>
        <a:graphic>
          <a:graphicData uri="http://schemas.openxmlformats.org/drawingml/2006/table">
            <a:tbl>
              <a:tblPr firstRow="1" firstCol="1" bandRow="1"/>
              <a:tblGrid>
                <a:gridCol w="3969326">
                  <a:extLst>
                    <a:ext uri="{9D8B030D-6E8A-4147-A177-3AD203B41FA5}">
                      <a16:colId xmlns:a16="http://schemas.microsoft.com/office/drawing/2014/main" val="3112163485"/>
                    </a:ext>
                  </a:extLst>
                </a:gridCol>
                <a:gridCol w="3969326">
                  <a:extLst>
                    <a:ext uri="{9D8B030D-6E8A-4147-A177-3AD203B41FA5}">
                      <a16:colId xmlns:a16="http://schemas.microsoft.com/office/drawing/2014/main" val="1621385095"/>
                    </a:ext>
                  </a:extLst>
                </a:gridCol>
                <a:gridCol w="3971025">
                  <a:extLst>
                    <a:ext uri="{9D8B030D-6E8A-4147-A177-3AD203B41FA5}">
                      <a16:colId xmlns:a16="http://schemas.microsoft.com/office/drawing/2014/main" val="2778314105"/>
                    </a:ext>
                  </a:extLst>
                </a:gridCol>
                <a:gridCol w="3971025">
                  <a:extLst>
                    <a:ext uri="{9D8B030D-6E8A-4147-A177-3AD203B41FA5}">
                      <a16:colId xmlns:a16="http://schemas.microsoft.com/office/drawing/2014/main" val="1770122451"/>
                    </a:ext>
                  </a:extLst>
                </a:gridCol>
              </a:tblGrid>
              <a:tr h="512466">
                <a:tc>
                  <a:txBody>
                    <a:bodyPr/>
                    <a:lstStyle/>
                    <a:p>
                      <a:pPr marL="0" marR="0" algn="l">
                        <a:spcBef>
                          <a:spcPts val="0"/>
                        </a:spcBef>
                        <a:spcAft>
                          <a:spcPts val="0"/>
                        </a:spcAft>
                      </a:pPr>
                      <a:r>
                        <a:rPr lang="en-US" sz="3200" b="1" dirty="0">
                          <a:solidFill>
                            <a:srgbClr val="000000"/>
                          </a:solidFill>
                          <a:effectLst/>
                          <a:latin typeface="+mn-lt"/>
                          <a:ea typeface="Times New Roman" panose="02020603050405020304" pitchFamily="18" charset="0"/>
                          <a:cs typeface="Arial" panose="020B0604020202020204" pitchFamily="34" charset="0"/>
                        </a:rPr>
                        <a:t>Budget Category</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3200" b="1" dirty="0">
                          <a:effectLst/>
                          <a:latin typeface="Gill Sans MT" panose="020B0502020104020203" pitchFamily="34" charset="0"/>
                          <a:ea typeface="Times New Roman" panose="02020603050405020304" pitchFamily="18" charset="0"/>
                          <a:cs typeface="Arial" panose="020B0604020202020204" pitchFamily="34" charset="0"/>
                        </a:rPr>
                        <a:t>Total Cost</a:t>
                      </a:r>
                      <a:endParaRPr lang="en-US" sz="3200" dirty="0">
                        <a:effectLst/>
                        <a:latin typeface="Gill Sans MT" panose="020B0502020104020203"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b="1" dirty="0">
                          <a:effectLst/>
                          <a:latin typeface="Gill Sans MT" panose="020B0502020104020203" pitchFamily="34" charset="0"/>
                          <a:ea typeface="Times New Roman" panose="02020603050405020304" pitchFamily="18" charset="0"/>
                          <a:cs typeface="Arial" panose="020B0604020202020204" pitchFamily="34" charset="0"/>
                        </a:rPr>
                        <a:t>Grant Amount</a:t>
                      </a:r>
                      <a:endParaRPr lang="en-US" sz="3200" dirty="0">
                        <a:effectLst/>
                        <a:latin typeface="Gill Sans MT" panose="020B0502020104020203"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b="1" dirty="0">
                          <a:effectLst/>
                          <a:latin typeface="Gill Sans MT" panose="020B0502020104020203" pitchFamily="34" charset="0"/>
                          <a:ea typeface="Times New Roman" panose="02020603050405020304" pitchFamily="18" charset="0"/>
                          <a:cs typeface="Arial" panose="020B0604020202020204" pitchFamily="34" charset="0"/>
                        </a:rPr>
                        <a:t>Match Amount</a:t>
                      </a:r>
                      <a:endParaRPr lang="en-US" sz="3200" dirty="0">
                        <a:effectLst/>
                        <a:latin typeface="Gill Sans MT" panose="020B0502020104020203"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0648295"/>
                  </a:ext>
                </a:extLst>
              </a:tr>
              <a:tr h="512466">
                <a:tc>
                  <a:txBody>
                    <a:bodyPr/>
                    <a:lstStyle/>
                    <a:p>
                      <a:pPr marL="0" marR="0" algn="l">
                        <a:spcBef>
                          <a:spcPts val="0"/>
                        </a:spcBef>
                        <a:spcAft>
                          <a:spcPts val="0"/>
                        </a:spcAft>
                      </a:pPr>
                      <a:r>
                        <a:rPr lang="en-US" sz="3200" dirty="0">
                          <a:solidFill>
                            <a:srgbClr val="000000"/>
                          </a:solidFill>
                          <a:effectLst/>
                          <a:latin typeface="+mn-lt"/>
                          <a:ea typeface="Times New Roman" panose="02020603050405020304" pitchFamily="18" charset="0"/>
                          <a:cs typeface="Arial" panose="020B0604020202020204" pitchFamily="34" charset="0"/>
                        </a:rPr>
                        <a:t>Engineering/Design</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645072"/>
                  </a:ext>
                </a:extLst>
              </a:tr>
              <a:tr h="512466">
                <a:tc>
                  <a:txBody>
                    <a:bodyPr/>
                    <a:lstStyle/>
                    <a:p>
                      <a:pPr marL="0" marR="0" algn="l">
                        <a:spcBef>
                          <a:spcPts val="0"/>
                        </a:spcBef>
                        <a:spcAft>
                          <a:spcPts val="0"/>
                        </a:spcAft>
                      </a:pPr>
                      <a:r>
                        <a:rPr lang="en-US" sz="3200" dirty="0">
                          <a:solidFill>
                            <a:srgbClr val="000000"/>
                          </a:solidFill>
                          <a:effectLst/>
                          <a:latin typeface="+mn-lt"/>
                          <a:ea typeface="Times New Roman" panose="02020603050405020304" pitchFamily="18" charset="0"/>
                          <a:cs typeface="Arial" panose="020B0604020202020204" pitchFamily="34" charset="0"/>
                        </a:rPr>
                        <a:t>Permitting</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5224687"/>
                  </a:ext>
                </a:extLst>
              </a:tr>
              <a:tr h="512466">
                <a:tc>
                  <a:txBody>
                    <a:bodyPr/>
                    <a:lstStyle/>
                    <a:p>
                      <a:pPr marL="0" marR="0" algn="l">
                        <a:spcBef>
                          <a:spcPts val="0"/>
                        </a:spcBef>
                        <a:spcAft>
                          <a:spcPts val="0"/>
                        </a:spcAft>
                      </a:pPr>
                      <a:r>
                        <a:rPr lang="en-US" sz="3200" dirty="0">
                          <a:solidFill>
                            <a:srgbClr val="000000"/>
                          </a:solidFill>
                          <a:effectLst/>
                          <a:latin typeface="+mn-lt"/>
                          <a:ea typeface="Times New Roman" panose="02020603050405020304" pitchFamily="18" charset="0"/>
                          <a:cs typeface="Arial" panose="020B0604020202020204" pitchFamily="34" charset="0"/>
                        </a:rPr>
                        <a:t>Make-Ready Costs</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04170"/>
                  </a:ext>
                </a:extLst>
              </a:tr>
              <a:tr h="1024932">
                <a:tc>
                  <a:txBody>
                    <a:bodyPr/>
                    <a:lstStyle/>
                    <a:p>
                      <a:pPr marL="0" marR="0" algn="l">
                        <a:spcBef>
                          <a:spcPts val="0"/>
                        </a:spcBef>
                        <a:spcAft>
                          <a:spcPts val="0"/>
                        </a:spcAft>
                      </a:pPr>
                      <a:r>
                        <a:rPr lang="en-US" sz="3200" i="1" dirty="0">
                          <a:solidFill>
                            <a:srgbClr val="000000"/>
                          </a:solidFill>
                          <a:effectLst/>
                          <a:latin typeface="+mn-lt"/>
                          <a:ea typeface="Times New Roman" panose="02020603050405020304" pitchFamily="18" charset="0"/>
                          <a:cs typeface="Arial" panose="020B0604020202020204" pitchFamily="34" charset="0"/>
                        </a:rPr>
                        <a:t>Construction/Installation</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213011"/>
                  </a:ext>
                </a:extLst>
              </a:tr>
              <a:tr h="512466">
                <a:tc>
                  <a:txBody>
                    <a:bodyPr/>
                    <a:lstStyle/>
                    <a:p>
                      <a:pPr marL="0" marR="0" algn="l">
                        <a:spcBef>
                          <a:spcPts val="0"/>
                        </a:spcBef>
                        <a:spcAft>
                          <a:spcPts val="0"/>
                        </a:spcAft>
                      </a:pPr>
                      <a:r>
                        <a:rPr lang="en-US" sz="3200" b="1" i="1" dirty="0">
                          <a:solidFill>
                            <a:srgbClr val="000000"/>
                          </a:solidFill>
                          <a:effectLst/>
                          <a:latin typeface="+mn-lt"/>
                          <a:ea typeface="Times New Roman" panose="02020603050405020304" pitchFamily="18" charset="0"/>
                          <a:cs typeface="Arial" panose="020B0604020202020204" pitchFamily="34" charset="0"/>
                        </a:rPr>
                        <a:t>	Or</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233083"/>
                  </a:ext>
                </a:extLst>
              </a:tr>
              <a:tr h="512466">
                <a:tc>
                  <a:txBody>
                    <a:bodyPr/>
                    <a:lstStyle/>
                    <a:p>
                      <a:pPr marL="0" marR="0" algn="l">
                        <a:spcBef>
                          <a:spcPts val="0"/>
                        </a:spcBef>
                        <a:spcAft>
                          <a:spcPts val="0"/>
                        </a:spcAft>
                      </a:pPr>
                      <a:r>
                        <a:rPr lang="en-US" sz="3200" i="1" dirty="0">
                          <a:solidFill>
                            <a:srgbClr val="000000"/>
                          </a:solidFill>
                          <a:effectLst/>
                          <a:latin typeface="+mn-lt"/>
                          <a:ea typeface="Times New Roman" panose="02020603050405020304" pitchFamily="18" charset="0"/>
                          <a:cs typeface="Arial" panose="020B0604020202020204" pitchFamily="34" charset="0"/>
                        </a:rPr>
                        <a:t>Materials</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931328"/>
                  </a:ext>
                </a:extLst>
              </a:tr>
              <a:tr h="512466">
                <a:tc>
                  <a:txBody>
                    <a:bodyPr/>
                    <a:lstStyle/>
                    <a:p>
                      <a:pPr marL="0" marR="0" algn="l">
                        <a:spcBef>
                          <a:spcPts val="0"/>
                        </a:spcBef>
                        <a:spcAft>
                          <a:spcPts val="0"/>
                        </a:spcAft>
                      </a:pPr>
                      <a:r>
                        <a:rPr lang="en-US" sz="3200" i="1" dirty="0">
                          <a:solidFill>
                            <a:srgbClr val="000000"/>
                          </a:solidFill>
                          <a:effectLst/>
                          <a:latin typeface="+mn-lt"/>
                          <a:ea typeface="Times New Roman" panose="02020603050405020304" pitchFamily="18" charset="0"/>
                          <a:cs typeface="Arial" panose="020B0604020202020204" pitchFamily="34" charset="0"/>
                        </a:rPr>
                        <a:t>Labor</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1206320"/>
                  </a:ext>
                </a:extLst>
              </a:tr>
              <a:tr h="512466">
                <a:tc>
                  <a:txBody>
                    <a:bodyPr/>
                    <a:lstStyle/>
                    <a:p>
                      <a:pPr marL="0" marR="0" algn="l">
                        <a:spcBef>
                          <a:spcPts val="0"/>
                        </a:spcBef>
                        <a:spcAft>
                          <a:spcPts val="0"/>
                        </a:spcAft>
                      </a:pPr>
                      <a:r>
                        <a:rPr lang="en-US" sz="3200" dirty="0">
                          <a:solidFill>
                            <a:srgbClr val="000000"/>
                          </a:solidFill>
                          <a:effectLst/>
                          <a:latin typeface="+mn-lt"/>
                          <a:ea typeface="Times New Roman" panose="02020603050405020304" pitchFamily="18" charset="0"/>
                          <a:cs typeface="Arial" panose="020B0604020202020204" pitchFamily="34" charset="0"/>
                        </a:rPr>
                        <a:t>Contingency</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4820022"/>
                  </a:ext>
                </a:extLst>
              </a:tr>
              <a:tr h="1024932">
                <a:tc>
                  <a:txBody>
                    <a:bodyPr/>
                    <a:lstStyle/>
                    <a:p>
                      <a:pPr marL="0" marR="0" algn="l">
                        <a:spcBef>
                          <a:spcPts val="0"/>
                        </a:spcBef>
                        <a:spcAft>
                          <a:spcPts val="0"/>
                        </a:spcAft>
                      </a:pPr>
                      <a:r>
                        <a:rPr lang="en-US" sz="3200" dirty="0">
                          <a:solidFill>
                            <a:srgbClr val="000000"/>
                          </a:solidFill>
                          <a:effectLst/>
                          <a:latin typeface="+mn-lt"/>
                          <a:ea typeface="Times New Roman" panose="02020603050405020304" pitchFamily="18" charset="0"/>
                          <a:cs typeface="Arial" panose="020B0604020202020204" pitchFamily="34" charset="0"/>
                        </a:rPr>
                        <a:t>Other (please specify)</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459310"/>
                  </a:ext>
                </a:extLst>
              </a:tr>
              <a:tr h="512466">
                <a:tc>
                  <a:txBody>
                    <a:bodyPr/>
                    <a:lstStyle/>
                    <a:p>
                      <a:pPr marL="0" marR="0" algn="l">
                        <a:spcBef>
                          <a:spcPts val="0"/>
                        </a:spcBef>
                        <a:spcAft>
                          <a:spcPts val="0"/>
                        </a:spcAft>
                      </a:pPr>
                      <a:r>
                        <a:rPr lang="en-US" sz="3200" dirty="0">
                          <a:solidFill>
                            <a:srgbClr val="000000"/>
                          </a:solidFill>
                          <a:effectLst/>
                          <a:latin typeface="+mn-lt"/>
                          <a:ea typeface="Times New Roman" panose="02020603050405020304" pitchFamily="18" charset="0"/>
                          <a:cs typeface="Arial" panose="020B0604020202020204" pitchFamily="34" charset="0"/>
                        </a:rPr>
                        <a:t>Total</a:t>
                      </a:r>
                      <a:endParaRPr lang="en-US" sz="3200" dirty="0">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739122"/>
                  </a:ext>
                </a:extLst>
              </a:tr>
            </a:tbl>
          </a:graphicData>
        </a:graphic>
      </p:graphicFrame>
    </p:spTree>
    <p:extLst>
      <p:ext uri="{BB962C8B-B14F-4D97-AF65-F5344CB8AC3E}">
        <p14:creationId xmlns:p14="http://schemas.microsoft.com/office/powerpoint/2010/main" val="133026460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E362908-5898-9DBA-720B-4BB686FE491C}"/>
              </a:ext>
            </a:extLst>
          </p:cNvPr>
          <p:cNvSpPr>
            <a:spLocks noGrp="1"/>
          </p:cNvSpPr>
          <p:nvPr>
            <p:ph type="body" sz="quarter" idx="21"/>
          </p:nvPr>
        </p:nvSpPr>
        <p:spPr>
          <a:xfrm>
            <a:off x="1301750" y="861260"/>
            <a:ext cx="21730686" cy="1141338"/>
          </a:xfrm>
        </p:spPr>
        <p:txBody>
          <a:bodyPr/>
          <a:lstStyle/>
          <a:p>
            <a:r>
              <a:rPr lang="en-US" dirty="0"/>
              <a:t>Budget</a:t>
            </a:r>
          </a:p>
        </p:txBody>
      </p:sp>
      <p:sp>
        <p:nvSpPr>
          <p:cNvPr id="5" name="Text Placeholder 4">
            <a:extLst>
              <a:ext uri="{FF2B5EF4-FFF2-40B4-BE49-F238E27FC236}">
                <a16:creationId xmlns:a16="http://schemas.microsoft.com/office/drawing/2014/main" id="{D43C6A7D-2D8A-EC2C-6206-B1A05ECA33F7}"/>
              </a:ext>
            </a:extLst>
          </p:cNvPr>
          <p:cNvSpPr>
            <a:spLocks noGrp="1"/>
          </p:cNvSpPr>
          <p:nvPr>
            <p:ph type="body" sz="quarter" idx="25"/>
          </p:nvPr>
        </p:nvSpPr>
        <p:spPr>
          <a:xfrm>
            <a:off x="1052656" y="4534754"/>
            <a:ext cx="5673012" cy="7142973"/>
          </a:xfrm>
        </p:spPr>
        <p:txBody>
          <a:bodyPr>
            <a:noAutofit/>
          </a:bodyPr>
          <a:lstStyle/>
          <a:p>
            <a:pPr marR="0" lvl="0">
              <a:spcBef>
                <a:spcPts val="0"/>
              </a:spcBef>
              <a:spcAft>
                <a:spcPts val="0"/>
              </a:spcAft>
            </a:pPr>
            <a:r>
              <a:rPr lang="en-US" sz="3200" dirty="0">
                <a:effectLst/>
                <a:latin typeface="Helvetica Neue"/>
                <a:ea typeface="Calibri" panose="020F0502020204030204" pitchFamily="34" charset="0"/>
                <a:cs typeface="Arial" panose="020B0604020202020204" pitchFamily="34" charset="0"/>
              </a:rPr>
              <a:t>Provide a breakdown of the proposed project budget, showing the applicant’s expected project expenses for each year until project completion.</a:t>
            </a:r>
          </a:p>
        </p:txBody>
      </p:sp>
      <p:cxnSp>
        <p:nvCxnSpPr>
          <p:cNvPr id="7" name="Straight Connector 6">
            <a:extLst>
              <a:ext uri="{FF2B5EF4-FFF2-40B4-BE49-F238E27FC236}">
                <a16:creationId xmlns:a16="http://schemas.microsoft.com/office/drawing/2014/main" id="{F3400186-0EEA-64C1-A150-8AE5D618686B}"/>
              </a:ext>
            </a:extLst>
          </p:cNvPr>
          <p:cNvCxnSpPr>
            <a:cxnSpLocks/>
          </p:cNvCxnSpPr>
          <p:nvPr/>
        </p:nvCxnSpPr>
        <p:spPr bwMode="gray">
          <a:xfrm flipH="1">
            <a:off x="16452980" y="4125391"/>
            <a:ext cx="5753877" cy="0"/>
          </a:xfrm>
          <a:prstGeom prst="line">
            <a:avLst/>
          </a:prstGeom>
          <a:ln w="63500" cap="rnd">
            <a:solidFill>
              <a:srgbClr val="F8D57C"/>
            </a:solidFill>
            <a:roun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12C876F-9EF1-3DFA-2B04-1C18F02A82A9}"/>
              </a:ext>
            </a:extLst>
          </p:cNvPr>
          <p:cNvCxnSpPr>
            <a:cxnSpLocks/>
          </p:cNvCxnSpPr>
          <p:nvPr/>
        </p:nvCxnSpPr>
        <p:spPr bwMode="gray">
          <a:xfrm flipH="1">
            <a:off x="8169106" y="4125391"/>
            <a:ext cx="6834518" cy="0"/>
          </a:xfrm>
          <a:prstGeom prst="line">
            <a:avLst/>
          </a:prstGeom>
          <a:ln w="63500" cap="rnd">
            <a:solidFill>
              <a:srgbClr val="F8D57C"/>
            </a:solidFill>
            <a:roun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97A8352-802A-A8EB-BA4D-2836D72F5DE0}"/>
              </a:ext>
            </a:extLst>
          </p:cNvPr>
          <p:cNvCxnSpPr>
            <a:cxnSpLocks/>
          </p:cNvCxnSpPr>
          <p:nvPr/>
        </p:nvCxnSpPr>
        <p:spPr bwMode="gray">
          <a:xfrm flipH="1" flipV="1">
            <a:off x="1052656" y="4109689"/>
            <a:ext cx="5907981" cy="15702"/>
          </a:xfrm>
          <a:prstGeom prst="line">
            <a:avLst/>
          </a:prstGeom>
          <a:ln w="63500" cap="rnd">
            <a:solidFill>
              <a:srgbClr val="F8D57C"/>
            </a:solidFill>
            <a:roun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11E06F5-D4B4-B16E-D522-E6A57A6CDDE3}"/>
              </a:ext>
            </a:extLst>
          </p:cNvPr>
          <p:cNvSpPr txBox="1"/>
          <p:nvPr/>
        </p:nvSpPr>
        <p:spPr>
          <a:xfrm>
            <a:off x="1052656" y="2624290"/>
            <a:ext cx="5534756" cy="10874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3200" i="0" u="none" strike="noStrike" cap="none" spc="0" normalizeH="0" baseline="0" dirty="0">
                <a:ln>
                  <a:noFill/>
                </a:ln>
                <a:solidFill>
                  <a:srgbClr val="000000"/>
                </a:solidFill>
                <a:effectLst/>
                <a:uFillTx/>
                <a:latin typeface="+mj-lt"/>
                <a:ea typeface="Helvetica Neue"/>
                <a:cs typeface="Helvetica Neue"/>
                <a:sym typeface="Helvetica Neue"/>
              </a:rPr>
              <a:t>2. Provide a breakdown of the proposed project budget</a:t>
            </a:r>
          </a:p>
        </p:txBody>
      </p:sp>
      <p:sp>
        <p:nvSpPr>
          <p:cNvPr id="11" name="TextBox 10">
            <a:extLst>
              <a:ext uri="{FF2B5EF4-FFF2-40B4-BE49-F238E27FC236}">
                <a16:creationId xmlns:a16="http://schemas.microsoft.com/office/drawing/2014/main" id="{ECBC0908-9EAE-0A74-8C70-8FF017B2113F}"/>
              </a:ext>
            </a:extLst>
          </p:cNvPr>
          <p:cNvSpPr txBox="1"/>
          <p:nvPr/>
        </p:nvSpPr>
        <p:spPr>
          <a:xfrm>
            <a:off x="8375780" y="2736478"/>
            <a:ext cx="6288832" cy="10874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3200" i="0" u="none" strike="noStrike" cap="none" spc="0" normalizeH="0" baseline="0" dirty="0">
                <a:ln>
                  <a:noFill/>
                </a:ln>
                <a:solidFill>
                  <a:srgbClr val="000000"/>
                </a:solidFill>
                <a:effectLst/>
                <a:uFillTx/>
                <a:latin typeface="+mj-lt"/>
                <a:ea typeface="Helvetica Neue"/>
                <a:cs typeface="Helvetica Neue"/>
                <a:sym typeface="Helvetica Neue"/>
              </a:rPr>
              <a:t>3. Discuss the applicant’s necessary financial resources to:</a:t>
            </a:r>
          </a:p>
        </p:txBody>
      </p:sp>
      <p:sp>
        <p:nvSpPr>
          <p:cNvPr id="12" name="TextBox 11">
            <a:extLst>
              <a:ext uri="{FF2B5EF4-FFF2-40B4-BE49-F238E27FC236}">
                <a16:creationId xmlns:a16="http://schemas.microsoft.com/office/drawing/2014/main" id="{48620B59-A6EF-D46A-BF41-CC147C223CDD}"/>
              </a:ext>
            </a:extLst>
          </p:cNvPr>
          <p:cNvSpPr txBox="1"/>
          <p:nvPr/>
        </p:nvSpPr>
        <p:spPr>
          <a:xfrm>
            <a:off x="16452980" y="1903504"/>
            <a:ext cx="6579456"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lang="en-US" dirty="0">
                <a:latin typeface="+mj-lt"/>
              </a:rPr>
              <a:t>4. Describe any funds that will be used by the applicant to complete the proposed project that are from sources other than the CPF. </a:t>
            </a:r>
            <a:endParaRPr kumimoji="0" lang="en-US" i="0" u="none" strike="noStrike" cap="none" spc="0" normalizeH="0" baseline="0" dirty="0">
              <a:ln>
                <a:noFill/>
              </a:ln>
              <a:solidFill>
                <a:srgbClr val="000000"/>
              </a:solidFill>
              <a:effectLst/>
              <a:uFillTx/>
              <a:latin typeface="+mj-lt"/>
              <a:ea typeface="Helvetica Neue"/>
              <a:cs typeface="Helvetica Neue"/>
              <a:sym typeface="Helvetica Neue"/>
            </a:endParaRPr>
          </a:p>
        </p:txBody>
      </p:sp>
      <p:sp>
        <p:nvSpPr>
          <p:cNvPr id="15" name="Text Placeholder 4">
            <a:extLst>
              <a:ext uri="{FF2B5EF4-FFF2-40B4-BE49-F238E27FC236}">
                <a16:creationId xmlns:a16="http://schemas.microsoft.com/office/drawing/2014/main" id="{B2EA29CA-F6C5-FDF4-060E-ED3AEC29E0CE}"/>
              </a:ext>
            </a:extLst>
          </p:cNvPr>
          <p:cNvSpPr txBox="1">
            <a:spLocks/>
          </p:cNvSpPr>
          <p:nvPr/>
        </p:nvSpPr>
        <p:spPr>
          <a:xfrm>
            <a:off x="8038478" y="4538460"/>
            <a:ext cx="7240555" cy="7142973"/>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marR="0" lvl="0" indent="0" defTabSz="825500" rtl="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00"/>
                </a:solidFill>
                <a:effectLst/>
                <a:uLnTx/>
                <a:uFillTx/>
                <a:latin typeface="Helvetica Neue"/>
                <a:sym typeface="Helvetica Neue"/>
              </a:rPr>
              <a:t>Sustain service to the proposed project area (business model), including planning and capacity for future network growth as well as any take rates, revenue projections, financial analyses, and pro forma statements for the proposed project;</a:t>
            </a:r>
          </a:p>
          <a:p>
            <a:pPr marL="0" marR="0" lvl="0" indent="0" defTabSz="825500" rtl="0" eaLnBrk="1" fontAlgn="auto" latinLnBrk="0" hangingPunct="1">
              <a:lnSpc>
                <a:spcPct val="100000"/>
              </a:lnSpc>
              <a:spcBef>
                <a:spcPts val="0"/>
              </a:spcBef>
              <a:spcAft>
                <a:spcPts val="0"/>
              </a:spcAft>
              <a:buClrTx/>
              <a:buSzTx/>
              <a:buFontTx/>
              <a:buNone/>
              <a:tabLst/>
              <a:defRPr/>
            </a:pPr>
            <a:endParaRPr kumimoji="0" lang="en-US" sz="3200" i="0" u="none" strike="noStrike" kern="0" cap="none" spc="0" normalizeH="0" baseline="0" noProof="0" dirty="0">
              <a:ln>
                <a:noFill/>
              </a:ln>
              <a:solidFill>
                <a:srgbClr val="000000"/>
              </a:solidFill>
              <a:effectLst/>
              <a:uLnTx/>
              <a:uFillTx/>
              <a:latin typeface="Helvetica Neue"/>
              <a:sym typeface="Helvetica Neue"/>
            </a:endParaRPr>
          </a:p>
          <a:p>
            <a:pPr marL="457200" marR="0" lvl="0" indent="-457200" defTabSz="8255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i="0" u="none" strike="noStrike" kern="0" cap="none" spc="0" normalizeH="0" baseline="0" noProof="0" dirty="0">
                <a:ln>
                  <a:noFill/>
                </a:ln>
                <a:solidFill>
                  <a:srgbClr val="000000"/>
                </a:solidFill>
                <a:effectLst/>
                <a:uLnTx/>
                <a:uFillTx/>
                <a:latin typeface="Helvetica Neue"/>
                <a:sym typeface="Helvetica Neue"/>
              </a:rPr>
              <a:t>Provide adequate project financing, including leveraging private investment; and</a:t>
            </a:r>
          </a:p>
          <a:p>
            <a:pPr marL="457200" marR="0" lvl="0" indent="-457200" defTabSz="8255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i="0" u="none" strike="noStrike" kern="0" cap="none" spc="0" normalizeH="0" baseline="0" noProof="0" dirty="0">
              <a:ln>
                <a:noFill/>
              </a:ln>
              <a:solidFill>
                <a:srgbClr val="000000"/>
              </a:solidFill>
              <a:effectLst/>
              <a:uLnTx/>
              <a:uFillTx/>
              <a:latin typeface="Helvetica Neue"/>
              <a:sym typeface="Helvetica Neue"/>
            </a:endParaRPr>
          </a:p>
          <a:p>
            <a:pPr marL="457200" marR="0" lvl="0" indent="-457200" defTabSz="8255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i="0" u="none" strike="noStrike" kern="0" cap="none" spc="0" normalizeH="0" baseline="0" noProof="0" dirty="0">
                <a:ln>
                  <a:noFill/>
                </a:ln>
                <a:solidFill>
                  <a:srgbClr val="000000"/>
                </a:solidFill>
                <a:effectLst/>
                <a:uLnTx/>
                <a:uFillTx/>
                <a:latin typeface="Helvetica Neue"/>
                <a:sym typeface="Helvetica Neue"/>
              </a:rPr>
              <a:t>Ensure financial stability and viability for the duration of the proposed project.</a:t>
            </a:r>
          </a:p>
          <a:p>
            <a:pPr marL="457200" marR="0" lvl="0" indent="-457200" defTabSz="8255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i="0" u="none" strike="noStrike" kern="0" cap="none" spc="0" normalizeH="0" baseline="0" noProof="0" dirty="0">
              <a:ln>
                <a:noFill/>
              </a:ln>
              <a:solidFill>
                <a:srgbClr val="000000"/>
              </a:solidFill>
              <a:effectLst/>
              <a:uLnTx/>
              <a:uFillTx/>
              <a:latin typeface="Helvetica Neue"/>
              <a:sym typeface="Helvetica Neue"/>
            </a:endParaRPr>
          </a:p>
          <a:p>
            <a:pPr marL="457200" marR="0" lvl="0" indent="-457200" defTabSz="8255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i="0" u="none" strike="noStrike" kern="0" cap="none" spc="0" normalizeH="0" baseline="0" noProof="0" dirty="0">
                <a:ln>
                  <a:noFill/>
                </a:ln>
                <a:solidFill>
                  <a:srgbClr val="000000"/>
                </a:solidFill>
                <a:effectLst/>
                <a:uLnTx/>
                <a:uFillTx/>
                <a:latin typeface="Helvetica Neue"/>
                <a:sym typeface="Helvetica Neue"/>
              </a:rPr>
              <a:t>Any additional documentation can be included in a separate electronic file submitted with the application titled Project Budget Attachment.</a:t>
            </a:r>
          </a:p>
        </p:txBody>
      </p:sp>
      <p:sp>
        <p:nvSpPr>
          <p:cNvPr id="16" name="Text Placeholder 4">
            <a:extLst>
              <a:ext uri="{FF2B5EF4-FFF2-40B4-BE49-F238E27FC236}">
                <a16:creationId xmlns:a16="http://schemas.microsoft.com/office/drawing/2014/main" id="{2C7CF3CA-B798-6B04-84EC-44488F47286E}"/>
              </a:ext>
            </a:extLst>
          </p:cNvPr>
          <p:cNvSpPr txBox="1">
            <a:spLocks/>
          </p:cNvSpPr>
          <p:nvPr/>
        </p:nvSpPr>
        <p:spPr>
          <a:xfrm>
            <a:off x="16452980" y="4535796"/>
            <a:ext cx="5595945" cy="7142973"/>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rgbClr val="212121"/>
                </a:solidFill>
                <a:uFillTx/>
                <a:latin typeface="Gill Sans" panose="020B0502020104020203" pitchFamily="34" charset="-79"/>
                <a:ea typeface="Helvetica Neue"/>
                <a:cs typeface="Gill Sans" panose="020B0502020104020203" pitchFamily="34" charset="-79"/>
                <a:sym typeface="Helvetica Neue"/>
              </a:defRPr>
            </a:lvl1pPr>
            <a:lvl2pPr marL="63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2pPr>
            <a:lvl3pPr marL="127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3pPr>
            <a:lvl4pPr marL="1905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4pPr>
            <a:lvl5pPr marL="254000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200" dirty="0"/>
              <a:t>CPF subaward funds may not be used to cover costs that have been or will be reimbursed, or otherwise paid, by other federal or state funding sources. Any subaward under the CPF, when combined with other forms of state or federal support or assistance dedicated to the project, other than interest-bearing loans, may not exceed 90 percent of the total project cost. </a:t>
            </a:r>
          </a:p>
        </p:txBody>
      </p:sp>
      <p:sp>
        <p:nvSpPr>
          <p:cNvPr id="19" name="Text Placeholder 7">
            <a:extLst>
              <a:ext uri="{FF2B5EF4-FFF2-40B4-BE49-F238E27FC236}">
                <a16:creationId xmlns:a16="http://schemas.microsoft.com/office/drawing/2014/main" id="{A22EAACF-2C98-47A4-9675-3F64FE719651}"/>
              </a:ext>
            </a:extLst>
          </p:cNvPr>
          <p:cNvSpPr>
            <a:spLocks noGrp="1"/>
          </p:cNvSpPr>
          <p:nvPr>
            <p:ph type="body" sz="quarter" idx="23"/>
          </p:nvPr>
        </p:nvSpPr>
        <p:spPr>
          <a:xfrm>
            <a:off x="1301750" y="12303125"/>
            <a:ext cx="17535525" cy="434975"/>
          </a:xfrm>
        </p:spPr>
        <p:txBody>
          <a:bodyPr/>
          <a:lstStyle/>
          <a:p>
            <a:r>
              <a:rPr lang="en-US" dirty="0"/>
              <a:t>Capital Projects Fund  | </a:t>
            </a:r>
            <a:fld id="{EC4B6779-D1FD-4AE3-B739-8B901F56B596}" type="slidenum">
              <a:rPr lang="en-US" smtClean="0"/>
              <a:t>18</a:t>
            </a:fld>
            <a:endParaRPr lang="en-US" dirty="0"/>
          </a:p>
        </p:txBody>
      </p:sp>
    </p:spTree>
    <p:extLst>
      <p:ext uri="{BB962C8B-B14F-4D97-AF65-F5344CB8AC3E}">
        <p14:creationId xmlns:p14="http://schemas.microsoft.com/office/powerpoint/2010/main" val="156954375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41A15-F088-B000-6F92-4E38F9C34C5F}"/>
              </a:ext>
            </a:extLst>
          </p:cNvPr>
          <p:cNvSpPr>
            <a:spLocks noGrp="1"/>
          </p:cNvSpPr>
          <p:nvPr>
            <p:ph type="body" sz="quarter" idx="22"/>
          </p:nvPr>
        </p:nvSpPr>
        <p:spPr>
          <a:xfrm>
            <a:off x="1301257" y="12303621"/>
            <a:ext cx="17536114" cy="434991"/>
          </a:xfrm>
        </p:spPr>
        <p:txBody>
          <a:bodyPr/>
          <a:lstStyle/>
          <a:p>
            <a:r>
              <a:rPr lang="en-US" dirty="0"/>
              <a:t>Capital Projects Fund  |  </a:t>
            </a:r>
            <a:fld id="{B50B12B3-D302-D742-AEA8-F03DE9ADCA1C}" type="slidenum">
              <a:rPr lang="en-US" smtClean="0"/>
              <a:pPr/>
              <a:t>19</a:t>
            </a:fld>
            <a:endParaRPr lang="en-US" dirty="0"/>
          </a:p>
        </p:txBody>
      </p:sp>
      <p:sp>
        <p:nvSpPr>
          <p:cNvPr id="9" name="Rounded Rectangle">
            <a:extLst>
              <a:ext uri="{FF2B5EF4-FFF2-40B4-BE49-F238E27FC236}">
                <a16:creationId xmlns:a16="http://schemas.microsoft.com/office/drawing/2014/main" id="{3DEC80A2-6C8E-922F-2649-C412B7EAB8A3}"/>
              </a:ext>
            </a:extLst>
          </p:cNvPr>
          <p:cNvSpPr/>
          <p:nvPr/>
        </p:nvSpPr>
        <p:spPr>
          <a:xfrm>
            <a:off x="559076" y="2379572"/>
            <a:ext cx="12109174" cy="2648514"/>
          </a:xfrm>
          <a:prstGeom prst="roundRect">
            <a:avLst>
              <a:gd name="adj" fmla="val 50000"/>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0" name="Circle">
            <a:extLst>
              <a:ext uri="{FF2B5EF4-FFF2-40B4-BE49-F238E27FC236}">
                <a16:creationId xmlns:a16="http://schemas.microsoft.com/office/drawing/2014/main" id="{B69B67EF-00F4-9F8E-B97B-A487F13202BD}"/>
              </a:ext>
            </a:extLst>
          </p:cNvPr>
          <p:cNvSpPr/>
          <p:nvPr/>
        </p:nvSpPr>
        <p:spPr>
          <a:xfrm>
            <a:off x="741026" y="2698118"/>
            <a:ext cx="2042851" cy="2011423"/>
          </a:xfrm>
          <a:prstGeom prst="ellipse">
            <a:avLst/>
          </a:prstGeom>
          <a:solidFill>
            <a:srgbClr val="24245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1" name="Text Placeholder 2">
            <a:extLst>
              <a:ext uri="{FF2B5EF4-FFF2-40B4-BE49-F238E27FC236}">
                <a16:creationId xmlns:a16="http://schemas.microsoft.com/office/drawing/2014/main" id="{E4A7DA30-E255-AD7E-DCED-D5DBFDBC45FD}"/>
              </a:ext>
            </a:extLst>
          </p:cNvPr>
          <p:cNvSpPr txBox="1">
            <a:spLocks/>
          </p:cNvSpPr>
          <p:nvPr/>
        </p:nvSpPr>
        <p:spPr>
          <a:xfrm>
            <a:off x="3326468" y="2698118"/>
            <a:ext cx="7909699" cy="232996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None/>
            </a:pPr>
            <a:r>
              <a:rPr lang="en-US" sz="6600" b="1" dirty="0">
                <a:latin typeface="Georgia" panose="02040502050405020303" pitchFamily="18" charset="0"/>
              </a:rPr>
              <a:t>Technical Assistance</a:t>
            </a:r>
          </a:p>
        </p:txBody>
      </p:sp>
      <p:sp>
        <p:nvSpPr>
          <p:cNvPr id="12" name="Text Placeholder 3">
            <a:extLst>
              <a:ext uri="{FF2B5EF4-FFF2-40B4-BE49-F238E27FC236}">
                <a16:creationId xmlns:a16="http://schemas.microsoft.com/office/drawing/2014/main" id="{8EF3951B-5A90-B19E-0514-B37D1E606F02}"/>
              </a:ext>
            </a:extLst>
          </p:cNvPr>
          <p:cNvSpPr txBox="1">
            <a:spLocks/>
          </p:cNvSpPr>
          <p:nvPr/>
        </p:nvSpPr>
        <p:spPr>
          <a:xfrm>
            <a:off x="638835" y="3174710"/>
            <a:ext cx="2247232" cy="105823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algn="ctr" hangingPunct="1">
              <a:buNone/>
            </a:pPr>
            <a:r>
              <a:rPr lang="en-US" sz="6000" b="1" dirty="0">
                <a:solidFill>
                  <a:schemeClr val="bg1"/>
                </a:solidFill>
              </a:rPr>
              <a:t>D</a:t>
            </a:r>
            <a:endParaRPr lang="en-US" b="1" dirty="0">
              <a:solidFill>
                <a:schemeClr val="bg1"/>
              </a:solidFill>
            </a:endParaRPr>
          </a:p>
        </p:txBody>
      </p:sp>
      <p:sp>
        <p:nvSpPr>
          <p:cNvPr id="5" name="Text Placeholder 3">
            <a:extLst>
              <a:ext uri="{FF2B5EF4-FFF2-40B4-BE49-F238E27FC236}">
                <a16:creationId xmlns:a16="http://schemas.microsoft.com/office/drawing/2014/main" id="{A2A37948-B579-928F-E260-B54F25442149}"/>
              </a:ext>
            </a:extLst>
          </p:cNvPr>
          <p:cNvSpPr txBox="1">
            <a:spLocks/>
          </p:cNvSpPr>
          <p:nvPr/>
        </p:nvSpPr>
        <p:spPr>
          <a:xfrm>
            <a:off x="2419350" y="5867964"/>
            <a:ext cx="18238626" cy="6295298"/>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600" dirty="0"/>
              <a:t>Previously unsuccessful Alabama Broadband Accessibility Fund (ABAF) applicants that received technical assistance from ADECA regarding their prior ABAF application may receive up to 10 additional points in this category for their CPF application. For more information about completing this section and how it will be scored, please see the Alabama Capital Projects Fund Application Guide and the Alabama Capital Projects Fund Rating Criteria.</a:t>
            </a:r>
          </a:p>
        </p:txBody>
      </p:sp>
      <p:cxnSp>
        <p:nvCxnSpPr>
          <p:cNvPr id="8" name="Straight Connector 7">
            <a:extLst>
              <a:ext uri="{FF2B5EF4-FFF2-40B4-BE49-F238E27FC236}">
                <a16:creationId xmlns:a16="http://schemas.microsoft.com/office/drawing/2014/main" id="{79001426-EBC5-4025-198C-25EBD2CC7A80}"/>
              </a:ext>
            </a:extLst>
          </p:cNvPr>
          <p:cNvCxnSpPr>
            <a:cxnSpLocks/>
          </p:cNvCxnSpPr>
          <p:nvPr/>
        </p:nvCxnSpPr>
        <p:spPr>
          <a:xfrm>
            <a:off x="1943100" y="5534025"/>
            <a:ext cx="0" cy="4356424"/>
          </a:xfrm>
          <a:prstGeom prst="line">
            <a:avLst/>
          </a:prstGeom>
          <a:noFill/>
          <a:ln w="57150"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31227275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4699FE-CA34-68CC-8D1E-966D131BE092}"/>
              </a:ext>
            </a:extLst>
          </p:cNvPr>
          <p:cNvSpPr>
            <a:spLocks noGrp="1"/>
          </p:cNvSpPr>
          <p:nvPr>
            <p:ph type="body" sz="quarter" idx="26"/>
          </p:nvPr>
        </p:nvSpPr>
        <p:spPr>
          <a:xfrm>
            <a:off x="1436913" y="1524000"/>
            <a:ext cx="11443065" cy="1141338"/>
          </a:xfrm>
        </p:spPr>
        <p:txBody>
          <a:bodyPr/>
          <a:lstStyle/>
          <a:p>
            <a:r>
              <a:rPr lang="en-US" dirty="0"/>
              <a:t>General Information</a:t>
            </a:r>
          </a:p>
        </p:txBody>
      </p:sp>
      <p:sp>
        <p:nvSpPr>
          <p:cNvPr id="4" name="Text Placeholder 3">
            <a:extLst>
              <a:ext uri="{FF2B5EF4-FFF2-40B4-BE49-F238E27FC236}">
                <a16:creationId xmlns:a16="http://schemas.microsoft.com/office/drawing/2014/main" id="{11A7EB90-ACA9-4D91-E481-C574251EA389}"/>
              </a:ext>
            </a:extLst>
          </p:cNvPr>
          <p:cNvSpPr>
            <a:spLocks noGrp="1"/>
          </p:cNvSpPr>
          <p:nvPr>
            <p:ph type="body" sz="half" idx="27"/>
          </p:nvPr>
        </p:nvSpPr>
        <p:spPr>
          <a:xfrm>
            <a:off x="1384351" y="3165231"/>
            <a:ext cx="21139222" cy="7756101"/>
          </a:xfrm>
        </p:spPr>
        <p:txBody>
          <a:bodyPr/>
          <a:lstStyle/>
          <a:p>
            <a:pPr>
              <a:spcBef>
                <a:spcPts val="0"/>
              </a:spcBef>
            </a:pPr>
            <a:r>
              <a:rPr lang="en-US" sz="3600" dirty="0"/>
              <a:t>Applicants must use the application form, complete it in its entirety, and label attachments as instructed. The application must include all supporting documentation at the time of submission. Failure to comply with these requirements may result in a loss of points. </a:t>
            </a:r>
          </a:p>
          <a:p>
            <a:pPr>
              <a:spcBef>
                <a:spcPts val="0"/>
              </a:spcBef>
            </a:pPr>
            <a:endParaRPr lang="en-US" sz="3600" dirty="0"/>
          </a:p>
          <a:p>
            <a:pPr>
              <a:spcBef>
                <a:spcPts val="0"/>
              </a:spcBef>
            </a:pPr>
            <a:r>
              <a:rPr lang="en-US" sz="3600" dirty="0"/>
              <a:t>Applicants should not include confidential information in their applications. Applications are subject to public records requests in accordance with the Alabama Open Records Law and other applicable laws. </a:t>
            </a:r>
          </a:p>
          <a:p>
            <a:pPr>
              <a:spcBef>
                <a:spcPts val="0"/>
              </a:spcBef>
            </a:pPr>
            <a:endParaRPr lang="en-US" sz="3600" dirty="0"/>
          </a:p>
          <a:p>
            <a:pPr>
              <a:spcBef>
                <a:spcPts val="0"/>
              </a:spcBef>
            </a:pPr>
            <a:r>
              <a:rPr lang="en-US" sz="3600" dirty="0"/>
              <a:t>Applicants should review the </a:t>
            </a:r>
            <a:r>
              <a:rPr lang="en-US" sz="3600" i="1" dirty="0"/>
              <a:t>Alabama Capital Projects Fund Application Guide</a:t>
            </a:r>
            <a:r>
              <a:rPr lang="en-US" sz="3600" dirty="0"/>
              <a:t>, </a:t>
            </a:r>
            <a:r>
              <a:rPr lang="en-US" sz="3600" i="1" dirty="0"/>
              <a:t>Alabama Capital Projects Fund Program Guide</a:t>
            </a:r>
            <a:r>
              <a:rPr lang="en-US" sz="3600" dirty="0"/>
              <a:t>, </a:t>
            </a:r>
            <a:r>
              <a:rPr lang="en-US" sz="3600" i="1" dirty="0"/>
              <a:t>Alabama Capital Projects Fund Frequently Asked Questions</a:t>
            </a:r>
            <a:r>
              <a:rPr lang="en-US" sz="3600" dirty="0"/>
              <a:t>, </a:t>
            </a:r>
            <a:r>
              <a:rPr lang="en-US" sz="3600" i="1" dirty="0"/>
              <a:t>Alabama Capital Projects Fund Rating Criteria</a:t>
            </a:r>
            <a:r>
              <a:rPr lang="en-US" sz="3600" dirty="0"/>
              <a:t>, and Treasury’s federal Capital Projects Fund guidance for more information and relevant definitions for completing this application. </a:t>
            </a:r>
          </a:p>
        </p:txBody>
      </p:sp>
      <p:sp>
        <p:nvSpPr>
          <p:cNvPr id="6" name="Text Placeholder 10">
            <a:extLst>
              <a:ext uri="{FF2B5EF4-FFF2-40B4-BE49-F238E27FC236}">
                <a16:creationId xmlns:a16="http://schemas.microsoft.com/office/drawing/2014/main" id="{2E792711-F08D-1EBA-5577-F69A8B0C37F0}"/>
              </a:ext>
            </a:extLst>
          </p:cNvPr>
          <p:cNvSpPr txBox="1">
            <a:spLocks/>
          </p:cNvSpPr>
          <p:nvPr/>
        </p:nvSpPr>
        <p:spPr>
          <a:xfrm>
            <a:off x="1301257" y="12322671"/>
            <a:ext cx="17536114" cy="424732"/>
          </a:xfrm>
          <a:prstGeom prst="rect">
            <a:avLst/>
          </a:prstGeom>
        </p:spPr>
        <p:txBody>
          <a:bodyPr wrap="square" anchor="t">
            <a:spAutoFit/>
          </a:bodyPr>
          <a:lstStyle>
            <a:lvl1pPr marL="0" marR="0" indent="0" algn="l" defTabSz="825500" rtl="0" latinLnBrk="0">
              <a:lnSpc>
                <a:spcPct val="90000"/>
              </a:lnSpc>
              <a:spcBef>
                <a:spcPts val="0"/>
              </a:spcBef>
              <a:spcAft>
                <a:spcPts val="0"/>
              </a:spcAft>
              <a:buClrTx/>
              <a:buSzTx/>
              <a:buFontTx/>
              <a:buNone/>
              <a:tabLst/>
              <a:defRPr sz="7500" b="1" i="0" u="none" strike="noStrike" cap="none" spc="0" baseline="0">
                <a:solidFill>
                  <a:srgbClr val="33CC99"/>
                </a:solidFill>
                <a:uFillTx/>
                <a:latin typeface="Georgia" panose="02040502050405020303" pitchFamily="18" charset="0"/>
                <a:ea typeface="Georgia" panose="02040502050405020303" pitchFamily="18" charset="0"/>
                <a:cs typeface="Georgia" panose="02040502050405020303" pitchFamily="18" charset="0"/>
                <a:sym typeface="Newsreader Bold"/>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2400" dirty="0">
                <a:solidFill>
                  <a:srgbClr val="F5C445"/>
                </a:solidFill>
                <a:latin typeface="+mn-lt"/>
              </a:rPr>
              <a:t>Capital Projects Fund | </a:t>
            </a:r>
            <a:fld id="{FBC51768-DE7D-43D6-8939-E56B31ACDC85}" type="slidenum">
              <a:rPr lang="en-US" sz="2400" smtClean="0">
                <a:solidFill>
                  <a:srgbClr val="F5C445"/>
                </a:solidFill>
                <a:latin typeface="+mn-lt"/>
              </a:rPr>
              <a:pPr hangingPunct="1"/>
              <a:t>2</a:t>
            </a:fld>
            <a:endParaRPr lang="en-US" sz="2400" dirty="0">
              <a:solidFill>
                <a:srgbClr val="F5C445"/>
              </a:solidFill>
              <a:latin typeface="+mn-lt"/>
            </a:endParaRPr>
          </a:p>
        </p:txBody>
      </p:sp>
    </p:spTree>
    <p:extLst>
      <p:ext uri="{BB962C8B-B14F-4D97-AF65-F5344CB8AC3E}">
        <p14:creationId xmlns:p14="http://schemas.microsoft.com/office/powerpoint/2010/main" val="420589695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EE209B8-5BCD-560F-2735-625FB303D757}"/>
              </a:ext>
            </a:extLst>
          </p:cNvPr>
          <p:cNvSpPr>
            <a:spLocks noGrp="1"/>
          </p:cNvSpPr>
          <p:nvPr>
            <p:ph type="body" sz="half" idx="24"/>
          </p:nvPr>
        </p:nvSpPr>
        <p:spPr>
          <a:xfrm>
            <a:off x="2425959" y="3804756"/>
            <a:ext cx="20631384" cy="5048382"/>
          </a:xfrm>
        </p:spPr>
        <p:txBody>
          <a:bodyPr numCol="1"/>
          <a:lstStyle/>
          <a:p>
            <a:pPr>
              <a:spcBef>
                <a:spcPts val="0"/>
              </a:spcBef>
            </a:pPr>
            <a:r>
              <a:rPr lang="en-US" sz="3200" dirty="0"/>
              <a:t>Was this project previously submitted under ABAF?</a:t>
            </a:r>
          </a:p>
          <a:p>
            <a:pPr>
              <a:spcBef>
                <a:spcPts val="0"/>
              </a:spcBef>
            </a:pPr>
            <a:endParaRPr lang="en-US" sz="3200" dirty="0"/>
          </a:p>
          <a:p>
            <a:pPr>
              <a:spcBef>
                <a:spcPts val="0"/>
              </a:spcBef>
            </a:pPr>
            <a:r>
              <a:rPr lang="en-US" sz="3200" dirty="0"/>
              <a:t>	Yes ☐		No ☐	</a:t>
            </a:r>
          </a:p>
          <a:p>
            <a:endParaRPr lang="en-US" sz="2000" dirty="0"/>
          </a:p>
          <a:p>
            <a:r>
              <a:rPr lang="en-US" sz="3200" dirty="0"/>
              <a:t>If yes, did you receive technical assistance from ADECA?</a:t>
            </a:r>
          </a:p>
          <a:p>
            <a:r>
              <a:rPr lang="en-US" sz="3200" dirty="0"/>
              <a:t>	Yes ☐		No ☐	</a:t>
            </a:r>
          </a:p>
          <a:p>
            <a:endParaRPr lang="en-US" sz="1800" dirty="0"/>
          </a:p>
          <a:p>
            <a:r>
              <a:rPr lang="en-US" sz="3200" dirty="0"/>
              <a:t>If yes, please describe how you incorporated the technical assistance recommendations from ADECA into this project application.</a:t>
            </a:r>
          </a:p>
        </p:txBody>
      </p:sp>
      <p:sp>
        <p:nvSpPr>
          <p:cNvPr id="2" name="Text Placeholder 1">
            <a:extLst>
              <a:ext uri="{FF2B5EF4-FFF2-40B4-BE49-F238E27FC236}">
                <a16:creationId xmlns:a16="http://schemas.microsoft.com/office/drawing/2014/main" id="{DB9F2B75-317B-B9B3-5A9F-54249CC5FCFA}"/>
              </a:ext>
            </a:extLst>
          </p:cNvPr>
          <p:cNvSpPr>
            <a:spLocks noGrp="1"/>
          </p:cNvSpPr>
          <p:nvPr>
            <p:ph type="body" sz="quarter" idx="21"/>
          </p:nvPr>
        </p:nvSpPr>
        <p:spPr>
          <a:xfrm>
            <a:off x="1326657" y="1524000"/>
            <a:ext cx="21730686" cy="1089529"/>
          </a:xfrm>
        </p:spPr>
        <p:txBody>
          <a:bodyPr/>
          <a:lstStyle/>
          <a:p>
            <a:r>
              <a:rPr lang="en-US" sz="7200" dirty="0"/>
              <a:t>Technical Assistance</a:t>
            </a:r>
          </a:p>
        </p:txBody>
      </p:sp>
      <p:sp>
        <p:nvSpPr>
          <p:cNvPr id="6" name="Oval 5">
            <a:extLst>
              <a:ext uri="{FF2B5EF4-FFF2-40B4-BE49-F238E27FC236}">
                <a16:creationId xmlns:a16="http://schemas.microsoft.com/office/drawing/2014/main" id="{8D1D693C-82CF-8CD2-404B-B18D7C76E22B}"/>
              </a:ext>
            </a:extLst>
          </p:cNvPr>
          <p:cNvSpPr/>
          <p:nvPr/>
        </p:nvSpPr>
        <p:spPr bwMode="gray">
          <a:xfrm>
            <a:off x="1532068" y="3804756"/>
            <a:ext cx="735705" cy="735705"/>
          </a:xfrm>
          <a:prstGeom prst="ellipse">
            <a:avLst/>
          </a:prstGeom>
          <a:solidFill>
            <a:schemeClr val="bg2"/>
          </a:solidFill>
          <a:ln w="31750">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lnSpc>
                <a:spcPct val="85000"/>
              </a:lnSpc>
            </a:pPr>
            <a:r>
              <a:rPr lang="en-US" sz="4400" b="1" dirty="0">
                <a:solidFill>
                  <a:schemeClr val="tx1"/>
                </a:solidFill>
              </a:rPr>
              <a:t>1</a:t>
            </a:r>
            <a:endParaRPr lang="en-US" sz="2400" b="1" dirty="0">
              <a:solidFill>
                <a:schemeClr val="tx1"/>
              </a:solidFill>
            </a:endParaRPr>
          </a:p>
        </p:txBody>
      </p:sp>
      <p:sp>
        <p:nvSpPr>
          <p:cNvPr id="8" name="Oval 7">
            <a:extLst>
              <a:ext uri="{FF2B5EF4-FFF2-40B4-BE49-F238E27FC236}">
                <a16:creationId xmlns:a16="http://schemas.microsoft.com/office/drawing/2014/main" id="{21119682-5DD4-7BE7-882E-B9F593DC5423}"/>
              </a:ext>
            </a:extLst>
          </p:cNvPr>
          <p:cNvSpPr/>
          <p:nvPr/>
        </p:nvSpPr>
        <p:spPr bwMode="gray">
          <a:xfrm>
            <a:off x="1532067" y="6127008"/>
            <a:ext cx="735705" cy="735705"/>
          </a:xfrm>
          <a:prstGeom prst="ellipse">
            <a:avLst/>
          </a:prstGeom>
          <a:solidFill>
            <a:schemeClr val="bg2"/>
          </a:solidFill>
          <a:ln w="31750">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lnSpc>
                <a:spcPct val="85000"/>
              </a:lnSpc>
            </a:pPr>
            <a:r>
              <a:rPr lang="en-US" sz="4400" b="1" dirty="0">
                <a:solidFill>
                  <a:schemeClr val="tx1"/>
                </a:solidFill>
              </a:rPr>
              <a:t>2</a:t>
            </a:r>
            <a:endParaRPr lang="en-US" sz="2400" b="1" dirty="0">
              <a:solidFill>
                <a:schemeClr val="tx1"/>
              </a:solidFill>
            </a:endParaRPr>
          </a:p>
        </p:txBody>
      </p:sp>
      <p:sp>
        <p:nvSpPr>
          <p:cNvPr id="9" name="Oval 8">
            <a:extLst>
              <a:ext uri="{FF2B5EF4-FFF2-40B4-BE49-F238E27FC236}">
                <a16:creationId xmlns:a16="http://schemas.microsoft.com/office/drawing/2014/main" id="{1180A62F-1BD0-4450-733F-5FCFD7DBB4D8}"/>
              </a:ext>
            </a:extLst>
          </p:cNvPr>
          <p:cNvSpPr/>
          <p:nvPr/>
        </p:nvSpPr>
        <p:spPr bwMode="gray">
          <a:xfrm>
            <a:off x="1532067" y="8260251"/>
            <a:ext cx="735705" cy="735705"/>
          </a:xfrm>
          <a:prstGeom prst="ellipse">
            <a:avLst/>
          </a:prstGeom>
          <a:solidFill>
            <a:schemeClr val="bg2"/>
          </a:solidFill>
          <a:ln w="31750">
            <a:solidFill>
              <a:srgbClr val="003E7A"/>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lnSpc>
                <a:spcPct val="85000"/>
              </a:lnSpc>
            </a:pPr>
            <a:r>
              <a:rPr lang="en-US" sz="4400" b="1" dirty="0">
                <a:solidFill>
                  <a:schemeClr val="tx1"/>
                </a:solidFill>
              </a:rPr>
              <a:t>3</a:t>
            </a:r>
            <a:endParaRPr lang="en-US" sz="2400" b="1" dirty="0">
              <a:solidFill>
                <a:schemeClr val="tx1"/>
              </a:solidFill>
            </a:endParaRPr>
          </a:p>
        </p:txBody>
      </p:sp>
      <p:sp>
        <p:nvSpPr>
          <p:cNvPr id="10" name="Text Placeholder 7">
            <a:extLst>
              <a:ext uri="{FF2B5EF4-FFF2-40B4-BE49-F238E27FC236}">
                <a16:creationId xmlns:a16="http://schemas.microsoft.com/office/drawing/2014/main" id="{35280A59-42E4-A480-4925-ACBE3FD5B4BE}"/>
              </a:ext>
            </a:extLst>
          </p:cNvPr>
          <p:cNvSpPr>
            <a:spLocks noGrp="1"/>
          </p:cNvSpPr>
          <p:nvPr>
            <p:ph type="body" sz="quarter" idx="23"/>
          </p:nvPr>
        </p:nvSpPr>
        <p:spPr>
          <a:xfrm>
            <a:off x="1301750" y="12303125"/>
            <a:ext cx="17535525" cy="425450"/>
          </a:xfrm>
        </p:spPr>
        <p:txBody>
          <a:bodyPr/>
          <a:lstStyle/>
          <a:p>
            <a:r>
              <a:rPr lang="en-US" dirty="0"/>
              <a:t>Capital Projects Fund  | </a:t>
            </a:r>
            <a:fld id="{EC4B6779-D1FD-4AE3-B739-8B901F56B596}" type="slidenum">
              <a:rPr lang="en-US" smtClean="0"/>
              <a:t>20</a:t>
            </a:fld>
            <a:endParaRPr lang="en-US" dirty="0"/>
          </a:p>
        </p:txBody>
      </p:sp>
    </p:spTree>
    <p:extLst>
      <p:ext uri="{BB962C8B-B14F-4D97-AF65-F5344CB8AC3E}">
        <p14:creationId xmlns:p14="http://schemas.microsoft.com/office/powerpoint/2010/main" val="127386540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41A15-F088-B000-6F92-4E38F9C34C5F}"/>
              </a:ext>
            </a:extLst>
          </p:cNvPr>
          <p:cNvSpPr>
            <a:spLocks noGrp="1"/>
          </p:cNvSpPr>
          <p:nvPr>
            <p:ph type="body" sz="quarter" idx="22"/>
          </p:nvPr>
        </p:nvSpPr>
        <p:spPr>
          <a:xfrm>
            <a:off x="1301257" y="12303621"/>
            <a:ext cx="17536114" cy="434991"/>
          </a:xfrm>
        </p:spPr>
        <p:txBody>
          <a:bodyPr/>
          <a:lstStyle/>
          <a:p>
            <a:r>
              <a:rPr lang="en-US" dirty="0"/>
              <a:t>Capital Projects Fund  |  </a:t>
            </a:r>
            <a:fld id="{B50B12B3-D302-D742-AEA8-F03DE9ADCA1C}" type="slidenum">
              <a:rPr lang="en-US" smtClean="0"/>
              <a:pPr/>
              <a:t>21</a:t>
            </a:fld>
            <a:endParaRPr lang="en-US" dirty="0"/>
          </a:p>
        </p:txBody>
      </p:sp>
      <p:sp>
        <p:nvSpPr>
          <p:cNvPr id="9" name="Rounded Rectangle">
            <a:extLst>
              <a:ext uri="{FF2B5EF4-FFF2-40B4-BE49-F238E27FC236}">
                <a16:creationId xmlns:a16="http://schemas.microsoft.com/office/drawing/2014/main" id="{3DEC80A2-6C8E-922F-2649-C412B7EAB8A3}"/>
              </a:ext>
            </a:extLst>
          </p:cNvPr>
          <p:cNvSpPr/>
          <p:nvPr/>
        </p:nvSpPr>
        <p:spPr>
          <a:xfrm>
            <a:off x="559076" y="2379572"/>
            <a:ext cx="12109174" cy="2648514"/>
          </a:xfrm>
          <a:prstGeom prst="roundRect">
            <a:avLst>
              <a:gd name="adj" fmla="val 50000"/>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0" name="Circle">
            <a:extLst>
              <a:ext uri="{FF2B5EF4-FFF2-40B4-BE49-F238E27FC236}">
                <a16:creationId xmlns:a16="http://schemas.microsoft.com/office/drawing/2014/main" id="{B69B67EF-00F4-9F8E-B97B-A487F13202BD}"/>
              </a:ext>
            </a:extLst>
          </p:cNvPr>
          <p:cNvSpPr/>
          <p:nvPr/>
        </p:nvSpPr>
        <p:spPr>
          <a:xfrm>
            <a:off x="741026" y="2698118"/>
            <a:ext cx="2042851" cy="2011423"/>
          </a:xfrm>
          <a:prstGeom prst="ellipse">
            <a:avLst/>
          </a:prstGeom>
          <a:solidFill>
            <a:srgbClr val="24245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1" name="Text Placeholder 2">
            <a:extLst>
              <a:ext uri="{FF2B5EF4-FFF2-40B4-BE49-F238E27FC236}">
                <a16:creationId xmlns:a16="http://schemas.microsoft.com/office/drawing/2014/main" id="{E4A7DA30-E255-AD7E-DCED-D5DBFDBC45FD}"/>
              </a:ext>
            </a:extLst>
          </p:cNvPr>
          <p:cNvSpPr txBox="1">
            <a:spLocks/>
          </p:cNvSpPr>
          <p:nvPr/>
        </p:nvSpPr>
        <p:spPr>
          <a:xfrm>
            <a:off x="3326468" y="2698118"/>
            <a:ext cx="7909699" cy="232996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None/>
            </a:pPr>
            <a:r>
              <a:rPr lang="en-US" sz="6600" b="1" dirty="0">
                <a:latin typeface="Georgia" panose="02040502050405020303" pitchFamily="18" charset="0"/>
              </a:rPr>
              <a:t>Other Program Priorities</a:t>
            </a:r>
          </a:p>
        </p:txBody>
      </p:sp>
      <p:sp>
        <p:nvSpPr>
          <p:cNvPr id="12" name="Text Placeholder 3">
            <a:extLst>
              <a:ext uri="{FF2B5EF4-FFF2-40B4-BE49-F238E27FC236}">
                <a16:creationId xmlns:a16="http://schemas.microsoft.com/office/drawing/2014/main" id="{8EF3951B-5A90-B19E-0514-B37D1E606F02}"/>
              </a:ext>
            </a:extLst>
          </p:cNvPr>
          <p:cNvSpPr txBox="1">
            <a:spLocks/>
          </p:cNvSpPr>
          <p:nvPr/>
        </p:nvSpPr>
        <p:spPr>
          <a:xfrm>
            <a:off x="638835" y="3084436"/>
            <a:ext cx="2247232" cy="105823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algn="ctr" hangingPunct="1">
              <a:buNone/>
            </a:pPr>
            <a:r>
              <a:rPr lang="en-US" sz="6000" b="1" dirty="0">
                <a:solidFill>
                  <a:schemeClr val="bg1"/>
                </a:solidFill>
              </a:rPr>
              <a:t>E</a:t>
            </a:r>
            <a:endParaRPr lang="en-US" b="1" dirty="0">
              <a:solidFill>
                <a:schemeClr val="bg1"/>
              </a:solidFill>
            </a:endParaRPr>
          </a:p>
        </p:txBody>
      </p:sp>
      <p:sp>
        <p:nvSpPr>
          <p:cNvPr id="5" name="Text Placeholder 3">
            <a:extLst>
              <a:ext uri="{FF2B5EF4-FFF2-40B4-BE49-F238E27FC236}">
                <a16:creationId xmlns:a16="http://schemas.microsoft.com/office/drawing/2014/main" id="{E6FB50CE-31E4-5DAF-EA11-691FA2011A11}"/>
              </a:ext>
            </a:extLst>
          </p:cNvPr>
          <p:cNvSpPr txBox="1">
            <a:spLocks/>
          </p:cNvSpPr>
          <p:nvPr/>
        </p:nvSpPr>
        <p:spPr>
          <a:xfrm>
            <a:off x="2419350" y="5867964"/>
            <a:ext cx="20021550" cy="5550245"/>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600" dirty="0"/>
              <a:t>Please answer each of the following questions either “YES” or “NO.” For each “YES” answer, provide a brief narrative and any supporting documentation in a separate electronic file submitted with the application titled Other Program Priorities Attachment. Any claims that cannot be verified will receive zero points in our scoring system. ADECA may request additional documentation from applicants to verify application information. “NO” answers will receive zero points in our scoring system. This section is worth up to 100 points. Each question is worth up to 10 points. For more information about completing this section and how it will be scored, please see the Alabama Capital Projects Fund Application Guide and Alabama Capital Projects Fund Rating Criteria.​</a:t>
            </a:r>
          </a:p>
        </p:txBody>
      </p:sp>
      <p:cxnSp>
        <p:nvCxnSpPr>
          <p:cNvPr id="8" name="Straight Connector 7">
            <a:extLst>
              <a:ext uri="{FF2B5EF4-FFF2-40B4-BE49-F238E27FC236}">
                <a16:creationId xmlns:a16="http://schemas.microsoft.com/office/drawing/2014/main" id="{BBD8DF81-716A-CA00-254F-C5A675D07138}"/>
              </a:ext>
            </a:extLst>
          </p:cNvPr>
          <p:cNvCxnSpPr>
            <a:cxnSpLocks/>
          </p:cNvCxnSpPr>
          <p:nvPr/>
        </p:nvCxnSpPr>
        <p:spPr>
          <a:xfrm>
            <a:off x="1943100" y="5534025"/>
            <a:ext cx="0" cy="5364130"/>
          </a:xfrm>
          <a:prstGeom prst="line">
            <a:avLst/>
          </a:prstGeom>
          <a:noFill/>
          <a:ln w="57150"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1008805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41A15-F088-B000-6F92-4E38F9C34C5F}"/>
              </a:ext>
            </a:extLst>
          </p:cNvPr>
          <p:cNvSpPr>
            <a:spLocks noGrp="1"/>
          </p:cNvSpPr>
          <p:nvPr>
            <p:ph type="body" sz="quarter" idx="22"/>
          </p:nvPr>
        </p:nvSpPr>
        <p:spPr>
          <a:xfrm>
            <a:off x="1301257" y="12303621"/>
            <a:ext cx="17536114" cy="434991"/>
          </a:xfrm>
        </p:spPr>
        <p:txBody>
          <a:bodyPr/>
          <a:lstStyle/>
          <a:p>
            <a:r>
              <a:rPr lang="en-US" dirty="0"/>
              <a:t>Capital Projects Fund  |  </a:t>
            </a:r>
            <a:fld id="{B50B12B3-D302-D742-AEA8-F03DE9ADCA1C}" type="slidenum">
              <a:rPr lang="en-US" smtClean="0"/>
              <a:pPr/>
              <a:t>22</a:t>
            </a:fld>
            <a:endParaRPr lang="en-US" dirty="0"/>
          </a:p>
        </p:txBody>
      </p:sp>
      <p:sp>
        <p:nvSpPr>
          <p:cNvPr id="9" name="Rounded Rectangle">
            <a:extLst>
              <a:ext uri="{FF2B5EF4-FFF2-40B4-BE49-F238E27FC236}">
                <a16:creationId xmlns:a16="http://schemas.microsoft.com/office/drawing/2014/main" id="{3DEC80A2-6C8E-922F-2649-C412B7EAB8A3}"/>
              </a:ext>
            </a:extLst>
          </p:cNvPr>
          <p:cNvSpPr/>
          <p:nvPr/>
        </p:nvSpPr>
        <p:spPr>
          <a:xfrm>
            <a:off x="559076" y="2379572"/>
            <a:ext cx="12109174" cy="2648514"/>
          </a:xfrm>
          <a:prstGeom prst="roundRect">
            <a:avLst>
              <a:gd name="adj" fmla="val 50000"/>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0" name="Circle">
            <a:extLst>
              <a:ext uri="{FF2B5EF4-FFF2-40B4-BE49-F238E27FC236}">
                <a16:creationId xmlns:a16="http://schemas.microsoft.com/office/drawing/2014/main" id="{B69B67EF-00F4-9F8E-B97B-A487F13202BD}"/>
              </a:ext>
            </a:extLst>
          </p:cNvPr>
          <p:cNvSpPr/>
          <p:nvPr/>
        </p:nvSpPr>
        <p:spPr>
          <a:xfrm>
            <a:off x="741026" y="2698118"/>
            <a:ext cx="2042851" cy="2011423"/>
          </a:xfrm>
          <a:prstGeom prst="ellipse">
            <a:avLst/>
          </a:prstGeom>
          <a:solidFill>
            <a:srgbClr val="24245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1" name="Text Placeholder 2">
            <a:extLst>
              <a:ext uri="{FF2B5EF4-FFF2-40B4-BE49-F238E27FC236}">
                <a16:creationId xmlns:a16="http://schemas.microsoft.com/office/drawing/2014/main" id="{E4A7DA30-E255-AD7E-DCED-D5DBFDBC45FD}"/>
              </a:ext>
            </a:extLst>
          </p:cNvPr>
          <p:cNvSpPr txBox="1">
            <a:spLocks/>
          </p:cNvSpPr>
          <p:nvPr/>
        </p:nvSpPr>
        <p:spPr>
          <a:xfrm>
            <a:off x="2886067" y="2538845"/>
            <a:ext cx="9537846" cy="232996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None/>
            </a:pPr>
            <a:r>
              <a:rPr lang="en-US" sz="6600" b="1" dirty="0">
                <a:latin typeface="Georgia" panose="02040502050405020303" pitchFamily="18" charset="0"/>
              </a:rPr>
              <a:t>CPF Risk Assessment Questionnaire</a:t>
            </a:r>
          </a:p>
        </p:txBody>
      </p:sp>
      <p:sp>
        <p:nvSpPr>
          <p:cNvPr id="12" name="Text Placeholder 3">
            <a:extLst>
              <a:ext uri="{FF2B5EF4-FFF2-40B4-BE49-F238E27FC236}">
                <a16:creationId xmlns:a16="http://schemas.microsoft.com/office/drawing/2014/main" id="{8EF3951B-5A90-B19E-0514-B37D1E606F02}"/>
              </a:ext>
            </a:extLst>
          </p:cNvPr>
          <p:cNvSpPr txBox="1">
            <a:spLocks/>
          </p:cNvSpPr>
          <p:nvPr/>
        </p:nvSpPr>
        <p:spPr>
          <a:xfrm>
            <a:off x="638835" y="3084436"/>
            <a:ext cx="2247232" cy="105823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algn="ctr" hangingPunct="1">
              <a:buNone/>
            </a:pPr>
            <a:r>
              <a:rPr lang="en-US" sz="6000" b="1" dirty="0">
                <a:solidFill>
                  <a:schemeClr val="bg1"/>
                </a:solidFill>
              </a:rPr>
              <a:t>F</a:t>
            </a:r>
            <a:endParaRPr lang="en-US" b="1" dirty="0">
              <a:solidFill>
                <a:schemeClr val="bg1"/>
              </a:solidFill>
            </a:endParaRPr>
          </a:p>
        </p:txBody>
      </p:sp>
    </p:spTree>
    <p:extLst>
      <p:ext uri="{BB962C8B-B14F-4D97-AF65-F5344CB8AC3E}">
        <p14:creationId xmlns:p14="http://schemas.microsoft.com/office/powerpoint/2010/main" val="168696805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41A15-F088-B000-6F92-4E38F9C34C5F}"/>
              </a:ext>
            </a:extLst>
          </p:cNvPr>
          <p:cNvSpPr>
            <a:spLocks noGrp="1"/>
          </p:cNvSpPr>
          <p:nvPr>
            <p:ph type="body" sz="quarter" idx="22"/>
          </p:nvPr>
        </p:nvSpPr>
        <p:spPr>
          <a:xfrm>
            <a:off x="1301257" y="12303621"/>
            <a:ext cx="17536114" cy="434991"/>
          </a:xfrm>
        </p:spPr>
        <p:txBody>
          <a:bodyPr/>
          <a:lstStyle/>
          <a:p>
            <a:r>
              <a:rPr lang="en-US" dirty="0"/>
              <a:t>Capital Projects Fund  |  </a:t>
            </a:r>
            <a:fld id="{B50B12B3-D302-D742-AEA8-F03DE9ADCA1C}" type="slidenum">
              <a:rPr lang="en-US" smtClean="0"/>
              <a:pPr/>
              <a:t>23</a:t>
            </a:fld>
            <a:endParaRPr lang="en-US" dirty="0"/>
          </a:p>
        </p:txBody>
      </p:sp>
      <p:sp>
        <p:nvSpPr>
          <p:cNvPr id="9" name="Rounded Rectangle">
            <a:extLst>
              <a:ext uri="{FF2B5EF4-FFF2-40B4-BE49-F238E27FC236}">
                <a16:creationId xmlns:a16="http://schemas.microsoft.com/office/drawing/2014/main" id="{3DEC80A2-6C8E-922F-2649-C412B7EAB8A3}"/>
              </a:ext>
            </a:extLst>
          </p:cNvPr>
          <p:cNvSpPr/>
          <p:nvPr/>
        </p:nvSpPr>
        <p:spPr>
          <a:xfrm>
            <a:off x="559076" y="2379572"/>
            <a:ext cx="12109174" cy="2648514"/>
          </a:xfrm>
          <a:prstGeom prst="roundRect">
            <a:avLst>
              <a:gd name="adj" fmla="val 50000"/>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0" name="Circle">
            <a:extLst>
              <a:ext uri="{FF2B5EF4-FFF2-40B4-BE49-F238E27FC236}">
                <a16:creationId xmlns:a16="http://schemas.microsoft.com/office/drawing/2014/main" id="{B69B67EF-00F4-9F8E-B97B-A487F13202BD}"/>
              </a:ext>
            </a:extLst>
          </p:cNvPr>
          <p:cNvSpPr/>
          <p:nvPr/>
        </p:nvSpPr>
        <p:spPr>
          <a:xfrm>
            <a:off x="741026" y="2698118"/>
            <a:ext cx="2042851" cy="2011423"/>
          </a:xfrm>
          <a:prstGeom prst="ellipse">
            <a:avLst/>
          </a:prstGeom>
          <a:solidFill>
            <a:srgbClr val="24245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1" name="Text Placeholder 2">
            <a:extLst>
              <a:ext uri="{FF2B5EF4-FFF2-40B4-BE49-F238E27FC236}">
                <a16:creationId xmlns:a16="http://schemas.microsoft.com/office/drawing/2014/main" id="{E4A7DA30-E255-AD7E-DCED-D5DBFDBC45FD}"/>
              </a:ext>
            </a:extLst>
          </p:cNvPr>
          <p:cNvSpPr txBox="1">
            <a:spLocks/>
          </p:cNvSpPr>
          <p:nvPr/>
        </p:nvSpPr>
        <p:spPr>
          <a:xfrm>
            <a:off x="3068017" y="2812418"/>
            <a:ext cx="9600233" cy="232996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None/>
            </a:pPr>
            <a:r>
              <a:rPr lang="en-US" sz="6000" b="1" dirty="0">
                <a:latin typeface="Georgia" panose="02040502050405020303" pitchFamily="18" charset="0"/>
              </a:rPr>
              <a:t>Applicant Certifications and Assurances</a:t>
            </a:r>
          </a:p>
        </p:txBody>
      </p:sp>
      <p:sp>
        <p:nvSpPr>
          <p:cNvPr id="12" name="Text Placeholder 3">
            <a:extLst>
              <a:ext uri="{FF2B5EF4-FFF2-40B4-BE49-F238E27FC236}">
                <a16:creationId xmlns:a16="http://schemas.microsoft.com/office/drawing/2014/main" id="{8EF3951B-5A90-B19E-0514-B37D1E606F02}"/>
              </a:ext>
            </a:extLst>
          </p:cNvPr>
          <p:cNvSpPr txBox="1">
            <a:spLocks/>
          </p:cNvSpPr>
          <p:nvPr/>
        </p:nvSpPr>
        <p:spPr>
          <a:xfrm>
            <a:off x="638835" y="3219450"/>
            <a:ext cx="2247232" cy="923224"/>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algn="ctr" hangingPunct="1">
              <a:buNone/>
            </a:pPr>
            <a:r>
              <a:rPr lang="en-US" sz="6000" b="1" dirty="0">
                <a:solidFill>
                  <a:schemeClr val="bg1"/>
                </a:solidFill>
              </a:rPr>
              <a:t>G</a:t>
            </a:r>
            <a:endParaRPr lang="en-US" b="1" dirty="0">
              <a:solidFill>
                <a:schemeClr val="bg1"/>
              </a:solidFill>
            </a:endParaRPr>
          </a:p>
        </p:txBody>
      </p:sp>
    </p:spTree>
    <p:extLst>
      <p:ext uri="{BB962C8B-B14F-4D97-AF65-F5344CB8AC3E}">
        <p14:creationId xmlns:p14="http://schemas.microsoft.com/office/powerpoint/2010/main" val="294624042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4699FE-CA34-68CC-8D1E-966D131BE092}"/>
              </a:ext>
            </a:extLst>
          </p:cNvPr>
          <p:cNvSpPr>
            <a:spLocks noGrp="1"/>
          </p:cNvSpPr>
          <p:nvPr>
            <p:ph type="body" sz="quarter" idx="26"/>
          </p:nvPr>
        </p:nvSpPr>
        <p:spPr/>
        <p:txBody>
          <a:bodyPr/>
          <a:lstStyle/>
          <a:p>
            <a:r>
              <a:rPr lang="en-US" dirty="0"/>
              <a:t>Letter of Intent</a:t>
            </a:r>
          </a:p>
        </p:txBody>
      </p:sp>
      <p:sp>
        <p:nvSpPr>
          <p:cNvPr id="4" name="Text Placeholder 3">
            <a:extLst>
              <a:ext uri="{FF2B5EF4-FFF2-40B4-BE49-F238E27FC236}">
                <a16:creationId xmlns:a16="http://schemas.microsoft.com/office/drawing/2014/main" id="{11A7EB90-ACA9-4D91-E481-C574251EA389}"/>
              </a:ext>
            </a:extLst>
          </p:cNvPr>
          <p:cNvSpPr>
            <a:spLocks noGrp="1"/>
          </p:cNvSpPr>
          <p:nvPr>
            <p:ph type="body" sz="half" idx="27"/>
          </p:nvPr>
        </p:nvSpPr>
        <p:spPr>
          <a:xfrm>
            <a:off x="1369086" y="3165231"/>
            <a:ext cx="21139222" cy="7756101"/>
          </a:xfrm>
        </p:spPr>
        <p:txBody>
          <a:bodyPr/>
          <a:lstStyle/>
          <a:p>
            <a:pPr>
              <a:spcBef>
                <a:spcPts val="0"/>
              </a:spcBef>
            </a:pPr>
            <a:r>
              <a:rPr lang="en-US" sz="3600" dirty="0"/>
              <a:t>Before applying, CPF applicants must submit a letter of intent to submit an application no later than 11:59 p.m. (Central) on August 14, 2023. The letter of intent will include the applicant’s contact information and the proposed project area in a shapefile format. The applicant’s shapefile must use a polygon format to represent the proposed project area. </a:t>
            </a:r>
          </a:p>
          <a:p>
            <a:pPr>
              <a:spcBef>
                <a:spcPts val="0"/>
              </a:spcBef>
            </a:pPr>
            <a:endParaRPr lang="en-US" sz="3600" dirty="0"/>
          </a:p>
          <a:p>
            <a:pPr>
              <a:spcBef>
                <a:spcPts val="0"/>
              </a:spcBef>
            </a:pPr>
            <a:r>
              <a:rPr lang="en-US" sz="3600" dirty="0"/>
              <a:t>Letters of intent will be posted on ADECA’s website and publicly available to promote coordination between CPF applicants and with existing internet service providers regarding potentially overlapping service areas. </a:t>
            </a:r>
          </a:p>
          <a:p>
            <a:pPr>
              <a:spcBef>
                <a:spcPts val="0"/>
              </a:spcBef>
            </a:pPr>
            <a:endParaRPr lang="en-US" sz="3600" dirty="0"/>
          </a:p>
          <a:p>
            <a:pPr>
              <a:spcBef>
                <a:spcPts val="0"/>
              </a:spcBef>
            </a:pPr>
            <a:r>
              <a:rPr lang="en-US" sz="3600" dirty="0"/>
              <a:t>Minor changes to the project area between the time the letter of intent is submitted, and the final application is submitted are allowed; however, applicants are instructed to clearly identify any changes in the final application map and narrative. An applicant may reduce the project area that was referenced in the letter of intent but may not increase the size. </a:t>
            </a:r>
          </a:p>
        </p:txBody>
      </p:sp>
      <p:sp>
        <p:nvSpPr>
          <p:cNvPr id="6" name="Text Placeholder 10">
            <a:extLst>
              <a:ext uri="{FF2B5EF4-FFF2-40B4-BE49-F238E27FC236}">
                <a16:creationId xmlns:a16="http://schemas.microsoft.com/office/drawing/2014/main" id="{DC3C280F-42E0-CB92-FD9A-0442751E7B47}"/>
              </a:ext>
            </a:extLst>
          </p:cNvPr>
          <p:cNvSpPr txBox="1">
            <a:spLocks/>
          </p:cNvSpPr>
          <p:nvPr/>
        </p:nvSpPr>
        <p:spPr>
          <a:xfrm>
            <a:off x="1301257" y="12322671"/>
            <a:ext cx="17536114" cy="424732"/>
          </a:xfrm>
          <a:prstGeom prst="rect">
            <a:avLst/>
          </a:prstGeom>
        </p:spPr>
        <p:txBody>
          <a:bodyPr wrap="square" anchor="t">
            <a:spAutoFit/>
          </a:bodyPr>
          <a:lstStyle>
            <a:lvl1pPr marL="0" marR="0" indent="0" algn="l" defTabSz="825500" rtl="0" latinLnBrk="0">
              <a:lnSpc>
                <a:spcPct val="90000"/>
              </a:lnSpc>
              <a:spcBef>
                <a:spcPts val="0"/>
              </a:spcBef>
              <a:spcAft>
                <a:spcPts val="0"/>
              </a:spcAft>
              <a:buClrTx/>
              <a:buSzTx/>
              <a:buFontTx/>
              <a:buNone/>
              <a:tabLst/>
              <a:defRPr sz="7500" b="1" i="0" u="none" strike="noStrike" cap="none" spc="0" baseline="0">
                <a:solidFill>
                  <a:srgbClr val="33CC99"/>
                </a:solidFill>
                <a:uFillTx/>
                <a:latin typeface="Georgia" panose="02040502050405020303" pitchFamily="18" charset="0"/>
                <a:ea typeface="Georgia" panose="02040502050405020303" pitchFamily="18" charset="0"/>
                <a:cs typeface="Georgia" panose="02040502050405020303" pitchFamily="18" charset="0"/>
                <a:sym typeface="Newsreader Bold"/>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2400" dirty="0">
                <a:solidFill>
                  <a:srgbClr val="F5C445"/>
                </a:solidFill>
                <a:latin typeface="+mn-lt"/>
              </a:rPr>
              <a:t>Capital Projects Fund | </a:t>
            </a:r>
            <a:fld id="{FBC51768-DE7D-43D6-8939-E56B31ACDC85}" type="slidenum">
              <a:rPr lang="en-US" sz="2400" smtClean="0">
                <a:solidFill>
                  <a:srgbClr val="F5C445"/>
                </a:solidFill>
                <a:latin typeface="+mn-lt"/>
              </a:rPr>
              <a:pPr hangingPunct="1"/>
              <a:t>3</a:t>
            </a:fld>
            <a:endParaRPr lang="en-US" sz="2400" dirty="0">
              <a:solidFill>
                <a:srgbClr val="F5C445"/>
              </a:solidFill>
              <a:latin typeface="+mn-lt"/>
            </a:endParaRPr>
          </a:p>
        </p:txBody>
      </p:sp>
    </p:spTree>
    <p:extLst>
      <p:ext uri="{BB962C8B-B14F-4D97-AF65-F5344CB8AC3E}">
        <p14:creationId xmlns:p14="http://schemas.microsoft.com/office/powerpoint/2010/main" val="231608736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4699FE-CA34-68CC-8D1E-966D131BE092}"/>
              </a:ext>
            </a:extLst>
          </p:cNvPr>
          <p:cNvSpPr>
            <a:spLocks noGrp="1"/>
          </p:cNvSpPr>
          <p:nvPr>
            <p:ph type="body" sz="quarter" idx="26"/>
          </p:nvPr>
        </p:nvSpPr>
        <p:spPr>
          <a:xfrm>
            <a:off x="1326656" y="1524000"/>
            <a:ext cx="12426665" cy="2169825"/>
          </a:xfrm>
        </p:spPr>
        <p:txBody>
          <a:bodyPr/>
          <a:lstStyle/>
          <a:p>
            <a:r>
              <a:rPr lang="en-US" dirty="0"/>
              <a:t>Application Submission</a:t>
            </a:r>
          </a:p>
        </p:txBody>
      </p:sp>
      <p:sp>
        <p:nvSpPr>
          <p:cNvPr id="4" name="Text Placeholder 3">
            <a:extLst>
              <a:ext uri="{FF2B5EF4-FFF2-40B4-BE49-F238E27FC236}">
                <a16:creationId xmlns:a16="http://schemas.microsoft.com/office/drawing/2014/main" id="{11A7EB90-ACA9-4D91-E481-C574251EA389}"/>
              </a:ext>
            </a:extLst>
          </p:cNvPr>
          <p:cNvSpPr>
            <a:spLocks noGrp="1"/>
          </p:cNvSpPr>
          <p:nvPr>
            <p:ph type="body" sz="half" idx="27"/>
          </p:nvPr>
        </p:nvSpPr>
        <p:spPr>
          <a:xfrm>
            <a:off x="1369086" y="3750906"/>
            <a:ext cx="21139222" cy="7170426"/>
          </a:xfrm>
        </p:spPr>
        <p:txBody>
          <a:bodyPr/>
          <a:lstStyle/>
          <a:p>
            <a:pPr>
              <a:spcBef>
                <a:spcPts val="0"/>
              </a:spcBef>
            </a:pPr>
            <a:r>
              <a:rPr lang="en-US" sz="3600" dirty="0"/>
              <a:t>ADECA will accept CPF applications beginning on August 14, 2023, and applications must be submitted no later than 11:59 p.m. (Central) on October 13, 2023. Any application received by ADECA after the deadline will not be considered. Applications and all supporting documentation must be submitted in PDF format to ADECA by email to broadband.fund@adeca.alabama.gov.</a:t>
            </a:r>
          </a:p>
        </p:txBody>
      </p:sp>
      <p:sp>
        <p:nvSpPr>
          <p:cNvPr id="6" name="Text Placeholder 10">
            <a:extLst>
              <a:ext uri="{FF2B5EF4-FFF2-40B4-BE49-F238E27FC236}">
                <a16:creationId xmlns:a16="http://schemas.microsoft.com/office/drawing/2014/main" id="{291F1734-9136-EBB7-09FD-72E35CF4658D}"/>
              </a:ext>
            </a:extLst>
          </p:cNvPr>
          <p:cNvSpPr txBox="1">
            <a:spLocks/>
          </p:cNvSpPr>
          <p:nvPr/>
        </p:nvSpPr>
        <p:spPr>
          <a:xfrm>
            <a:off x="965355" y="11974504"/>
            <a:ext cx="17536114" cy="1131079"/>
          </a:xfrm>
          <a:prstGeom prst="rect">
            <a:avLst/>
          </a:prstGeom>
        </p:spPr>
        <p:txBody>
          <a:bodyPr wrap="square" anchor="t">
            <a:spAutoFit/>
          </a:bodyPr>
          <a:lstStyle>
            <a:lvl1pPr marL="0" marR="0" indent="0" algn="l" defTabSz="825500" rtl="0" latinLnBrk="0">
              <a:lnSpc>
                <a:spcPct val="90000"/>
              </a:lnSpc>
              <a:spcBef>
                <a:spcPts val="0"/>
              </a:spcBef>
              <a:spcAft>
                <a:spcPts val="0"/>
              </a:spcAft>
              <a:buClrTx/>
              <a:buSzTx/>
              <a:buFontTx/>
              <a:buNone/>
              <a:tabLst/>
              <a:defRPr sz="7500" b="1" i="0" u="none" strike="noStrike" cap="none" spc="0" baseline="0">
                <a:solidFill>
                  <a:srgbClr val="33CC99"/>
                </a:solidFill>
                <a:uFillTx/>
                <a:latin typeface="Georgia" panose="02040502050405020303" pitchFamily="18" charset="0"/>
                <a:ea typeface="Georgia" panose="02040502050405020303" pitchFamily="18" charset="0"/>
                <a:cs typeface="Georgia" panose="02040502050405020303" pitchFamily="18" charset="0"/>
                <a:sym typeface="Newsreader Bold"/>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2400" dirty="0">
                <a:solidFill>
                  <a:srgbClr val="F5C445"/>
                </a:solidFill>
                <a:latin typeface="+mn-lt"/>
                <a:cs typeface="Gill Sans" panose="020B0502020104020203"/>
              </a:rPr>
              <a:t>Capital</a:t>
            </a:r>
            <a:r>
              <a:rPr lang="en-US" dirty="0">
                <a:solidFill>
                  <a:srgbClr val="F5C445"/>
                </a:solidFill>
                <a:latin typeface="+mn-lt"/>
              </a:rPr>
              <a:t> </a:t>
            </a:r>
            <a:r>
              <a:rPr lang="en-US" sz="2400" dirty="0">
                <a:solidFill>
                  <a:srgbClr val="F5C445"/>
                </a:solidFill>
                <a:latin typeface="+mn-lt"/>
                <a:cs typeface="Gill Sans" panose="020B0502020104020203"/>
              </a:rPr>
              <a:t>Projects Fund | </a:t>
            </a:r>
            <a:fld id="{FBC51768-DE7D-43D6-8939-E56B31ACDC85}" type="slidenum">
              <a:rPr lang="en-US" sz="2400" smtClean="0">
                <a:solidFill>
                  <a:srgbClr val="F5C445"/>
                </a:solidFill>
                <a:latin typeface="+mn-lt"/>
                <a:cs typeface="Gill Sans" panose="020B0502020104020203"/>
              </a:rPr>
              <a:pPr hangingPunct="1"/>
              <a:t>4</a:t>
            </a:fld>
            <a:endParaRPr lang="en-US" sz="2400" dirty="0">
              <a:solidFill>
                <a:srgbClr val="F5C445"/>
              </a:solidFill>
              <a:latin typeface="+mn-lt"/>
              <a:cs typeface="Gill Sans" panose="020B0502020104020203"/>
            </a:endParaRPr>
          </a:p>
        </p:txBody>
      </p:sp>
    </p:spTree>
    <p:extLst>
      <p:ext uri="{BB962C8B-B14F-4D97-AF65-F5344CB8AC3E}">
        <p14:creationId xmlns:p14="http://schemas.microsoft.com/office/powerpoint/2010/main" val="147212060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A7771B-CBB6-9B41-5BC1-C9DCA08534D9}"/>
              </a:ext>
            </a:extLst>
          </p:cNvPr>
          <p:cNvSpPr>
            <a:spLocks noGrp="1"/>
          </p:cNvSpPr>
          <p:nvPr>
            <p:ph type="body" sz="quarter" idx="21"/>
          </p:nvPr>
        </p:nvSpPr>
        <p:spPr>
          <a:xfrm>
            <a:off x="1301257" y="1181833"/>
            <a:ext cx="21730686" cy="1159933"/>
          </a:xfrm>
        </p:spPr>
        <p:txBody>
          <a:bodyPr/>
          <a:lstStyle/>
          <a:p>
            <a:r>
              <a:rPr lang="en-US" b="1" dirty="0">
                <a:latin typeface="Georgia" panose="02040502050405020303" pitchFamily="18" charset="0"/>
              </a:rPr>
              <a:t>Application</a:t>
            </a:r>
          </a:p>
        </p:txBody>
      </p:sp>
      <p:sp>
        <p:nvSpPr>
          <p:cNvPr id="9" name="Content Placeholder 11">
            <a:extLst>
              <a:ext uri="{FF2B5EF4-FFF2-40B4-BE49-F238E27FC236}">
                <a16:creationId xmlns:a16="http://schemas.microsoft.com/office/drawing/2014/main" id="{779F625F-9673-A05E-A3E6-9DC743823407}"/>
              </a:ext>
            </a:extLst>
          </p:cNvPr>
          <p:cNvSpPr>
            <a:spLocks noGrp="1"/>
          </p:cNvSpPr>
          <p:nvPr>
            <p:ph type="body" sz="quarter" idx="25"/>
          </p:nvPr>
        </p:nvSpPr>
        <p:spPr>
          <a:xfrm>
            <a:off x="2630460" y="2683932"/>
            <a:ext cx="20426884" cy="9296573"/>
          </a:xfrm>
          <a:prstGeom prst="callout1">
            <a:avLst>
              <a:gd name="adj1" fmla="val 0"/>
              <a:gd name="adj2" fmla="val 0"/>
              <a:gd name="adj3" fmla="val 116487"/>
              <a:gd name="adj4" fmla="val 0"/>
            </a:avLst>
          </a:prstGeom>
          <a:noFill/>
        </p:spPr>
        <p:txBody>
          <a:bodyPr vert="horz" lIns="0" tIns="0" rIns="0" bIns="0" rtlCol="0" anchor="t">
            <a:noAutofit/>
          </a:bodyPr>
          <a:lstStyle/>
          <a:p>
            <a:pPr marL="0" indent="0">
              <a:buNone/>
            </a:pPr>
            <a:endParaRPr lang="en-US" sz="2400" b="1" dirty="0">
              <a:solidFill>
                <a:srgbClr val="EDF5FF"/>
              </a:solidFill>
            </a:endParaRPr>
          </a:p>
          <a:p>
            <a:pPr>
              <a:spcBef>
                <a:spcPts val="0"/>
              </a:spcBef>
            </a:pPr>
            <a:r>
              <a:rPr lang="en-US" sz="3400" dirty="0">
                <a:latin typeface="+mn-lt"/>
                <a:cs typeface="Gill Sans" panose="020B0502020104020203"/>
              </a:rPr>
              <a:t>Applicant Information: This section is informational. No points are associated with this section. </a:t>
            </a:r>
          </a:p>
          <a:p>
            <a:pPr>
              <a:spcBef>
                <a:spcPts val="0"/>
              </a:spcBef>
            </a:pPr>
            <a:endParaRPr lang="en-US" sz="3400" dirty="0">
              <a:solidFill>
                <a:srgbClr val="EDF5FF"/>
              </a:solidFill>
              <a:latin typeface="Gill Sans MT" panose="020B0502020104020203" pitchFamily="34" charset="0"/>
              <a:cs typeface="Gill Sans" panose="020B0502020104020203"/>
            </a:endParaRPr>
          </a:p>
          <a:p>
            <a:pPr>
              <a:spcBef>
                <a:spcPts val="0"/>
              </a:spcBef>
            </a:pPr>
            <a:r>
              <a:rPr lang="en-US" sz="3400" dirty="0">
                <a:solidFill>
                  <a:srgbClr val="EDF5FF"/>
                </a:solidFill>
                <a:latin typeface="+mn-lt"/>
                <a:cs typeface="Gill Sans" panose="020B0502020104020203"/>
              </a:rPr>
              <a:t>Project Description: This section is worth up to 35 points. Twenty-five of those points will be awarded based on answers to the questions in this section. Bonus points are available based on existing connection to the internet at an average speed per customer of less than 25/3 Mbps.</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Application Budget: This section is informational. No points are associated with this section. </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Technical Assistance: This section is worth up to 10 points. These points are available to  previously unsuccessful Alabama Broadband Accessibility Fund (ABAF) applicants that received technical assistance from ADECA regarding their prior ABAF application.</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Other Program Priorities: This section is worth up to 100 points. Each question is worth up to 10 points.</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CPF Risk Assessment Questionnaire: This section is informational. No points are associated with this section. </a:t>
            </a:r>
          </a:p>
          <a:p>
            <a:pPr>
              <a:spcBef>
                <a:spcPts val="0"/>
              </a:spcBef>
            </a:pPr>
            <a:endParaRPr lang="en-US" sz="3400" dirty="0">
              <a:solidFill>
                <a:srgbClr val="EDF5FF"/>
              </a:solidFill>
              <a:latin typeface="+mn-lt"/>
              <a:cs typeface="Gill Sans" panose="020B0502020104020203"/>
            </a:endParaRPr>
          </a:p>
          <a:p>
            <a:pPr>
              <a:spcBef>
                <a:spcPts val="0"/>
              </a:spcBef>
            </a:pPr>
            <a:r>
              <a:rPr lang="en-US" sz="3400" dirty="0">
                <a:solidFill>
                  <a:srgbClr val="EDF5FF"/>
                </a:solidFill>
                <a:latin typeface="+mn-lt"/>
                <a:cs typeface="Gill Sans" panose="020B0502020104020203"/>
              </a:rPr>
              <a:t>Applicant Certifications and Assurances: This section is informational. No points are associated with this section. </a:t>
            </a:r>
          </a:p>
          <a:p>
            <a:pPr marL="457200" lvl="2">
              <a:spcBef>
                <a:spcPts val="0"/>
              </a:spcBef>
            </a:pPr>
            <a:endParaRPr lang="en-US" sz="2400" dirty="0">
              <a:solidFill>
                <a:srgbClr val="EDF5FF"/>
              </a:solidFill>
            </a:endParaRPr>
          </a:p>
          <a:p>
            <a:pPr marL="165100" lvl="3">
              <a:spcBef>
                <a:spcPts val="0"/>
              </a:spcBef>
            </a:pPr>
            <a:endParaRPr lang="en-US" sz="4000" dirty="0">
              <a:solidFill>
                <a:srgbClr val="EDF5FF"/>
              </a:solidFill>
            </a:endParaRPr>
          </a:p>
        </p:txBody>
      </p:sp>
      <p:sp>
        <p:nvSpPr>
          <p:cNvPr id="11" name="Text Placeholder 10">
            <a:extLst>
              <a:ext uri="{FF2B5EF4-FFF2-40B4-BE49-F238E27FC236}">
                <a16:creationId xmlns:a16="http://schemas.microsoft.com/office/drawing/2014/main" id="{632F5713-7D58-56B2-136E-7D4E33BB9C22}"/>
              </a:ext>
            </a:extLst>
          </p:cNvPr>
          <p:cNvSpPr>
            <a:spLocks noGrp="1"/>
          </p:cNvSpPr>
          <p:nvPr>
            <p:ph type="body" sz="quarter" idx="26"/>
          </p:nvPr>
        </p:nvSpPr>
        <p:spPr>
          <a:xfrm>
            <a:off x="1301257" y="12322671"/>
            <a:ext cx="17536114" cy="434991"/>
          </a:xfrm>
        </p:spPr>
        <p:txBody>
          <a:bodyPr/>
          <a:lstStyle/>
          <a:p>
            <a:r>
              <a:rPr lang="en-US" dirty="0"/>
              <a:t>Capital Projects Fund | </a:t>
            </a:r>
            <a:fld id="{FBC51768-DE7D-43D6-8939-E56B31ACDC85}" type="slidenum">
              <a:rPr lang="en-US" smtClean="0"/>
              <a:t>5</a:t>
            </a:fld>
            <a:endParaRPr lang="en-US" dirty="0"/>
          </a:p>
        </p:txBody>
      </p:sp>
      <p:cxnSp>
        <p:nvCxnSpPr>
          <p:cNvPr id="13" name="Straight Connector 12">
            <a:extLst>
              <a:ext uri="{FF2B5EF4-FFF2-40B4-BE49-F238E27FC236}">
                <a16:creationId xmlns:a16="http://schemas.microsoft.com/office/drawing/2014/main" id="{B1C8E476-58E8-EF37-5784-04A64FB73CFE}"/>
              </a:ext>
            </a:extLst>
          </p:cNvPr>
          <p:cNvCxnSpPr/>
          <p:nvPr/>
        </p:nvCxnSpPr>
        <p:spPr>
          <a:xfrm>
            <a:off x="2038350" y="3390900"/>
            <a:ext cx="0" cy="8191500"/>
          </a:xfrm>
          <a:prstGeom prst="line">
            <a:avLst/>
          </a:prstGeom>
          <a:noFill/>
          <a:ln w="60325"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1938156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41A15-F088-B000-6F92-4E38F9C34C5F}"/>
              </a:ext>
            </a:extLst>
          </p:cNvPr>
          <p:cNvSpPr>
            <a:spLocks noGrp="1"/>
          </p:cNvSpPr>
          <p:nvPr>
            <p:ph type="body" sz="quarter" idx="22"/>
          </p:nvPr>
        </p:nvSpPr>
        <p:spPr>
          <a:xfrm>
            <a:off x="1301257" y="12303621"/>
            <a:ext cx="17536114" cy="434991"/>
          </a:xfrm>
        </p:spPr>
        <p:txBody>
          <a:bodyPr/>
          <a:lstStyle/>
          <a:p>
            <a:r>
              <a:rPr lang="en-US" dirty="0"/>
              <a:t>Capital Projects Fund |  </a:t>
            </a:r>
            <a:fld id="{B50B12B3-D302-D742-AEA8-F03DE9ADCA1C}" type="slidenum">
              <a:rPr lang="en-US" smtClean="0"/>
              <a:pPr/>
              <a:t>6</a:t>
            </a:fld>
            <a:endParaRPr lang="en-US" dirty="0"/>
          </a:p>
        </p:txBody>
      </p:sp>
      <p:sp>
        <p:nvSpPr>
          <p:cNvPr id="9" name="Rounded Rectangle">
            <a:extLst>
              <a:ext uri="{FF2B5EF4-FFF2-40B4-BE49-F238E27FC236}">
                <a16:creationId xmlns:a16="http://schemas.microsoft.com/office/drawing/2014/main" id="{3DEC80A2-6C8E-922F-2649-C412B7EAB8A3}"/>
              </a:ext>
            </a:extLst>
          </p:cNvPr>
          <p:cNvSpPr/>
          <p:nvPr/>
        </p:nvSpPr>
        <p:spPr>
          <a:xfrm>
            <a:off x="559076" y="2379572"/>
            <a:ext cx="11804374" cy="2191017"/>
          </a:xfrm>
          <a:prstGeom prst="roundRect">
            <a:avLst>
              <a:gd name="adj" fmla="val 50000"/>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0" name="Circle">
            <a:extLst>
              <a:ext uri="{FF2B5EF4-FFF2-40B4-BE49-F238E27FC236}">
                <a16:creationId xmlns:a16="http://schemas.microsoft.com/office/drawing/2014/main" id="{B69B67EF-00F4-9F8E-B97B-A487F13202BD}"/>
              </a:ext>
            </a:extLst>
          </p:cNvPr>
          <p:cNvSpPr/>
          <p:nvPr/>
        </p:nvSpPr>
        <p:spPr>
          <a:xfrm>
            <a:off x="687257" y="2463915"/>
            <a:ext cx="2042851" cy="2011423"/>
          </a:xfrm>
          <a:prstGeom prst="ellipse">
            <a:avLst/>
          </a:prstGeom>
          <a:solidFill>
            <a:srgbClr val="242451"/>
          </a:solidFill>
          <a:ln w="12700">
            <a:miter lim="400000"/>
          </a:ln>
        </p:spPr>
        <p:txBody>
          <a:bodyPr lIns="0" tIns="0" rIns="0" bIns="0" anchor="ctr"/>
          <a:lstStyle/>
          <a:p>
            <a:pPr marL="0" marR="0" lvl="0" indent="0" algn="ctr" defTabSz="825500" rtl="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a:noFill/>
                </a:ln>
                <a:solidFill>
                  <a:srgbClr val="FFFFFF"/>
                </a:solidFill>
                <a:effectLst/>
                <a:uLnTx/>
                <a:uFillTx/>
                <a:latin typeface="Helvetica Neue"/>
                <a:sym typeface="Helvetica Neue"/>
              </a:rPr>
              <a:t>A</a:t>
            </a:r>
            <a:endParaRPr kumimoji="0" lang="en-US" sz="3000" b="1" i="0" u="none" strike="noStrike" kern="0" cap="none" spc="0" normalizeH="0" baseline="0" noProof="0" dirty="0">
              <a:ln>
                <a:noFill/>
              </a:ln>
              <a:solidFill>
                <a:srgbClr val="FFFFFF"/>
              </a:solidFill>
              <a:effectLst/>
              <a:uLnTx/>
              <a:uFillTx/>
              <a:latin typeface="Helvetica Neue"/>
              <a:sym typeface="Helvetica Neue"/>
            </a:endParaRPr>
          </a:p>
        </p:txBody>
      </p:sp>
      <p:sp>
        <p:nvSpPr>
          <p:cNvPr id="11" name="Text Placeholder 2">
            <a:extLst>
              <a:ext uri="{FF2B5EF4-FFF2-40B4-BE49-F238E27FC236}">
                <a16:creationId xmlns:a16="http://schemas.microsoft.com/office/drawing/2014/main" id="{E4A7DA30-E255-AD7E-DCED-D5DBFDBC45FD}"/>
              </a:ext>
            </a:extLst>
          </p:cNvPr>
          <p:cNvSpPr txBox="1">
            <a:spLocks/>
          </p:cNvSpPr>
          <p:nvPr/>
        </p:nvSpPr>
        <p:spPr>
          <a:xfrm>
            <a:off x="2934489" y="2379572"/>
            <a:ext cx="10396331" cy="1184856"/>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None/>
            </a:pPr>
            <a:r>
              <a:rPr lang="en-US" sz="6600" b="1" dirty="0">
                <a:latin typeface="Georgia" panose="02040502050405020303" pitchFamily="18" charset="0"/>
              </a:rPr>
              <a:t>Applicant     Information</a:t>
            </a:r>
          </a:p>
        </p:txBody>
      </p:sp>
      <p:sp>
        <p:nvSpPr>
          <p:cNvPr id="12" name="Text Placeholder 3">
            <a:extLst>
              <a:ext uri="{FF2B5EF4-FFF2-40B4-BE49-F238E27FC236}">
                <a16:creationId xmlns:a16="http://schemas.microsoft.com/office/drawing/2014/main" id="{8EF3951B-5A90-B19E-0514-B37D1E606F02}"/>
              </a:ext>
            </a:extLst>
          </p:cNvPr>
          <p:cNvSpPr txBox="1">
            <a:spLocks/>
          </p:cNvSpPr>
          <p:nvPr/>
        </p:nvSpPr>
        <p:spPr>
          <a:xfrm>
            <a:off x="559076" y="2857144"/>
            <a:ext cx="2247232" cy="105823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algn="ctr" hangingPunct="1">
              <a:buNone/>
            </a:pPr>
            <a:endParaRPr lang="en-US" b="1" dirty="0">
              <a:solidFill>
                <a:schemeClr val="bg1"/>
              </a:solidFill>
            </a:endParaRPr>
          </a:p>
        </p:txBody>
      </p:sp>
      <p:sp>
        <p:nvSpPr>
          <p:cNvPr id="5" name="Text Placeholder 3">
            <a:extLst>
              <a:ext uri="{FF2B5EF4-FFF2-40B4-BE49-F238E27FC236}">
                <a16:creationId xmlns:a16="http://schemas.microsoft.com/office/drawing/2014/main" id="{3F5B6489-B727-3128-E598-669464C5341B}"/>
              </a:ext>
            </a:extLst>
          </p:cNvPr>
          <p:cNvSpPr txBox="1">
            <a:spLocks/>
          </p:cNvSpPr>
          <p:nvPr/>
        </p:nvSpPr>
        <p:spPr>
          <a:xfrm>
            <a:off x="2419350" y="5867964"/>
            <a:ext cx="9295432" cy="6295298"/>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endParaRPr lang="en-US" sz="3200" dirty="0"/>
          </a:p>
        </p:txBody>
      </p:sp>
    </p:spTree>
    <p:extLst>
      <p:ext uri="{BB962C8B-B14F-4D97-AF65-F5344CB8AC3E}">
        <p14:creationId xmlns:p14="http://schemas.microsoft.com/office/powerpoint/2010/main" val="157572749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41FF96-EFB6-310D-9150-B932F01E3EF1}"/>
              </a:ext>
            </a:extLst>
          </p:cNvPr>
          <p:cNvSpPr>
            <a:spLocks noGrp="1"/>
          </p:cNvSpPr>
          <p:nvPr>
            <p:ph type="body" sz="quarter" idx="21"/>
          </p:nvPr>
        </p:nvSpPr>
        <p:spPr>
          <a:xfrm>
            <a:off x="1326657" y="1524000"/>
            <a:ext cx="21730686" cy="1131079"/>
          </a:xfrm>
        </p:spPr>
        <p:txBody>
          <a:bodyPr/>
          <a:lstStyle/>
          <a:p>
            <a:r>
              <a:rPr lang="en-US" dirty="0"/>
              <a:t>Applicant Information</a:t>
            </a:r>
          </a:p>
        </p:txBody>
      </p:sp>
      <p:sp>
        <p:nvSpPr>
          <p:cNvPr id="6" name="Text Placeholder 4">
            <a:extLst>
              <a:ext uri="{FF2B5EF4-FFF2-40B4-BE49-F238E27FC236}">
                <a16:creationId xmlns:a16="http://schemas.microsoft.com/office/drawing/2014/main" id="{11FF4C76-1C8B-E03F-ECEE-440A7A2AEEA2}"/>
              </a:ext>
            </a:extLst>
          </p:cNvPr>
          <p:cNvSpPr>
            <a:spLocks noGrp="1"/>
          </p:cNvSpPr>
          <p:nvPr>
            <p:ph type="body" sz="quarter" idx="25"/>
          </p:nvPr>
        </p:nvSpPr>
        <p:spPr>
          <a:xfrm>
            <a:off x="1573543" y="4101847"/>
            <a:ext cx="19317582" cy="6754510"/>
          </a:xfrm>
        </p:spPr>
        <p:txBody>
          <a:bodyPr>
            <a:normAutofit/>
          </a:bodyPr>
          <a:lstStyle/>
          <a:p>
            <a:pPr>
              <a:spcBef>
                <a:spcPts val="0"/>
              </a:spcBef>
            </a:pPr>
            <a:r>
              <a:rPr lang="en-US" sz="3200" dirty="0"/>
              <a:t>Please provide the following: Project Name, Applicant Legal Name, Mailing Address, Name and Title of CEO, Name and Title of Contact, Phone Number and Email of Contact, Unique Entity Identifier. For the Project Name, please include the name of the county or counties and city (if applicable) where the project is located in the project title.</a:t>
            </a:r>
          </a:p>
          <a:p>
            <a:pPr>
              <a:spcBef>
                <a:spcPts val="0"/>
              </a:spcBef>
            </a:pPr>
            <a:endParaRPr lang="en-US" sz="3200" dirty="0"/>
          </a:p>
          <a:p>
            <a:pPr>
              <a:spcBef>
                <a:spcPts val="0"/>
              </a:spcBef>
            </a:pPr>
            <a:r>
              <a:rPr lang="en-US" sz="3200" dirty="0"/>
              <a:t>Is this CPF application referenced as part of a proposed Alabama Anchor Institution/Middle-Mile (AIMM) Program project?  	Yes ☐		No ☐		</a:t>
            </a:r>
          </a:p>
          <a:p>
            <a:pPr>
              <a:spcBef>
                <a:spcPts val="0"/>
              </a:spcBef>
            </a:pPr>
            <a:endParaRPr lang="en-US" sz="3200" dirty="0"/>
          </a:p>
          <a:p>
            <a:pPr>
              <a:spcBef>
                <a:spcPts val="0"/>
              </a:spcBef>
            </a:pPr>
            <a:r>
              <a:rPr lang="en-US" sz="3200" dirty="0"/>
              <a:t>If yes, please complete the following:</a:t>
            </a:r>
          </a:p>
          <a:p>
            <a:endParaRPr lang="en-US" sz="3200" dirty="0"/>
          </a:p>
        </p:txBody>
      </p:sp>
      <p:sp>
        <p:nvSpPr>
          <p:cNvPr id="11" name="Text Placeholder 7">
            <a:extLst>
              <a:ext uri="{FF2B5EF4-FFF2-40B4-BE49-F238E27FC236}">
                <a16:creationId xmlns:a16="http://schemas.microsoft.com/office/drawing/2014/main" id="{C5DCE401-BC6F-C8E1-959D-A5B54C061DAB}"/>
              </a:ext>
            </a:extLst>
          </p:cNvPr>
          <p:cNvSpPr>
            <a:spLocks noGrp="1"/>
          </p:cNvSpPr>
          <p:nvPr>
            <p:ph type="body" sz="quarter" idx="23"/>
          </p:nvPr>
        </p:nvSpPr>
        <p:spPr>
          <a:xfrm>
            <a:off x="1301750" y="12303125"/>
            <a:ext cx="17535525" cy="434975"/>
          </a:xfrm>
        </p:spPr>
        <p:txBody>
          <a:bodyPr/>
          <a:lstStyle/>
          <a:p>
            <a:r>
              <a:rPr lang="en-US" dirty="0"/>
              <a:t>Capital Projects Fund  | </a:t>
            </a:r>
            <a:fld id="{EC4B6779-D1FD-4AE3-B739-8B901F56B596}" type="slidenum">
              <a:rPr lang="en-US" smtClean="0"/>
              <a:t>7</a:t>
            </a:fld>
            <a:endParaRPr lang="en-US" dirty="0"/>
          </a:p>
        </p:txBody>
      </p:sp>
      <p:graphicFrame>
        <p:nvGraphicFramePr>
          <p:cNvPr id="12" name="Table 12">
            <a:extLst>
              <a:ext uri="{FF2B5EF4-FFF2-40B4-BE49-F238E27FC236}">
                <a16:creationId xmlns:a16="http://schemas.microsoft.com/office/drawing/2014/main" id="{360E2CE8-2F65-1A42-A13E-9C9BA6325DCD}"/>
              </a:ext>
            </a:extLst>
          </p:cNvPr>
          <p:cNvGraphicFramePr>
            <a:graphicFrameLocks noGrp="1"/>
          </p:cNvGraphicFramePr>
          <p:nvPr>
            <p:extLst>
              <p:ext uri="{D42A27DB-BD31-4B8C-83A1-F6EECF244321}">
                <p14:modId xmlns:p14="http://schemas.microsoft.com/office/powerpoint/2010/main" val="1425000120"/>
              </p:ext>
            </p:extLst>
          </p:nvPr>
        </p:nvGraphicFramePr>
        <p:xfrm>
          <a:off x="1722834" y="9166394"/>
          <a:ext cx="16256000" cy="1158240"/>
        </p:xfrm>
        <a:graphic>
          <a:graphicData uri="http://schemas.openxmlformats.org/drawingml/2006/table">
            <a:tbl>
              <a:tblPr firstRow="1" bandRow="1">
                <a:tableStyleId>{5940675A-B579-460E-94D1-54222C63F5DA}</a:tableStyleId>
              </a:tblPr>
              <a:tblGrid>
                <a:gridCol w="8128000">
                  <a:extLst>
                    <a:ext uri="{9D8B030D-6E8A-4147-A177-3AD203B41FA5}">
                      <a16:colId xmlns:a16="http://schemas.microsoft.com/office/drawing/2014/main" val="182986416"/>
                    </a:ext>
                  </a:extLst>
                </a:gridCol>
                <a:gridCol w="8128000">
                  <a:extLst>
                    <a:ext uri="{9D8B030D-6E8A-4147-A177-3AD203B41FA5}">
                      <a16:colId xmlns:a16="http://schemas.microsoft.com/office/drawing/2014/main" val="500711991"/>
                    </a:ext>
                  </a:extLst>
                </a:gridCol>
              </a:tblGrid>
              <a:tr h="370840">
                <a:tc>
                  <a:txBody>
                    <a:bodyPr/>
                    <a:lstStyle/>
                    <a:p>
                      <a:pPr algn="l"/>
                      <a:r>
                        <a:rPr lang="en-US" sz="3200" dirty="0"/>
                        <a:t>Name of AIMM project/application</a:t>
                      </a:r>
                    </a:p>
                  </a:txBody>
                  <a:tcPr/>
                </a:tc>
                <a:tc>
                  <a:txBody>
                    <a:bodyPr/>
                    <a:lstStyle/>
                    <a:p>
                      <a:endParaRPr lang="en-US" dirty="0"/>
                    </a:p>
                  </a:txBody>
                  <a:tcPr/>
                </a:tc>
                <a:extLst>
                  <a:ext uri="{0D108BD9-81ED-4DB2-BD59-A6C34878D82A}">
                    <a16:rowId xmlns:a16="http://schemas.microsoft.com/office/drawing/2014/main" val="2776493890"/>
                  </a:ext>
                </a:extLst>
              </a:tr>
              <a:tr h="370840">
                <a:tc>
                  <a:txBody>
                    <a:bodyPr/>
                    <a:lstStyle/>
                    <a:p>
                      <a:pPr algn="l"/>
                      <a:r>
                        <a:rPr lang="en-US" sz="3200" dirty="0"/>
                        <a:t>Name of AIMM applicant</a:t>
                      </a:r>
                    </a:p>
                  </a:txBody>
                  <a:tcPr/>
                </a:tc>
                <a:tc>
                  <a:txBody>
                    <a:bodyPr/>
                    <a:lstStyle/>
                    <a:p>
                      <a:endParaRPr lang="en-US" dirty="0"/>
                    </a:p>
                  </a:txBody>
                  <a:tcPr/>
                </a:tc>
                <a:extLst>
                  <a:ext uri="{0D108BD9-81ED-4DB2-BD59-A6C34878D82A}">
                    <a16:rowId xmlns:a16="http://schemas.microsoft.com/office/drawing/2014/main" val="4143678111"/>
                  </a:ext>
                </a:extLst>
              </a:tr>
            </a:tbl>
          </a:graphicData>
        </a:graphic>
      </p:graphicFrame>
    </p:spTree>
    <p:extLst>
      <p:ext uri="{BB962C8B-B14F-4D97-AF65-F5344CB8AC3E}">
        <p14:creationId xmlns:p14="http://schemas.microsoft.com/office/powerpoint/2010/main" val="411315079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41FF96-EFB6-310D-9150-B932F01E3EF1}"/>
              </a:ext>
            </a:extLst>
          </p:cNvPr>
          <p:cNvSpPr>
            <a:spLocks noGrp="1"/>
          </p:cNvSpPr>
          <p:nvPr>
            <p:ph type="body" sz="quarter" idx="21"/>
          </p:nvPr>
        </p:nvSpPr>
        <p:spPr>
          <a:xfrm>
            <a:off x="1326657" y="1524000"/>
            <a:ext cx="21730686" cy="1131079"/>
          </a:xfrm>
        </p:spPr>
        <p:txBody>
          <a:bodyPr/>
          <a:lstStyle/>
          <a:p>
            <a:r>
              <a:rPr lang="en-US" dirty="0"/>
              <a:t>Applicant Information</a:t>
            </a:r>
          </a:p>
        </p:txBody>
      </p:sp>
      <p:sp>
        <p:nvSpPr>
          <p:cNvPr id="6" name="Text Placeholder 4">
            <a:extLst>
              <a:ext uri="{FF2B5EF4-FFF2-40B4-BE49-F238E27FC236}">
                <a16:creationId xmlns:a16="http://schemas.microsoft.com/office/drawing/2014/main" id="{11FF4C76-1C8B-E03F-ECEE-440A7A2AEEA2}"/>
              </a:ext>
            </a:extLst>
          </p:cNvPr>
          <p:cNvSpPr>
            <a:spLocks noGrp="1"/>
          </p:cNvSpPr>
          <p:nvPr>
            <p:ph type="body" sz="quarter" idx="25"/>
          </p:nvPr>
        </p:nvSpPr>
        <p:spPr>
          <a:xfrm>
            <a:off x="1610866" y="4101847"/>
            <a:ext cx="19317582" cy="6754510"/>
          </a:xfrm>
        </p:spPr>
        <p:txBody>
          <a:bodyPr>
            <a:normAutofit/>
          </a:bodyPr>
          <a:lstStyle/>
          <a:p>
            <a:r>
              <a:rPr lang="en-US" sz="3200" dirty="0"/>
              <a:t>Each CPF applicant must obtain a Unique Entity Identifier (UEI) from the federal System of Award Management (SAM) and provide its UEI to ADECA as part of this application. No entity may receive a CPF subaward from ADECA until the entity has provided its UEI to ADECA. </a:t>
            </a:r>
            <a:endParaRPr lang="en-US" sz="1000" dirty="0"/>
          </a:p>
          <a:p>
            <a:r>
              <a:rPr lang="en-US" sz="3200" dirty="0"/>
              <a:t>Each successful CPF applicant will be required to complete and submit the Beason-Hammon Alabama Taxpayer and Citizen Protection Act Certification, a complete copy of its E-Verify Memorandum of Understanding, the State of Alabama Disclosure Statement, the Signatory Authority Form, and other documentation and certifications required by federal and state law. </a:t>
            </a:r>
            <a:endParaRPr lang="en-US" sz="3200" dirty="0">
              <a:highlight>
                <a:srgbClr val="FFFF00"/>
              </a:highlight>
            </a:endParaRPr>
          </a:p>
          <a:p>
            <a:r>
              <a:rPr lang="en-US" sz="3200" dirty="0"/>
              <a:t>Each successful CPF applicant must register in the Alabama Buys eProcurement Portal, be eligible for federal grants, and obtain and maintain an active registration in SAM. The Taxpayer ID number, entity name, and entity address must match across all documents and with the information in Alabama Buys.</a:t>
            </a:r>
          </a:p>
        </p:txBody>
      </p:sp>
      <p:sp>
        <p:nvSpPr>
          <p:cNvPr id="11" name="Text Placeholder 7">
            <a:extLst>
              <a:ext uri="{FF2B5EF4-FFF2-40B4-BE49-F238E27FC236}">
                <a16:creationId xmlns:a16="http://schemas.microsoft.com/office/drawing/2014/main" id="{C5DCE401-BC6F-C8E1-959D-A5B54C061DAB}"/>
              </a:ext>
            </a:extLst>
          </p:cNvPr>
          <p:cNvSpPr>
            <a:spLocks noGrp="1"/>
          </p:cNvSpPr>
          <p:nvPr>
            <p:ph type="body" sz="quarter" idx="23"/>
          </p:nvPr>
        </p:nvSpPr>
        <p:spPr>
          <a:xfrm>
            <a:off x="1301750" y="12303125"/>
            <a:ext cx="17535525" cy="434975"/>
          </a:xfrm>
        </p:spPr>
        <p:txBody>
          <a:bodyPr/>
          <a:lstStyle/>
          <a:p>
            <a:r>
              <a:rPr lang="en-US" dirty="0"/>
              <a:t>Capital Projects Fund  | </a:t>
            </a:r>
            <a:fld id="{EC4B6779-D1FD-4AE3-B739-8B901F56B596}" type="slidenum">
              <a:rPr lang="en-US" smtClean="0"/>
              <a:t>8</a:t>
            </a:fld>
            <a:endParaRPr lang="en-US" dirty="0"/>
          </a:p>
        </p:txBody>
      </p:sp>
    </p:spTree>
    <p:extLst>
      <p:ext uri="{BB962C8B-B14F-4D97-AF65-F5344CB8AC3E}">
        <p14:creationId xmlns:p14="http://schemas.microsoft.com/office/powerpoint/2010/main" val="368256231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41A15-F088-B000-6F92-4E38F9C34C5F}"/>
              </a:ext>
            </a:extLst>
          </p:cNvPr>
          <p:cNvSpPr>
            <a:spLocks noGrp="1"/>
          </p:cNvSpPr>
          <p:nvPr>
            <p:ph type="body" sz="quarter" idx="22"/>
          </p:nvPr>
        </p:nvSpPr>
        <p:spPr>
          <a:xfrm>
            <a:off x="1301257" y="12303621"/>
            <a:ext cx="17536114" cy="434991"/>
          </a:xfrm>
        </p:spPr>
        <p:txBody>
          <a:bodyPr/>
          <a:lstStyle/>
          <a:p>
            <a:r>
              <a:rPr lang="en-US" dirty="0"/>
              <a:t>Capital Projects Fund  |  </a:t>
            </a:r>
            <a:fld id="{B50B12B3-D302-D742-AEA8-F03DE9ADCA1C}" type="slidenum">
              <a:rPr lang="en-US" smtClean="0"/>
              <a:pPr/>
              <a:t>9</a:t>
            </a:fld>
            <a:endParaRPr lang="en-US" dirty="0"/>
          </a:p>
        </p:txBody>
      </p:sp>
      <p:sp>
        <p:nvSpPr>
          <p:cNvPr id="9" name="Rounded Rectangle">
            <a:extLst>
              <a:ext uri="{FF2B5EF4-FFF2-40B4-BE49-F238E27FC236}">
                <a16:creationId xmlns:a16="http://schemas.microsoft.com/office/drawing/2014/main" id="{3DEC80A2-6C8E-922F-2649-C412B7EAB8A3}"/>
              </a:ext>
            </a:extLst>
          </p:cNvPr>
          <p:cNvSpPr/>
          <p:nvPr/>
        </p:nvSpPr>
        <p:spPr>
          <a:xfrm>
            <a:off x="559076" y="2379572"/>
            <a:ext cx="12109174" cy="2648514"/>
          </a:xfrm>
          <a:prstGeom prst="roundRect">
            <a:avLst>
              <a:gd name="adj" fmla="val 50000"/>
            </a:avLst>
          </a:prstGeom>
          <a:solidFill>
            <a:srgbClr val="33CC9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0" name="Circle">
            <a:extLst>
              <a:ext uri="{FF2B5EF4-FFF2-40B4-BE49-F238E27FC236}">
                <a16:creationId xmlns:a16="http://schemas.microsoft.com/office/drawing/2014/main" id="{B69B67EF-00F4-9F8E-B97B-A487F13202BD}"/>
              </a:ext>
            </a:extLst>
          </p:cNvPr>
          <p:cNvSpPr/>
          <p:nvPr/>
        </p:nvSpPr>
        <p:spPr>
          <a:xfrm>
            <a:off x="741026" y="2698118"/>
            <a:ext cx="2042851" cy="2011423"/>
          </a:xfrm>
          <a:prstGeom prst="ellipse">
            <a:avLst/>
          </a:prstGeom>
          <a:solidFill>
            <a:srgbClr val="24245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dirty="0">
              <a:cs typeface="Gill Sans" panose="020B0502020104020203"/>
            </a:endParaRPr>
          </a:p>
        </p:txBody>
      </p:sp>
      <p:sp>
        <p:nvSpPr>
          <p:cNvPr id="11" name="Text Placeholder 2">
            <a:extLst>
              <a:ext uri="{FF2B5EF4-FFF2-40B4-BE49-F238E27FC236}">
                <a16:creationId xmlns:a16="http://schemas.microsoft.com/office/drawing/2014/main" id="{E4A7DA30-E255-AD7E-DCED-D5DBFDBC45FD}"/>
              </a:ext>
            </a:extLst>
          </p:cNvPr>
          <p:cNvSpPr txBox="1">
            <a:spLocks/>
          </p:cNvSpPr>
          <p:nvPr/>
        </p:nvSpPr>
        <p:spPr>
          <a:xfrm>
            <a:off x="2988258" y="3038912"/>
            <a:ext cx="10245014" cy="1394050"/>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None/>
            </a:pPr>
            <a:r>
              <a:rPr lang="en-US" sz="6600" b="1" dirty="0">
                <a:latin typeface="Georgia" panose="02040502050405020303" pitchFamily="18" charset="0"/>
              </a:rPr>
              <a:t>Project Description</a:t>
            </a:r>
          </a:p>
        </p:txBody>
      </p:sp>
      <p:sp>
        <p:nvSpPr>
          <p:cNvPr id="12" name="Text Placeholder 3">
            <a:extLst>
              <a:ext uri="{FF2B5EF4-FFF2-40B4-BE49-F238E27FC236}">
                <a16:creationId xmlns:a16="http://schemas.microsoft.com/office/drawing/2014/main" id="{8EF3951B-5A90-B19E-0514-B37D1E606F02}"/>
              </a:ext>
            </a:extLst>
          </p:cNvPr>
          <p:cNvSpPr txBox="1">
            <a:spLocks/>
          </p:cNvSpPr>
          <p:nvPr/>
        </p:nvSpPr>
        <p:spPr>
          <a:xfrm>
            <a:off x="627620" y="3192364"/>
            <a:ext cx="2247232" cy="1058238"/>
          </a:xfrm>
          <a:prstGeom prst="rect">
            <a:avLst/>
          </a:prstGeom>
        </p:spPr>
        <p:txBody>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0" indent="0" algn="ctr" hangingPunct="1">
              <a:buNone/>
            </a:pPr>
            <a:r>
              <a:rPr lang="en-US" sz="6000" b="1" dirty="0">
                <a:solidFill>
                  <a:schemeClr val="bg1"/>
                </a:solidFill>
              </a:rPr>
              <a:t>B</a:t>
            </a:r>
            <a:endParaRPr lang="en-US" b="1" dirty="0">
              <a:solidFill>
                <a:schemeClr val="bg1"/>
              </a:solidFill>
            </a:endParaRPr>
          </a:p>
        </p:txBody>
      </p:sp>
      <p:sp>
        <p:nvSpPr>
          <p:cNvPr id="5" name="Text Placeholder 3">
            <a:extLst>
              <a:ext uri="{FF2B5EF4-FFF2-40B4-BE49-F238E27FC236}">
                <a16:creationId xmlns:a16="http://schemas.microsoft.com/office/drawing/2014/main" id="{FA24FF12-CEA8-37F1-C0B8-97A63ACF1F1D}"/>
              </a:ext>
            </a:extLst>
          </p:cNvPr>
          <p:cNvSpPr txBox="1">
            <a:spLocks/>
          </p:cNvSpPr>
          <p:nvPr/>
        </p:nvSpPr>
        <p:spPr>
          <a:xfrm>
            <a:off x="2419350" y="5867964"/>
            <a:ext cx="16820372" cy="6295298"/>
          </a:xfrm>
          <a:prstGeom prst="rect">
            <a:avLst/>
          </a:prstGeom>
        </p:spPr>
        <p:txBody>
          <a:bodyPr anchor="t">
            <a:noAutofit/>
          </a:bodyPr>
          <a:lstStyle>
            <a:lvl1pPr marL="0" marR="0" indent="0" algn="l" defTabSz="825500" rtl="0" latinLnBrk="0">
              <a:lnSpc>
                <a:spcPct val="100000"/>
              </a:lnSpc>
              <a:spcBef>
                <a:spcPts val="2000"/>
              </a:spcBef>
              <a:spcAft>
                <a:spcPts val="0"/>
              </a:spcAft>
              <a:buClrTx/>
              <a:buSzPct val="125000"/>
              <a:buFontTx/>
              <a:buNone/>
              <a:tabLst/>
              <a:defRPr sz="2800" b="0" i="0" u="none" strike="noStrike" cap="none" spc="0" baseline="0">
                <a:solidFill>
                  <a:schemeClr val="bg1"/>
                </a:solidFill>
                <a:uFillTx/>
                <a:latin typeface="Gill Sans" panose="020B0502020104020203" pitchFamily="34" charset="-79"/>
                <a:ea typeface="Helvetica Neue"/>
                <a:cs typeface="Gill Sans" panose="020B0502020104020203" pitchFamily="34" charset="-79"/>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hangingPunct="1"/>
            <a:r>
              <a:rPr lang="en-US" sz="3600" dirty="0"/>
              <a:t>This section is worth up to 35 points. Up to 25 points will be awarded to applicants based on their answers to the questions below. In addition, up to 10 bonus points will be awarded to applicants applying for service areas where the existing connection to the internet provides capacity for transmission at an average speed per customer of less than 25/3 Mbps. </a:t>
            </a:r>
          </a:p>
        </p:txBody>
      </p:sp>
      <p:cxnSp>
        <p:nvCxnSpPr>
          <p:cNvPr id="8" name="Straight Connector 7">
            <a:extLst>
              <a:ext uri="{FF2B5EF4-FFF2-40B4-BE49-F238E27FC236}">
                <a16:creationId xmlns:a16="http://schemas.microsoft.com/office/drawing/2014/main" id="{771D8140-E93A-7AA0-2E28-BEFAC172D79C}"/>
              </a:ext>
            </a:extLst>
          </p:cNvPr>
          <p:cNvCxnSpPr>
            <a:cxnSpLocks/>
          </p:cNvCxnSpPr>
          <p:nvPr/>
        </p:nvCxnSpPr>
        <p:spPr>
          <a:xfrm>
            <a:off x="1943100" y="5534025"/>
            <a:ext cx="0" cy="3684620"/>
          </a:xfrm>
          <a:prstGeom prst="line">
            <a:avLst/>
          </a:prstGeom>
          <a:noFill/>
          <a:ln w="57150" cap="flat">
            <a:solidFill>
              <a:srgbClr val="F5C445"/>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28106339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ad14a2b-0901-4851-9135-e440dd1a60d2">
      <Terms xmlns="http://schemas.microsoft.com/office/infopath/2007/PartnerControls"/>
    </lcf76f155ced4ddcb4097134ff3c332f>
    <TaxCatchAll xmlns="bc761791-33a0-47b7-8145-9d3c2515a3a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B0B108-0743-4657-9F19-D34A9C0D8050}">
  <ds:schemaRefs>
    <ds:schemaRef ds:uri="5d87095d-ff1e-4808-9408-91d24e4452db"/>
    <ds:schemaRef ds:uri="8fd1308e-ecf9-4768-870a-351d669d9aff"/>
    <ds:schemaRef ds:uri="dfa09759-eb4c-4e02-919d-0e3a6427242b"/>
    <ds:schemaRef ds:uri="e5ab66c7-856c-4cc8-ad3c-55c7e68619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31244FD-9993-4D3E-B71E-10A02824C098}">
  <ds:schemaRefs>
    <ds:schemaRef ds:uri="http://schemas.microsoft.com/sharepoint/v3/contenttype/forms"/>
  </ds:schemaRefs>
</ds:datastoreItem>
</file>

<file path=customXml/itemProps3.xml><?xml version="1.0" encoding="utf-8"?>
<ds:datastoreItem xmlns:ds="http://schemas.openxmlformats.org/officeDocument/2006/customXml" ds:itemID="{A5E48FBF-ECC6-4707-A4B0-6678C78AE87F}"/>
</file>

<file path=docProps/app.xml><?xml version="1.0" encoding="utf-8"?>
<Properties xmlns="http://schemas.openxmlformats.org/officeDocument/2006/extended-properties" xmlns:vt="http://schemas.openxmlformats.org/officeDocument/2006/docPropsVTypes">
  <TotalTime>149</TotalTime>
  <Words>2469</Words>
  <Application>Microsoft Office PowerPoint</Application>
  <PresentationFormat>Custom</PresentationFormat>
  <Paragraphs>211</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Georgia</vt:lpstr>
      <vt:lpstr>Gill Sans</vt:lpstr>
      <vt:lpstr>Gill Sans MT</vt:lpstr>
      <vt:lpstr>Helvetica Neue</vt:lpstr>
      <vt:lpstr>Newsreader Bold</vt:lpstr>
      <vt:lpstr>Times New Roman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Neighbors, Maureen</dc:creator>
  <cp:lastModifiedBy>May, Dorothy</cp:lastModifiedBy>
  <cp:revision>2</cp:revision>
  <dcterms:modified xsi:type="dcterms:W3CDTF">2023-07-31T13:57:42Z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0x010100685714D625ED474797DB2F14F95CF86E</vt:lpwstr>
  </property>
  <property fmtid="{D5CDD505-2E9C-101B-9397-08002B2CF9AE}" pid="3" name="MediaServiceImageTags">
    <vt:lpwstr/>
  </property>
</Properties>
</file>