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7" r:id="rId5"/>
    <p:sldId id="389" r:id="rId6"/>
    <p:sldId id="272" r:id="rId7"/>
    <p:sldId id="281" r:id="rId8"/>
    <p:sldId id="278" r:id="rId9"/>
    <p:sldId id="270" r:id="rId10"/>
    <p:sldId id="392" r:id="rId11"/>
    <p:sldId id="268" r:id="rId12"/>
    <p:sldId id="279" r:id="rId13"/>
    <p:sldId id="321" r:id="rId14"/>
    <p:sldId id="393" r:id="rId15"/>
    <p:sldId id="2844" r:id="rId16"/>
    <p:sldId id="2839" r:id="rId17"/>
    <p:sldId id="3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BDD03D-CD88-CFD0-5E19-4597B71A5307}" name="Currier, J. Bradford" initials="CJB" userId="S::J.Bradford.Currier@adeca.alabama.gov::752fd642-9dab-43bf-b215-419aad1515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08811-70A2-46BA-AE31-95F89926FC91}" v="6" dt="2023-01-09T19:13:13.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86" d="100"/>
          <a:sy n="86" d="100"/>
        </p:scale>
        <p:origin x="562" y="58"/>
      </p:cViewPr>
      <p:guideLst>
        <p:guide pos="3840"/>
        <p:guide orient="horz" pos="2160"/>
      </p:guideLst>
    </p:cSldViewPr>
  </p:slideViewPr>
  <p:outlineViewPr>
    <p:cViewPr>
      <p:scale>
        <a:sx n="33" d="100"/>
        <a:sy n="33" d="100"/>
      </p:scale>
      <p:origin x="0" y="-2709"/>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ghbors, Maureen" userId="6b4c143f-acf1-48df-9363-aa587d3acc05" providerId="ADAL" clId="{B3808811-70A2-46BA-AE31-95F89926FC91}"/>
    <pc:docChg chg="undo custSel addSld delSld modSld sldOrd">
      <pc:chgData name="Neighbors, Maureen" userId="6b4c143f-acf1-48df-9363-aa587d3acc05" providerId="ADAL" clId="{B3808811-70A2-46BA-AE31-95F89926FC91}" dt="2023-01-09T19:13:36.180" v="110"/>
      <pc:docMkLst>
        <pc:docMk/>
      </pc:docMkLst>
      <pc:sldChg chg="modSp mod">
        <pc:chgData name="Neighbors, Maureen" userId="6b4c143f-acf1-48df-9363-aa587d3acc05" providerId="ADAL" clId="{B3808811-70A2-46BA-AE31-95F89926FC91}" dt="2023-01-09T16:12:37.449" v="5" actId="20577"/>
        <pc:sldMkLst>
          <pc:docMk/>
          <pc:sldMk cId="2496947791" sldId="278"/>
        </pc:sldMkLst>
        <pc:graphicFrameChg chg="modGraphic">
          <ac:chgData name="Neighbors, Maureen" userId="6b4c143f-acf1-48df-9363-aa587d3acc05" providerId="ADAL" clId="{B3808811-70A2-46BA-AE31-95F89926FC91}" dt="2023-01-09T16:12:37.449" v="5" actId="20577"/>
          <ac:graphicFrameMkLst>
            <pc:docMk/>
            <pc:sldMk cId="2496947791" sldId="278"/>
            <ac:graphicFrameMk id="13" creationId="{914D6EE3-4782-45C1-A75C-003483879C97}"/>
          </ac:graphicFrameMkLst>
        </pc:graphicFrameChg>
      </pc:sldChg>
      <pc:sldChg chg="modSp mod">
        <pc:chgData name="Neighbors, Maureen" userId="6b4c143f-acf1-48df-9363-aa587d3acc05" providerId="ADAL" clId="{B3808811-70A2-46BA-AE31-95F89926FC91}" dt="2023-01-09T17:17:14.051" v="104" actId="255"/>
        <pc:sldMkLst>
          <pc:docMk/>
          <pc:sldMk cId="1420547054" sldId="281"/>
        </pc:sldMkLst>
        <pc:spChg chg="mod">
          <ac:chgData name="Neighbors, Maureen" userId="6b4c143f-acf1-48df-9363-aa587d3acc05" providerId="ADAL" clId="{B3808811-70A2-46BA-AE31-95F89926FC91}" dt="2023-01-09T17:17:14.051" v="104" actId="255"/>
          <ac:spMkLst>
            <pc:docMk/>
            <pc:sldMk cId="1420547054" sldId="281"/>
            <ac:spMk id="7" creationId="{47788B34-4190-4916-9048-47720EA5ABF1}"/>
          </ac:spMkLst>
        </pc:spChg>
      </pc:sldChg>
      <pc:sldChg chg="modSp mod">
        <pc:chgData name="Neighbors, Maureen" userId="6b4c143f-acf1-48df-9363-aa587d3acc05" providerId="ADAL" clId="{B3808811-70A2-46BA-AE31-95F89926FC91}" dt="2023-01-09T17:15:27.934" v="27" actId="27636"/>
        <pc:sldMkLst>
          <pc:docMk/>
          <pc:sldMk cId="3521561301" sldId="321"/>
        </pc:sldMkLst>
        <pc:spChg chg="mod">
          <ac:chgData name="Neighbors, Maureen" userId="6b4c143f-acf1-48df-9363-aa587d3acc05" providerId="ADAL" clId="{B3808811-70A2-46BA-AE31-95F89926FC91}" dt="2023-01-09T17:14:19.227" v="14" actId="6549"/>
          <ac:spMkLst>
            <pc:docMk/>
            <pc:sldMk cId="3521561301" sldId="321"/>
            <ac:spMk id="11" creationId="{581E8936-2270-47FE-94A4-398CB123EF90}"/>
          </ac:spMkLst>
        </pc:spChg>
        <pc:spChg chg="mod">
          <ac:chgData name="Neighbors, Maureen" userId="6b4c143f-acf1-48df-9363-aa587d3acc05" providerId="ADAL" clId="{B3808811-70A2-46BA-AE31-95F89926FC91}" dt="2023-01-09T17:15:27.934" v="27" actId="27636"/>
          <ac:spMkLst>
            <pc:docMk/>
            <pc:sldMk cId="3521561301" sldId="321"/>
            <ac:spMk id="13" creationId="{C0287FEC-3826-4868-8D93-52429C6156F5}"/>
          </ac:spMkLst>
        </pc:spChg>
      </pc:sldChg>
      <pc:sldChg chg="modSp mod">
        <pc:chgData name="Neighbors, Maureen" userId="6b4c143f-acf1-48df-9363-aa587d3acc05" providerId="ADAL" clId="{B3808811-70A2-46BA-AE31-95F89926FC91}" dt="2023-01-09T17:16:20.916" v="70" actId="313"/>
        <pc:sldMkLst>
          <pc:docMk/>
          <pc:sldMk cId="2313234867" sldId="389"/>
        </pc:sldMkLst>
        <pc:spChg chg="mod">
          <ac:chgData name="Neighbors, Maureen" userId="6b4c143f-acf1-48df-9363-aa587d3acc05" providerId="ADAL" clId="{B3808811-70A2-46BA-AE31-95F89926FC91}" dt="2023-01-09T17:16:20.916" v="70" actId="313"/>
          <ac:spMkLst>
            <pc:docMk/>
            <pc:sldMk cId="2313234867" sldId="389"/>
            <ac:spMk id="3" creationId="{D3B60D6F-4D0F-4D33-B2A7-159C8583FF00}"/>
          </ac:spMkLst>
        </pc:spChg>
      </pc:sldChg>
      <pc:sldChg chg="modSp mod delCm modCm">
        <pc:chgData name="Neighbors, Maureen" userId="6b4c143f-acf1-48df-9363-aa587d3acc05" providerId="ADAL" clId="{B3808811-70A2-46BA-AE31-95F89926FC91}" dt="2023-01-09T17:13:42.634" v="13"/>
        <pc:sldMkLst>
          <pc:docMk/>
          <pc:sldMk cId="141007509" sldId="392"/>
        </pc:sldMkLst>
        <pc:graphicFrameChg chg="modGraphic">
          <ac:chgData name="Neighbors, Maureen" userId="6b4c143f-acf1-48df-9363-aa587d3acc05" providerId="ADAL" clId="{B3808811-70A2-46BA-AE31-95F89926FC91}" dt="2023-01-09T16:26:55.272" v="11" actId="20577"/>
          <ac:graphicFrameMkLst>
            <pc:docMk/>
            <pc:sldMk cId="141007509" sldId="392"/>
            <ac:graphicFrameMk id="9" creationId="{8446BA2D-41A7-467F-BB47-B9081705BF63}"/>
          </ac:graphicFrameMkLst>
        </pc:graphicFrameChg>
      </pc:sldChg>
      <pc:sldChg chg="add del">
        <pc:chgData name="Neighbors, Maureen" userId="6b4c143f-acf1-48df-9363-aa587d3acc05" providerId="ADAL" clId="{B3808811-70A2-46BA-AE31-95F89926FC91}" dt="2023-01-09T17:15:01.350" v="16" actId="2890"/>
        <pc:sldMkLst>
          <pc:docMk/>
          <pc:sldMk cId="2304362101" sldId="393"/>
        </pc:sldMkLst>
      </pc:sldChg>
      <pc:sldChg chg="modSp add mod ord">
        <pc:chgData name="Neighbors, Maureen" userId="6b4c143f-acf1-48df-9363-aa587d3acc05" providerId="ADAL" clId="{B3808811-70A2-46BA-AE31-95F89926FC91}" dt="2023-01-09T19:13:19.765" v="108"/>
        <pc:sldMkLst>
          <pc:docMk/>
          <pc:sldMk cId="3745382951" sldId="393"/>
        </pc:sldMkLst>
        <pc:spChg chg="mod">
          <ac:chgData name="Neighbors, Maureen" userId="6b4c143f-acf1-48df-9363-aa587d3acc05" providerId="ADAL" clId="{B3808811-70A2-46BA-AE31-95F89926FC91}" dt="2023-01-09T17:15:17.869" v="25" actId="14100"/>
          <ac:spMkLst>
            <pc:docMk/>
            <pc:sldMk cId="3745382951" sldId="393"/>
            <ac:spMk id="11" creationId="{581E8936-2270-47FE-94A4-398CB123EF90}"/>
          </ac:spMkLst>
        </pc:spChg>
        <pc:spChg chg="mod">
          <ac:chgData name="Neighbors, Maureen" userId="6b4c143f-acf1-48df-9363-aa587d3acc05" providerId="ADAL" clId="{B3808811-70A2-46BA-AE31-95F89926FC91}" dt="2023-01-09T17:15:40.475" v="29" actId="27636"/>
          <ac:spMkLst>
            <pc:docMk/>
            <pc:sldMk cId="3745382951" sldId="393"/>
            <ac:spMk id="13" creationId="{C0287FEC-3826-4868-8D93-52429C6156F5}"/>
          </ac:spMkLst>
        </pc:spChg>
      </pc:sldChg>
      <pc:sldChg chg="delSp">
        <pc:chgData name="Neighbors, Maureen" userId="6b4c143f-acf1-48df-9363-aa587d3acc05" providerId="ADAL" clId="{B3808811-70A2-46BA-AE31-95F89926FC91}" dt="2023-01-09T19:13:10.140" v="106"/>
        <pc:sldMkLst>
          <pc:docMk/>
          <pc:sldMk cId="1203061434" sldId="2839"/>
        </pc:sldMkLst>
        <pc:picChg chg="del">
          <ac:chgData name="Neighbors, Maureen" userId="6b4c143f-acf1-48df-9363-aa587d3acc05" providerId="ADAL" clId="{B3808811-70A2-46BA-AE31-95F89926FC91}" dt="2023-01-09T19:12:58.867" v="105"/>
          <ac:picMkLst>
            <pc:docMk/>
            <pc:sldMk cId="1203061434" sldId="2839"/>
            <ac:picMk id="6" creationId="{8253EB96-4E67-482E-B580-448A0E965FE8}"/>
          </ac:picMkLst>
        </pc:picChg>
        <pc:picChg chg="del">
          <ac:chgData name="Neighbors, Maureen" userId="6b4c143f-acf1-48df-9363-aa587d3acc05" providerId="ADAL" clId="{B3808811-70A2-46BA-AE31-95F89926FC91}" dt="2023-01-09T19:13:10.140" v="106"/>
          <ac:picMkLst>
            <pc:docMk/>
            <pc:sldMk cId="1203061434" sldId="2839"/>
            <ac:picMk id="7" creationId="{F52B56D2-A3F6-4F37-8EF9-EF486CF8DD72}"/>
          </ac:picMkLst>
        </pc:picChg>
      </pc:sldChg>
      <pc:sldChg chg="ord">
        <pc:chgData name="Neighbors, Maureen" userId="6b4c143f-acf1-48df-9363-aa587d3acc05" providerId="ADAL" clId="{B3808811-70A2-46BA-AE31-95F89926FC91}" dt="2023-01-09T19:13:36.180" v="110"/>
        <pc:sldMkLst>
          <pc:docMk/>
          <pc:sldMk cId="3455873073" sldId="2844"/>
        </pc:sldMkLst>
      </pc:sldChg>
    </pc:docChg>
  </pc:docChgLst>
  <pc:docChgLst>
    <pc:chgData name="Currier, J. Bradford" userId="752fd642-9dab-43bf-b215-419aad1515ba" providerId="ADAL" clId="{549ED481-C19C-4D60-A878-C877E62089AA}"/>
    <pc:docChg chg="undo custSel modSld">
      <pc:chgData name="Currier, J. Bradford" userId="752fd642-9dab-43bf-b215-419aad1515ba" providerId="ADAL" clId="{549ED481-C19C-4D60-A878-C877E62089AA}" dt="2023-01-09T15:28:44.506" v="63" actId="20577"/>
      <pc:docMkLst>
        <pc:docMk/>
      </pc:docMkLst>
      <pc:sldChg chg="modSp mod">
        <pc:chgData name="Currier, J. Bradford" userId="752fd642-9dab-43bf-b215-419aad1515ba" providerId="ADAL" clId="{549ED481-C19C-4D60-A878-C877E62089AA}" dt="2023-01-09T15:01:39.827" v="10" actId="20577"/>
        <pc:sldMkLst>
          <pc:docMk/>
          <pc:sldMk cId="752814286" sldId="257"/>
        </pc:sldMkLst>
        <pc:spChg chg="mod">
          <ac:chgData name="Currier, J. Bradford" userId="752fd642-9dab-43bf-b215-419aad1515ba" providerId="ADAL" clId="{549ED481-C19C-4D60-A878-C877E62089AA}" dt="2023-01-09T15:01:39.827" v="10" actId="20577"/>
          <ac:spMkLst>
            <pc:docMk/>
            <pc:sldMk cId="752814286" sldId="257"/>
            <ac:spMk id="3" creationId="{D9A11267-FC52-4990-8D98-010AFABA5544}"/>
          </ac:spMkLst>
        </pc:spChg>
      </pc:sldChg>
      <pc:sldChg chg="delSp modSp mod">
        <pc:chgData name="Currier, J. Bradford" userId="752fd642-9dab-43bf-b215-419aad1515ba" providerId="ADAL" clId="{549ED481-C19C-4D60-A878-C877E62089AA}" dt="2023-01-09T15:21:12.379" v="46" actId="478"/>
        <pc:sldMkLst>
          <pc:docMk/>
          <pc:sldMk cId="2979876663" sldId="268"/>
        </pc:sldMkLst>
        <pc:spChg chg="del">
          <ac:chgData name="Currier, J. Bradford" userId="752fd642-9dab-43bf-b215-419aad1515ba" providerId="ADAL" clId="{549ED481-C19C-4D60-A878-C877E62089AA}" dt="2023-01-09T15:21:11.152" v="45" actId="478"/>
          <ac:spMkLst>
            <pc:docMk/>
            <pc:sldMk cId="2979876663" sldId="268"/>
            <ac:spMk id="7" creationId="{45F69D6A-822D-4DB9-A2CC-D9106F1F2B68}"/>
          </ac:spMkLst>
        </pc:spChg>
        <pc:spChg chg="del">
          <ac:chgData name="Currier, J. Bradford" userId="752fd642-9dab-43bf-b215-419aad1515ba" providerId="ADAL" clId="{549ED481-C19C-4D60-A878-C877E62089AA}" dt="2023-01-09T15:21:12.379" v="46" actId="478"/>
          <ac:spMkLst>
            <pc:docMk/>
            <pc:sldMk cId="2979876663" sldId="268"/>
            <ac:spMk id="8" creationId="{6375D7F3-165A-439B-8D1D-6553B68C2886}"/>
          </ac:spMkLst>
        </pc:spChg>
        <pc:spChg chg="mod">
          <ac:chgData name="Currier, J. Bradford" userId="752fd642-9dab-43bf-b215-419aad1515ba" providerId="ADAL" clId="{549ED481-C19C-4D60-A878-C877E62089AA}" dt="2023-01-09T15:20:40.669" v="44" actId="20577"/>
          <ac:spMkLst>
            <pc:docMk/>
            <pc:sldMk cId="2979876663" sldId="268"/>
            <ac:spMk id="45" creationId="{FE5CD03B-066A-46AF-8FB8-E8A78074ABEF}"/>
          </ac:spMkLst>
        </pc:spChg>
      </pc:sldChg>
      <pc:sldChg chg="delSp mod">
        <pc:chgData name="Currier, J. Bradford" userId="752fd642-9dab-43bf-b215-419aad1515ba" providerId="ADAL" clId="{549ED481-C19C-4D60-A878-C877E62089AA}" dt="2023-01-09T15:15:31.157" v="35" actId="478"/>
        <pc:sldMkLst>
          <pc:docMk/>
          <pc:sldMk cId="3891345585" sldId="270"/>
        </pc:sldMkLst>
        <pc:spChg chg="del">
          <ac:chgData name="Currier, J. Bradford" userId="752fd642-9dab-43bf-b215-419aad1515ba" providerId="ADAL" clId="{549ED481-C19C-4D60-A878-C877E62089AA}" dt="2023-01-09T15:15:29.506" v="34" actId="478"/>
          <ac:spMkLst>
            <pc:docMk/>
            <pc:sldMk cId="3891345585" sldId="270"/>
            <ac:spMk id="4" creationId="{0C329F70-04F7-4C70-BCF8-D4371F54EF2F}"/>
          </ac:spMkLst>
        </pc:spChg>
        <pc:spChg chg="del">
          <ac:chgData name="Currier, J. Bradford" userId="752fd642-9dab-43bf-b215-419aad1515ba" providerId="ADAL" clId="{549ED481-C19C-4D60-A878-C877E62089AA}" dt="2023-01-09T15:15:31.157" v="35" actId="478"/>
          <ac:spMkLst>
            <pc:docMk/>
            <pc:sldMk cId="3891345585" sldId="270"/>
            <ac:spMk id="5" creationId="{06A3302E-502D-4151-81C9-5FD6AF9596D6}"/>
          </ac:spMkLst>
        </pc:spChg>
      </pc:sldChg>
      <pc:sldChg chg="addSp delSp mod">
        <pc:chgData name="Currier, J. Bradford" userId="752fd642-9dab-43bf-b215-419aad1515ba" providerId="ADAL" clId="{549ED481-C19C-4D60-A878-C877E62089AA}" dt="2023-01-09T15:06:06.974" v="18" actId="478"/>
        <pc:sldMkLst>
          <pc:docMk/>
          <pc:sldMk cId="2624630061" sldId="272"/>
        </pc:sldMkLst>
        <pc:spChg chg="del">
          <ac:chgData name="Currier, J. Bradford" userId="752fd642-9dab-43bf-b215-419aad1515ba" providerId="ADAL" clId="{549ED481-C19C-4D60-A878-C877E62089AA}" dt="2023-01-09T15:05:01.799" v="15" actId="478"/>
          <ac:spMkLst>
            <pc:docMk/>
            <pc:sldMk cId="2624630061" sldId="272"/>
            <ac:spMk id="2" creationId="{81FCAF0A-629F-4EC6-B3E6-563ED999F360}"/>
          </ac:spMkLst>
        </pc:spChg>
        <pc:spChg chg="add del">
          <ac:chgData name="Currier, J. Bradford" userId="752fd642-9dab-43bf-b215-419aad1515ba" providerId="ADAL" clId="{549ED481-C19C-4D60-A878-C877E62089AA}" dt="2023-01-09T15:06:06.974" v="18" actId="478"/>
          <ac:spMkLst>
            <pc:docMk/>
            <pc:sldMk cId="2624630061" sldId="272"/>
            <ac:spMk id="7" creationId="{920A7C57-D6C5-4BA0-AB3C-41D4E3436B0E}"/>
          </ac:spMkLst>
        </pc:spChg>
      </pc:sldChg>
      <pc:sldChg chg="delSp mod">
        <pc:chgData name="Currier, J. Bradford" userId="752fd642-9dab-43bf-b215-419aad1515ba" providerId="ADAL" clId="{549ED481-C19C-4D60-A878-C877E62089AA}" dt="2023-01-09T15:13:51.749" v="33" actId="478"/>
        <pc:sldMkLst>
          <pc:docMk/>
          <pc:sldMk cId="2496947791" sldId="278"/>
        </pc:sldMkLst>
        <pc:spChg chg="del">
          <ac:chgData name="Currier, J. Bradford" userId="752fd642-9dab-43bf-b215-419aad1515ba" providerId="ADAL" clId="{549ED481-C19C-4D60-A878-C877E62089AA}" dt="2023-01-09T15:13:50.005" v="32" actId="478"/>
          <ac:spMkLst>
            <pc:docMk/>
            <pc:sldMk cId="2496947791" sldId="278"/>
            <ac:spMk id="14" creationId="{DC738669-5750-45EA-9715-A0041D4C569B}"/>
          </ac:spMkLst>
        </pc:spChg>
        <pc:spChg chg="del">
          <ac:chgData name="Currier, J. Bradford" userId="752fd642-9dab-43bf-b215-419aad1515ba" providerId="ADAL" clId="{549ED481-C19C-4D60-A878-C877E62089AA}" dt="2023-01-09T15:13:51.749" v="33" actId="478"/>
          <ac:spMkLst>
            <pc:docMk/>
            <pc:sldMk cId="2496947791" sldId="278"/>
            <ac:spMk id="15" creationId="{CD05A243-8080-4F6D-8538-65CDDF891BA6}"/>
          </ac:spMkLst>
        </pc:spChg>
      </pc:sldChg>
      <pc:sldChg chg="delSp modSp mod">
        <pc:chgData name="Currier, J. Bradford" userId="752fd642-9dab-43bf-b215-419aad1515ba" providerId="ADAL" clId="{549ED481-C19C-4D60-A878-C877E62089AA}" dt="2023-01-09T15:23:16.953" v="56" actId="478"/>
        <pc:sldMkLst>
          <pc:docMk/>
          <pc:sldMk cId="395518310" sldId="279"/>
        </pc:sldMkLst>
        <pc:spChg chg="mod">
          <ac:chgData name="Currier, J. Bradford" userId="752fd642-9dab-43bf-b215-419aad1515ba" providerId="ADAL" clId="{549ED481-C19C-4D60-A878-C877E62089AA}" dt="2023-01-09T15:22:38.699" v="54" actId="20577"/>
          <ac:spMkLst>
            <pc:docMk/>
            <pc:sldMk cId="395518310" sldId="279"/>
            <ac:spMk id="15" creationId="{4139825C-53C7-44F4-A064-9795CECD081B}"/>
          </ac:spMkLst>
        </pc:spChg>
        <pc:spChg chg="del">
          <ac:chgData name="Currier, J. Bradford" userId="752fd642-9dab-43bf-b215-419aad1515ba" providerId="ADAL" clId="{549ED481-C19C-4D60-A878-C877E62089AA}" dt="2023-01-09T15:23:15.121" v="55" actId="478"/>
          <ac:spMkLst>
            <pc:docMk/>
            <pc:sldMk cId="395518310" sldId="279"/>
            <ac:spMk id="19" creationId="{386DB667-0553-4FB8-B0E0-776539934AFF}"/>
          </ac:spMkLst>
        </pc:spChg>
        <pc:spChg chg="del">
          <ac:chgData name="Currier, J. Bradford" userId="752fd642-9dab-43bf-b215-419aad1515ba" providerId="ADAL" clId="{549ED481-C19C-4D60-A878-C877E62089AA}" dt="2023-01-09T15:23:16.953" v="56" actId="478"/>
          <ac:spMkLst>
            <pc:docMk/>
            <pc:sldMk cId="395518310" sldId="279"/>
            <ac:spMk id="20" creationId="{C77C6228-C5A8-44DC-ABD7-A22A4475D3DF}"/>
          </ac:spMkLst>
        </pc:spChg>
      </pc:sldChg>
      <pc:sldChg chg="delSp modSp mod">
        <pc:chgData name="Currier, J. Bradford" userId="752fd642-9dab-43bf-b215-419aad1515ba" providerId="ADAL" clId="{549ED481-C19C-4D60-A878-C877E62089AA}" dt="2023-01-09T15:28:44.506" v="63" actId="20577"/>
        <pc:sldMkLst>
          <pc:docMk/>
          <pc:sldMk cId="1420547054" sldId="281"/>
        </pc:sldMkLst>
        <pc:spChg chg="mod">
          <ac:chgData name="Currier, J. Bradford" userId="752fd642-9dab-43bf-b215-419aad1515ba" providerId="ADAL" clId="{549ED481-C19C-4D60-A878-C877E62089AA}" dt="2023-01-09T15:11:10.008" v="29"/>
          <ac:spMkLst>
            <pc:docMk/>
            <pc:sldMk cId="1420547054" sldId="281"/>
            <ac:spMk id="11" creationId="{1D014E48-5DD9-49CE-AD5B-0FEF69204F68}"/>
          </ac:spMkLst>
        </pc:spChg>
        <pc:spChg chg="mod">
          <ac:chgData name="Currier, J. Bradford" userId="752fd642-9dab-43bf-b215-419aad1515ba" providerId="ADAL" clId="{549ED481-C19C-4D60-A878-C877E62089AA}" dt="2023-01-09T15:28:44.506" v="63" actId="20577"/>
          <ac:spMkLst>
            <pc:docMk/>
            <pc:sldMk cId="1420547054" sldId="281"/>
            <ac:spMk id="13" creationId="{258E9390-685C-4BAD-BFAD-EC56E81C4745}"/>
          </ac:spMkLst>
        </pc:spChg>
        <pc:spChg chg="del">
          <ac:chgData name="Currier, J. Bradford" userId="752fd642-9dab-43bf-b215-419aad1515ba" providerId="ADAL" clId="{549ED481-C19C-4D60-A878-C877E62089AA}" dt="2023-01-09T15:11:42.323" v="30" actId="478"/>
          <ac:spMkLst>
            <pc:docMk/>
            <pc:sldMk cId="1420547054" sldId="281"/>
            <ac:spMk id="14" creationId="{D236478C-E242-44E0-8357-C72C9B588CA7}"/>
          </ac:spMkLst>
        </pc:spChg>
        <pc:spChg chg="del">
          <ac:chgData name="Currier, J. Bradford" userId="752fd642-9dab-43bf-b215-419aad1515ba" providerId="ADAL" clId="{549ED481-C19C-4D60-A878-C877E62089AA}" dt="2023-01-09T15:11:43.997" v="31" actId="478"/>
          <ac:spMkLst>
            <pc:docMk/>
            <pc:sldMk cId="1420547054" sldId="281"/>
            <ac:spMk id="15" creationId="{65A6DC02-681E-4AF7-AC6E-57CDDB2FBA28}"/>
          </ac:spMkLst>
        </pc:spChg>
      </pc:sldChg>
      <pc:sldChg chg="delSp mod">
        <pc:chgData name="Currier, J. Bradford" userId="752fd642-9dab-43bf-b215-419aad1515ba" providerId="ADAL" clId="{549ED481-C19C-4D60-A878-C877E62089AA}" dt="2023-01-09T15:23:45.532" v="58" actId="478"/>
        <pc:sldMkLst>
          <pc:docMk/>
          <pc:sldMk cId="3521561301" sldId="321"/>
        </pc:sldMkLst>
        <pc:spChg chg="del">
          <ac:chgData name="Currier, J. Bradford" userId="752fd642-9dab-43bf-b215-419aad1515ba" providerId="ADAL" clId="{549ED481-C19C-4D60-A878-C877E62089AA}" dt="2023-01-09T15:23:43.912" v="57" actId="478"/>
          <ac:spMkLst>
            <pc:docMk/>
            <pc:sldMk cId="3521561301" sldId="321"/>
            <ac:spMk id="4" creationId="{0C329F70-04F7-4C70-BCF8-D4371F54EF2F}"/>
          </ac:spMkLst>
        </pc:spChg>
        <pc:spChg chg="del">
          <ac:chgData name="Currier, J. Bradford" userId="752fd642-9dab-43bf-b215-419aad1515ba" providerId="ADAL" clId="{549ED481-C19C-4D60-A878-C877E62089AA}" dt="2023-01-09T15:23:45.532" v="58" actId="478"/>
          <ac:spMkLst>
            <pc:docMk/>
            <pc:sldMk cId="3521561301" sldId="321"/>
            <ac:spMk id="5" creationId="{06A3302E-502D-4151-81C9-5FD6AF9596D6}"/>
          </ac:spMkLst>
        </pc:spChg>
      </pc:sldChg>
      <pc:sldChg chg="delSp modSp mod">
        <pc:chgData name="Currier, J. Bradford" userId="752fd642-9dab-43bf-b215-419aad1515ba" providerId="ADAL" clId="{549ED481-C19C-4D60-A878-C877E62089AA}" dt="2023-01-09T15:03:52.153" v="14" actId="478"/>
        <pc:sldMkLst>
          <pc:docMk/>
          <pc:sldMk cId="2313234867" sldId="389"/>
        </pc:sldMkLst>
        <pc:spChg chg="del mod">
          <ac:chgData name="Currier, J. Bradford" userId="752fd642-9dab-43bf-b215-419aad1515ba" providerId="ADAL" clId="{549ED481-C19C-4D60-A878-C877E62089AA}" dt="2023-01-09T15:03:49.758" v="13" actId="478"/>
          <ac:spMkLst>
            <pc:docMk/>
            <pc:sldMk cId="2313234867" sldId="389"/>
            <ac:spMk id="13" creationId="{915FE2C5-E66A-4405-B19E-2C5C546C98E4}"/>
          </ac:spMkLst>
        </pc:spChg>
        <pc:spChg chg="del mod">
          <ac:chgData name="Currier, J. Bradford" userId="752fd642-9dab-43bf-b215-419aad1515ba" providerId="ADAL" clId="{549ED481-C19C-4D60-A878-C877E62089AA}" dt="2023-01-09T15:03:52.153" v="14" actId="478"/>
          <ac:spMkLst>
            <pc:docMk/>
            <pc:sldMk cId="2313234867" sldId="389"/>
            <ac:spMk id="14" creationId="{B01DF4D0-78BC-4C8C-9570-26F0B225433A}"/>
          </ac:spMkLst>
        </pc:spChg>
      </pc:sldChg>
      <pc:sldChg chg="delSp mod">
        <pc:chgData name="Currier, J. Bradford" userId="752fd642-9dab-43bf-b215-419aad1515ba" providerId="ADAL" clId="{549ED481-C19C-4D60-A878-C877E62089AA}" dt="2023-01-09T15:23:59.732" v="60" actId="478"/>
        <pc:sldMkLst>
          <pc:docMk/>
          <pc:sldMk cId="3247798845" sldId="391"/>
        </pc:sldMkLst>
        <pc:spChg chg="del">
          <ac:chgData name="Currier, J. Bradford" userId="752fd642-9dab-43bf-b215-419aad1515ba" providerId="ADAL" clId="{549ED481-C19C-4D60-A878-C877E62089AA}" dt="2023-01-09T15:23:58.183" v="59" actId="478"/>
          <ac:spMkLst>
            <pc:docMk/>
            <pc:sldMk cId="3247798845" sldId="391"/>
            <ac:spMk id="4" creationId="{7823E305-6365-4345-8BD1-4A31C61D96CB}"/>
          </ac:spMkLst>
        </pc:spChg>
        <pc:spChg chg="del">
          <ac:chgData name="Currier, J. Bradford" userId="752fd642-9dab-43bf-b215-419aad1515ba" providerId="ADAL" clId="{549ED481-C19C-4D60-A878-C877E62089AA}" dt="2023-01-09T15:23:59.732" v="60" actId="478"/>
          <ac:spMkLst>
            <pc:docMk/>
            <pc:sldMk cId="3247798845" sldId="391"/>
            <ac:spMk id="5" creationId="{0B37A3FF-ED32-4C4A-A21F-848A3BF6F896}"/>
          </ac:spMkLst>
        </pc:spChg>
      </pc:sldChg>
      <pc:sldChg chg="delSp modSp mod addCm">
        <pc:chgData name="Currier, J. Bradford" userId="752fd642-9dab-43bf-b215-419aad1515ba" providerId="ADAL" clId="{549ED481-C19C-4D60-A878-C877E62089AA}" dt="2023-01-09T15:19:55" v="43" actId="478"/>
        <pc:sldMkLst>
          <pc:docMk/>
          <pc:sldMk cId="141007509" sldId="392"/>
        </pc:sldMkLst>
        <pc:spChg chg="del">
          <ac:chgData name="Currier, J. Bradford" userId="752fd642-9dab-43bf-b215-419aad1515ba" providerId="ADAL" clId="{549ED481-C19C-4D60-A878-C877E62089AA}" dt="2023-01-09T15:19:53.642" v="42" actId="478"/>
          <ac:spMkLst>
            <pc:docMk/>
            <pc:sldMk cId="141007509" sldId="392"/>
            <ac:spMk id="14" creationId="{DC738669-5750-45EA-9715-A0041D4C569B}"/>
          </ac:spMkLst>
        </pc:spChg>
        <pc:spChg chg="del">
          <ac:chgData name="Currier, J. Bradford" userId="752fd642-9dab-43bf-b215-419aad1515ba" providerId="ADAL" clId="{549ED481-C19C-4D60-A878-C877E62089AA}" dt="2023-01-09T15:19:55" v="43" actId="478"/>
          <ac:spMkLst>
            <pc:docMk/>
            <pc:sldMk cId="141007509" sldId="392"/>
            <ac:spMk id="15" creationId="{CD05A243-8080-4F6D-8538-65CDDF891BA6}"/>
          </ac:spMkLst>
        </pc:spChg>
        <pc:graphicFrameChg chg="modGraphic">
          <ac:chgData name="Currier, J. Bradford" userId="752fd642-9dab-43bf-b215-419aad1515ba" providerId="ADAL" clId="{549ED481-C19C-4D60-A878-C877E62089AA}" dt="2023-01-09T15:19:29.586" v="41" actId="20577"/>
          <ac:graphicFrameMkLst>
            <pc:docMk/>
            <pc:sldMk cId="141007509" sldId="392"/>
            <ac:graphicFrameMk id="9" creationId="{8446BA2D-41A7-467F-BB47-B9081705BF6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2017</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lgn="l">
            <a:buFont typeface="Symbol" panose="05050102010706020507" pitchFamily="18" charset="2"/>
            <a:buChar char=""/>
          </a:pPr>
          <a:r>
            <a:rPr lang="en-US" sz="1800" dirty="0"/>
            <a:t>Governor Ivey issued Executive Order 704, establishing ADECA as the agency to assume all powers, duties, responsibilities, authority, and obligations belonging to the Office of Broadband Development</a:t>
          </a:r>
          <a:endParaRPr lang="en-US" sz="1800" dirty="0">
            <a:latin typeface="+mn-lt"/>
          </a:endParaRP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2018</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lgn="l">
            <a:buFont typeface="Symbol" panose="05050102010706020507" pitchFamily="18" charset="2"/>
            <a:buChar char=""/>
          </a:pPr>
          <a:r>
            <a:rPr lang="en-US" sz="1800" dirty="0"/>
            <a:t>Governor Kay Ivey signed the Alabama Broadband Accessibility Act establishing the Alabama Broadband Accessibility Fund (ABAF)</a:t>
          </a:r>
          <a:endParaRPr lang="en-US" sz="1800" dirty="0">
            <a:latin typeface="+mn-lt"/>
          </a:endParaRP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mn-lt"/>
            </a:rPr>
            <a:t>2019</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lgn="l">
            <a:buFont typeface="Symbol" panose="05050102010706020507" pitchFamily="18" charset="2"/>
            <a:buChar char=""/>
          </a:pPr>
          <a:r>
            <a:rPr lang="en-US" sz="1800" dirty="0"/>
            <a:t>Governor Ivey signed Act #2019-327, amending the original Alabama Broadband Accessibility Act</a:t>
          </a:r>
          <a:endParaRPr lang="en-US" sz="1800" dirty="0">
            <a:latin typeface="+mn-lt"/>
          </a:endParaRP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2021</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mn-lt"/>
            </a:rPr>
            <a:t>2022</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lgn="l">
            <a:buFont typeface="Symbol" panose="05050102010706020507" pitchFamily="18" charset="2"/>
            <a:buChar char=""/>
          </a:pPr>
          <a:r>
            <a:rPr lang="en-US" sz="1800" dirty="0"/>
            <a:t>Governor Ivey signed amendments to both the Alabama Broadband Accessibility Act and the Connect Alabama Act</a:t>
          </a:r>
          <a:endParaRPr lang="en-US" sz="1800" dirty="0">
            <a:latin typeface="+mn-lt"/>
          </a:endParaRP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lgn="l">
            <a:buFont typeface="Symbol" panose="05050102010706020507" pitchFamily="18" charset="2"/>
            <a:buChar char=""/>
          </a:pPr>
          <a:r>
            <a:rPr lang="en-US" sz="1800" b="0" i="0" dirty="0"/>
            <a:t>Governor Kay Ivey signed the Connect Alabama Act that created the Alabama Digital Expansion Authority and the Alabama Digital Expansion Division of ADECA</a:t>
          </a:r>
          <a:endParaRPr lang="en-US" sz="1800" dirty="0">
            <a:latin typeface="+mn-lt"/>
          </a:endParaRP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2017</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Governor Ivey issued Executive Order 704, establishing ADECA as the agency to assume all powers, duties, responsibilities, authority, and obligations belonging to the Office of Broadband Development</a:t>
          </a:r>
          <a:endParaRPr lang="en-US" sz="1800" kern="1200" dirty="0">
            <a:latin typeface="+mn-lt"/>
          </a:endParaRP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2018</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Governor Kay Ivey signed the Alabama Broadband Accessibility Act establishing the Alabama Broadband Accessibility Fund (ABAF)</a:t>
          </a:r>
          <a:endParaRPr lang="en-US" sz="1800" kern="1200" dirty="0">
            <a:latin typeface="+mn-lt"/>
          </a:endParaRP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2019</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Governor Ivey signed Act #2019-327, amending the original Alabama Broadband Accessibility Act</a:t>
          </a:r>
          <a:endParaRPr lang="en-US" sz="1800" kern="1200" dirty="0">
            <a:latin typeface="+mn-lt"/>
          </a:endParaRP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2021</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b="0" i="0" kern="1200" dirty="0"/>
            <a:t>Governor Kay Ivey signed the Connect Alabama Act that created the Alabama Digital Expansion Authority and the Alabama Digital Expansion Division of ADECA</a:t>
          </a:r>
          <a:endParaRPr lang="en-US" sz="1800" kern="1200" dirty="0">
            <a:latin typeface="+mn-lt"/>
          </a:endParaRP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2022</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Governor Ivey signed amendments to both the Alabama Broadband Accessibility Act and the Connect Alabama Act</a:t>
          </a:r>
          <a:endParaRPr lang="en-US" sz="1800" kern="1200" dirty="0">
            <a:latin typeface="+mn-lt"/>
          </a:endParaRP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1/9/2023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3</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10697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ADCA8-7BF0-4A44-A42B-CAE4A20735DC}" type="slidenum">
              <a:rPr lang="en-US" smtClean="0"/>
              <a:t>13</a:t>
            </a:fld>
            <a:endParaRPr lang="en-US"/>
          </a:p>
        </p:txBody>
      </p:sp>
    </p:spTree>
    <p:extLst>
      <p:ext uri="{BB962C8B-B14F-4D97-AF65-F5344CB8AC3E}">
        <p14:creationId xmlns:p14="http://schemas.microsoft.com/office/powerpoint/2010/main" val="209220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Two Lines)">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1825625"/>
            <a:ext cx="11080750" cy="4351338"/>
          </a:xfrm>
        </p:spPr>
        <p:txBody>
          <a:bodyPr/>
          <a:lstStyle>
            <a:lvl1pPr marL="228600" indent="-2286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558800" y="6356356"/>
            <a:ext cx="2743200" cy="365125"/>
          </a:xfrm>
        </p:spPr>
        <p:txBody>
          <a:bodyPr/>
          <a:lstStyle>
            <a:lvl1pPr>
              <a:defRPr sz="1400"/>
            </a:lvl1pPr>
          </a:lstStyle>
          <a:p>
            <a:r>
              <a:rPr lang="en-US"/>
              <a:t>HR&amp;A Advisors, Inc.</a:t>
            </a:r>
          </a:p>
        </p:txBody>
      </p:sp>
      <p:sp>
        <p:nvSpPr>
          <p:cNvPr id="15" name="Title 1"/>
          <p:cNvSpPr>
            <a:spLocks noGrp="1"/>
          </p:cNvSpPr>
          <p:nvPr>
            <p:ph type="title" hasCustomPrompt="1"/>
          </p:nvPr>
        </p:nvSpPr>
        <p:spPr>
          <a:xfrm>
            <a:off x="561976" y="365129"/>
            <a:ext cx="11077573" cy="1120772"/>
          </a:xfrm>
          <a:prstGeom prst="rect">
            <a:avLst/>
          </a:prstGeom>
        </p:spPr>
        <p:txBody>
          <a:bodyPr/>
          <a:lstStyle>
            <a:lvl1pPr>
              <a:defRPr/>
            </a:lvl1pPr>
          </a:lstStyle>
          <a:p>
            <a:r>
              <a:rPr lang="en-US"/>
              <a:t>Title</a:t>
            </a:r>
          </a:p>
        </p:txBody>
      </p:sp>
      <p:cxnSp>
        <p:nvCxnSpPr>
          <p:cNvPr id="16" name="Straight Connector 10"/>
          <p:cNvCxnSpPr>
            <a:cxnSpLocks noChangeShapeType="1"/>
          </p:cNvCxnSpPr>
          <p:nvPr userDrawn="1"/>
        </p:nvCxnSpPr>
        <p:spPr bwMode="auto">
          <a:xfrm>
            <a:off x="561978" y="1497014"/>
            <a:ext cx="11077572" cy="0"/>
          </a:xfrm>
          <a:prstGeom prst="line">
            <a:avLst/>
          </a:prstGeom>
          <a:noFill/>
          <a:ln w="19050" algn="ctr">
            <a:solidFill>
              <a:schemeClr val="bg1">
                <a:lumMod val="85000"/>
              </a:schemeClr>
            </a:solidFill>
            <a:round/>
            <a:headEnd/>
            <a:tailEnd/>
          </a:ln>
        </p:spPr>
      </p:cxnSp>
      <p:cxnSp>
        <p:nvCxnSpPr>
          <p:cNvPr id="17" name="Straight Connector 10"/>
          <p:cNvCxnSpPr>
            <a:cxnSpLocks noChangeShapeType="1"/>
          </p:cNvCxnSpPr>
          <p:nvPr userDrawn="1"/>
        </p:nvCxnSpPr>
        <p:spPr bwMode="auto">
          <a:xfrm>
            <a:off x="561978" y="365125"/>
            <a:ext cx="11077572" cy="0"/>
          </a:xfrm>
          <a:prstGeom prst="line">
            <a:avLst/>
          </a:prstGeom>
          <a:noFill/>
          <a:ln w="19050" algn="ctr">
            <a:solidFill>
              <a:schemeClr val="bg1">
                <a:lumMod val="85000"/>
              </a:schemeClr>
            </a:solidFill>
            <a:round/>
            <a:headEnd/>
            <a:tailEnd/>
          </a:ln>
        </p:spPr>
      </p:cxnSp>
      <p:sp>
        <p:nvSpPr>
          <p:cNvPr id="11" name="Slide Number Placeholder 3"/>
          <p:cNvSpPr>
            <a:spLocks noGrp="1"/>
          </p:cNvSpPr>
          <p:nvPr>
            <p:ph type="sldNum" sz="quarter" idx="11"/>
          </p:nvPr>
        </p:nvSpPr>
        <p:spPr>
          <a:xfrm>
            <a:off x="7979434" y="6356355"/>
            <a:ext cx="3660115" cy="365125"/>
          </a:xfrm>
        </p:spPr>
        <p:txBody>
          <a:bodyPr/>
          <a:lstStyle>
            <a:lvl1pPr>
              <a:defRPr sz="1400"/>
            </a:lvl1pPr>
          </a:lstStyle>
          <a:p>
            <a:r>
              <a:rPr lang="en-US"/>
              <a:t>Clark County Broadband | </a:t>
            </a:r>
            <a:fld id="{9D138368-C58B-4DBC-8350-4A5D56CDD059}" type="slidenum">
              <a:rPr lang="en-US" smtClean="0"/>
              <a:pPr/>
              <a:t>‹#›</a:t>
            </a:fld>
            <a:endParaRPr lang="en-US"/>
          </a:p>
        </p:txBody>
      </p:sp>
    </p:spTree>
    <p:extLst>
      <p:ext uri="{BB962C8B-B14F-4D97-AF65-F5344CB8AC3E}">
        <p14:creationId xmlns:p14="http://schemas.microsoft.com/office/powerpoint/2010/main" val="3774266290"/>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Slide_3-Columns-Colors_Mai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7FB79-4971-264B-A5F1-6E9D06F42B5B}"/>
              </a:ext>
            </a:extLst>
          </p:cNvPr>
          <p:cNvSpPr>
            <a:spLocks noGrp="1"/>
          </p:cNvSpPr>
          <p:nvPr>
            <p:ph sz="half" idx="1"/>
          </p:nvPr>
        </p:nvSpPr>
        <p:spPr>
          <a:xfrm>
            <a:off x="304074" y="3033597"/>
            <a:ext cx="2743200" cy="3433634"/>
          </a:xfrm>
          <a:solidFill>
            <a:srgbClr val="BFCFFF"/>
          </a:solidFill>
        </p:spPr>
        <p:txBody>
          <a:bodyPr tIns="182880">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26EC1E2-B355-B14E-9995-C06FDB341E80}"/>
              </a:ext>
            </a:extLst>
          </p:cNvPr>
          <p:cNvSpPr>
            <a:spLocks noGrp="1"/>
          </p:cNvSpPr>
          <p:nvPr>
            <p:ph sz="half" idx="13"/>
          </p:nvPr>
        </p:nvSpPr>
        <p:spPr>
          <a:xfrm>
            <a:off x="3244700" y="3033597"/>
            <a:ext cx="2743200" cy="3433634"/>
          </a:xfrm>
          <a:solidFill>
            <a:schemeClr val="accent6">
              <a:lumMod val="40000"/>
              <a:lumOff val="60000"/>
            </a:schemeClr>
          </a:solidFill>
        </p:spPr>
        <p:txBody>
          <a:bodyPr tIns="182880">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D7EC78C-4070-064F-8B44-4C2BF49358E5}"/>
              </a:ext>
            </a:extLst>
          </p:cNvPr>
          <p:cNvSpPr>
            <a:spLocks noGrp="1"/>
          </p:cNvSpPr>
          <p:nvPr>
            <p:ph type="title"/>
          </p:nvPr>
        </p:nvSpPr>
        <p:spPr>
          <a:xfrm>
            <a:off x="304074" y="207291"/>
            <a:ext cx="10515600" cy="1325563"/>
          </a:xfrm>
        </p:spPr>
        <p:txBody>
          <a:bodyPr anchor="t" anchorCtr="0">
            <a:normAutofit/>
          </a:bodyPr>
          <a:lstStyle>
            <a:lvl1pPr>
              <a:defRPr sz="3600">
                <a:solidFill>
                  <a:srgbClr val="006BAE"/>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3F01A136-C379-A44D-9346-1BBBA8C96E5A}"/>
              </a:ext>
            </a:extLst>
          </p:cNvPr>
          <p:cNvSpPr>
            <a:spLocks noGrp="1"/>
          </p:cNvSpPr>
          <p:nvPr>
            <p:ph sz="half" idx="14"/>
          </p:nvPr>
        </p:nvSpPr>
        <p:spPr>
          <a:xfrm>
            <a:off x="6198357" y="3033597"/>
            <a:ext cx="2743200" cy="3433634"/>
          </a:xfrm>
          <a:solidFill>
            <a:schemeClr val="bg1">
              <a:lumMod val="85000"/>
            </a:schemeClr>
          </a:solidFill>
        </p:spPr>
        <p:txBody>
          <a:bodyPr tIns="182880">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59EA7336-E432-FA45-B806-3AC8D45BF446}"/>
              </a:ext>
            </a:extLst>
          </p:cNvPr>
          <p:cNvSpPr>
            <a:spLocks noGrp="1"/>
          </p:cNvSpPr>
          <p:nvPr>
            <p:ph sz="half" idx="15"/>
          </p:nvPr>
        </p:nvSpPr>
        <p:spPr>
          <a:xfrm>
            <a:off x="9152014" y="3033597"/>
            <a:ext cx="2743200" cy="3433634"/>
          </a:xfrm>
          <a:solidFill>
            <a:schemeClr val="accent2">
              <a:lumMod val="40000"/>
              <a:lumOff val="60000"/>
            </a:schemeClr>
          </a:solidFill>
        </p:spPr>
        <p:txBody>
          <a:bodyPr tIns="182880">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6">
            <a:extLst>
              <a:ext uri="{FF2B5EF4-FFF2-40B4-BE49-F238E27FC236}">
                <a16:creationId xmlns:a16="http://schemas.microsoft.com/office/drawing/2014/main" id="{EFAB1B7B-3311-E749-9C40-C82B5CD7BA6F}"/>
              </a:ext>
            </a:extLst>
          </p:cNvPr>
          <p:cNvSpPr>
            <a:spLocks noGrp="1"/>
          </p:cNvSpPr>
          <p:nvPr>
            <p:ph type="sldNum" sz="quarter" idx="12"/>
          </p:nvPr>
        </p:nvSpPr>
        <p:spPr>
          <a:xfrm>
            <a:off x="9167519" y="6470779"/>
            <a:ext cx="2743200" cy="365125"/>
          </a:xfrm>
        </p:spPr>
        <p:txBody>
          <a:bodyPr/>
          <a:lstStyle/>
          <a:p>
            <a:fld id="{40A17B67-C831-B84F-948C-1D25C88F474A}" type="slidenum">
              <a:rPr lang="en-US" smtClean="0"/>
              <a:t>‹#›</a:t>
            </a:fld>
            <a:endParaRPr lang="en-US"/>
          </a:p>
        </p:txBody>
      </p:sp>
      <p:sp>
        <p:nvSpPr>
          <p:cNvPr id="17" name="Content Placeholder 2">
            <a:extLst>
              <a:ext uri="{FF2B5EF4-FFF2-40B4-BE49-F238E27FC236}">
                <a16:creationId xmlns:a16="http://schemas.microsoft.com/office/drawing/2014/main" id="{60AB63E6-55E1-6640-976E-CBE9F408DCEB}"/>
              </a:ext>
            </a:extLst>
          </p:cNvPr>
          <p:cNvSpPr>
            <a:spLocks noGrp="1"/>
          </p:cNvSpPr>
          <p:nvPr>
            <p:ph sz="half" idx="18" hasCustomPrompt="1"/>
          </p:nvPr>
        </p:nvSpPr>
        <p:spPr>
          <a:xfrm>
            <a:off x="304074" y="2024743"/>
            <a:ext cx="2743199" cy="1008854"/>
          </a:xfrm>
          <a:solidFill>
            <a:srgbClr val="3D5AFF"/>
          </a:solidFill>
        </p:spPr>
        <p:txBody>
          <a:bodyPr anchor="ctr" anchorCtr="0">
            <a:noAutofit/>
          </a:bodyPr>
          <a:lstStyle>
            <a:lvl1pPr marL="0" indent="0" algn="ctr">
              <a:lnSpc>
                <a:spcPts val="1800"/>
              </a:lnSpc>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Program Purpose</a:t>
            </a:r>
          </a:p>
        </p:txBody>
      </p:sp>
      <p:sp>
        <p:nvSpPr>
          <p:cNvPr id="12" name="Content Placeholder 2">
            <a:extLst>
              <a:ext uri="{FF2B5EF4-FFF2-40B4-BE49-F238E27FC236}">
                <a16:creationId xmlns:a16="http://schemas.microsoft.com/office/drawing/2014/main" id="{830C43CC-6306-374B-8E59-BD49F09C9F2D}"/>
              </a:ext>
            </a:extLst>
          </p:cNvPr>
          <p:cNvSpPr>
            <a:spLocks noGrp="1"/>
          </p:cNvSpPr>
          <p:nvPr>
            <p:ph sz="half" idx="19" hasCustomPrompt="1"/>
          </p:nvPr>
        </p:nvSpPr>
        <p:spPr>
          <a:xfrm>
            <a:off x="3244701" y="2024743"/>
            <a:ext cx="2743199" cy="1008854"/>
          </a:xfrm>
          <a:solidFill>
            <a:srgbClr val="538235"/>
          </a:solidFill>
        </p:spPr>
        <p:txBody>
          <a:bodyPr anchor="ctr" anchorCtr="0">
            <a:noAutofit/>
          </a:bodyPr>
          <a:lstStyle>
            <a:lvl1pPr marL="0" indent="0" algn="ctr">
              <a:lnSpc>
                <a:spcPts val="1800"/>
              </a:lnSpc>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Program Purpose</a:t>
            </a:r>
          </a:p>
        </p:txBody>
      </p:sp>
      <p:sp>
        <p:nvSpPr>
          <p:cNvPr id="15" name="Content Placeholder 2">
            <a:extLst>
              <a:ext uri="{FF2B5EF4-FFF2-40B4-BE49-F238E27FC236}">
                <a16:creationId xmlns:a16="http://schemas.microsoft.com/office/drawing/2014/main" id="{EDAC73A2-7579-4846-90C5-8371DE2143FE}"/>
              </a:ext>
            </a:extLst>
          </p:cNvPr>
          <p:cNvSpPr>
            <a:spLocks noGrp="1"/>
          </p:cNvSpPr>
          <p:nvPr>
            <p:ph sz="half" idx="20" hasCustomPrompt="1"/>
          </p:nvPr>
        </p:nvSpPr>
        <p:spPr>
          <a:xfrm>
            <a:off x="6206110" y="2024743"/>
            <a:ext cx="2743199" cy="1008854"/>
          </a:xfrm>
          <a:solidFill>
            <a:schemeClr val="bg1">
              <a:lumMod val="65000"/>
            </a:schemeClr>
          </a:solidFill>
        </p:spPr>
        <p:txBody>
          <a:bodyPr anchor="ctr" anchorCtr="0">
            <a:noAutofit/>
          </a:bodyPr>
          <a:lstStyle>
            <a:lvl1pPr marL="0" indent="0" algn="ctr">
              <a:lnSpc>
                <a:spcPts val="1800"/>
              </a:lnSpc>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Program Purpose</a:t>
            </a:r>
          </a:p>
        </p:txBody>
      </p:sp>
      <p:sp>
        <p:nvSpPr>
          <p:cNvPr id="16" name="Content Placeholder 2">
            <a:extLst>
              <a:ext uri="{FF2B5EF4-FFF2-40B4-BE49-F238E27FC236}">
                <a16:creationId xmlns:a16="http://schemas.microsoft.com/office/drawing/2014/main" id="{859F0AAA-1485-0148-B217-FD750F59A9AF}"/>
              </a:ext>
            </a:extLst>
          </p:cNvPr>
          <p:cNvSpPr>
            <a:spLocks noGrp="1"/>
          </p:cNvSpPr>
          <p:nvPr>
            <p:ph sz="half" idx="21" hasCustomPrompt="1"/>
          </p:nvPr>
        </p:nvSpPr>
        <p:spPr>
          <a:xfrm>
            <a:off x="9167519" y="2024743"/>
            <a:ext cx="2743199" cy="1008854"/>
          </a:xfrm>
          <a:solidFill>
            <a:schemeClr val="accent2">
              <a:lumMod val="75000"/>
            </a:schemeClr>
          </a:solidFill>
        </p:spPr>
        <p:txBody>
          <a:bodyPr anchor="ctr" anchorCtr="0">
            <a:noAutofit/>
          </a:bodyPr>
          <a:lstStyle>
            <a:lvl1pPr marL="0" indent="0" algn="ctr">
              <a:lnSpc>
                <a:spcPts val="1800"/>
              </a:lnSpc>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Program Purpose</a:t>
            </a:r>
          </a:p>
        </p:txBody>
      </p:sp>
      <p:cxnSp>
        <p:nvCxnSpPr>
          <p:cNvPr id="27" name="Straight Connector 26">
            <a:extLst>
              <a:ext uri="{FF2B5EF4-FFF2-40B4-BE49-F238E27FC236}">
                <a16:creationId xmlns:a16="http://schemas.microsoft.com/office/drawing/2014/main" id="{C4F32800-3C9B-0A4D-AB29-301E6B51E71F}"/>
              </a:ext>
            </a:extLst>
          </p:cNvPr>
          <p:cNvCxnSpPr>
            <a:cxnSpLocks/>
          </p:cNvCxnSpPr>
          <p:nvPr userDrawn="1"/>
        </p:nvCxnSpPr>
        <p:spPr>
          <a:xfrm>
            <a:off x="304074" y="876747"/>
            <a:ext cx="11481526" cy="0"/>
          </a:xfrm>
          <a:prstGeom prst="line">
            <a:avLst/>
          </a:prstGeom>
          <a:ln w="28575">
            <a:solidFill>
              <a:srgbClr val="006B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83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 id="2147483736" r:id="rId18"/>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hyperlink" Target="https://adeca.alabama.gov/broadband/" TargetMode="External"/><Relationship Id="rId2" Type="http://schemas.openxmlformats.org/officeDocument/2006/relationships/hyperlink" Target="mailto:broadband.fund@adeca.alabama.gov" TargetMode="Externa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399495"/>
            <a:ext cx="3565524" cy="3036954"/>
          </a:xfrm>
        </p:spPr>
        <p:txBody>
          <a:bodyPr anchor="b" anchorCtr="0">
            <a:normAutofit fontScale="90000"/>
          </a:bodyPr>
          <a:lstStyle/>
          <a:p>
            <a:r>
              <a:rPr lang="en-US" dirty="0"/>
              <a:t>Alabama Digital Expansion Division Annual Report</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4" y="3950440"/>
            <a:ext cx="3565524" cy="1731963"/>
          </a:xfrm>
        </p:spPr>
        <p:txBody>
          <a:bodyPr>
            <a:normAutofit lnSpcReduction="10000"/>
          </a:bodyPr>
          <a:lstStyle/>
          <a:p>
            <a:pPr>
              <a:lnSpc>
                <a:spcPct val="100000"/>
              </a:lnSpc>
              <a:spcBef>
                <a:spcPts val="0"/>
              </a:spcBef>
              <a:spcAft>
                <a:spcPts val="0"/>
              </a:spcAft>
            </a:pPr>
            <a:r>
              <a:rPr lang="en-US" dirty="0"/>
              <a:t>Kenneth W. Boswell, </a:t>
            </a:r>
          </a:p>
          <a:p>
            <a:pPr>
              <a:lnSpc>
                <a:spcPct val="100000"/>
              </a:lnSpc>
              <a:spcBef>
                <a:spcPts val="0"/>
              </a:spcBef>
              <a:spcAft>
                <a:spcPts val="0"/>
              </a:spcAft>
            </a:pPr>
            <a:r>
              <a:rPr lang="en-US" dirty="0"/>
              <a:t>ADECA Director</a:t>
            </a:r>
          </a:p>
          <a:p>
            <a:pPr>
              <a:lnSpc>
                <a:spcPct val="100000"/>
              </a:lnSpc>
              <a:spcBef>
                <a:spcPts val="0"/>
              </a:spcBef>
              <a:spcAft>
                <a:spcPts val="0"/>
              </a:spcAft>
            </a:pPr>
            <a:endParaRPr lang="en-US" dirty="0"/>
          </a:p>
          <a:p>
            <a:pPr>
              <a:lnSpc>
                <a:spcPct val="100000"/>
              </a:lnSpc>
              <a:spcBef>
                <a:spcPts val="0"/>
              </a:spcBef>
              <a:spcAft>
                <a:spcPts val="0"/>
              </a:spcAft>
            </a:pPr>
            <a:r>
              <a:rPr lang="en-US" dirty="0"/>
              <a:t>Maureen Neighbors</a:t>
            </a:r>
          </a:p>
          <a:p>
            <a:pPr>
              <a:lnSpc>
                <a:spcPct val="100000"/>
              </a:lnSpc>
              <a:spcBef>
                <a:spcPts val="0"/>
              </a:spcBef>
              <a:spcAft>
                <a:spcPts val="0"/>
              </a:spcAft>
            </a:pPr>
            <a:r>
              <a:rPr lang="en-US" dirty="0"/>
              <a:t>Alabama Digital Expansion</a:t>
            </a:r>
          </a:p>
          <a:p>
            <a:pPr>
              <a:lnSpc>
                <a:spcPct val="100000"/>
              </a:lnSpc>
              <a:spcBef>
                <a:spcPts val="0"/>
              </a:spcBef>
              <a:spcAft>
                <a:spcPts val="0"/>
              </a:spcAft>
            </a:pPr>
            <a:r>
              <a:rPr lang="en-US" dirty="0"/>
              <a:t>Division Chief</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Middle Mile</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4802819" y="4287915"/>
            <a:ext cx="6838318" cy="1935331"/>
          </a:xfrm>
        </p:spPr>
        <p:txBody>
          <a:bodyPr>
            <a:normAutofit/>
          </a:bodyPr>
          <a:lstStyle/>
          <a:p>
            <a:r>
              <a:rPr lang="en-US" dirty="0"/>
              <a:t>Additionally, Governor Ivey announced the award of $82.45 million for Alabama’s Statewide Middle Mile Network program.  </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10</a:t>
            </a:fld>
            <a:endParaRPr lang="en-US"/>
          </a:p>
        </p:txBody>
      </p:sp>
    </p:spTree>
    <p:extLst>
      <p:ext uri="{BB962C8B-B14F-4D97-AF65-F5344CB8AC3E}">
        <p14:creationId xmlns:p14="http://schemas.microsoft.com/office/powerpoint/2010/main" val="352156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3808073" cy="1562959"/>
          </a:xfrm>
        </p:spPr>
        <p:txBody>
          <a:bodyPr/>
          <a:lstStyle/>
          <a:p>
            <a:r>
              <a:rPr lang="en-US" dirty="0"/>
              <a:t>Mapping</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4802819" y="4287915"/>
            <a:ext cx="6838318" cy="1935331"/>
          </a:xfrm>
        </p:spPr>
        <p:txBody>
          <a:bodyPr>
            <a:normAutofit/>
          </a:bodyPr>
          <a:lstStyle/>
          <a:p>
            <a:r>
              <a:rPr lang="en-US" dirty="0"/>
              <a:t>CTC has completed the 2022 update of the Alabama Broadband Map. Some additional updates will be added by the end of this month.  We have a new layer that shows unserved addresses. We leveraged the hard work on the map to assist in challenging the new FCC map. </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374538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1FFA43-2B78-CA51-3B80-DA0612B9B5FB}"/>
              </a:ext>
            </a:extLst>
          </p:cNvPr>
          <p:cNvSpPr>
            <a:spLocks noGrp="1"/>
          </p:cNvSpPr>
          <p:nvPr>
            <p:ph sz="half" idx="1"/>
          </p:nvPr>
        </p:nvSpPr>
        <p:spPr>
          <a:xfrm>
            <a:off x="275634" y="2080003"/>
            <a:ext cx="2743200" cy="3242075"/>
          </a:xfrm>
          <a:solidFill>
            <a:schemeClr val="accent1">
              <a:lumMod val="75000"/>
            </a:schemeClr>
          </a:solidFill>
        </p:spPr>
        <p:txBody>
          <a:bodyPr/>
          <a:lstStyle/>
          <a:p>
            <a:r>
              <a:rPr lang="en-US" dirty="0"/>
              <a:t>Updated on December 31</a:t>
            </a:r>
          </a:p>
          <a:p>
            <a:r>
              <a:rPr lang="en-US" dirty="0"/>
              <a:t>Will continue with twice-yearly updates to enable informed grant-making</a:t>
            </a:r>
          </a:p>
          <a:p>
            <a:r>
              <a:rPr lang="en-US" dirty="0"/>
              <a:t>Widespread, helpful participation by ISPs</a:t>
            </a:r>
          </a:p>
          <a:p>
            <a:r>
              <a:rPr lang="en-US" dirty="0"/>
              <a:t>Important tool for vetting the FCC map</a:t>
            </a:r>
          </a:p>
        </p:txBody>
      </p:sp>
      <p:sp>
        <p:nvSpPr>
          <p:cNvPr id="3" name="Content Placeholder 2">
            <a:extLst>
              <a:ext uri="{FF2B5EF4-FFF2-40B4-BE49-F238E27FC236}">
                <a16:creationId xmlns:a16="http://schemas.microsoft.com/office/drawing/2014/main" id="{D4F19711-929F-36C9-9801-80B9C92DFD7B}"/>
              </a:ext>
            </a:extLst>
          </p:cNvPr>
          <p:cNvSpPr>
            <a:spLocks noGrp="1"/>
          </p:cNvSpPr>
          <p:nvPr>
            <p:ph sz="half" idx="13"/>
          </p:nvPr>
        </p:nvSpPr>
        <p:spPr>
          <a:xfrm>
            <a:off x="3045630" y="2551541"/>
            <a:ext cx="2743200" cy="4003264"/>
          </a:xfrm>
          <a:solidFill>
            <a:schemeClr val="accent1">
              <a:lumMod val="40000"/>
              <a:lumOff val="60000"/>
            </a:schemeClr>
          </a:solidFill>
        </p:spPr>
        <p:txBody>
          <a:bodyPr>
            <a:normAutofit/>
          </a:bodyPr>
          <a:lstStyle/>
          <a:p>
            <a:pPr marL="0" indent="0" algn="ctr">
              <a:lnSpc>
                <a:spcPct val="100000"/>
              </a:lnSpc>
              <a:spcBef>
                <a:spcPts val="0"/>
              </a:spcBef>
              <a:spcAft>
                <a:spcPts val="0"/>
              </a:spcAft>
              <a:buNone/>
            </a:pPr>
            <a:r>
              <a:rPr lang="en-US" sz="1800" dirty="0">
                <a:solidFill>
                  <a:schemeClr val="bg1">
                    <a:lumMod val="65000"/>
                    <a:lumOff val="35000"/>
                  </a:schemeClr>
                </a:solidFill>
              </a:rPr>
              <a:t>FCC Broadband Map</a:t>
            </a:r>
          </a:p>
          <a:p>
            <a:pPr marL="0" indent="0" algn="ctr">
              <a:lnSpc>
                <a:spcPct val="100000"/>
              </a:lnSpc>
              <a:spcBef>
                <a:spcPts val="0"/>
              </a:spcBef>
              <a:spcAft>
                <a:spcPts val="0"/>
              </a:spcAft>
              <a:buNone/>
            </a:pPr>
            <a:endParaRPr lang="en-US" sz="1800" dirty="0">
              <a:solidFill>
                <a:schemeClr val="bg1">
                  <a:lumMod val="65000"/>
                  <a:lumOff val="35000"/>
                </a:schemeClr>
              </a:solidFill>
            </a:endParaRPr>
          </a:p>
          <a:p>
            <a:pPr marL="0" indent="0" algn="ctr">
              <a:lnSpc>
                <a:spcPct val="100000"/>
              </a:lnSpc>
              <a:spcBef>
                <a:spcPts val="0"/>
              </a:spcBef>
              <a:spcAft>
                <a:spcPts val="0"/>
              </a:spcAft>
              <a:buNone/>
            </a:pPr>
            <a:endParaRPr lang="en-US" sz="1800" dirty="0">
              <a:solidFill>
                <a:schemeClr val="bg1">
                  <a:lumMod val="65000"/>
                  <a:lumOff val="35000"/>
                </a:schemeClr>
              </a:solidFill>
            </a:endParaRPr>
          </a:p>
          <a:p>
            <a:pPr>
              <a:lnSpc>
                <a:spcPct val="100000"/>
              </a:lnSpc>
              <a:spcBef>
                <a:spcPts val="0"/>
              </a:spcBef>
              <a:spcAft>
                <a:spcPts val="0"/>
              </a:spcAft>
            </a:pPr>
            <a:r>
              <a:rPr lang="en-US" dirty="0">
                <a:solidFill>
                  <a:schemeClr val="bg1">
                    <a:alpha val="60000"/>
                  </a:schemeClr>
                </a:solidFill>
              </a:rPr>
              <a:t>Released in the fall, with considerable challenges</a:t>
            </a:r>
          </a:p>
          <a:p>
            <a:pPr lvl="1">
              <a:lnSpc>
                <a:spcPct val="100000"/>
              </a:lnSpc>
              <a:spcBef>
                <a:spcPts val="0"/>
              </a:spcBef>
              <a:spcAft>
                <a:spcPts val="0"/>
              </a:spcAft>
            </a:pPr>
            <a:r>
              <a:rPr lang="en-US" dirty="0">
                <a:solidFill>
                  <a:schemeClr val="bg1">
                    <a:alpha val="60000"/>
                  </a:schemeClr>
                </a:solidFill>
              </a:rPr>
              <a:t>Missing addresses</a:t>
            </a:r>
          </a:p>
          <a:p>
            <a:pPr lvl="1">
              <a:lnSpc>
                <a:spcPct val="100000"/>
              </a:lnSpc>
              <a:spcBef>
                <a:spcPts val="0"/>
              </a:spcBef>
              <a:spcAft>
                <a:spcPts val="0"/>
              </a:spcAft>
            </a:pPr>
            <a:r>
              <a:rPr lang="en-US" dirty="0">
                <a:solidFill>
                  <a:schemeClr val="bg1">
                    <a:alpha val="60000"/>
                  </a:schemeClr>
                </a:solidFill>
              </a:rPr>
              <a:t>Incorrect (overstated) data regarding broadband service</a:t>
            </a:r>
          </a:p>
          <a:p>
            <a:pPr>
              <a:lnSpc>
                <a:spcPct val="100000"/>
              </a:lnSpc>
              <a:spcBef>
                <a:spcPts val="0"/>
              </a:spcBef>
              <a:spcAft>
                <a:spcPts val="0"/>
              </a:spcAft>
            </a:pPr>
            <a:r>
              <a:rPr lang="en-US" dirty="0">
                <a:solidFill>
                  <a:schemeClr val="bg1">
                    <a:alpha val="60000"/>
                  </a:schemeClr>
                </a:solidFill>
              </a:rPr>
              <a:t>Even with inaccuracies, the map appears to favor Alabama</a:t>
            </a:r>
          </a:p>
        </p:txBody>
      </p:sp>
      <p:sp>
        <p:nvSpPr>
          <p:cNvPr id="4" name="Title 3">
            <a:extLst>
              <a:ext uri="{FF2B5EF4-FFF2-40B4-BE49-F238E27FC236}">
                <a16:creationId xmlns:a16="http://schemas.microsoft.com/office/drawing/2014/main" id="{1820E8CA-F261-FCDA-39CA-4A1111B2BAC4}"/>
              </a:ext>
            </a:extLst>
          </p:cNvPr>
          <p:cNvSpPr>
            <a:spLocks noGrp="1"/>
          </p:cNvSpPr>
          <p:nvPr>
            <p:ph type="title"/>
          </p:nvPr>
        </p:nvSpPr>
        <p:spPr>
          <a:xfrm>
            <a:off x="304074" y="207291"/>
            <a:ext cx="11606644" cy="630107"/>
          </a:xfrm>
        </p:spPr>
        <p:txBody>
          <a:bodyPr/>
          <a:lstStyle/>
          <a:p>
            <a:r>
              <a:rPr lang="en-US" dirty="0">
                <a:solidFill>
                  <a:schemeClr val="tx1"/>
                </a:solidFill>
              </a:rPr>
              <a:t>Mapping and the BEAD Allocation Process</a:t>
            </a:r>
          </a:p>
        </p:txBody>
      </p:sp>
      <p:sp>
        <p:nvSpPr>
          <p:cNvPr id="5" name="Content Placeholder 4">
            <a:extLst>
              <a:ext uri="{FF2B5EF4-FFF2-40B4-BE49-F238E27FC236}">
                <a16:creationId xmlns:a16="http://schemas.microsoft.com/office/drawing/2014/main" id="{88D56DFD-EA6F-DF36-9EAC-65BA6CE6F575}"/>
              </a:ext>
            </a:extLst>
          </p:cNvPr>
          <p:cNvSpPr>
            <a:spLocks noGrp="1"/>
          </p:cNvSpPr>
          <p:nvPr>
            <p:ph sz="half" idx="14"/>
          </p:nvPr>
        </p:nvSpPr>
        <p:spPr>
          <a:xfrm>
            <a:off x="5782131" y="2542373"/>
            <a:ext cx="2743200" cy="4012432"/>
          </a:xfrm>
          <a:solidFill>
            <a:schemeClr val="accent1"/>
          </a:solidFill>
        </p:spPr>
        <p:txBody>
          <a:bodyPr>
            <a:normAutofit/>
          </a:bodyPr>
          <a:lstStyle/>
          <a:p>
            <a:pPr marL="0" indent="0" algn="ctr">
              <a:spcBef>
                <a:spcPts val="0"/>
              </a:spcBef>
              <a:spcAft>
                <a:spcPts val="0"/>
              </a:spcAft>
              <a:buNone/>
            </a:pPr>
            <a:r>
              <a:rPr lang="en-US" sz="1800" dirty="0">
                <a:solidFill>
                  <a:schemeClr val="tx1"/>
                </a:solidFill>
              </a:rPr>
              <a:t>Challenges to the missing addresses in the “fabric”</a:t>
            </a:r>
          </a:p>
          <a:p>
            <a:pPr marL="0" indent="0" algn="ctr">
              <a:spcBef>
                <a:spcPts val="0"/>
              </a:spcBef>
              <a:spcAft>
                <a:spcPts val="0"/>
              </a:spcAft>
              <a:buNone/>
            </a:pPr>
            <a:endParaRPr lang="en-US" sz="1800" dirty="0">
              <a:solidFill>
                <a:schemeClr val="tx1"/>
              </a:solidFill>
            </a:endParaRPr>
          </a:p>
          <a:p>
            <a:pPr>
              <a:spcBef>
                <a:spcPts val="0"/>
              </a:spcBef>
              <a:spcAft>
                <a:spcPts val="0"/>
              </a:spcAft>
            </a:pPr>
            <a:r>
              <a:rPr lang="en-US" dirty="0">
                <a:solidFill>
                  <a:schemeClr val="bg1">
                    <a:alpha val="60000"/>
                  </a:schemeClr>
                </a:solidFill>
              </a:rPr>
              <a:t>Challenges had to be submitted by October 30 to impact allocations</a:t>
            </a:r>
          </a:p>
          <a:p>
            <a:pPr>
              <a:spcBef>
                <a:spcPts val="0"/>
              </a:spcBef>
              <a:spcAft>
                <a:spcPts val="0"/>
              </a:spcAft>
            </a:pPr>
            <a:r>
              <a:rPr lang="en-US" dirty="0">
                <a:solidFill>
                  <a:schemeClr val="bg1">
                    <a:alpha val="60000"/>
                  </a:schemeClr>
                </a:solidFill>
              </a:rPr>
              <a:t>ADECA submitted 6,331 challenges in unserved areas, based on review of satellite data</a:t>
            </a:r>
          </a:p>
          <a:p>
            <a:pPr>
              <a:spcBef>
                <a:spcPts val="0"/>
              </a:spcBef>
              <a:spcAft>
                <a:spcPts val="0"/>
              </a:spcAft>
            </a:pPr>
            <a:r>
              <a:rPr lang="en-US" dirty="0">
                <a:solidFill>
                  <a:schemeClr val="bg1">
                    <a:alpha val="60000"/>
                  </a:schemeClr>
                </a:solidFill>
              </a:rPr>
              <a:t>The FCC informed us that most of these were accepted into the updated fabric </a:t>
            </a:r>
          </a:p>
          <a:p>
            <a:endParaRPr lang="en-US" dirty="0"/>
          </a:p>
          <a:p>
            <a:endParaRPr lang="en-US" dirty="0"/>
          </a:p>
        </p:txBody>
      </p:sp>
      <p:sp>
        <p:nvSpPr>
          <p:cNvPr id="6" name="Content Placeholder 5">
            <a:extLst>
              <a:ext uri="{FF2B5EF4-FFF2-40B4-BE49-F238E27FC236}">
                <a16:creationId xmlns:a16="http://schemas.microsoft.com/office/drawing/2014/main" id="{4E965A4C-ABE8-11E0-7059-B158595113DB}"/>
              </a:ext>
            </a:extLst>
          </p:cNvPr>
          <p:cNvSpPr>
            <a:spLocks noGrp="1"/>
          </p:cNvSpPr>
          <p:nvPr>
            <p:ph sz="half" idx="15"/>
          </p:nvPr>
        </p:nvSpPr>
        <p:spPr>
          <a:xfrm>
            <a:off x="8505233" y="2551540"/>
            <a:ext cx="2743200" cy="4003265"/>
          </a:xfrm>
          <a:solidFill>
            <a:schemeClr val="accent1">
              <a:lumMod val="40000"/>
              <a:lumOff val="60000"/>
            </a:schemeClr>
          </a:solidFill>
        </p:spPr>
        <p:txBody>
          <a:bodyPr>
            <a:normAutofit/>
          </a:bodyPr>
          <a:lstStyle/>
          <a:p>
            <a:pPr marL="0" indent="0" algn="ctr">
              <a:lnSpc>
                <a:spcPct val="100000"/>
              </a:lnSpc>
              <a:spcBef>
                <a:spcPts val="0"/>
              </a:spcBef>
              <a:spcAft>
                <a:spcPts val="0"/>
              </a:spcAft>
              <a:buNone/>
            </a:pPr>
            <a:r>
              <a:rPr lang="en-US" sz="1800" dirty="0">
                <a:solidFill>
                  <a:schemeClr val="bg1">
                    <a:lumMod val="65000"/>
                    <a:lumOff val="35000"/>
                  </a:schemeClr>
                </a:solidFill>
              </a:rPr>
              <a:t>Challenges to incorrect data regarding service</a:t>
            </a:r>
          </a:p>
          <a:p>
            <a:pPr marL="0" indent="0" algn="ctr">
              <a:lnSpc>
                <a:spcPct val="100000"/>
              </a:lnSpc>
              <a:spcBef>
                <a:spcPts val="0"/>
              </a:spcBef>
              <a:spcAft>
                <a:spcPts val="0"/>
              </a:spcAft>
              <a:buNone/>
            </a:pPr>
            <a:endParaRPr lang="en-US" sz="1800" dirty="0">
              <a:solidFill>
                <a:schemeClr val="bg1">
                  <a:lumMod val="65000"/>
                  <a:lumOff val="35000"/>
                </a:schemeClr>
              </a:solidFill>
            </a:endParaRPr>
          </a:p>
          <a:p>
            <a:pPr>
              <a:lnSpc>
                <a:spcPct val="100000"/>
              </a:lnSpc>
              <a:spcBef>
                <a:spcPts val="0"/>
              </a:spcBef>
              <a:spcAft>
                <a:spcPts val="0"/>
              </a:spcAft>
            </a:pPr>
            <a:r>
              <a:rPr lang="en-US" dirty="0">
                <a:solidFill>
                  <a:schemeClr val="bg1">
                    <a:alpha val="60000"/>
                  </a:schemeClr>
                </a:solidFill>
              </a:rPr>
              <a:t>Challenges must be submitted by Friday to (possibly) impact allocations</a:t>
            </a:r>
          </a:p>
          <a:p>
            <a:pPr>
              <a:lnSpc>
                <a:spcPct val="100000"/>
              </a:lnSpc>
              <a:spcBef>
                <a:spcPts val="0"/>
              </a:spcBef>
              <a:spcAft>
                <a:spcPts val="0"/>
              </a:spcAft>
            </a:pPr>
            <a:r>
              <a:rPr lang="en-US" dirty="0">
                <a:solidFill>
                  <a:schemeClr val="bg1">
                    <a:alpha val="60000"/>
                  </a:schemeClr>
                </a:solidFill>
              </a:rPr>
              <a:t>Many states have asked for extensions</a:t>
            </a:r>
          </a:p>
          <a:p>
            <a:pPr marL="0" indent="0">
              <a:buNone/>
            </a:pPr>
            <a:endParaRPr lang="en-US" dirty="0"/>
          </a:p>
        </p:txBody>
      </p:sp>
      <p:sp>
        <p:nvSpPr>
          <p:cNvPr id="7" name="Content Placeholder 6">
            <a:extLst>
              <a:ext uri="{FF2B5EF4-FFF2-40B4-BE49-F238E27FC236}">
                <a16:creationId xmlns:a16="http://schemas.microsoft.com/office/drawing/2014/main" id="{2BB6BCD4-77DA-58BA-2342-AABB3510795C}"/>
              </a:ext>
            </a:extLst>
          </p:cNvPr>
          <p:cNvSpPr>
            <a:spLocks noGrp="1"/>
          </p:cNvSpPr>
          <p:nvPr>
            <p:ph sz="half" idx="18"/>
          </p:nvPr>
        </p:nvSpPr>
        <p:spPr>
          <a:xfrm>
            <a:off x="283340" y="1617990"/>
            <a:ext cx="2743199" cy="462013"/>
          </a:xfrm>
          <a:solidFill>
            <a:schemeClr val="accent1">
              <a:lumMod val="75000"/>
            </a:schemeClr>
          </a:solidFill>
        </p:spPr>
        <p:txBody>
          <a:bodyPr/>
          <a:lstStyle/>
          <a:p>
            <a:r>
              <a:rPr lang="en-US" dirty="0">
                <a:solidFill>
                  <a:schemeClr val="tx1"/>
                </a:solidFill>
              </a:rPr>
              <a:t>Alabama Broadband Map</a:t>
            </a:r>
          </a:p>
        </p:txBody>
      </p:sp>
      <p:sp>
        <p:nvSpPr>
          <p:cNvPr id="11" name="TextBox 10">
            <a:extLst>
              <a:ext uri="{FF2B5EF4-FFF2-40B4-BE49-F238E27FC236}">
                <a16:creationId xmlns:a16="http://schemas.microsoft.com/office/drawing/2014/main" id="{213475CB-C951-5F8E-618A-D727903CBBE6}"/>
              </a:ext>
            </a:extLst>
          </p:cNvPr>
          <p:cNvSpPr txBox="1"/>
          <p:nvPr/>
        </p:nvSpPr>
        <p:spPr>
          <a:xfrm>
            <a:off x="304074" y="943276"/>
            <a:ext cx="11352120" cy="369332"/>
          </a:xfrm>
          <a:prstGeom prst="rect">
            <a:avLst/>
          </a:prstGeom>
          <a:noFill/>
        </p:spPr>
        <p:txBody>
          <a:bodyPr wrap="square" rtlCol="0">
            <a:spAutoFit/>
          </a:bodyPr>
          <a:lstStyle/>
          <a:p>
            <a:r>
              <a:rPr lang="en-US" dirty="0"/>
              <a:t>The number of unserved addresses relative to other states will determine how much funding Alabama receives</a:t>
            </a:r>
          </a:p>
        </p:txBody>
      </p:sp>
      <p:sp>
        <p:nvSpPr>
          <p:cNvPr id="12" name="Arrow: Right 11">
            <a:extLst>
              <a:ext uri="{FF2B5EF4-FFF2-40B4-BE49-F238E27FC236}">
                <a16:creationId xmlns:a16="http://schemas.microsoft.com/office/drawing/2014/main" id="{F2068FA6-4341-252F-FA26-1C702F260C92}"/>
              </a:ext>
            </a:extLst>
          </p:cNvPr>
          <p:cNvSpPr/>
          <p:nvPr/>
        </p:nvSpPr>
        <p:spPr>
          <a:xfrm>
            <a:off x="2897204" y="1880402"/>
            <a:ext cx="8874493" cy="88211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FCC map challenge process</a:t>
            </a:r>
          </a:p>
        </p:txBody>
      </p:sp>
    </p:spTree>
    <p:extLst>
      <p:ext uri="{BB962C8B-B14F-4D97-AF65-F5344CB8AC3E}">
        <p14:creationId xmlns:p14="http://schemas.microsoft.com/office/powerpoint/2010/main" val="345587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41D6D4D-423E-43CA-BD1F-B1544268624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56" name="Object 55" hidden="1">
            <a:extLst>
              <a:ext uri="{FF2B5EF4-FFF2-40B4-BE49-F238E27FC236}">
                <a16:creationId xmlns:a16="http://schemas.microsoft.com/office/drawing/2014/main" id="{571DBA7E-7568-45C3-9276-A31F5199CE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6" name="Object 55" hidden="1">
                        <a:extLst>
                          <a:ext uri="{FF2B5EF4-FFF2-40B4-BE49-F238E27FC236}">
                            <a16:creationId xmlns:a16="http://schemas.microsoft.com/office/drawing/2014/main" id="{571DBA7E-7568-45C3-9276-A31F5199CE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61157286-D27C-48D5-B1FD-DD7A6F810126}"/>
              </a:ext>
            </a:extLst>
          </p:cNvPr>
          <p:cNvSpPr>
            <a:spLocks noGrp="1"/>
          </p:cNvSpPr>
          <p:nvPr>
            <p:ph type="title"/>
          </p:nvPr>
        </p:nvSpPr>
        <p:spPr>
          <a:xfrm>
            <a:off x="561976" y="365129"/>
            <a:ext cx="11077573" cy="679454"/>
          </a:xfrm>
        </p:spPr>
        <p:txBody>
          <a:bodyPr vert="horz">
            <a:normAutofit fontScale="90000"/>
          </a:bodyPr>
          <a:lstStyle/>
          <a:p>
            <a:r>
              <a:rPr lang="en-US" dirty="0">
                <a:latin typeface="Calibri" panose="020F0502020204030204" pitchFamily="34" charset="0"/>
                <a:cs typeface="Calibri" panose="020F0502020204030204" pitchFamily="34" charset="0"/>
              </a:rPr>
              <a:t>Summary of TAP, BEAD, &amp; Digital Equity Timelines</a:t>
            </a:r>
          </a:p>
        </p:txBody>
      </p:sp>
      <p:cxnSp>
        <p:nvCxnSpPr>
          <p:cNvPr id="21" name="Straight Connector 20">
            <a:extLst>
              <a:ext uri="{FF2B5EF4-FFF2-40B4-BE49-F238E27FC236}">
                <a16:creationId xmlns:a16="http://schemas.microsoft.com/office/drawing/2014/main" id="{E366315E-95FB-4A78-BC07-AFB7F4E3CFA1}"/>
              </a:ext>
            </a:extLst>
          </p:cNvPr>
          <p:cNvCxnSpPr>
            <a:cxnSpLocks/>
          </p:cNvCxnSpPr>
          <p:nvPr/>
        </p:nvCxnSpPr>
        <p:spPr>
          <a:xfrm flipV="1">
            <a:off x="1025477" y="3351980"/>
            <a:ext cx="10515600" cy="228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686F93-E10E-4767-AEA5-363D18A74716}"/>
              </a:ext>
            </a:extLst>
          </p:cNvPr>
          <p:cNvCxnSpPr>
            <a:cxnSpLocks/>
          </p:cNvCxnSpPr>
          <p:nvPr/>
        </p:nvCxnSpPr>
        <p:spPr>
          <a:xfrm flipV="1">
            <a:off x="1025477" y="4283484"/>
            <a:ext cx="10515600" cy="228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21CF2D-2216-4B04-B198-DE9CEFB739EE}"/>
              </a:ext>
            </a:extLst>
          </p:cNvPr>
          <p:cNvCxnSpPr>
            <a:cxnSpLocks/>
          </p:cNvCxnSpPr>
          <p:nvPr/>
        </p:nvCxnSpPr>
        <p:spPr>
          <a:xfrm flipV="1">
            <a:off x="1025477" y="5003270"/>
            <a:ext cx="10515600" cy="228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C24146F-1B0A-4C47-82CC-FC17490646DC}"/>
              </a:ext>
            </a:extLst>
          </p:cNvPr>
          <p:cNvCxnSpPr>
            <a:cxnSpLocks/>
          </p:cNvCxnSpPr>
          <p:nvPr/>
        </p:nvCxnSpPr>
        <p:spPr>
          <a:xfrm>
            <a:off x="1025477" y="5790656"/>
            <a:ext cx="10515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Content Placeholder 1">
            <a:extLst>
              <a:ext uri="{FF2B5EF4-FFF2-40B4-BE49-F238E27FC236}">
                <a16:creationId xmlns:a16="http://schemas.microsoft.com/office/drawing/2014/main" id="{28DB4FB3-BB14-4176-A465-1EC7A8643924}"/>
              </a:ext>
            </a:extLst>
          </p:cNvPr>
          <p:cNvSpPr>
            <a:spLocks noGrp="1"/>
          </p:cNvSpPr>
          <p:nvPr>
            <p:ph idx="1"/>
          </p:nvPr>
        </p:nvSpPr>
        <p:spPr>
          <a:xfrm>
            <a:off x="1114425" y="2595724"/>
            <a:ext cx="3248612" cy="751840"/>
          </a:xfrm>
        </p:spPr>
        <p:txBody>
          <a:bodyPr anchor="ctr">
            <a:normAutofit/>
          </a:bodyPr>
          <a:lstStyle/>
          <a:p>
            <a:pPr marL="0" indent="0">
              <a:spcBef>
                <a:spcPts val="0"/>
              </a:spcBef>
              <a:buNone/>
            </a:pPr>
            <a:r>
              <a:rPr lang="en-US" sz="1800" dirty="0"/>
              <a:t>Technical Assistance Program</a:t>
            </a:r>
          </a:p>
        </p:txBody>
      </p:sp>
      <p:sp>
        <p:nvSpPr>
          <p:cNvPr id="70" name="Content Placeholder 1">
            <a:extLst>
              <a:ext uri="{FF2B5EF4-FFF2-40B4-BE49-F238E27FC236}">
                <a16:creationId xmlns:a16="http://schemas.microsoft.com/office/drawing/2014/main" id="{077B69D6-18A4-4D37-9841-7E49FE492FFC}"/>
              </a:ext>
            </a:extLst>
          </p:cNvPr>
          <p:cNvSpPr txBox="1">
            <a:spLocks/>
          </p:cNvSpPr>
          <p:nvPr/>
        </p:nvSpPr>
        <p:spPr>
          <a:xfrm>
            <a:off x="1025477" y="3563770"/>
            <a:ext cx="3337560" cy="627868"/>
          </a:xfrm>
          <a:prstGeom prst="rect">
            <a:avLst/>
          </a:prstGeom>
        </p:spPr>
        <p:txBody>
          <a:bodyPr vert="horz" lIns="91440" tIns="45720" rIns="91440" bIns="45720" rtlCol="0" anchor="ctr">
            <a:norm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Wingdings" panose="05000000000000000000" pitchFamily="2" charset="2"/>
              <a:buNone/>
            </a:pPr>
            <a:r>
              <a:rPr lang="en-US" sz="1800" dirty="0"/>
              <a:t>Digital equity planning &amp; programs</a:t>
            </a:r>
          </a:p>
        </p:txBody>
      </p:sp>
      <p:sp>
        <p:nvSpPr>
          <p:cNvPr id="71" name="Content Placeholder 1">
            <a:extLst>
              <a:ext uri="{FF2B5EF4-FFF2-40B4-BE49-F238E27FC236}">
                <a16:creationId xmlns:a16="http://schemas.microsoft.com/office/drawing/2014/main" id="{C99F1B58-0516-4F78-B0F0-B5BA1C0C7CCB}"/>
              </a:ext>
            </a:extLst>
          </p:cNvPr>
          <p:cNvSpPr txBox="1">
            <a:spLocks/>
          </p:cNvSpPr>
          <p:nvPr/>
        </p:nvSpPr>
        <p:spPr>
          <a:xfrm>
            <a:off x="1025477" y="4365747"/>
            <a:ext cx="3337560" cy="625286"/>
          </a:xfrm>
          <a:prstGeom prst="rect">
            <a:avLst/>
          </a:prstGeom>
        </p:spPr>
        <p:txBody>
          <a:bodyPr vert="horz" lIns="91440" tIns="45720" rIns="91440" bIns="45720" rtlCol="0" anchor="ctr">
            <a:norm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Wingdings" panose="05000000000000000000" pitchFamily="2" charset="2"/>
              <a:buNone/>
            </a:pPr>
            <a:r>
              <a:rPr lang="en-US" sz="1800" dirty="0"/>
              <a:t>BEAD planning</a:t>
            </a:r>
          </a:p>
        </p:txBody>
      </p:sp>
      <p:sp>
        <p:nvSpPr>
          <p:cNvPr id="72" name="Content Placeholder 1">
            <a:extLst>
              <a:ext uri="{FF2B5EF4-FFF2-40B4-BE49-F238E27FC236}">
                <a16:creationId xmlns:a16="http://schemas.microsoft.com/office/drawing/2014/main" id="{D73C6C70-44D2-4FAC-A27A-54C6EFC00675}"/>
              </a:ext>
            </a:extLst>
          </p:cNvPr>
          <p:cNvSpPr txBox="1">
            <a:spLocks/>
          </p:cNvSpPr>
          <p:nvPr/>
        </p:nvSpPr>
        <p:spPr>
          <a:xfrm>
            <a:off x="1025477" y="5130213"/>
            <a:ext cx="3337560" cy="622328"/>
          </a:xfrm>
          <a:prstGeom prst="rect">
            <a:avLst/>
          </a:prstGeom>
        </p:spPr>
        <p:txBody>
          <a:bodyPr vert="horz" lIns="91440" tIns="45720" rIns="91440" bIns="45720" rtlCol="0" anchor="ctr">
            <a:norm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Wingdings" panose="05000000000000000000" pitchFamily="2" charset="2"/>
              <a:buNone/>
            </a:pPr>
            <a:r>
              <a:rPr lang="en-US" sz="1800" dirty="0"/>
              <a:t>BEAD grant program</a:t>
            </a:r>
          </a:p>
        </p:txBody>
      </p:sp>
      <p:sp>
        <p:nvSpPr>
          <p:cNvPr id="73" name="Content Placeholder 1">
            <a:extLst>
              <a:ext uri="{FF2B5EF4-FFF2-40B4-BE49-F238E27FC236}">
                <a16:creationId xmlns:a16="http://schemas.microsoft.com/office/drawing/2014/main" id="{0258236E-C367-4E86-BF42-A4F1FA335F00}"/>
              </a:ext>
            </a:extLst>
          </p:cNvPr>
          <p:cNvSpPr txBox="1">
            <a:spLocks/>
          </p:cNvSpPr>
          <p:nvPr/>
        </p:nvSpPr>
        <p:spPr>
          <a:xfrm>
            <a:off x="1025477" y="5805706"/>
            <a:ext cx="3337560" cy="622328"/>
          </a:xfrm>
          <a:prstGeom prst="rect">
            <a:avLst/>
          </a:prstGeom>
        </p:spPr>
        <p:txBody>
          <a:bodyPr vert="horz" lIns="91440" tIns="45720" rIns="91440" bIns="45720" rtlCol="0" anchor="ctr">
            <a:norm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Wingdings" panose="05000000000000000000" pitchFamily="2" charset="2"/>
              <a:buNone/>
            </a:pPr>
            <a:r>
              <a:rPr lang="en-US" sz="1800" dirty="0"/>
              <a:t>BEAD deployment</a:t>
            </a:r>
          </a:p>
        </p:txBody>
      </p:sp>
      <p:sp>
        <p:nvSpPr>
          <p:cNvPr id="55" name="Oval 54">
            <a:extLst>
              <a:ext uri="{FF2B5EF4-FFF2-40B4-BE49-F238E27FC236}">
                <a16:creationId xmlns:a16="http://schemas.microsoft.com/office/drawing/2014/main" id="{A42186FD-0FD2-42E9-A74D-D2DA5E54F1CD}"/>
              </a:ext>
            </a:extLst>
          </p:cNvPr>
          <p:cNvSpPr/>
          <p:nvPr/>
        </p:nvSpPr>
        <p:spPr>
          <a:xfrm>
            <a:off x="606058" y="2722919"/>
            <a:ext cx="365760" cy="36576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dirty="0"/>
              <a:t>1</a:t>
            </a:r>
          </a:p>
        </p:txBody>
      </p:sp>
      <p:sp>
        <p:nvSpPr>
          <p:cNvPr id="57" name="Oval 56">
            <a:extLst>
              <a:ext uri="{FF2B5EF4-FFF2-40B4-BE49-F238E27FC236}">
                <a16:creationId xmlns:a16="http://schemas.microsoft.com/office/drawing/2014/main" id="{23093644-FBC4-4D88-81E7-87783581CE5A}"/>
              </a:ext>
            </a:extLst>
          </p:cNvPr>
          <p:cNvSpPr/>
          <p:nvPr/>
        </p:nvSpPr>
        <p:spPr>
          <a:xfrm>
            <a:off x="606058" y="3586442"/>
            <a:ext cx="365760" cy="36576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b="1" dirty="0"/>
              <a:t>2</a:t>
            </a:r>
          </a:p>
        </p:txBody>
      </p:sp>
      <p:sp>
        <p:nvSpPr>
          <p:cNvPr id="58" name="Oval 57">
            <a:extLst>
              <a:ext uri="{FF2B5EF4-FFF2-40B4-BE49-F238E27FC236}">
                <a16:creationId xmlns:a16="http://schemas.microsoft.com/office/drawing/2014/main" id="{9A5B399A-86D0-42DC-84F2-4C31F404BC91}"/>
              </a:ext>
            </a:extLst>
          </p:cNvPr>
          <p:cNvSpPr/>
          <p:nvPr/>
        </p:nvSpPr>
        <p:spPr>
          <a:xfrm>
            <a:off x="606058" y="4485875"/>
            <a:ext cx="365760" cy="36576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b="1" dirty="0"/>
              <a:t>3</a:t>
            </a:r>
          </a:p>
        </p:txBody>
      </p:sp>
      <p:sp>
        <p:nvSpPr>
          <p:cNvPr id="67" name="Oval 66">
            <a:extLst>
              <a:ext uri="{FF2B5EF4-FFF2-40B4-BE49-F238E27FC236}">
                <a16:creationId xmlns:a16="http://schemas.microsoft.com/office/drawing/2014/main" id="{E5432C85-4359-4F51-B5C1-59A255678E33}"/>
              </a:ext>
            </a:extLst>
          </p:cNvPr>
          <p:cNvSpPr/>
          <p:nvPr/>
        </p:nvSpPr>
        <p:spPr>
          <a:xfrm>
            <a:off x="606058" y="5258497"/>
            <a:ext cx="365760" cy="36576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b="1" dirty="0"/>
              <a:t>4</a:t>
            </a:r>
          </a:p>
        </p:txBody>
      </p:sp>
      <p:sp>
        <p:nvSpPr>
          <p:cNvPr id="68" name="Oval 67">
            <a:extLst>
              <a:ext uri="{FF2B5EF4-FFF2-40B4-BE49-F238E27FC236}">
                <a16:creationId xmlns:a16="http://schemas.microsoft.com/office/drawing/2014/main" id="{6DA8EBB3-9B7D-44FB-8F00-763C66A4B073}"/>
              </a:ext>
            </a:extLst>
          </p:cNvPr>
          <p:cNvSpPr/>
          <p:nvPr/>
        </p:nvSpPr>
        <p:spPr>
          <a:xfrm>
            <a:off x="606058" y="5933990"/>
            <a:ext cx="365760" cy="36576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b="1" dirty="0"/>
              <a:t>5</a:t>
            </a:r>
          </a:p>
        </p:txBody>
      </p:sp>
      <p:sp>
        <p:nvSpPr>
          <p:cNvPr id="76" name="Rectangle 75">
            <a:extLst>
              <a:ext uri="{FF2B5EF4-FFF2-40B4-BE49-F238E27FC236}">
                <a16:creationId xmlns:a16="http://schemas.microsoft.com/office/drawing/2014/main" id="{E386BAEC-9CE8-4B5E-9F25-722C6FCBE1F5}"/>
              </a:ext>
            </a:extLst>
          </p:cNvPr>
          <p:cNvSpPr/>
          <p:nvPr/>
        </p:nvSpPr>
        <p:spPr>
          <a:xfrm>
            <a:off x="4363037" y="1684224"/>
            <a:ext cx="1732963" cy="700976"/>
          </a:xfrm>
          <a:prstGeom prst="rect">
            <a:avLst/>
          </a:prstGeom>
          <a:solidFill>
            <a:schemeClr val="accent2">
              <a:lumMod val="50000"/>
            </a:schemeClr>
          </a:solidFill>
          <a:ln>
            <a:solidFill>
              <a:srgbClr val="37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2023</a:t>
            </a:r>
          </a:p>
          <a:p>
            <a:pPr algn="ctr"/>
            <a:r>
              <a:rPr lang="en-US" dirty="0"/>
              <a:t>Q1-2</a:t>
            </a:r>
          </a:p>
        </p:txBody>
      </p:sp>
      <p:sp>
        <p:nvSpPr>
          <p:cNvPr id="77" name="Rectangle 76">
            <a:extLst>
              <a:ext uri="{FF2B5EF4-FFF2-40B4-BE49-F238E27FC236}">
                <a16:creationId xmlns:a16="http://schemas.microsoft.com/office/drawing/2014/main" id="{D70D6C4D-867A-47CF-B692-68AFBD1A4452}"/>
              </a:ext>
            </a:extLst>
          </p:cNvPr>
          <p:cNvSpPr/>
          <p:nvPr/>
        </p:nvSpPr>
        <p:spPr>
          <a:xfrm>
            <a:off x="6096000" y="1689204"/>
            <a:ext cx="1565709" cy="694729"/>
          </a:xfrm>
          <a:prstGeom prst="rect">
            <a:avLst/>
          </a:prstGeom>
          <a:solidFill>
            <a:schemeClr val="accent2">
              <a:lumMod val="50000"/>
            </a:schemeClr>
          </a:solidFill>
          <a:ln>
            <a:solidFill>
              <a:srgbClr val="37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2023</a:t>
            </a:r>
          </a:p>
          <a:p>
            <a:pPr algn="ctr"/>
            <a:r>
              <a:rPr lang="en-US" dirty="0"/>
              <a:t>Q3-4</a:t>
            </a:r>
          </a:p>
        </p:txBody>
      </p:sp>
      <p:sp>
        <p:nvSpPr>
          <p:cNvPr id="78" name="Rectangle 77">
            <a:extLst>
              <a:ext uri="{FF2B5EF4-FFF2-40B4-BE49-F238E27FC236}">
                <a16:creationId xmlns:a16="http://schemas.microsoft.com/office/drawing/2014/main" id="{DCCF0479-FEB3-49E3-BC21-C4E57F34E9A8}"/>
              </a:ext>
            </a:extLst>
          </p:cNvPr>
          <p:cNvSpPr/>
          <p:nvPr/>
        </p:nvSpPr>
        <p:spPr>
          <a:xfrm>
            <a:off x="7661709" y="1689204"/>
            <a:ext cx="1502490" cy="694729"/>
          </a:xfrm>
          <a:prstGeom prst="rect">
            <a:avLst/>
          </a:prstGeom>
          <a:solidFill>
            <a:schemeClr val="accent2">
              <a:lumMod val="50000"/>
            </a:schemeClr>
          </a:solidFill>
          <a:ln>
            <a:solidFill>
              <a:srgbClr val="37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2024</a:t>
            </a:r>
          </a:p>
          <a:p>
            <a:pPr algn="ctr"/>
            <a:r>
              <a:rPr lang="en-US" dirty="0"/>
              <a:t>Q1-2</a:t>
            </a:r>
          </a:p>
        </p:txBody>
      </p:sp>
      <p:sp>
        <p:nvSpPr>
          <p:cNvPr id="79" name="Rectangle 78">
            <a:extLst>
              <a:ext uri="{FF2B5EF4-FFF2-40B4-BE49-F238E27FC236}">
                <a16:creationId xmlns:a16="http://schemas.microsoft.com/office/drawing/2014/main" id="{1E3E1414-06D3-40FD-909A-CDECD323988D}"/>
              </a:ext>
            </a:extLst>
          </p:cNvPr>
          <p:cNvSpPr/>
          <p:nvPr/>
        </p:nvSpPr>
        <p:spPr>
          <a:xfrm>
            <a:off x="9164199" y="1684224"/>
            <a:ext cx="1188720" cy="694728"/>
          </a:xfrm>
          <a:prstGeom prst="rect">
            <a:avLst/>
          </a:prstGeom>
          <a:solidFill>
            <a:schemeClr val="accent2">
              <a:lumMod val="50000"/>
            </a:schemeClr>
          </a:solidFill>
          <a:ln>
            <a:solidFill>
              <a:srgbClr val="37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2024</a:t>
            </a:r>
          </a:p>
          <a:p>
            <a:pPr algn="ctr"/>
            <a:r>
              <a:rPr lang="en-US" dirty="0"/>
              <a:t>Q3-4</a:t>
            </a:r>
          </a:p>
        </p:txBody>
      </p:sp>
      <p:sp>
        <p:nvSpPr>
          <p:cNvPr id="80" name="Rectangle 79">
            <a:extLst>
              <a:ext uri="{FF2B5EF4-FFF2-40B4-BE49-F238E27FC236}">
                <a16:creationId xmlns:a16="http://schemas.microsoft.com/office/drawing/2014/main" id="{69D34CE3-C3C4-48FB-9A8C-68477F299B3A}"/>
              </a:ext>
            </a:extLst>
          </p:cNvPr>
          <p:cNvSpPr/>
          <p:nvPr/>
        </p:nvSpPr>
        <p:spPr>
          <a:xfrm>
            <a:off x="10352919" y="1689204"/>
            <a:ext cx="1188720" cy="694729"/>
          </a:xfrm>
          <a:prstGeom prst="rect">
            <a:avLst/>
          </a:prstGeom>
          <a:solidFill>
            <a:schemeClr val="accent2">
              <a:lumMod val="50000"/>
            </a:schemeClr>
          </a:solidFill>
          <a:ln>
            <a:solidFill>
              <a:srgbClr val="373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2025 +</a:t>
            </a:r>
          </a:p>
        </p:txBody>
      </p:sp>
      <p:sp>
        <p:nvSpPr>
          <p:cNvPr id="82" name="Arrow: Chevron 81">
            <a:extLst>
              <a:ext uri="{FF2B5EF4-FFF2-40B4-BE49-F238E27FC236}">
                <a16:creationId xmlns:a16="http://schemas.microsoft.com/office/drawing/2014/main" id="{CA7B2484-6FBE-4CB3-9243-377197721FA3}"/>
              </a:ext>
            </a:extLst>
          </p:cNvPr>
          <p:cNvSpPr/>
          <p:nvPr/>
        </p:nvSpPr>
        <p:spPr>
          <a:xfrm>
            <a:off x="4363037" y="2674452"/>
            <a:ext cx="2399713" cy="568409"/>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3" name="Arrow: Chevron 92">
            <a:extLst>
              <a:ext uri="{FF2B5EF4-FFF2-40B4-BE49-F238E27FC236}">
                <a16:creationId xmlns:a16="http://schemas.microsoft.com/office/drawing/2014/main" id="{9200AAD0-084D-4AA4-84D5-1AA856E75483}"/>
              </a:ext>
            </a:extLst>
          </p:cNvPr>
          <p:cNvSpPr/>
          <p:nvPr/>
        </p:nvSpPr>
        <p:spPr>
          <a:xfrm>
            <a:off x="4363037" y="3478923"/>
            <a:ext cx="3612442" cy="729156"/>
          </a:xfrm>
          <a:prstGeom prst="chevr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Planning process</a:t>
            </a:r>
          </a:p>
        </p:txBody>
      </p:sp>
      <p:sp>
        <p:nvSpPr>
          <p:cNvPr id="98" name="Arrow: Chevron 97">
            <a:extLst>
              <a:ext uri="{FF2B5EF4-FFF2-40B4-BE49-F238E27FC236}">
                <a16:creationId xmlns:a16="http://schemas.microsoft.com/office/drawing/2014/main" id="{66B5A629-CCA4-4541-8773-1D0120D03E90}"/>
              </a:ext>
            </a:extLst>
          </p:cNvPr>
          <p:cNvSpPr/>
          <p:nvPr/>
        </p:nvSpPr>
        <p:spPr>
          <a:xfrm>
            <a:off x="7392203" y="5101535"/>
            <a:ext cx="2700196" cy="608146"/>
          </a:xfrm>
          <a:prstGeom prst="chevr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Grant program execution</a:t>
            </a:r>
          </a:p>
        </p:txBody>
      </p:sp>
      <p:sp>
        <p:nvSpPr>
          <p:cNvPr id="99" name="Arrow: Chevron 98">
            <a:extLst>
              <a:ext uri="{FF2B5EF4-FFF2-40B4-BE49-F238E27FC236}">
                <a16:creationId xmlns:a16="http://schemas.microsoft.com/office/drawing/2014/main" id="{D2C17B12-B0A0-481E-A204-6630C88C326D}"/>
              </a:ext>
            </a:extLst>
          </p:cNvPr>
          <p:cNvSpPr/>
          <p:nvPr/>
        </p:nvSpPr>
        <p:spPr>
          <a:xfrm>
            <a:off x="9861576" y="5096963"/>
            <a:ext cx="1990725" cy="603122"/>
          </a:xfrm>
          <a:prstGeom prst="chevr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Final proposal</a:t>
            </a:r>
          </a:p>
        </p:txBody>
      </p:sp>
      <p:sp>
        <p:nvSpPr>
          <p:cNvPr id="103" name="Arrow: Chevron 102">
            <a:extLst>
              <a:ext uri="{FF2B5EF4-FFF2-40B4-BE49-F238E27FC236}">
                <a16:creationId xmlns:a16="http://schemas.microsoft.com/office/drawing/2014/main" id="{F82B0D37-63BF-4CF3-8AB2-C251E986271F}"/>
              </a:ext>
            </a:extLst>
          </p:cNvPr>
          <p:cNvSpPr/>
          <p:nvPr/>
        </p:nvSpPr>
        <p:spPr>
          <a:xfrm>
            <a:off x="10001248" y="5871632"/>
            <a:ext cx="2081875" cy="566928"/>
          </a:xfrm>
          <a:prstGeom prst="chevr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5" name="Title 3">
            <a:extLst>
              <a:ext uri="{FF2B5EF4-FFF2-40B4-BE49-F238E27FC236}">
                <a16:creationId xmlns:a16="http://schemas.microsoft.com/office/drawing/2014/main" id="{02E25B26-B9D9-4ABD-955F-40B1B6E6AE65}"/>
              </a:ext>
            </a:extLst>
          </p:cNvPr>
          <p:cNvSpPr txBox="1">
            <a:spLocks/>
          </p:cNvSpPr>
          <p:nvPr/>
        </p:nvSpPr>
        <p:spPr>
          <a:xfrm>
            <a:off x="8846053" y="66141"/>
            <a:ext cx="3345947" cy="306414"/>
          </a:xfrm>
          <a:prstGeom prst="rect">
            <a:avLst/>
          </a:prstGeom>
        </p:spPr>
        <p:txBody>
          <a:bodyPr vert="horz" lIns="91440" tIns="45720" rIns="91440" bIns="45720" rtlCol="0" anchor="ctr">
            <a:noAutofit/>
          </a:bodyPr>
          <a:lstStyle>
            <a:lvl1pPr algn="l" defTabSz="685800" rtl="0" eaLnBrk="1" latinLnBrk="0" hangingPunct="1">
              <a:lnSpc>
                <a:spcPct val="80000"/>
              </a:lnSpc>
              <a:spcBef>
                <a:spcPct val="0"/>
              </a:spcBef>
              <a:buNone/>
              <a:defRPr sz="3300" kern="1200">
                <a:solidFill>
                  <a:schemeClr val="tx2">
                    <a:lumMod val="50000"/>
                  </a:schemeClr>
                </a:solidFill>
                <a:latin typeface="+mj-lt"/>
                <a:ea typeface="+mj-ea"/>
                <a:cs typeface="+mj-cs"/>
              </a:defRPr>
            </a:lvl1pPr>
          </a:lstStyle>
          <a:p>
            <a:endParaRPr lang="en-US" sz="1200" i="1"/>
          </a:p>
        </p:txBody>
      </p:sp>
      <p:sp>
        <p:nvSpPr>
          <p:cNvPr id="50" name="Arrow: Chevron 49">
            <a:extLst>
              <a:ext uri="{FF2B5EF4-FFF2-40B4-BE49-F238E27FC236}">
                <a16:creationId xmlns:a16="http://schemas.microsoft.com/office/drawing/2014/main" id="{9050513F-E942-2C86-7DC2-05B82CD24993}"/>
              </a:ext>
            </a:extLst>
          </p:cNvPr>
          <p:cNvSpPr/>
          <p:nvPr/>
        </p:nvSpPr>
        <p:spPr>
          <a:xfrm>
            <a:off x="7988192" y="3403518"/>
            <a:ext cx="4094931" cy="339474"/>
          </a:xfrm>
          <a:prstGeom prst="chevr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State programs</a:t>
            </a:r>
          </a:p>
        </p:txBody>
      </p:sp>
      <p:sp>
        <p:nvSpPr>
          <p:cNvPr id="3" name="Arrow: Chevron 2">
            <a:extLst>
              <a:ext uri="{FF2B5EF4-FFF2-40B4-BE49-F238E27FC236}">
                <a16:creationId xmlns:a16="http://schemas.microsoft.com/office/drawing/2014/main" id="{ED5C2F77-3E18-544B-4954-EE1068B655A3}"/>
              </a:ext>
            </a:extLst>
          </p:cNvPr>
          <p:cNvSpPr/>
          <p:nvPr/>
        </p:nvSpPr>
        <p:spPr>
          <a:xfrm>
            <a:off x="10092399" y="3823967"/>
            <a:ext cx="2048059" cy="386941"/>
          </a:xfrm>
          <a:prstGeom prst="chevr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Federal grants</a:t>
            </a:r>
          </a:p>
        </p:txBody>
      </p:sp>
      <p:sp>
        <p:nvSpPr>
          <p:cNvPr id="5" name="Arrow: Chevron 4">
            <a:extLst>
              <a:ext uri="{FF2B5EF4-FFF2-40B4-BE49-F238E27FC236}">
                <a16:creationId xmlns:a16="http://schemas.microsoft.com/office/drawing/2014/main" id="{FD70D731-80E6-EF69-FF17-3426F14F088F}"/>
              </a:ext>
            </a:extLst>
          </p:cNvPr>
          <p:cNvSpPr/>
          <p:nvPr/>
        </p:nvSpPr>
        <p:spPr>
          <a:xfrm>
            <a:off x="4363037" y="4438323"/>
            <a:ext cx="3955928" cy="460864"/>
          </a:xfrm>
          <a:prstGeom prst="chevr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5-Year Plan &amp; Initial Proposal</a:t>
            </a:r>
          </a:p>
        </p:txBody>
      </p:sp>
    </p:spTree>
    <p:extLst>
      <p:ext uri="{BB962C8B-B14F-4D97-AF65-F5344CB8AC3E}">
        <p14:creationId xmlns:p14="http://schemas.microsoft.com/office/powerpoint/2010/main" val="120306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The full annual report can be found on the ADECA website.  </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hlinkClick r:id="rId2"/>
              </a:rPr>
              <a:t>broadband.fund@adeca.alabama.gov</a:t>
            </a:r>
            <a:r>
              <a:rPr lang="en-US" dirty="0"/>
              <a:t> </a:t>
            </a:r>
          </a:p>
          <a:p>
            <a:r>
              <a:rPr lang="en-US" dirty="0">
                <a:hlinkClick r:id="rId3"/>
              </a:rPr>
              <a:t>https://adeca.alabama.gov/broadband/</a:t>
            </a:r>
            <a:r>
              <a:rPr lang="en-US" dirty="0"/>
              <a:t> </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14</a:t>
            </a:fld>
            <a:endParaRPr lang="en-US"/>
          </a:p>
        </p:txBody>
      </p:sp>
      <p:graphicFrame>
        <p:nvGraphicFramePr>
          <p:cNvPr id="10" name="Object 9">
            <a:extLst>
              <a:ext uri="{FF2B5EF4-FFF2-40B4-BE49-F238E27FC236}">
                <a16:creationId xmlns:a16="http://schemas.microsoft.com/office/drawing/2014/main" id="{5819525D-2B4A-444B-A1C1-1611068214BB}"/>
              </a:ext>
            </a:extLst>
          </p:cNvPr>
          <p:cNvGraphicFramePr>
            <a:graphicFrameLocks noChangeAspect="1"/>
          </p:cNvGraphicFramePr>
          <p:nvPr>
            <p:extLst>
              <p:ext uri="{D42A27DB-BD31-4B8C-83A1-F6EECF244321}">
                <p14:modId xmlns:p14="http://schemas.microsoft.com/office/powerpoint/2010/main" val="3547862949"/>
              </p:ext>
            </p:extLst>
          </p:nvPr>
        </p:nvGraphicFramePr>
        <p:xfrm>
          <a:off x="6844806" y="411956"/>
          <a:ext cx="4664075" cy="6034088"/>
        </p:xfrm>
        <a:graphic>
          <a:graphicData uri="http://schemas.openxmlformats.org/presentationml/2006/ole">
            <mc:AlternateContent xmlns:mc="http://schemas.openxmlformats.org/markup-compatibility/2006">
              <mc:Choice xmlns:v="urn:schemas-microsoft-com:vml" Requires="v">
                <p:oleObj name="Acrobat Document" r:id="rId4" imgW="4663405" imgH="6034855" progId="Acrobat.Document.DC">
                  <p:embed/>
                </p:oleObj>
              </mc:Choice>
              <mc:Fallback>
                <p:oleObj name="Acrobat Document" r:id="rId4" imgW="4663405" imgH="6034855" progId="Acrobat.Document.DC">
                  <p:embed/>
                  <p:pic>
                    <p:nvPicPr>
                      <p:cNvPr id="10" name="Object 9">
                        <a:extLst>
                          <a:ext uri="{FF2B5EF4-FFF2-40B4-BE49-F238E27FC236}">
                            <a16:creationId xmlns:a16="http://schemas.microsoft.com/office/drawing/2014/main" id="{5819525D-2B4A-444B-A1C1-1611068214BB}"/>
                          </a:ext>
                        </a:extLst>
                      </p:cNvPr>
                      <p:cNvPicPr/>
                      <p:nvPr/>
                    </p:nvPicPr>
                    <p:blipFill>
                      <a:blip r:embed="rId5"/>
                      <a:stretch>
                        <a:fillRect/>
                      </a:stretch>
                    </p:blipFill>
                    <p:spPr>
                      <a:xfrm>
                        <a:off x="6844806" y="411956"/>
                        <a:ext cx="4664075" cy="6034088"/>
                      </a:xfrm>
                      <a:prstGeom prst="rect">
                        <a:avLst/>
                      </a:prstGeom>
                    </p:spPr>
                  </p:pic>
                </p:oleObj>
              </mc:Fallback>
            </mc:AlternateContent>
          </a:graphicData>
        </a:graphic>
      </p:graphicFrame>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426129"/>
            <a:ext cx="3565524" cy="683580"/>
          </a:xfrm>
        </p:spPr>
        <p:txBody>
          <a:bodyPr/>
          <a:lstStyle/>
          <a:p>
            <a:r>
              <a:rPr lang="en-US" dirty="0"/>
              <a:t>Topics</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1355312"/>
            <a:ext cx="3565525" cy="4737514"/>
          </a:xfrm>
        </p:spPr>
        <p:txBody>
          <a:bodyPr/>
          <a:lstStyle/>
          <a:p>
            <a:r>
              <a:rPr lang="en-US" dirty="0"/>
              <a:t>Annual Report</a:t>
            </a:r>
          </a:p>
          <a:p>
            <a:pPr lvl="1"/>
            <a:r>
              <a:rPr lang="en-US" sz="1800" dirty="0"/>
              <a:t>History</a:t>
            </a:r>
          </a:p>
          <a:p>
            <a:pPr lvl="1"/>
            <a:r>
              <a:rPr lang="en-US" sz="1800" dirty="0"/>
              <a:t>Alabama Broadband Accessibility Fund Basics </a:t>
            </a:r>
          </a:p>
          <a:p>
            <a:pPr lvl="1"/>
            <a:r>
              <a:rPr lang="en-US" sz="1800" dirty="0"/>
              <a:t>Funded Projects</a:t>
            </a:r>
          </a:p>
          <a:p>
            <a:pPr lvl="1"/>
            <a:r>
              <a:rPr lang="en-US" sz="1800" dirty="0"/>
              <a:t>Current Applications</a:t>
            </a:r>
          </a:p>
          <a:p>
            <a:pPr marL="0"/>
            <a:r>
              <a:rPr lang="en-US" dirty="0"/>
              <a:t>Technical Assistance Program, BEAD and Digital Equity</a:t>
            </a:r>
          </a:p>
          <a:p>
            <a:r>
              <a:rPr lang="en-US" dirty="0"/>
              <a:t>Middle Mile</a:t>
            </a:r>
          </a:p>
          <a:p>
            <a:r>
              <a:rPr lang="en-US" dirty="0"/>
              <a:t>Mapping</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History</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1573058780"/>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spTree>
    <p:extLst>
      <p:ext uri="{BB962C8B-B14F-4D97-AF65-F5344CB8AC3E}">
        <p14:creationId xmlns:p14="http://schemas.microsoft.com/office/powerpoint/2010/main" val="262463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22159" y="358206"/>
            <a:ext cx="11097551" cy="786939"/>
          </a:xfrm>
        </p:spPr>
        <p:txBody>
          <a:bodyPr/>
          <a:lstStyle/>
          <a:p>
            <a:r>
              <a:rPr lang="en-US" sz="4000" dirty="0"/>
              <a:t>Alabama Broadband Accessibility Fund Basics </a:t>
            </a:r>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543587" y="1247071"/>
            <a:ext cx="3566160" cy="535354"/>
          </a:xfrm>
        </p:spPr>
        <p:txBody>
          <a:bodyPr/>
          <a:lstStyle/>
          <a:p>
            <a:r>
              <a:rPr lang="en-US" dirty="0"/>
              <a:t>Eligibility</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522159" y="1881276"/>
            <a:ext cx="4943220" cy="4061650"/>
          </a:xfrm>
        </p:spPr>
        <p:txBody>
          <a:bodyPr>
            <a:normAutofit/>
          </a:bodyPr>
          <a:lstStyle/>
          <a:p>
            <a:pPr lvl="0"/>
            <a:r>
              <a:rPr lang="en-US" dirty="0">
                <a:solidFill>
                  <a:srgbClr val="FFFFFF"/>
                </a:solidFill>
              </a:rPr>
              <a:t>Eligible Areas - Unserved with broadband speeds greater than 100/20 in rural areas outside any incorporated city or town with a population of greater than 25,000.</a:t>
            </a:r>
          </a:p>
          <a:p>
            <a:pPr lvl="0"/>
            <a:r>
              <a:rPr lang="en-US" dirty="0">
                <a:solidFill>
                  <a:srgbClr val="FFFFFF"/>
                </a:solidFill>
              </a:rPr>
              <a:t>Eligible Entities - Entities that are cooperatives, corporations, limited liability companies, partnerships, other private business entities, or units of government, which provide broadband services.  An entity is not eligible for a grant unless the entity has submitted, within the one-year period preceding the awarding of the grant, the entity’s broadband service availability information to Alabama’s broadband mapping program.</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6096000" y="1215275"/>
            <a:ext cx="3566160" cy="535354"/>
          </a:xfrm>
        </p:spPr>
        <p:txBody>
          <a:bodyPr/>
          <a:lstStyle/>
          <a:p>
            <a:r>
              <a:rPr lang="en-US" dirty="0"/>
              <a:t>Accountability</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6229605" y="1890888"/>
            <a:ext cx="4943220" cy="4061650"/>
          </a:xfrm>
        </p:spPr>
        <p:txBody>
          <a:bodyPr>
            <a:normAutofit lnSpcReduction="10000"/>
          </a:bodyPr>
          <a:lstStyle/>
          <a:p>
            <a:pPr lvl="0"/>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Progressive </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ompletion: Measured on not more than a quarterly basis, of the approved project. Grants for projects not showing progress may be rescinded.</a:t>
            </a:r>
          </a:p>
          <a:p>
            <a:r>
              <a:rPr lang="en-US" dirty="0">
                <a:solidFill>
                  <a:srgbClr val="FFFFFF"/>
                </a:solidFill>
              </a:rPr>
              <a:t>Reimbursement Program:  ADECA awards funds to the successful applicants before the project commencement; however, ADECA only disburses funds after the project is completed and verified.</a:t>
            </a:r>
          </a:p>
          <a:p>
            <a:r>
              <a:rPr lang="en-US" dirty="0">
                <a:solidFill>
                  <a:srgbClr val="FFFFFF"/>
                </a:solidFill>
              </a:rPr>
              <a:t>Time Requirement: Recipients must complete projects within two years of award. Recipients who demonstrate that the project is progressing may request an extension for up to one year for project delays beyond their control. </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Tree>
    <p:extLst>
      <p:ext uri="{BB962C8B-B14F-4D97-AF65-F5344CB8AC3E}">
        <p14:creationId xmlns:p14="http://schemas.microsoft.com/office/powerpoint/2010/main" val="142054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a:lstStyle/>
          <a:p>
            <a:r>
              <a:rPr lang="en-US" dirty="0"/>
              <a:t>Funded Projects</a:t>
            </a:r>
          </a:p>
        </p:txBody>
      </p:sp>
      <p:graphicFrame>
        <p:nvGraphicFramePr>
          <p:cNvPr id="13" name="Table 13">
            <a:extLst>
              <a:ext uri="{FF2B5EF4-FFF2-40B4-BE49-F238E27FC236}">
                <a16:creationId xmlns:a16="http://schemas.microsoft.com/office/drawing/2014/main" id="{914D6EE3-4782-45C1-A75C-003483879C97}"/>
              </a:ext>
            </a:extLst>
          </p:cNvPr>
          <p:cNvGraphicFramePr>
            <a:graphicFrameLocks noGrp="1"/>
          </p:cNvGraphicFramePr>
          <p:nvPr>
            <p:ph idx="1"/>
            <p:extLst>
              <p:ext uri="{D42A27DB-BD31-4B8C-83A1-F6EECF244321}">
                <p14:modId xmlns:p14="http://schemas.microsoft.com/office/powerpoint/2010/main" val="1128969686"/>
              </p:ext>
            </p:extLst>
          </p:nvPr>
        </p:nvGraphicFramePr>
        <p:xfrm>
          <a:off x="550863" y="2112963"/>
          <a:ext cx="9529763" cy="3600144"/>
        </p:xfrm>
        <a:graphic>
          <a:graphicData uri="http://schemas.openxmlformats.org/drawingml/2006/table">
            <a:tbl>
              <a:tblPr firstRow="1" bandRow="1">
                <a:tableStyleId>{7DF18680-E054-41AD-8BC1-D1AEF772440D}</a:tableStyleId>
              </a:tblPr>
              <a:tblGrid>
                <a:gridCol w="1215793">
                  <a:extLst>
                    <a:ext uri="{9D8B030D-6E8A-4147-A177-3AD203B41FA5}">
                      <a16:colId xmlns:a16="http://schemas.microsoft.com/office/drawing/2014/main" val="562691606"/>
                    </a:ext>
                  </a:extLst>
                </a:gridCol>
                <a:gridCol w="1669002">
                  <a:extLst>
                    <a:ext uri="{9D8B030D-6E8A-4147-A177-3AD203B41FA5}">
                      <a16:colId xmlns:a16="http://schemas.microsoft.com/office/drawing/2014/main" val="306137740"/>
                    </a:ext>
                  </a:extLst>
                </a:gridCol>
                <a:gridCol w="1757779">
                  <a:extLst>
                    <a:ext uri="{9D8B030D-6E8A-4147-A177-3AD203B41FA5}">
                      <a16:colId xmlns:a16="http://schemas.microsoft.com/office/drawing/2014/main" val="3970149589"/>
                    </a:ext>
                  </a:extLst>
                </a:gridCol>
                <a:gridCol w="1718539">
                  <a:extLst>
                    <a:ext uri="{9D8B030D-6E8A-4147-A177-3AD203B41FA5}">
                      <a16:colId xmlns:a16="http://schemas.microsoft.com/office/drawing/2014/main" val="1552287268"/>
                    </a:ext>
                  </a:extLst>
                </a:gridCol>
                <a:gridCol w="1584325">
                  <a:extLst>
                    <a:ext uri="{9D8B030D-6E8A-4147-A177-3AD203B41FA5}">
                      <a16:colId xmlns:a16="http://schemas.microsoft.com/office/drawing/2014/main" val="3637583548"/>
                    </a:ext>
                  </a:extLst>
                </a:gridCol>
                <a:gridCol w="1584325">
                  <a:extLst>
                    <a:ext uri="{9D8B030D-6E8A-4147-A177-3AD203B41FA5}">
                      <a16:colId xmlns:a16="http://schemas.microsoft.com/office/drawing/2014/main" val="1751413396"/>
                    </a:ext>
                  </a:extLst>
                </a:gridCol>
              </a:tblGrid>
              <a:tr h="493344">
                <a:tc>
                  <a:txBody>
                    <a:bodyPr/>
                    <a:lstStyle/>
                    <a:p>
                      <a:pPr algn="ctr"/>
                      <a:r>
                        <a:rPr lang="en-US" dirty="0"/>
                        <a:t>Year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Applications Funded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Grant Amount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Match Amount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Total Passings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Grant Cost per Passing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193002138"/>
                  </a:ext>
                </a:extLst>
              </a:tr>
              <a:tr h="493344">
                <a:tc>
                  <a:txBody>
                    <a:bodyPr/>
                    <a:lstStyle/>
                    <a:p>
                      <a:pPr algn="ctr"/>
                      <a:r>
                        <a:rPr lang="en-US" dirty="0">
                          <a:solidFill>
                            <a:schemeClr val="tx1"/>
                          </a:solidFill>
                        </a:rPr>
                        <a:t>2018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$2,225,918.20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$8,903,672.82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2,933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$758.92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611538"/>
                  </a:ext>
                </a:extLst>
              </a:tr>
              <a:tr h="493344">
                <a:tc>
                  <a:txBody>
                    <a:bodyPr/>
                    <a:lstStyle/>
                    <a:p>
                      <a:pPr algn="ctr"/>
                      <a:r>
                        <a:rPr lang="en-US" dirty="0">
                          <a:solidFill>
                            <a:schemeClr val="tx1"/>
                          </a:solidFill>
                        </a:rPr>
                        <a:t>2019</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$137,234.68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$548,938.72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237</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$579.05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915798"/>
                  </a:ext>
                </a:extLst>
              </a:tr>
              <a:tr h="493344">
                <a:tc>
                  <a:txBody>
                    <a:bodyPr/>
                    <a:lstStyle/>
                    <a:p>
                      <a:pPr algn="ctr"/>
                      <a:r>
                        <a:rPr lang="en-US" dirty="0">
                          <a:solidFill>
                            <a:schemeClr val="tx1"/>
                          </a:solidFill>
                        </a:rPr>
                        <a:t>2020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$17,183,136.58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$37,170,528.11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21,713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$791.38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91047"/>
                  </a:ext>
                </a:extLst>
              </a:tr>
              <a:tr h="493344">
                <a:tc>
                  <a:txBody>
                    <a:bodyPr/>
                    <a:lstStyle/>
                    <a:p>
                      <a:pPr algn="ctr"/>
                      <a:r>
                        <a:rPr lang="en-US" dirty="0">
                          <a:solidFill>
                            <a:schemeClr val="tx1"/>
                          </a:solidFill>
                        </a:rPr>
                        <a:t>2021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$17,954,128.34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$42,009,313.52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21,434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$837.65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269701"/>
                  </a:ext>
                </a:extLst>
              </a:tr>
              <a:tr h="493344">
                <a:tc>
                  <a:txBody>
                    <a:bodyPr/>
                    <a:lstStyle/>
                    <a:p>
                      <a:pPr algn="ctr"/>
                      <a:r>
                        <a:rPr lang="en-US" dirty="0">
                          <a:solidFill>
                            <a:schemeClr val="tx1"/>
                          </a:solidFill>
                        </a:rPr>
                        <a:t>2022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$26,468,966.18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$36,994,116.33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13,589</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$1,947.82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6374818"/>
                  </a:ext>
                </a:extLst>
              </a:tr>
              <a:tr h="493344">
                <a:tc>
                  <a:txBody>
                    <a:bodyPr/>
                    <a:lstStyle/>
                    <a:p>
                      <a:pPr algn="ctr"/>
                      <a:r>
                        <a:rPr lang="en-US" dirty="0">
                          <a:solidFill>
                            <a:schemeClr val="tx1"/>
                          </a:solidFill>
                        </a:rPr>
                        <a:t>Total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solidFill>
                            <a:schemeClr val="tx1"/>
                          </a:solidFill>
                        </a:rPr>
                        <a:t>100</a:t>
                      </a: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$63,969,383.98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$125,626,569.5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59,906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$1,067.83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3825794"/>
                  </a:ext>
                </a:extLst>
              </a:tr>
            </a:tbl>
          </a:graphicData>
        </a:graphic>
      </p:graphicFrame>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spTree>
    <p:extLst>
      <p:ext uri="{BB962C8B-B14F-4D97-AF65-F5344CB8AC3E}">
        <p14:creationId xmlns:p14="http://schemas.microsoft.com/office/powerpoint/2010/main" val="249694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145514"/>
          </a:xfrm>
        </p:spPr>
        <p:txBody>
          <a:bodyPr>
            <a:normAutofit/>
          </a:bodyPr>
          <a:lstStyle/>
          <a:p>
            <a:r>
              <a:rPr lang="en-US" sz="4000" dirty="0"/>
              <a:t>Funded Projects (continued)</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2" y="1833152"/>
            <a:ext cx="11097550" cy="4109774"/>
          </a:xfrm>
        </p:spPr>
        <p:txBody>
          <a:bodyPr/>
          <a:lstStyle/>
          <a:p>
            <a:r>
              <a:rPr lang="en-US" sz="2200" dirty="0">
                <a:solidFill>
                  <a:srgbClr val="FFFFFF"/>
                </a:solidFill>
              </a:rPr>
              <a:t>In order to promote the deployment of grant funds in an inclusive manner that is consistent with the racial, gender, geographic, urban, rural, and economic diversity of the state, ADECA gave additional scoring consideration (10 points) to applicants that provided documentation of certification by the Office of Minority Business Enterprise or otherwise as a Disadvantaged Business Enterprise. </a:t>
            </a:r>
            <a:r>
              <a:rPr lang="en-US" sz="2200" b="1" dirty="0">
                <a:solidFill>
                  <a:srgbClr val="FFFFFF"/>
                </a:solidFill>
              </a:rPr>
              <a:t>To date, five projects have been awarded points in this category</a:t>
            </a:r>
            <a:r>
              <a:rPr lang="en-US" sz="2200" dirty="0">
                <a:solidFill>
                  <a:srgbClr val="FFFFFF"/>
                </a:solidFill>
              </a:rPr>
              <a:t>. </a:t>
            </a:r>
          </a:p>
          <a:p>
            <a:r>
              <a:rPr lang="en-US" sz="2200" dirty="0">
                <a:solidFill>
                  <a:srgbClr val="FFFFFF"/>
                </a:solidFill>
              </a:rPr>
              <a:t> Additionally, to encourage grant applicants to use vendors and subcontractors that have been certified by the Office of Minority Business Enterprise or that are Disadvantaged Business Enterprises, ADECA provided additional scoring consideration (10 points) for applicants identifying such businesses as part of the project. </a:t>
            </a:r>
            <a:r>
              <a:rPr lang="en-US" sz="2200" b="1" dirty="0">
                <a:solidFill>
                  <a:srgbClr val="FFFFFF"/>
                </a:solidFill>
              </a:rPr>
              <a:t>To date, two projects have been awarded points in this category</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134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p:txBody>
          <a:bodyPr/>
          <a:lstStyle/>
          <a:p>
            <a:r>
              <a:rPr lang="en-US" dirty="0"/>
              <a:t>Funded Projects (continued)</a:t>
            </a:r>
          </a:p>
        </p:txBody>
      </p:sp>
      <p:graphicFrame>
        <p:nvGraphicFramePr>
          <p:cNvPr id="9" name="Table 9">
            <a:extLst>
              <a:ext uri="{FF2B5EF4-FFF2-40B4-BE49-F238E27FC236}">
                <a16:creationId xmlns:a16="http://schemas.microsoft.com/office/drawing/2014/main" id="{8446BA2D-41A7-467F-BB47-B9081705BF63}"/>
              </a:ext>
            </a:extLst>
          </p:cNvPr>
          <p:cNvGraphicFramePr>
            <a:graphicFrameLocks noGrp="1"/>
          </p:cNvGraphicFramePr>
          <p:nvPr>
            <p:ph idx="1"/>
            <p:extLst>
              <p:ext uri="{D42A27DB-BD31-4B8C-83A1-F6EECF244321}">
                <p14:modId xmlns:p14="http://schemas.microsoft.com/office/powerpoint/2010/main" val="3973273418"/>
              </p:ext>
            </p:extLst>
          </p:nvPr>
        </p:nvGraphicFramePr>
        <p:xfrm>
          <a:off x="550863" y="2112963"/>
          <a:ext cx="11090276" cy="1483360"/>
        </p:xfrm>
        <a:graphic>
          <a:graphicData uri="http://schemas.openxmlformats.org/drawingml/2006/table">
            <a:tbl>
              <a:tblPr firstRow="1" bandRow="1">
                <a:tableStyleId>{72833802-FEF1-4C79-8D5D-14CF1EAF98D9}</a:tableStyleId>
              </a:tblPr>
              <a:tblGrid>
                <a:gridCol w="2772569">
                  <a:extLst>
                    <a:ext uri="{9D8B030D-6E8A-4147-A177-3AD203B41FA5}">
                      <a16:colId xmlns:a16="http://schemas.microsoft.com/office/drawing/2014/main" val="3513487844"/>
                    </a:ext>
                  </a:extLst>
                </a:gridCol>
                <a:gridCol w="2772569">
                  <a:extLst>
                    <a:ext uri="{9D8B030D-6E8A-4147-A177-3AD203B41FA5}">
                      <a16:colId xmlns:a16="http://schemas.microsoft.com/office/drawing/2014/main" val="2756800812"/>
                    </a:ext>
                  </a:extLst>
                </a:gridCol>
                <a:gridCol w="2772569">
                  <a:extLst>
                    <a:ext uri="{9D8B030D-6E8A-4147-A177-3AD203B41FA5}">
                      <a16:colId xmlns:a16="http://schemas.microsoft.com/office/drawing/2014/main" val="850677057"/>
                    </a:ext>
                  </a:extLst>
                </a:gridCol>
                <a:gridCol w="2772569">
                  <a:extLst>
                    <a:ext uri="{9D8B030D-6E8A-4147-A177-3AD203B41FA5}">
                      <a16:colId xmlns:a16="http://schemas.microsoft.com/office/drawing/2014/main" val="2230628527"/>
                    </a:ext>
                  </a:extLst>
                </a:gridCol>
              </a:tblGrid>
              <a:tr h="370840">
                <a:tc>
                  <a:txBody>
                    <a:bodyPr/>
                    <a:lstStyle/>
                    <a:p>
                      <a:r>
                        <a:rPr lang="en-US" dirty="0"/>
                        <a:t>48 Completed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Projected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Percent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990908"/>
                  </a:ext>
                </a:extLst>
              </a:tr>
              <a:tr h="370840">
                <a:tc>
                  <a:txBody>
                    <a:bodyPr/>
                    <a:lstStyle/>
                    <a:p>
                      <a:r>
                        <a:rPr lang="en-US" dirty="0"/>
                        <a:t>Grant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$15,637,051.18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$13,839,562.54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4663220"/>
                  </a:ext>
                </a:extLst>
              </a:tr>
              <a:tr h="370840">
                <a:tc>
                  <a:txBody>
                    <a:bodyPr/>
                    <a:lstStyle/>
                    <a:p>
                      <a:r>
                        <a:rPr lang="en-US" dirty="0"/>
                        <a:t>New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22,433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3701550"/>
                  </a:ext>
                </a:extLst>
              </a:tr>
              <a:tr h="370840">
                <a:tc>
                  <a:txBody>
                    <a:bodyPr/>
                    <a:lstStyle/>
                    <a:p>
                      <a:r>
                        <a:rPr lang="en-US" dirty="0"/>
                        <a:t>Grant Cost/Service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$755.05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$619.93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554599"/>
                  </a:ext>
                </a:extLst>
              </a:tr>
            </a:tbl>
          </a:graphicData>
        </a:graphic>
      </p:graphicFrame>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p:txBody>
          <a:bodyPr/>
          <a:lstStyle/>
          <a:p>
            <a:fld id="{DBA1B0FB-D917-4C8C-928F-313BD683BF39}" type="slidenum">
              <a:rPr lang="en-US" smtClean="0"/>
              <a:pPr/>
              <a:t>7</a:t>
            </a:fld>
            <a:endParaRPr lang="en-US"/>
          </a:p>
        </p:txBody>
      </p:sp>
    </p:spTree>
    <p:extLst>
      <p:ext uri="{BB962C8B-B14F-4D97-AF65-F5344CB8AC3E}">
        <p14:creationId xmlns:p14="http://schemas.microsoft.com/office/powerpoint/2010/main" val="14100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a:lstStyle/>
          <a:p>
            <a:r>
              <a:rPr lang="en-US" dirty="0"/>
              <a:t>Current Applications </a:t>
            </a:r>
          </a:p>
        </p:txBody>
      </p:sp>
      <p:pic>
        <p:nvPicPr>
          <p:cNvPr id="17" name="Picture Placeholder 16" descr="Mailbox with solid fill">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p:blipFill>
        <p:spPr>
          <a:xfrm>
            <a:off x="870012" y="1653728"/>
            <a:ext cx="1772604" cy="1772604"/>
          </a:xfrm>
        </p:spPr>
      </p:pic>
      <p:pic>
        <p:nvPicPr>
          <p:cNvPr id="36" name="Picture Placeholder 35" descr="Building with solid fill">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a:blip r:embed="rId5">
            <a:extLst>
              <a:ext uri="{96DAC541-7B7A-43D3-8B79-37D633B846F1}">
                <asvg:svgBlip xmlns:asvg="http://schemas.microsoft.com/office/drawing/2016/SVG/main" r:embed="rId6"/>
              </a:ext>
            </a:extLst>
          </a:blip>
          <a:srcRect/>
          <a:stretch/>
        </p:blipFill>
        <p:spPr>
          <a:xfrm>
            <a:off x="8265697" y="1682632"/>
            <a:ext cx="1772604" cy="1772604"/>
          </a:xfrm>
        </p:spPr>
      </p:pic>
      <p:pic>
        <p:nvPicPr>
          <p:cNvPr id="38" name="Picture Placeholder 37" descr="Document with solid fill">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a:stretch/>
        </p:blipFill>
        <p:spPr>
          <a:xfrm>
            <a:off x="4557482" y="1682632"/>
            <a:ext cx="1772604" cy="1772604"/>
          </a:xfrm>
        </p:spPr>
      </p:pic>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870012" y="3781425"/>
            <a:ext cx="2309751" cy="2424066"/>
          </a:xfrm>
        </p:spPr>
        <p:txBody>
          <a:bodyPr/>
          <a:lstStyle/>
          <a:p>
            <a:pPr marL="0" indent="0"/>
            <a:r>
              <a:rPr lang="en-US" sz="1800" dirty="0"/>
              <a:t>Letters of Intent:  The deadline for submitting letters of intent was November 3, 2022. We received 105 eligible LOIs.</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8293423" y="3821587"/>
            <a:ext cx="2217737" cy="2295128"/>
          </a:xfrm>
        </p:spPr>
        <p:txBody>
          <a:bodyPr/>
          <a:lstStyle/>
          <a:p>
            <a:pPr marL="0" indent="0">
              <a:spcBef>
                <a:spcPts val="0"/>
              </a:spcBef>
              <a:spcAft>
                <a:spcPts val="0"/>
              </a:spcAft>
            </a:pPr>
            <a:r>
              <a:rPr lang="en-US" sz="1800" dirty="0"/>
              <a:t>Internet Service Providers:</a:t>
            </a:r>
          </a:p>
          <a:p>
            <a:pPr marL="0" indent="0">
              <a:spcBef>
                <a:spcPts val="0"/>
              </a:spcBef>
              <a:spcAft>
                <a:spcPts val="0"/>
              </a:spcAft>
            </a:pPr>
            <a:r>
              <a:rPr lang="en-US" sz="1800" dirty="0"/>
              <a:t>Applications were received from 22 different ISPs. Awards for the $25 million are expected in the first week of March</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4557482" y="3763206"/>
            <a:ext cx="2358223" cy="2546153"/>
          </a:xfrm>
        </p:spPr>
        <p:txBody>
          <a:bodyPr/>
          <a:lstStyle/>
          <a:p>
            <a:pPr marL="0" indent="0"/>
            <a:r>
              <a:rPr lang="en-US" sz="1800" dirty="0"/>
              <a:t>Applications:          The deadline for submitting applications was January 3, 2023. We received 61 applications by the deadline.</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297987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7" name="Freeform: Shape 2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Oval 2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Shape 29">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32" name="Rectangle 3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6"/>
            <a:ext cx="5645751" cy="1713644"/>
          </a:xfrm>
        </p:spPr>
        <p:txBody>
          <a:bodyPr vert="horz" wrap="square" lIns="0" tIns="0" rIns="0" bIns="0" rtlCol="0" anchor="b" anchorCtr="0">
            <a:normAutofit/>
          </a:bodyPr>
          <a:lstStyle/>
          <a:p>
            <a:pPr>
              <a:lnSpc>
                <a:spcPct val="100000"/>
              </a:lnSpc>
            </a:pPr>
            <a:r>
              <a:rPr lang="en-US" sz="3600" dirty="0"/>
              <a:t>Technical Assistance Program, BEAD and Digital Equity</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2677306"/>
            <a:ext cx="5437187" cy="3415519"/>
          </a:xfrm>
        </p:spPr>
        <p:txBody>
          <a:bodyPr vert="horz" wrap="square" lIns="0" tIns="0" rIns="0" bIns="0" rtlCol="0" anchor="t">
            <a:normAutofit fontScale="92500" lnSpcReduction="10000"/>
          </a:bodyPr>
          <a:lstStyle/>
          <a:p>
            <a:pPr>
              <a:buFont typeface="Arial" panose="020B0604020202020204" pitchFamily="34" charset="0"/>
              <a:buChar char="•"/>
            </a:pPr>
            <a:r>
              <a:rPr lang="en-US" sz="2000" dirty="0"/>
              <a:t>ADECA received a $1 million grant from EDA to provide broadband technical assistance to 10 counties and their cities and towns. Through the Broadband Equity, Access, and Deployment Program and the Digital Equity Program funds from the National Telecommunications and Information Administration, we will reach the remaining 57 counties. These activities will result in county profiles that will inform our required planning documents to NTIA and will allow us to access 100s of millions in additional funding. </a:t>
            </a:r>
          </a:p>
          <a:p>
            <a:pPr>
              <a:buFont typeface="Arial" panose="020B0604020202020204" pitchFamily="34" charset="0"/>
              <a:buChar char="•"/>
            </a:pPr>
            <a:endParaRPr lang="en-US" sz="2000" dirty="0"/>
          </a:p>
        </p:txBody>
      </p:sp>
      <p:pic>
        <p:nvPicPr>
          <p:cNvPr id="10" name="Content Placeholder 8" descr="Map&#10;&#10;Description automatically generated">
            <a:extLst>
              <a:ext uri="{FF2B5EF4-FFF2-40B4-BE49-F238E27FC236}">
                <a16:creationId xmlns:a16="http://schemas.microsoft.com/office/drawing/2014/main" id="{B3394F6E-D66B-4FEC-88F5-42586052BCA6}"/>
              </a:ext>
            </a:extLst>
          </p:cNvPr>
          <p:cNvPicPr>
            <a:picLocks noChangeAspect="1"/>
          </p:cNvPicPr>
          <p:nvPr/>
        </p:nvPicPr>
        <p:blipFill>
          <a:blip r:embed="rId2"/>
          <a:stretch>
            <a:fillRect/>
          </a:stretch>
        </p:blipFill>
        <p:spPr>
          <a:xfrm>
            <a:off x="7107444" y="549275"/>
            <a:ext cx="4348384" cy="5759450"/>
          </a:xfrm>
          <a:custGeom>
            <a:avLst/>
            <a:gdLst/>
            <a:ahLst/>
            <a:cxnLst/>
            <a:rect l="l" t="t" r="r" b="b"/>
            <a:pathLst>
              <a:path w="4713922" h="5759450">
                <a:moveTo>
                  <a:pt x="0" y="0"/>
                </a:moveTo>
                <a:lnTo>
                  <a:pt x="4713922" y="0"/>
                </a:lnTo>
                <a:lnTo>
                  <a:pt x="4713922" y="5759450"/>
                </a:lnTo>
                <a:lnTo>
                  <a:pt x="0" y="5759450"/>
                </a:lnTo>
                <a:close/>
              </a:path>
            </a:pathLst>
          </a:custGeom>
          <a:solidFill>
            <a:srgbClr val="000000">
              <a:alpha val="2000"/>
            </a:srgbClr>
          </a:solidFill>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9</a:t>
            </a:fld>
            <a:endParaRPr lang="en-US">
              <a:solidFill>
                <a:schemeClr val="tx1">
                  <a:alpha val="80000"/>
                </a:schemeClr>
              </a:solidFill>
            </a:endParaRPr>
          </a:p>
        </p:txBody>
      </p:sp>
    </p:spTree>
    <p:extLst>
      <p:ext uri="{BB962C8B-B14F-4D97-AF65-F5344CB8AC3E}">
        <p14:creationId xmlns:p14="http://schemas.microsoft.com/office/powerpoint/2010/main" val="395518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2" ma:contentTypeDescription="Create a new document." ma:contentTypeScope="" ma:versionID="f2691c27c4d3d8d86a57287bda33e3e4">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8e6ae30fa684a8f4a4319245b74a7f16"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d14a2b-0901-4851-9135-e440dd1a60d2">
      <Terms xmlns="http://schemas.microsoft.com/office/infopath/2007/PartnerControls"/>
    </lcf76f155ced4ddcb4097134ff3c332f>
    <TaxCatchAll xmlns="bc761791-33a0-47b7-8145-9d3c2515a3a0" xsi:nil="true"/>
  </documentManagement>
</p:properties>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C35876B9-0B3C-4E7E-AE00-B4BB804B02CF}"/>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5d87095d-ff1e-4808-9408-91d24e4452db"/>
    <ds:schemaRef ds:uri="e5ab66c7-856c-4cc8-ad3c-55c7e68619f9"/>
  </ds:schemaRefs>
</ds:datastoreItem>
</file>

<file path=docMetadata/LabelInfo.xml><?xml version="1.0" encoding="utf-8"?>
<clbl:labelList xmlns:clbl="http://schemas.microsoft.com/office/2020/mipLabelMetadata">
  <clbl:label id="{bedd5d6f-bcfc-46d4-918d-7fb210e57897}" enabled="0" method="" siteId="{bedd5d6f-bcfc-46d4-918d-7fb210e57897}" removed="1"/>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{3C4A3162-6502-4B42-A117-778AA7607A43}tf33713516_win32</Template>
  <TotalTime>942</TotalTime>
  <Words>1103</Words>
  <Application>Microsoft Office PowerPoint</Application>
  <PresentationFormat>Widescreen</PresentationFormat>
  <Paragraphs>180</Paragraphs>
  <Slides>14</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3" baseType="lpstr">
      <vt:lpstr>Arial</vt:lpstr>
      <vt:lpstr>Calibri</vt:lpstr>
      <vt:lpstr>Gill Sans MT</vt:lpstr>
      <vt:lpstr>Symbol</vt:lpstr>
      <vt:lpstr>Walbaum Display</vt:lpstr>
      <vt:lpstr>Wingdings</vt:lpstr>
      <vt:lpstr>3DFloatVTI</vt:lpstr>
      <vt:lpstr>think-cell Slide</vt:lpstr>
      <vt:lpstr>Acrobat Document</vt:lpstr>
      <vt:lpstr>Alabama Digital Expansion Division Annual Report</vt:lpstr>
      <vt:lpstr>Topics</vt:lpstr>
      <vt:lpstr>History</vt:lpstr>
      <vt:lpstr>Alabama Broadband Accessibility Fund Basics </vt:lpstr>
      <vt:lpstr>Funded Projects</vt:lpstr>
      <vt:lpstr>Funded Projects (continued)</vt:lpstr>
      <vt:lpstr>Funded Projects (continued)</vt:lpstr>
      <vt:lpstr>Current Applications </vt:lpstr>
      <vt:lpstr>Technical Assistance Program, BEAD and Digital Equity</vt:lpstr>
      <vt:lpstr>Middle Mile</vt:lpstr>
      <vt:lpstr>Mapping</vt:lpstr>
      <vt:lpstr>Mapping and the BEAD Allocation Process</vt:lpstr>
      <vt:lpstr>Summary of TAP, BEAD, &amp; Digital Equity Timelines</vt:lpstr>
      <vt:lpstr>The full annual report can be found on the ADECA website.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Digital Expansion Division Annual Report</dc:title>
  <dc:creator>Neighbors, Maureen</dc:creator>
  <cp:lastModifiedBy>Neighbors, Maureen</cp:lastModifiedBy>
  <cp:revision>2</cp:revision>
  <dcterms:created xsi:type="dcterms:W3CDTF">2023-01-05T18:42:01Z</dcterms:created>
  <dcterms:modified xsi:type="dcterms:W3CDTF">2023-01-09T19:13:42Z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0x010100685714D625ED474797DB2F14F95CF86E</vt:lpwstr>
  </property>
  <property fmtid="{D5CDD505-2E9C-101B-9397-08002B2CF9AE}" pid="3" name="MediaServiceImageTags">
    <vt:lpwstr/>
  </property>
</Properties>
</file>