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29"/>
  </p:notesMasterIdLst>
  <p:sldIdLst>
    <p:sldId id="288" r:id="rId5"/>
    <p:sldId id="265" r:id="rId6"/>
    <p:sldId id="335" r:id="rId7"/>
    <p:sldId id="296" r:id="rId8"/>
    <p:sldId id="297" r:id="rId9"/>
    <p:sldId id="276" r:id="rId10"/>
    <p:sldId id="330" r:id="rId11"/>
    <p:sldId id="333" r:id="rId12"/>
    <p:sldId id="309" r:id="rId13"/>
    <p:sldId id="305" r:id="rId14"/>
    <p:sldId id="306" r:id="rId15"/>
    <p:sldId id="308" r:id="rId16"/>
    <p:sldId id="311" r:id="rId17"/>
    <p:sldId id="307" r:id="rId18"/>
    <p:sldId id="317" r:id="rId19"/>
    <p:sldId id="286" r:id="rId20"/>
    <p:sldId id="319" r:id="rId21"/>
    <p:sldId id="318" r:id="rId22"/>
    <p:sldId id="322" r:id="rId23"/>
    <p:sldId id="334" r:id="rId24"/>
    <p:sldId id="329" r:id="rId25"/>
    <p:sldId id="301" r:id="rId26"/>
    <p:sldId id="324" r:id="rId27"/>
    <p:sldId id="258"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83479" autoAdjust="0"/>
  </p:normalViewPr>
  <p:slideViewPr>
    <p:cSldViewPr>
      <p:cViewPr varScale="1">
        <p:scale>
          <a:sx n="85" d="100"/>
          <a:sy n="85" d="100"/>
        </p:scale>
        <p:origin x="654" y="90"/>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0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dew, Tammy" userId="b98808bf-1f77-455a-b624-b9ee33bce8ec" providerId="ADAL" clId="{2355D844-C7E7-455A-98F2-7BB95F50B9AC}"/>
    <pc:docChg chg="undo custSel delSld modSld modNotesMaster">
      <pc:chgData name="Perdew, Tammy" userId="b98808bf-1f77-455a-b624-b9ee33bce8ec" providerId="ADAL" clId="{2355D844-C7E7-455A-98F2-7BB95F50B9AC}" dt="2021-04-05T15:36:18.959" v="142" actId="2696"/>
      <pc:docMkLst>
        <pc:docMk/>
      </pc:docMkLst>
      <pc:sldChg chg="modNotesTx">
        <pc:chgData name="Perdew, Tammy" userId="b98808bf-1f77-455a-b624-b9ee33bce8ec" providerId="ADAL" clId="{2355D844-C7E7-455A-98F2-7BB95F50B9AC}" dt="2021-03-15T13:15:08.310" v="131" actId="20577"/>
        <pc:sldMkLst>
          <pc:docMk/>
          <pc:sldMk cId="2860680196" sldId="276"/>
        </pc:sldMkLst>
      </pc:sldChg>
      <pc:sldChg chg="del">
        <pc:chgData name="Perdew, Tammy" userId="b98808bf-1f77-455a-b624-b9ee33bce8ec" providerId="ADAL" clId="{2355D844-C7E7-455A-98F2-7BB95F50B9AC}" dt="2021-04-05T15:35:41.161" v="141" actId="2696"/>
        <pc:sldMkLst>
          <pc:docMk/>
          <pc:sldMk cId="4239365084" sldId="284"/>
        </pc:sldMkLst>
      </pc:sldChg>
      <pc:sldChg chg="modNotesTx">
        <pc:chgData name="Perdew, Tammy" userId="b98808bf-1f77-455a-b624-b9ee33bce8ec" providerId="ADAL" clId="{2355D844-C7E7-455A-98F2-7BB95F50B9AC}" dt="2021-04-05T15:35:32.560" v="140" actId="20577"/>
        <pc:sldMkLst>
          <pc:docMk/>
          <pc:sldMk cId="206341276" sldId="286"/>
        </pc:sldMkLst>
      </pc:sldChg>
      <pc:sldChg chg="del">
        <pc:chgData name="Perdew, Tammy" userId="b98808bf-1f77-455a-b624-b9ee33bce8ec" providerId="ADAL" clId="{2355D844-C7E7-455A-98F2-7BB95F50B9AC}" dt="2021-04-05T15:36:18.959" v="142" actId="2696"/>
        <pc:sldMkLst>
          <pc:docMk/>
          <pc:sldMk cId="3421411601" sldId="287"/>
        </pc:sldMkLst>
      </pc:sldChg>
      <pc:sldChg chg="modSp mod">
        <pc:chgData name="Perdew, Tammy" userId="b98808bf-1f77-455a-b624-b9ee33bce8ec" providerId="ADAL" clId="{2355D844-C7E7-455A-98F2-7BB95F50B9AC}" dt="2021-03-12T18:47:45.439" v="6" actId="20577"/>
        <pc:sldMkLst>
          <pc:docMk/>
          <pc:sldMk cId="4272413589" sldId="296"/>
        </pc:sldMkLst>
        <pc:spChg chg="mod">
          <ac:chgData name="Perdew, Tammy" userId="b98808bf-1f77-455a-b624-b9ee33bce8ec" providerId="ADAL" clId="{2355D844-C7E7-455A-98F2-7BB95F50B9AC}" dt="2021-03-12T18:47:45.439" v="6" actId="20577"/>
          <ac:spMkLst>
            <pc:docMk/>
            <pc:sldMk cId="4272413589" sldId="296"/>
            <ac:spMk id="2" creationId="{00000000-0000-0000-0000-000000000000}"/>
          </ac:spMkLst>
        </pc:spChg>
      </pc:sldChg>
      <pc:sldChg chg="modNotesTx">
        <pc:chgData name="Perdew, Tammy" userId="b98808bf-1f77-455a-b624-b9ee33bce8ec" providerId="ADAL" clId="{2355D844-C7E7-455A-98F2-7BB95F50B9AC}" dt="2021-04-05T15:34:37.688" v="139" actId="20577"/>
        <pc:sldMkLst>
          <pc:docMk/>
          <pc:sldMk cId="3826729800" sldId="324"/>
        </pc:sldMkLst>
      </pc:sldChg>
      <pc:sldChg chg="addSp delSp modSp mod modNotesTx">
        <pc:chgData name="Perdew, Tammy" userId="b98808bf-1f77-455a-b624-b9ee33bce8ec" providerId="ADAL" clId="{2355D844-C7E7-455A-98F2-7BB95F50B9AC}" dt="2021-03-15T13:15:19.581" v="135" actId="20577"/>
        <pc:sldMkLst>
          <pc:docMk/>
          <pc:sldMk cId="615121351" sldId="330"/>
        </pc:sldMkLst>
        <pc:spChg chg="mod">
          <ac:chgData name="Perdew, Tammy" userId="b98808bf-1f77-455a-b624-b9ee33bce8ec" providerId="ADAL" clId="{2355D844-C7E7-455A-98F2-7BB95F50B9AC}" dt="2021-03-12T18:48:22.333" v="8" actId="20577"/>
          <ac:spMkLst>
            <pc:docMk/>
            <pc:sldMk cId="615121351" sldId="330"/>
            <ac:spMk id="12" creationId="{27D5B12B-EBC2-4EC1-8AA2-4A9B6BD877E2}"/>
          </ac:spMkLst>
        </pc:spChg>
        <pc:picChg chg="add mod ord modCrop">
          <ac:chgData name="Perdew, Tammy" userId="b98808bf-1f77-455a-b624-b9ee33bce8ec" providerId="ADAL" clId="{2355D844-C7E7-455A-98F2-7BB95F50B9AC}" dt="2021-03-12T20:05:44.307" v="68" actId="167"/>
          <ac:picMkLst>
            <pc:docMk/>
            <pc:sldMk cId="615121351" sldId="330"/>
            <ac:picMk id="3" creationId="{48D96A20-981D-4DD6-9CD5-C87CE47BE4E5}"/>
          </ac:picMkLst>
        </pc:picChg>
        <pc:picChg chg="del mod">
          <ac:chgData name="Perdew, Tammy" userId="b98808bf-1f77-455a-b624-b9ee33bce8ec" providerId="ADAL" clId="{2355D844-C7E7-455A-98F2-7BB95F50B9AC}" dt="2021-03-12T20:05:30.469" v="45" actId="478"/>
          <ac:picMkLst>
            <pc:docMk/>
            <pc:sldMk cId="615121351" sldId="330"/>
            <ac:picMk id="7" creationId="{FA9DB332-32C7-4BE0-B2C5-3E471EC09C40}"/>
          </ac:picMkLst>
        </pc:picChg>
        <pc:cxnChg chg="mod">
          <ac:chgData name="Perdew, Tammy" userId="b98808bf-1f77-455a-b624-b9ee33bce8ec" providerId="ADAL" clId="{2355D844-C7E7-455A-98F2-7BB95F50B9AC}" dt="2021-03-12T20:06:06.216" v="75" actId="1076"/>
          <ac:cxnSpMkLst>
            <pc:docMk/>
            <pc:sldMk cId="615121351" sldId="330"/>
            <ac:cxnSpMk id="14" creationId="{40346229-F9ED-4DBA-8C27-37837E102E92}"/>
          </ac:cxnSpMkLst>
        </pc:cxnChg>
        <pc:cxnChg chg="mod">
          <ac:chgData name="Perdew, Tammy" userId="b98808bf-1f77-455a-b624-b9ee33bce8ec" providerId="ADAL" clId="{2355D844-C7E7-455A-98F2-7BB95F50B9AC}" dt="2021-03-12T20:06:06.216" v="75" actId="1076"/>
          <ac:cxnSpMkLst>
            <pc:docMk/>
            <pc:sldMk cId="615121351" sldId="330"/>
            <ac:cxnSpMk id="15" creationId="{AF76C012-6E05-417C-829D-0F7142304080}"/>
          </ac:cxnSpMkLst>
        </pc:cxnChg>
      </pc:sldChg>
      <pc:sldChg chg="addSp delSp modSp mod">
        <pc:chgData name="Perdew, Tammy" userId="b98808bf-1f77-455a-b624-b9ee33bce8ec" providerId="ADAL" clId="{2355D844-C7E7-455A-98F2-7BB95F50B9AC}" dt="2021-03-12T21:30:28.014" v="123" actId="20577"/>
        <pc:sldMkLst>
          <pc:docMk/>
          <pc:sldMk cId="243463222" sldId="333"/>
        </pc:sldMkLst>
        <pc:spChg chg="mod">
          <ac:chgData name="Perdew, Tammy" userId="b98808bf-1f77-455a-b624-b9ee33bce8ec" providerId="ADAL" clId="{2355D844-C7E7-455A-98F2-7BB95F50B9AC}" dt="2021-03-12T21:30:28.014" v="123" actId="20577"/>
          <ac:spMkLst>
            <pc:docMk/>
            <pc:sldMk cId="243463222" sldId="333"/>
            <ac:spMk id="6" creationId="{00000000-0000-0000-0000-000000000000}"/>
          </ac:spMkLst>
        </pc:spChg>
        <pc:picChg chg="add mod modCrop">
          <ac:chgData name="Perdew, Tammy" userId="b98808bf-1f77-455a-b624-b9ee33bce8ec" providerId="ADAL" clId="{2355D844-C7E7-455A-98F2-7BB95F50B9AC}" dt="2021-03-12T21:30:17.404" v="119" actId="14100"/>
          <ac:picMkLst>
            <pc:docMk/>
            <pc:sldMk cId="243463222" sldId="333"/>
            <ac:picMk id="3" creationId="{91F102C0-CA20-4114-AB67-9299FD8EDC59}"/>
          </ac:picMkLst>
        </pc:picChg>
        <pc:picChg chg="add del mod">
          <ac:chgData name="Perdew, Tammy" userId="b98808bf-1f77-455a-b624-b9ee33bce8ec" providerId="ADAL" clId="{2355D844-C7E7-455A-98F2-7BB95F50B9AC}" dt="2021-03-12T21:30:07.464" v="107" actId="478"/>
          <ac:picMkLst>
            <pc:docMk/>
            <pc:sldMk cId="243463222" sldId="333"/>
            <ac:picMk id="7" creationId="{5E713FE5-DCDA-45EA-BF20-BB37D88BCB0C}"/>
          </ac:picMkLst>
        </pc:picChg>
      </pc:sldChg>
    </pc:docChg>
  </pc:docChgLst>
  <pc:docChgLst>
    <pc:chgData name="Perkins, Christopher" userId="4fa94863-f139-48d5-ab60-bb1ab7b0147a" providerId="ADAL" clId="{E844CE1C-3B1E-4834-AA3B-17D4120EA7FE}"/>
    <pc:docChg chg="custSel modSld">
      <pc:chgData name="Perkins, Christopher" userId="4fa94863-f139-48d5-ab60-bb1ab7b0147a" providerId="ADAL" clId="{E844CE1C-3B1E-4834-AA3B-17D4120EA7FE}" dt="2021-04-08T15:49:23.731" v="0" actId="33524"/>
      <pc:docMkLst>
        <pc:docMk/>
      </pc:docMkLst>
      <pc:sldChg chg="modNotesTx">
        <pc:chgData name="Perkins, Christopher" userId="4fa94863-f139-48d5-ab60-bb1ab7b0147a" providerId="ADAL" clId="{E844CE1C-3B1E-4834-AA3B-17D4120EA7FE}" dt="2021-04-08T15:49:23.731" v="0" actId="33524"/>
        <pc:sldMkLst>
          <pc:docMk/>
          <pc:sldMk cId="638450200"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4" rIns="93170" bIns="46584"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70" tIns="46584" rIns="93170" bIns="46584" rtlCol="0"/>
          <a:lstStyle>
            <a:lvl1pPr algn="r">
              <a:defRPr sz="1200"/>
            </a:lvl1pPr>
          </a:lstStyle>
          <a:p>
            <a:fld id="{ED0BF371-2446-4B98-99CB-F6AD4D2743E2}" type="datetimeFigureOut">
              <a:rPr lang="en-US" smtClean="0"/>
              <a:pPr/>
              <a:t>4/8/2021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4" rIns="93170" bIns="46584"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0" tIns="46584" rIns="93170" bIns="465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4" rIns="93170"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70" tIns="46584" rIns="93170" bIns="46584" rtlCol="0" anchor="b"/>
          <a:lstStyle>
            <a:lvl1pPr algn="r">
              <a:defRPr sz="1200"/>
            </a:lvl1pPr>
          </a:lstStyle>
          <a:p>
            <a:fld id="{E297F9D5-74BE-490E-ADF1-7EF331020680}" type="slidenum">
              <a:rPr lang="en-US" smtClean="0"/>
              <a:pPr/>
              <a:t>‹#›</a:t>
            </a:fld>
            <a:endParaRPr lang="en-US" dirty="0"/>
          </a:p>
        </p:txBody>
      </p:sp>
    </p:spTree>
    <p:extLst>
      <p:ext uri="{BB962C8B-B14F-4D97-AF65-F5344CB8AC3E}">
        <p14:creationId xmlns:p14="http://schemas.microsoft.com/office/powerpoint/2010/main" val="330089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a:t>
            </a:r>
            <a:r>
              <a:rPr lang="en-US" baseline="0" dirty="0"/>
              <a:t>Project Development, the Impact section of the application is one of the greatest point carriers – 45 points – but like Needs Assessment, it is often lacking.  CDBG projects are about who is benefitting and is this the best use of federal funds. This section really can help a rater determine if this project is meeting the most needs.</a:t>
            </a:r>
          </a:p>
        </p:txBody>
      </p:sp>
      <p:sp>
        <p:nvSpPr>
          <p:cNvPr id="4" name="Slide Number Placeholder 3"/>
          <p:cNvSpPr>
            <a:spLocks noGrp="1"/>
          </p:cNvSpPr>
          <p:nvPr>
            <p:ph type="sldNum" sz="quarter" idx="10"/>
          </p:nvPr>
        </p:nvSpPr>
        <p:spPr/>
        <p:txBody>
          <a:bodyPr/>
          <a:lstStyle/>
          <a:p>
            <a:fld id="{E297F9D5-74BE-490E-ADF1-7EF331020680}" type="slidenum">
              <a:rPr lang="en-US" smtClean="0"/>
              <a:pPr/>
              <a:t>1</a:t>
            </a:fld>
            <a:endParaRPr lang="en-US" dirty="0"/>
          </a:p>
        </p:txBody>
      </p:sp>
    </p:spTree>
    <p:extLst>
      <p:ext uri="{BB962C8B-B14F-4D97-AF65-F5344CB8AC3E}">
        <p14:creationId xmlns:p14="http://schemas.microsoft.com/office/powerpoint/2010/main" val="2670720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have this quaint little town that is growing or simply needs some help in order to continue</a:t>
            </a:r>
            <a:r>
              <a:rPr lang="en-US" baseline="0" dirty="0"/>
              <a:t> to provide its residents with a good quality of life.</a:t>
            </a:r>
          </a:p>
          <a:p>
            <a:endParaRPr lang="en-US" baseline="0" dirty="0"/>
          </a:p>
          <a:p>
            <a:r>
              <a:rPr lang="en-US" baseline="0" dirty="0"/>
              <a:t>You have the Ball Fields, a Public Park, a Senior Center, Churches, government buildings, area businesses, and several neighborhoods.</a:t>
            </a:r>
          </a:p>
          <a:p>
            <a:endParaRPr lang="en-US" baseline="0" dirty="0"/>
          </a:p>
          <a:p>
            <a:r>
              <a:rPr lang="en-US" baseline="0" dirty="0"/>
              <a:t>The town has several potential projects from sewer to water to street paving.</a:t>
            </a:r>
          </a:p>
          <a:p>
            <a:endParaRPr lang="en-US" baseline="0" dirty="0"/>
          </a:p>
          <a:p>
            <a:r>
              <a:rPr lang="en-US" baseline="0" dirty="0"/>
              <a:t>So let’s look at some scenarios from which you will obtain your beneficiaries and make the project stronger.</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10</a:t>
            </a:fld>
            <a:endParaRPr lang="en-US" dirty="0"/>
          </a:p>
        </p:txBody>
      </p:sp>
    </p:spTree>
    <p:extLst>
      <p:ext uri="{BB962C8B-B14F-4D97-AF65-F5344CB8AC3E}">
        <p14:creationId xmlns:p14="http://schemas.microsoft.com/office/powerpoint/2010/main" val="75814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a:t>
            </a:r>
            <a:r>
              <a:rPr lang="en-US" baseline="0" dirty="0"/>
              <a:t> is pretty straight forward. </a:t>
            </a:r>
            <a:r>
              <a:rPr lang="en-US" dirty="0"/>
              <a:t>If Park Place is your target</a:t>
            </a:r>
            <a:r>
              <a:rPr lang="en-US" baseline="0" dirty="0"/>
              <a:t> street even if you do more than one activity, when you look at potential beneficiaries, it is merely the residents on the right and lefts sides of the street. Might not fair well in rating. So …</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11</a:t>
            </a:fld>
            <a:endParaRPr lang="en-US" dirty="0"/>
          </a:p>
        </p:txBody>
      </p:sp>
    </p:spTree>
    <p:extLst>
      <p:ext uri="{BB962C8B-B14F-4D97-AF65-F5344CB8AC3E}">
        <p14:creationId xmlns:p14="http://schemas.microsoft.com/office/powerpoint/2010/main" val="2915885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add</a:t>
            </a:r>
            <a:r>
              <a:rPr lang="en-US" baseline="0" dirty="0"/>
              <a:t> another street and keep it within the project budget? Can the community put enough match in to cover any costs beyond any required match or CDBG funds?</a:t>
            </a:r>
          </a:p>
          <a:p>
            <a:endParaRPr lang="en-US" baseline="0" dirty="0"/>
          </a:p>
          <a:p>
            <a:r>
              <a:rPr lang="en-US" baseline="0" dirty="0"/>
              <a:t>If so, look what was just added … residential direct beneficiaries were increased by about a third and quite a few secondary beneficiaries were added such as area businesses and the Senior Center. This makes for a much more appealing project and a better investment of CDBG funds.</a:t>
            </a:r>
          </a:p>
          <a:p>
            <a:endParaRPr lang="en-US" baseline="0" dirty="0"/>
          </a:p>
          <a:p>
            <a:r>
              <a:rPr lang="en-US" baseline="0" dirty="0"/>
              <a:t>Note that although Boardwalk Boulevard runs next to the apartments, these residents cannot be counted as beneficiaries because access to the apartment complex is achieved by another street, and water and sewer lines are also parallel to the other street.</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12</a:t>
            </a:fld>
            <a:endParaRPr lang="en-US" dirty="0"/>
          </a:p>
        </p:txBody>
      </p:sp>
    </p:spTree>
    <p:extLst>
      <p:ext uri="{BB962C8B-B14F-4D97-AF65-F5344CB8AC3E}">
        <p14:creationId xmlns:p14="http://schemas.microsoft.com/office/powerpoint/2010/main" val="3940540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this further. Perhaps</a:t>
            </a:r>
            <a:r>
              <a:rPr lang="en-US" baseline="0" dirty="0"/>
              <a:t> two more streets could be added to the project area.</a:t>
            </a:r>
          </a:p>
          <a:p>
            <a:endParaRPr lang="en-US" baseline="0" dirty="0"/>
          </a:p>
          <a:p>
            <a:r>
              <a:rPr lang="en-US" baseline="0" dirty="0"/>
              <a:t>Now that you’re working on Application Avenue and Olia Avenue, numerous secondary beneficiaries are added to the project area, including that apartment complex you might have tried to add to the last example. This scenario really can make the most of the funds if this is within the overall project budget.</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13</a:t>
            </a:fld>
            <a:endParaRPr lang="en-US" dirty="0"/>
          </a:p>
        </p:txBody>
      </p:sp>
    </p:spTree>
    <p:extLst>
      <p:ext uri="{BB962C8B-B14F-4D97-AF65-F5344CB8AC3E}">
        <p14:creationId xmlns:p14="http://schemas.microsoft.com/office/powerpoint/2010/main" val="2762852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one more example. So far, all of the project</a:t>
            </a:r>
            <a:r>
              <a:rPr lang="en-US" baseline="0" dirty="0"/>
              <a:t> areas were adjacent and, therefore, meeting the 51% LMI threshold </a:t>
            </a:r>
            <a:r>
              <a:rPr lang="en-US" baseline="0"/>
              <a:t>is simpler.</a:t>
            </a:r>
            <a:endParaRPr lang="en-US" baseline="0" dirty="0"/>
          </a:p>
          <a:p>
            <a:endParaRPr lang="en-US" baseline="0" dirty="0"/>
          </a:p>
          <a:p>
            <a:r>
              <a:rPr lang="en-US" baseline="0" dirty="0"/>
              <a:t>However, if you have two potential projects areas, EACH must meet the 51% LMI threshold. Once done, please refer to the Application Manual for more information on final beneficiary calculations.</a:t>
            </a:r>
          </a:p>
          <a:p>
            <a:endParaRPr lang="en-US" baseline="0" dirty="0"/>
          </a:p>
          <a:p>
            <a:r>
              <a:rPr lang="en-US" baseline="0" dirty="0"/>
              <a:t>Note of caution… location of beneficiaries is important.  For example, a City water system wants to extend water lines that go into a rural area.  At least 70% of the beneficiaries must be located in the incorporated area for it to be a City application.  If more than 30% of beneficiaries are outside the incorporated area, it should be submitted as a joint application with the County -- meaning both the City and County are required to meet the 51% LMI threshold.  Whichever has the majority of beneficiaries must submit the application.  </a:t>
            </a:r>
          </a:p>
          <a:p>
            <a:endParaRPr lang="en-US" baseline="0" dirty="0"/>
          </a:p>
          <a:p>
            <a:r>
              <a:rPr lang="en-US" baseline="0" dirty="0"/>
              <a:t>Although it’s the City’s system, the beneficiaries extend into the rural County…  it’s not who supplies the benefit, it’s who receives it that counts.</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14</a:t>
            </a:fld>
            <a:endParaRPr lang="en-US" dirty="0"/>
          </a:p>
        </p:txBody>
      </p:sp>
    </p:spTree>
    <p:extLst>
      <p:ext uri="{BB962C8B-B14F-4D97-AF65-F5344CB8AC3E}">
        <p14:creationId xmlns:p14="http://schemas.microsoft.com/office/powerpoint/2010/main" val="54614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gloss over any</a:t>
            </a:r>
            <a:r>
              <a:rPr lang="en-US" baseline="0" dirty="0"/>
              <a:t> additional beneficiaries or benefits that could impact your project especially if the beneficiary count is not very high. </a:t>
            </a:r>
          </a:p>
          <a:p>
            <a:endParaRPr lang="en-US" baseline="0" dirty="0"/>
          </a:p>
          <a:p>
            <a:r>
              <a:rPr lang="en-US" baseline="0" dirty="0"/>
              <a:t>Be sure to include survey maps and tally sheets that correspond CORRECTLY from names and addresses to street names! We do review these closely if a site visit is warranted.</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15</a:t>
            </a:fld>
            <a:endParaRPr lang="en-US" dirty="0"/>
          </a:p>
        </p:txBody>
      </p:sp>
    </p:spTree>
    <p:extLst>
      <p:ext uri="{BB962C8B-B14F-4D97-AF65-F5344CB8AC3E}">
        <p14:creationId xmlns:p14="http://schemas.microsoft.com/office/powerpoint/2010/main" val="24165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87">
              <a:defRPr/>
            </a:pPr>
            <a:r>
              <a:rPr lang="en-US" dirty="0"/>
              <a:t>Next, the Project Beneficiary Table.</a:t>
            </a:r>
          </a:p>
          <a:p>
            <a:pPr defTabSz="912887">
              <a:defRPr/>
            </a:pPr>
            <a:endParaRPr lang="en-US" dirty="0"/>
          </a:p>
          <a:p>
            <a:pPr defTabSz="912887">
              <a:defRPr/>
            </a:pPr>
            <a:r>
              <a:rPr lang="en-US" dirty="0"/>
              <a:t>Note that this form is for DIRECT Beneficiaries ONLY.  Do not include secondary beneficiaries – such as church members or business employees – on this form.</a:t>
            </a:r>
          </a:p>
          <a:p>
            <a:pPr defTabSz="914349">
              <a:defRPr/>
            </a:pPr>
            <a:endParaRPr lang="en-US" dirty="0"/>
          </a:p>
          <a:p>
            <a:pPr defTabSz="914349">
              <a:defRPr/>
            </a:pPr>
            <a:r>
              <a:rPr lang="en-US" dirty="0"/>
              <a:t>The key is to remember that the TOTAL</a:t>
            </a:r>
            <a:r>
              <a:rPr lang="en-US" baseline="0" dirty="0"/>
              <a:t> PEOPLE in the top table must equal the total of the TOTAL PEOPLE per activity in the bottom table.</a:t>
            </a:r>
            <a:endParaRPr lang="en-US" dirty="0"/>
          </a:p>
          <a:p>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16</a:t>
            </a:fld>
            <a:endParaRPr lang="en-US" dirty="0"/>
          </a:p>
        </p:txBody>
      </p:sp>
    </p:spTree>
    <p:extLst>
      <p:ext uri="{BB962C8B-B14F-4D97-AF65-F5344CB8AC3E}">
        <p14:creationId xmlns:p14="http://schemas.microsoft.com/office/powerpoint/2010/main" val="119270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87">
              <a:defRPr/>
            </a:pPr>
            <a:r>
              <a:rPr lang="en-US" dirty="0">
                <a:latin typeface="Arial" panose="020B0604020202020204" pitchFamily="34" charset="0"/>
                <a:cs typeface="Arial" panose="020B0604020202020204" pitchFamily="34" charset="0"/>
              </a:rPr>
              <a:t>Remember, Hispanic is an ethnicity and not a race.  This number is PART of the total race count and not added to the total number of each race.</a:t>
            </a:r>
          </a:p>
          <a:p>
            <a:pPr defTabSz="912887">
              <a:defRPr/>
            </a:pPr>
            <a:endParaRPr lang="en-US" dirty="0">
              <a:latin typeface="Arial" panose="020B0604020202020204" pitchFamily="34" charset="0"/>
              <a:cs typeface="Arial" panose="020B0604020202020204" pitchFamily="34" charset="0"/>
            </a:endParaRPr>
          </a:p>
          <a:p>
            <a:pPr defTabSz="912887">
              <a:defRPr/>
            </a:pPr>
            <a:r>
              <a:rPr lang="en-US" dirty="0">
                <a:latin typeface="Arial" panose="020B0604020202020204" pitchFamily="34" charset="0"/>
                <a:cs typeface="Arial" panose="020B0604020202020204" pitchFamily="34" charset="0"/>
              </a:rPr>
              <a:t>Also Female Head of Household is defined as:  A married or unmarried female who maintains a household for a dependent, or non-dependent relative, and provides more than half of the dependent's financial support. Dependent: A member of the family (except foster children and foster adults) other than the family head or spouse, who is under 18 years of age, or is a person with a disability, or is a full-time student.  Therefore, if a household has only one female resident, there is NO female head of household, because there are no dependents in the home.</a:t>
            </a:r>
          </a:p>
          <a:p>
            <a:pPr defTabSz="912887">
              <a:defRPr/>
            </a:pPr>
            <a:endParaRPr lang="en-US" dirty="0">
              <a:latin typeface="Arial" panose="020B0604020202020204" pitchFamily="34" charset="0"/>
              <a:cs typeface="Arial" panose="020B0604020202020204" pitchFamily="34" charset="0"/>
            </a:endParaRPr>
          </a:p>
          <a:p>
            <a:pPr defTabSz="912887">
              <a:defRPr/>
            </a:pPr>
            <a:r>
              <a:rPr lang="en-US" dirty="0">
                <a:latin typeface="Arial" panose="020B0604020202020204" pitchFamily="34" charset="0"/>
                <a:cs typeface="Arial" panose="020B0604020202020204" pitchFamily="34" charset="0"/>
              </a:rPr>
              <a:t>Do not forget to include Number of Disabled.</a:t>
            </a:r>
          </a:p>
        </p:txBody>
      </p:sp>
      <p:sp>
        <p:nvSpPr>
          <p:cNvPr id="4" name="Slide Number Placeholder 3"/>
          <p:cNvSpPr>
            <a:spLocks noGrp="1"/>
          </p:cNvSpPr>
          <p:nvPr>
            <p:ph type="sldNum" sz="quarter" idx="10"/>
          </p:nvPr>
        </p:nvSpPr>
        <p:spPr/>
        <p:txBody>
          <a:bodyPr/>
          <a:lstStyle/>
          <a:p>
            <a:fld id="{E297F9D5-74BE-490E-ADF1-7EF331020680}" type="slidenum">
              <a:rPr lang="en-US" smtClean="0"/>
              <a:pPr/>
              <a:t>17</a:t>
            </a:fld>
            <a:endParaRPr lang="en-US" dirty="0"/>
          </a:p>
        </p:txBody>
      </p:sp>
    </p:spTree>
    <p:extLst>
      <p:ext uri="{BB962C8B-B14F-4D97-AF65-F5344CB8AC3E}">
        <p14:creationId xmlns:p14="http://schemas.microsoft.com/office/powerpoint/2010/main" val="245779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moving on from the Project Beneficiary Table, h</a:t>
            </a:r>
            <a:r>
              <a:rPr lang="en-US" dirty="0"/>
              <a:t>ere is an example of one with multiple</a:t>
            </a:r>
            <a:r>
              <a:rPr lang="en-US" baseline="0" dirty="0"/>
              <a:t> activities. Even if the sewer and water activities are taking place in the same project area, meaning some beneficiaries are getting both benefits, be sure to list them separately since they are different activities.</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18</a:t>
            </a:fld>
            <a:endParaRPr lang="en-US" dirty="0"/>
          </a:p>
        </p:txBody>
      </p:sp>
    </p:spTree>
    <p:extLst>
      <p:ext uri="{BB962C8B-B14F-4D97-AF65-F5344CB8AC3E}">
        <p14:creationId xmlns:p14="http://schemas.microsoft.com/office/powerpoint/2010/main" val="3104232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let’s briefly discuss the Urgency or Criticalness of the project as well as life expectancy:</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19</a:t>
            </a:fld>
            <a:endParaRPr lang="en-US" dirty="0"/>
          </a:p>
        </p:txBody>
      </p:sp>
    </p:spTree>
    <p:extLst>
      <p:ext uri="{BB962C8B-B14F-4D97-AF65-F5344CB8AC3E}">
        <p14:creationId xmlns:p14="http://schemas.microsoft.com/office/powerpoint/2010/main" val="127704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a:t>
            </a:r>
            <a:r>
              <a:rPr lang="en-US" baseline="0" dirty="0"/>
              <a:t> Raters for Small City, Large City and County Funds specifically look for the following six criteria in detailed form.  I will also briefly discuss the Cost/Benefit Ratio since that involves beneficiaries.</a:t>
            </a:r>
          </a:p>
          <a:p>
            <a:endParaRPr lang="en-US" baseline="0" dirty="0"/>
          </a:p>
          <a:p>
            <a:r>
              <a:rPr lang="en-US" baseline="0" dirty="0"/>
              <a:t>Please keep in mind that although Community Enhancement is rated on a different point scale, the same information is expected to be included in those projects in order to bring the strongest ones to the top of the final rating selection. More often in Community Enhancement applications, the beneficiaries are Limited Clientele as mentioned earlier or considered a town-wide project.</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2</a:t>
            </a:fld>
            <a:endParaRPr lang="en-US" dirty="0"/>
          </a:p>
        </p:txBody>
      </p:sp>
    </p:spTree>
    <p:extLst>
      <p:ext uri="{BB962C8B-B14F-4D97-AF65-F5344CB8AC3E}">
        <p14:creationId xmlns:p14="http://schemas.microsoft.com/office/powerpoint/2010/main" val="4199028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Urgency and Criticalness really do matter. A couple of examples of critical need: residents who do not have access to potable water; residents who have sewage backing up into their homes.</a:t>
            </a:r>
          </a:p>
          <a:p>
            <a:endParaRPr lang="en-US" baseline="0" dirty="0"/>
          </a:p>
          <a:p>
            <a:r>
              <a:rPr lang="en-US" baseline="0" dirty="0"/>
              <a:t>On site visits, we are observant. If the project involves drainage because storm water is flooding people’s homes, and we view the project area and find the drainage system overgrown or full of debris and litter, we will question:  1) if lack of maintenance caused the problem and 2) will it be an ongoing problem if the project is funded.  The condition and amount of potholes in streets may raise similar maintenance questions.  We need to know that the communities seeking help are doing the most with what they have and will appreciate the CDBG funds if awarded. </a:t>
            </a:r>
          </a:p>
          <a:p>
            <a:endParaRPr lang="en-US" baseline="0" dirty="0"/>
          </a:p>
          <a:p>
            <a:r>
              <a:rPr lang="en-US" baseline="0" dirty="0"/>
              <a:t>Life expectancy is important. We need to know that this project will have the longevity expected.  An engineer with know this and include it in the Preliminary Engineering report. </a:t>
            </a:r>
            <a:endParaRPr lang="en-US" dirty="0"/>
          </a:p>
        </p:txBody>
      </p:sp>
      <p:sp>
        <p:nvSpPr>
          <p:cNvPr id="4" name="Slide Number Placeholder 3"/>
          <p:cNvSpPr>
            <a:spLocks noGrp="1"/>
          </p:cNvSpPr>
          <p:nvPr>
            <p:ph type="sldNum" sz="quarter" idx="5"/>
          </p:nvPr>
        </p:nvSpPr>
        <p:spPr/>
        <p:txBody>
          <a:bodyPr/>
          <a:lstStyle/>
          <a:p>
            <a:fld id="{E297F9D5-74BE-490E-ADF1-7EF331020680}" type="slidenum">
              <a:rPr lang="en-US" smtClean="0"/>
              <a:pPr/>
              <a:t>20</a:t>
            </a:fld>
            <a:endParaRPr lang="en-US" dirty="0"/>
          </a:p>
        </p:txBody>
      </p:sp>
    </p:spTree>
    <p:extLst>
      <p:ext uri="{BB962C8B-B14F-4D97-AF65-F5344CB8AC3E}">
        <p14:creationId xmlns:p14="http://schemas.microsoft.com/office/powerpoint/2010/main" val="4076936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 quick overview of what is expected</a:t>
            </a:r>
            <a:r>
              <a:rPr lang="en-US" baseline="0" dirty="0"/>
              <a:t> when completing the Fund Usage &amp; Benefit Table</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21</a:t>
            </a:fld>
            <a:endParaRPr lang="en-US" dirty="0"/>
          </a:p>
        </p:txBody>
      </p:sp>
    </p:spTree>
    <p:extLst>
      <p:ext uri="{BB962C8B-B14F-4D97-AF65-F5344CB8AC3E}">
        <p14:creationId xmlns:p14="http://schemas.microsoft.com/office/powerpoint/2010/main" val="2125368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CDBG raters make the final decision on whether or not a project becomes Comprehensive when it involves more than two activities. It depends on costs of activities and whether or not one is a necessary part of another activity. For example, street repairs might be secondary to sewer rehab. Therefore, if your projects involves multiple activities, list each in its respective line item.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Engineering is a separate line item in Budgets, Estimates, etc.  </a:t>
            </a:r>
            <a:r>
              <a:rPr lang="en-US" u="sng" dirty="0"/>
              <a:t>However</a:t>
            </a:r>
            <a:r>
              <a:rPr lang="en-US" dirty="0"/>
              <a:t>, for the purpose of this form only, Engineering is included in the Total Activity Cost in order to figure the Cost/Benefit Ratio.  It is NOT to be included</a:t>
            </a:r>
            <a:r>
              <a:rPr lang="en-US" baseline="0" dirty="0"/>
              <a:t> in the “other” line which is used for things such as demolition, streetscape, etc. </a:t>
            </a:r>
          </a:p>
          <a:p>
            <a:endParaRPr lang="en-US" baseline="0" dirty="0"/>
          </a:p>
          <a:p>
            <a:r>
              <a:rPr lang="en-US" dirty="0"/>
              <a:t>For CDBG Activity Cost, a level ratio base of $4,000 for all public facilities, $8,500 for housing, and $14,500 for relocation has been established.  Applicants with ratios at or below these levels for each activity will receive maximum rating points.</a:t>
            </a:r>
          </a:p>
        </p:txBody>
      </p:sp>
      <p:sp>
        <p:nvSpPr>
          <p:cNvPr id="4" name="Slide Number Placeholder 3"/>
          <p:cNvSpPr>
            <a:spLocks noGrp="1"/>
          </p:cNvSpPr>
          <p:nvPr>
            <p:ph type="sldNum" sz="quarter" idx="10"/>
          </p:nvPr>
        </p:nvSpPr>
        <p:spPr/>
        <p:txBody>
          <a:bodyPr/>
          <a:lstStyle/>
          <a:p>
            <a:fld id="{E297F9D5-74BE-490E-ADF1-7EF331020680}" type="slidenum">
              <a:rPr lang="en-US" smtClean="0"/>
              <a:pPr/>
              <a:t>22</a:t>
            </a:fld>
            <a:endParaRPr lang="en-US" dirty="0"/>
          </a:p>
        </p:txBody>
      </p:sp>
    </p:spTree>
    <p:extLst>
      <p:ext uri="{BB962C8B-B14F-4D97-AF65-F5344CB8AC3E}">
        <p14:creationId xmlns:p14="http://schemas.microsoft.com/office/powerpoint/2010/main" val="2159487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covered all criteria.</a:t>
            </a:r>
          </a:p>
          <a:p>
            <a:endParaRPr lang="en-US" dirty="0"/>
          </a:p>
          <a:p>
            <a:endParaRPr lang="en-US" dirty="0"/>
          </a:p>
          <a:p>
            <a:endParaRPr lang="en-US" dirty="0"/>
          </a:p>
          <a:p>
            <a:r>
              <a:rPr lang="en-US" dirty="0"/>
              <a:t>The Application Manual can be found</a:t>
            </a:r>
            <a:r>
              <a:rPr lang="en-US" baseline="0" dirty="0"/>
              <a:t> online. Please be patient as we will be updating the website to the 2021 information as soon as possible.</a:t>
            </a:r>
          </a:p>
          <a:p>
            <a:endParaRPr lang="en-US" baseline="0" dirty="0"/>
          </a:p>
          <a:p>
            <a:r>
              <a:rPr lang="en-US" baseline="0" dirty="0"/>
              <a:t>We will be sure these presentations are published online, as well.</a:t>
            </a:r>
          </a:p>
          <a:p>
            <a:endParaRPr lang="en-US" baseline="0" dirty="0"/>
          </a:p>
          <a:p>
            <a:r>
              <a:rPr lang="en-US" baseline="0" dirty="0"/>
              <a:t>For the Impact section, please refer to Tabs 3 and 4 then, of course, the applicable tab for the type of application you will be submitting will be found in Tab 5, 6, 7 or 8.</a:t>
            </a:r>
            <a:endParaRPr lang="en-US" dirty="0"/>
          </a:p>
          <a:p>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23</a:t>
            </a:fld>
            <a:endParaRPr lang="en-US" dirty="0"/>
          </a:p>
        </p:txBody>
      </p:sp>
    </p:spTree>
    <p:extLst>
      <p:ext uri="{BB962C8B-B14F-4D97-AF65-F5344CB8AC3E}">
        <p14:creationId xmlns:p14="http://schemas.microsoft.com/office/powerpoint/2010/main" val="34836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24</a:t>
            </a:fld>
            <a:endParaRPr lang="en-US" dirty="0"/>
          </a:p>
        </p:txBody>
      </p:sp>
    </p:spTree>
    <p:extLst>
      <p:ext uri="{BB962C8B-B14F-4D97-AF65-F5344CB8AC3E}">
        <p14:creationId xmlns:p14="http://schemas.microsoft.com/office/powerpoint/2010/main" val="381814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 does this project impact the beneficiary’s life, well-being, health, safety, time, finances?  Be specific.  The remaining 5 criteria support, clarify and back up what’s stated in this section.</a:t>
            </a:r>
          </a:p>
          <a:p>
            <a:endParaRPr lang="en-US" baseline="0" dirty="0"/>
          </a:p>
          <a:p>
            <a:endParaRPr lang="en-US" dirty="0"/>
          </a:p>
        </p:txBody>
      </p:sp>
      <p:sp>
        <p:nvSpPr>
          <p:cNvPr id="4" name="Slide Number Placeholder 3"/>
          <p:cNvSpPr>
            <a:spLocks noGrp="1"/>
          </p:cNvSpPr>
          <p:nvPr>
            <p:ph type="sldNum" sz="quarter" idx="5"/>
          </p:nvPr>
        </p:nvSpPr>
        <p:spPr/>
        <p:txBody>
          <a:bodyPr/>
          <a:lstStyle/>
          <a:p>
            <a:fld id="{E297F9D5-74BE-490E-ADF1-7EF331020680}" type="slidenum">
              <a:rPr lang="en-US" smtClean="0"/>
              <a:pPr/>
              <a:t>3</a:t>
            </a:fld>
            <a:endParaRPr lang="en-US" dirty="0"/>
          </a:p>
        </p:txBody>
      </p:sp>
    </p:spTree>
    <p:extLst>
      <p:ext uri="{BB962C8B-B14F-4D97-AF65-F5344CB8AC3E}">
        <p14:creationId xmlns:p14="http://schemas.microsoft.com/office/powerpoint/2010/main" val="7372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Letter Number 22 explains how to establish LMI.</a:t>
            </a:r>
          </a:p>
          <a:p>
            <a:endParaRPr lang="en-US" dirty="0"/>
          </a:p>
          <a:p>
            <a:r>
              <a:rPr lang="en-US" dirty="0"/>
              <a:t>If the project is town-wide and your community is at least</a:t>
            </a:r>
            <a:r>
              <a:rPr lang="en-US" baseline="0" dirty="0"/>
              <a:t> </a:t>
            </a:r>
            <a:r>
              <a:rPr lang="en-US" dirty="0"/>
              <a:t>51% LMI (per the HUD LMI Summary Data</a:t>
            </a:r>
            <a:r>
              <a:rPr lang="en-US" baseline="0" dirty="0"/>
              <a:t> for Alabama Cities and Counties found in Tab 3 of the manual) then you can use the HUD Adjusted Census Data to determine the beneficiaries. Keep in mind that you will need to then use the Excel document found on the CDBG website to determine the breakdown of very low, low, moderate, and high incomes for the Project Beneficiary Table.  I will address the Project Beneficiary Table in more detail later.</a:t>
            </a:r>
          </a:p>
          <a:p>
            <a:endParaRPr lang="en-US" baseline="0" dirty="0"/>
          </a:p>
          <a:p>
            <a:pPr defTabSz="912887">
              <a:defRPr/>
            </a:pPr>
            <a:r>
              <a:rPr lang="en-US" baseline="0" dirty="0"/>
              <a:t>If it is believed that the community is at least 51% LMI and that is not what is listed in the table then an Income Survey can be done.</a:t>
            </a:r>
          </a:p>
          <a:p>
            <a:pPr defTabSz="912887">
              <a:defRPr/>
            </a:pPr>
            <a:endParaRPr lang="en-US" baseline="0" dirty="0"/>
          </a:p>
          <a:p>
            <a:pPr defTabSz="912887">
              <a:defRPr/>
            </a:pPr>
            <a:r>
              <a:rPr lang="en-US" baseline="0" dirty="0"/>
              <a:t>An Income Survey is also required for individual project areas, which are not considered town-wide. Keep in mind that if there is more than one project area and these are not adjacent then each area must meet the 51% LMI threshold. I will give some examples of project areas in a few minutes.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4</a:t>
            </a:fld>
            <a:endParaRPr lang="en-US" dirty="0"/>
          </a:p>
        </p:txBody>
      </p:sp>
    </p:spTree>
    <p:extLst>
      <p:ext uri="{BB962C8B-B14F-4D97-AF65-F5344CB8AC3E}">
        <p14:creationId xmlns:p14="http://schemas.microsoft.com/office/powerpoint/2010/main" val="292036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r>
              <a:rPr lang="en-US" dirty="0"/>
              <a:t>As just mentioned, Tab 3 includes</a:t>
            </a:r>
            <a:r>
              <a:rPr lang="en-US" baseline="0" dirty="0"/>
              <a:t> the 2020 HUD chart of LMI percentages for each Alabama City, Town and County.</a:t>
            </a:r>
            <a:endParaRPr lang="en-US" dirty="0"/>
          </a:p>
          <a:p>
            <a:endParaRPr lang="en-US" dirty="0"/>
          </a:p>
          <a:p>
            <a:r>
              <a:rPr lang="en-US" dirty="0"/>
              <a:t>For example,</a:t>
            </a:r>
            <a:r>
              <a:rPr lang="en-US" baseline="0" dirty="0"/>
              <a:t> the two highlighted in green meet the 51% LMI threshold and an income survey is not required.</a:t>
            </a:r>
          </a:p>
          <a:p>
            <a:endParaRPr lang="en-US" baseline="0" dirty="0"/>
          </a:p>
          <a:p>
            <a:r>
              <a:rPr lang="en-US" baseline="0" dirty="0"/>
              <a:t>The two pink cities are close enough that an Income Survey might show that the current population does meet the 51% LMI threshold. There might be some that are even lower that could qualify if an Income Survey is conducted.</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5</a:t>
            </a:fld>
            <a:endParaRPr lang="en-US" dirty="0"/>
          </a:p>
        </p:txBody>
      </p:sp>
    </p:spTree>
    <p:extLst>
      <p:ext uri="{BB962C8B-B14F-4D97-AF65-F5344CB8AC3E}">
        <p14:creationId xmlns:p14="http://schemas.microsoft.com/office/powerpoint/2010/main" val="276983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a:t>
            </a:r>
            <a:r>
              <a:rPr lang="en-US" baseline="0" dirty="0"/>
              <a:t> in mind that if</a:t>
            </a:r>
            <a:r>
              <a:rPr lang="en-US" dirty="0"/>
              <a:t> an application has been previously</a:t>
            </a:r>
            <a:r>
              <a:rPr lang="en-US" baseline="0" dirty="0"/>
              <a:t> submitted, those income surveys can still be used up to three years, but these should be checked again for any changes in possible beneficiaries and adjustments made to the current application. There could be more vacant houses or more/fewer beneficiaries. </a:t>
            </a:r>
          </a:p>
          <a:p>
            <a:endParaRPr lang="en-US" baseline="0" dirty="0"/>
          </a:p>
          <a:p>
            <a:r>
              <a:rPr lang="en-US" baseline="0" dirty="0"/>
              <a:t>For 2021 Applications that do not have a previous survey, the 2020 CDBG Income Limits may be used until the 2021 CDBG Income Limits become available. </a:t>
            </a:r>
          </a:p>
          <a:p>
            <a:endParaRPr lang="en-US" baseline="0" dirty="0"/>
          </a:p>
          <a:p>
            <a:r>
              <a:rPr lang="en-US" baseline="0" dirty="0"/>
              <a:t>The Income Survey shown in this slide is under Tab 4. There are other helpful forms located in this section as well.</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6</a:t>
            </a:fld>
            <a:endParaRPr lang="en-US" dirty="0"/>
          </a:p>
        </p:txBody>
      </p:sp>
    </p:spTree>
    <p:extLst>
      <p:ext uri="{BB962C8B-B14F-4D97-AF65-F5344CB8AC3E}">
        <p14:creationId xmlns:p14="http://schemas.microsoft.com/office/powerpoint/2010/main" val="1162272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r>
              <a:rPr lang="en-US" dirty="0"/>
              <a:t>NOTE:  This is the 2020 information, and it is greatly condensed to fit on this slide. The limits go up to an 8-person household.  Also, please make sure to use the CDBG income limits (not Section 8 or Home).</a:t>
            </a:r>
          </a:p>
          <a:p>
            <a:endParaRPr lang="en-US" dirty="0"/>
          </a:p>
          <a:p>
            <a:r>
              <a:rPr lang="en-US" dirty="0"/>
              <a:t>When looking at the</a:t>
            </a:r>
            <a:r>
              <a:rPr lang="en-US" baseline="0" dirty="0"/>
              <a:t> Income Limits, </a:t>
            </a:r>
            <a:r>
              <a:rPr lang="en-US" dirty="0"/>
              <a:t>you will see, there are 4 income categories. F</a:t>
            </a:r>
            <a:r>
              <a:rPr lang="en-US" baseline="0" dirty="0"/>
              <a:t>or our survey purposes, delete the 60% Limits columns.</a:t>
            </a:r>
          </a:p>
          <a:p>
            <a:endParaRPr lang="en-US" baseline="0" dirty="0"/>
          </a:p>
          <a:p>
            <a:r>
              <a:rPr lang="en-US" dirty="0"/>
              <a:t>Then make the following changes:</a:t>
            </a:r>
          </a:p>
          <a:p>
            <a:endParaRPr lang="en-US" dirty="0"/>
          </a:p>
          <a:p>
            <a:r>
              <a:rPr lang="en-US" dirty="0"/>
              <a:t>Lim30 </a:t>
            </a:r>
            <a:r>
              <a:rPr lang="en-US" baseline="0" dirty="0"/>
              <a:t>= Very Low Income</a:t>
            </a:r>
          </a:p>
          <a:p>
            <a:endParaRPr lang="en-US" baseline="0" dirty="0"/>
          </a:p>
          <a:p>
            <a:r>
              <a:rPr lang="en-US" baseline="0" dirty="0"/>
              <a:t>Lim50 = Low Income</a:t>
            </a:r>
          </a:p>
          <a:p>
            <a:endParaRPr lang="en-US" baseline="0" dirty="0"/>
          </a:p>
          <a:p>
            <a:r>
              <a:rPr lang="en-US" baseline="0" dirty="0"/>
              <a:t>Lim80 = Moderate Income</a:t>
            </a:r>
          </a:p>
          <a:p>
            <a:endParaRPr lang="en-US" baseline="0" dirty="0"/>
          </a:p>
          <a:p>
            <a:r>
              <a:rPr lang="en-US" baseline="0" dirty="0"/>
              <a:t>Over Lim80 = High Income</a:t>
            </a:r>
            <a:endParaRPr lang="en-US" dirty="0"/>
          </a:p>
          <a:p>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7</a:t>
            </a:fld>
            <a:endParaRPr lang="en-US" dirty="0"/>
          </a:p>
        </p:txBody>
      </p:sp>
    </p:spTree>
    <p:extLst>
      <p:ext uri="{BB962C8B-B14F-4D97-AF65-F5344CB8AC3E}">
        <p14:creationId xmlns:p14="http://schemas.microsoft.com/office/powerpoint/2010/main" val="247451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Income Surveys are completed</a:t>
            </a:r>
            <a:r>
              <a:rPr lang="en-US" baseline="0" dirty="0"/>
              <a:t>, collected and tallied, please refer to Policy Letter Number 22 to decide if you must utilize a Methodology to determine your final beneficiary numbers in order to complete the Project Beneficiary Table.  Include your Survey Methodology in the application.  </a:t>
            </a:r>
          </a:p>
          <a:p>
            <a:endParaRPr lang="en-US" baseline="0" dirty="0"/>
          </a:p>
          <a:p>
            <a:r>
              <a:rPr lang="en-US" baseline="0" dirty="0"/>
              <a:t>For Limited Clientele activities, please include how you determined the number of beneficiaries.  For example, a Community Enhancement application for building a new Senior Center states 100 beneficiaries.  Is that the number of Seniors registered at the old Senior Center?  Is that the number of seniors in the City determined by the HUD Adjusted Census? </a:t>
            </a:r>
          </a:p>
          <a:p>
            <a:endParaRPr lang="en-US" baseline="0" dirty="0"/>
          </a:p>
          <a:p>
            <a:r>
              <a:rPr lang="en-US" baseline="0" dirty="0"/>
              <a:t>Before we get to the Project Beneficiary Table, let’s look at a few examples of project areas when determining beneficiaries.</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8</a:t>
            </a:fld>
            <a:endParaRPr lang="en-US" dirty="0"/>
          </a:p>
        </p:txBody>
      </p:sp>
    </p:spTree>
    <p:extLst>
      <p:ext uri="{BB962C8B-B14F-4D97-AF65-F5344CB8AC3E}">
        <p14:creationId xmlns:p14="http://schemas.microsoft.com/office/powerpoint/2010/main" val="1436130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the</a:t>
            </a:r>
            <a:r>
              <a:rPr lang="en-US" baseline="0" dirty="0"/>
              <a:t> upcoming examples of project areas, keep in mind that we are also trying to determine the Directness of Benefit and the Evidence of Secondary Benefits.</a:t>
            </a:r>
            <a:endParaRPr lang="en-US" dirty="0"/>
          </a:p>
        </p:txBody>
      </p:sp>
      <p:sp>
        <p:nvSpPr>
          <p:cNvPr id="4" name="Slide Number Placeholder 3"/>
          <p:cNvSpPr>
            <a:spLocks noGrp="1"/>
          </p:cNvSpPr>
          <p:nvPr>
            <p:ph type="sldNum" sz="quarter" idx="10"/>
          </p:nvPr>
        </p:nvSpPr>
        <p:spPr/>
        <p:txBody>
          <a:bodyPr/>
          <a:lstStyle/>
          <a:p>
            <a:fld id="{E297F9D5-74BE-490E-ADF1-7EF331020680}" type="slidenum">
              <a:rPr lang="en-US" smtClean="0"/>
              <a:pPr/>
              <a:t>9</a:t>
            </a:fld>
            <a:endParaRPr lang="en-US" dirty="0"/>
          </a:p>
        </p:txBody>
      </p:sp>
    </p:spTree>
    <p:extLst>
      <p:ext uri="{BB962C8B-B14F-4D97-AF65-F5344CB8AC3E}">
        <p14:creationId xmlns:p14="http://schemas.microsoft.com/office/powerpoint/2010/main" val="253814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C89CF3-381A-4658-8485-5F4DABB7CF9F}" type="datetimeFigureOut">
              <a:rPr lang="en-US" smtClean="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1899377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C89CF3-381A-4658-8485-5F4DABB7CF9F}" type="datetimeFigureOut">
              <a:rPr lang="en-US" smtClean="0"/>
              <a:pPr/>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58853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1C89CF3-381A-4658-8485-5F4DABB7CF9F}" type="datetimeFigureOut">
              <a:rPr lang="en-US" smtClean="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870837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1C89CF3-381A-4658-8485-5F4DABB7CF9F}" type="datetimeFigureOut">
              <a:rPr lang="en-US" smtClean="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771539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C89CF3-381A-4658-8485-5F4DABB7CF9F}" type="datetimeFigureOut">
              <a:rPr lang="en-US" smtClean="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93334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1C89CF3-381A-4658-8485-5F4DABB7CF9F}" type="datetimeFigureOut">
              <a:rPr lang="en-US" smtClean="0"/>
              <a:pPr/>
              <a:t>4/8/2021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1283493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1C89CF3-381A-4658-8485-5F4DABB7CF9F}" type="datetimeFigureOut">
              <a:rPr lang="en-US" smtClean="0"/>
              <a:pPr/>
              <a:t>4/8/2021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4013235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C89CF3-381A-4658-8485-5F4DABB7CF9F}" type="datetimeFigureOut">
              <a:rPr lang="en-US" smtClean="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3721145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C89CF3-381A-4658-8485-5F4DABB7CF9F}" type="datetimeFigureOut">
              <a:rPr lang="en-US" smtClean="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50902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1C89CF3-381A-4658-8485-5F4DABB7CF9F}" type="datetimeFigureOut">
              <a:rPr lang="en-US" smtClean="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90461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C89CF3-381A-4658-8485-5F4DABB7CF9F}" type="datetimeFigureOut">
              <a:rPr lang="en-US" smtClean="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30415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C89CF3-381A-4658-8485-5F4DABB7CF9F}" type="datetimeFigureOut">
              <a:rPr lang="en-US" smtClean="0"/>
              <a:pPr/>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286737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C89CF3-381A-4658-8485-5F4DABB7CF9F}" type="datetimeFigureOut">
              <a:rPr lang="en-US" smtClean="0"/>
              <a:pPr/>
              <a:t>4/8/2021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422916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1C89CF3-381A-4658-8485-5F4DABB7CF9F}" type="datetimeFigureOut">
              <a:rPr lang="en-US" smtClean="0"/>
              <a:pPr/>
              <a:t>4/8/2021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1713162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1C89CF3-381A-4658-8485-5F4DABB7CF9F}" type="datetimeFigureOut">
              <a:rPr lang="en-US" smtClean="0"/>
              <a:pPr/>
              <a:t>4/8/2021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410573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1C89CF3-381A-4658-8485-5F4DABB7CF9F}" type="datetimeFigureOut">
              <a:rPr lang="en-US" smtClean="0"/>
              <a:pPr/>
              <a:t>4/8/2021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2853206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C89CF3-381A-4658-8485-5F4DABB7CF9F}" type="datetimeFigureOut">
              <a:rPr lang="en-US" smtClean="0"/>
              <a:pPr/>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176667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1C89CF3-381A-4658-8485-5F4DABB7CF9F}" type="datetimeFigureOut">
              <a:rPr lang="en-US" smtClean="0"/>
              <a:pPr/>
              <a:t>4/8/2021</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2AA2834-F898-4896-9B10-E3C67A48D1DD}" type="slidenum">
              <a:rPr lang="en-US" smtClean="0"/>
              <a:pPr/>
              <a:t>‹#›</a:t>
            </a:fld>
            <a:endParaRPr lang="en-US" dirty="0"/>
          </a:p>
        </p:txBody>
      </p:sp>
    </p:spTree>
    <p:extLst>
      <p:ext uri="{BB962C8B-B14F-4D97-AF65-F5344CB8AC3E}">
        <p14:creationId xmlns:p14="http://schemas.microsoft.com/office/powerpoint/2010/main" val="1378749537"/>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839200" cy="1295400"/>
          </a:xfrm>
        </p:spPr>
        <p:txBody>
          <a:bodyPr/>
          <a:lstStyle/>
          <a:p>
            <a:r>
              <a:rPr lang="en-US" sz="2800" b="1" dirty="0">
                <a:latin typeface="Bookman Old Style" pitchFamily="18" charset="0"/>
              </a:rPr>
              <a:t>Application Workshop</a:t>
            </a:r>
            <a:br>
              <a:rPr lang="en-US" sz="2800" b="1" dirty="0">
                <a:latin typeface="Bookman Old Style" pitchFamily="18" charset="0"/>
              </a:rPr>
            </a:br>
            <a:r>
              <a:rPr sz="2800" b="1" dirty="0">
                <a:latin typeface="Bookman Old Style" pitchFamily="18" charset="0"/>
              </a:rPr>
              <a:t>PY20</a:t>
            </a:r>
            <a:r>
              <a:rPr lang="en-US" sz="2800" b="1" dirty="0">
                <a:latin typeface="Bookman Old Style" pitchFamily="18" charset="0"/>
              </a:rPr>
              <a:t>21</a:t>
            </a:r>
            <a:r>
              <a:rPr sz="2800" b="1" dirty="0">
                <a:latin typeface="Bookman Old Style" pitchFamily="18" charset="0"/>
              </a:rPr>
              <a:t> ALABAMA CDBG PROGRAM</a:t>
            </a:r>
            <a:endParaRPr lang="en-US" sz="2800" dirty="0">
              <a:latin typeface="Bookman Old Style" pitchFamily="18" charset="0"/>
            </a:endParaRPr>
          </a:p>
        </p:txBody>
      </p:sp>
      <p:sp>
        <p:nvSpPr>
          <p:cNvPr id="3" name="Subtitle 2"/>
          <p:cNvSpPr>
            <a:spLocks noGrp="1"/>
          </p:cNvSpPr>
          <p:nvPr>
            <p:ph type="subTitle" idx="1"/>
          </p:nvPr>
        </p:nvSpPr>
        <p:spPr>
          <a:xfrm>
            <a:off x="304800" y="4495800"/>
            <a:ext cx="8839200" cy="1219200"/>
          </a:xfrm>
        </p:spPr>
        <p:txBody>
          <a:bodyPr>
            <a:noAutofit/>
          </a:bodyPr>
          <a:lstStyle/>
          <a:p>
            <a:pPr algn="ctr"/>
            <a:r>
              <a:rPr lang="en-US" sz="8000" b="1" spc="2000" dirty="0">
                <a:solidFill>
                  <a:schemeClr val="tx1"/>
                </a:solidFill>
                <a:effectLst>
                  <a:outerShdw blurRad="38100" dist="38100" dir="2700000" algn="tl">
                    <a:srgbClr val="000000">
                      <a:alpha val="43137"/>
                    </a:srgbClr>
                  </a:outerShdw>
                </a:effectLst>
                <a:latin typeface="Bookman Old Style" pitchFamily="18" charset="0"/>
              </a:rPr>
              <a:t>IMPACT</a:t>
            </a:r>
            <a:endParaRPr lang="en-US" sz="8000" b="1" cap="small" spc="1000" dirty="0">
              <a:latin typeface="Bookman Old Style" pitchFamily="18" charset="0"/>
            </a:endParaRPr>
          </a:p>
        </p:txBody>
      </p:sp>
      <p:sp>
        <p:nvSpPr>
          <p:cNvPr id="4" name="Title 1"/>
          <p:cNvSpPr txBox="1">
            <a:spLocks/>
          </p:cNvSpPr>
          <p:nvPr/>
        </p:nvSpPr>
        <p:spPr>
          <a:xfrm>
            <a:off x="0" y="2895600"/>
            <a:ext cx="9144000" cy="1676400"/>
          </a:xfrm>
          <a:prstGeom prst="rect">
            <a:avLst/>
          </a:prstGeom>
        </p:spPr>
        <p:txBody>
          <a:bodyPr vert="horz" lIns="91440" tIns="45720" rIns="91440" bIns="45720" rtlCol="0" anchor="b">
            <a:noAutofit/>
          </a:bodyPr>
          <a:lstStyle>
            <a:lvl1pPr algn="l" defTabSz="457207"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a:latin typeface="Arial Narrow" pitchFamily="34" charset="0"/>
              </a:rPr>
              <a:t>County, Large City, Small City</a:t>
            </a:r>
            <a:br>
              <a:rPr lang="en-US" sz="3600" b="1" dirty="0">
                <a:latin typeface="Arial Narrow" pitchFamily="34" charset="0"/>
              </a:rPr>
            </a:br>
            <a:r>
              <a:rPr lang="en-US" sz="3600" b="1" dirty="0">
                <a:latin typeface="Arial Narrow" pitchFamily="34" charset="0"/>
              </a:rPr>
              <a:t>and Community Enhancement </a:t>
            </a:r>
            <a:endParaRPr lang="en-US" sz="3600" dirty="0">
              <a:latin typeface="Bookman Old Style" pitchFamily="18" charset="0"/>
            </a:endParaRPr>
          </a:p>
        </p:txBody>
      </p:sp>
      <p:sp>
        <p:nvSpPr>
          <p:cNvPr id="6" name="TextBox 5">
            <a:extLst>
              <a:ext uri="{FF2B5EF4-FFF2-40B4-BE49-F238E27FC236}">
                <a16:creationId xmlns:a16="http://schemas.microsoft.com/office/drawing/2014/main" id="{723CAC0B-B749-407F-9D05-E469E0FD698D}"/>
              </a:ext>
            </a:extLst>
          </p:cNvPr>
          <p:cNvSpPr txBox="1"/>
          <p:nvPr/>
        </p:nvSpPr>
        <p:spPr>
          <a:xfrm>
            <a:off x="0" y="2129135"/>
            <a:ext cx="9144000" cy="461665"/>
          </a:xfrm>
          <a:prstGeom prst="rect">
            <a:avLst/>
          </a:prstGeom>
          <a:noFill/>
        </p:spPr>
        <p:txBody>
          <a:bodyPr wrap="square" rtlCol="0">
            <a:spAutoFit/>
          </a:bodyPr>
          <a:lstStyle/>
          <a:p>
            <a:pPr algn="ctr"/>
            <a:r>
              <a:rPr lang="en-US" sz="2400" b="1" cap="small" spc="1000" dirty="0">
                <a:solidFill>
                  <a:schemeClr val="bg2">
                    <a:lumMod val="40000"/>
                    <a:lumOff val="60000"/>
                  </a:schemeClr>
                </a:solidFill>
                <a:latin typeface="Bookman Old Style" pitchFamily="18" charset="0"/>
              </a:rPr>
              <a:t>Presented by Tammy Perdew</a:t>
            </a:r>
            <a:endParaRPr lang="en-US" sz="2400" dirty="0">
              <a:solidFill>
                <a:schemeClr val="bg2">
                  <a:lumMod val="40000"/>
                  <a:lumOff val="60000"/>
                </a:schemeClr>
              </a:solidFill>
            </a:endParaRPr>
          </a:p>
        </p:txBody>
      </p:sp>
    </p:spTree>
    <p:extLst>
      <p:ext uri="{BB962C8B-B14F-4D97-AF65-F5344CB8AC3E}">
        <p14:creationId xmlns:p14="http://schemas.microsoft.com/office/powerpoint/2010/main" val="2405684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1"/>
          </a:xfrm>
        </p:spPr>
      </p:pic>
    </p:spTree>
    <p:extLst>
      <p:ext uri="{BB962C8B-B14F-4D97-AF65-F5344CB8AC3E}">
        <p14:creationId xmlns:p14="http://schemas.microsoft.com/office/powerpoint/2010/main" val="2119563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846240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754601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 y="0"/>
            <a:ext cx="9143999" cy="6858000"/>
          </a:xfrm>
        </p:spPr>
      </p:pic>
    </p:spTree>
    <p:extLst>
      <p:ext uri="{BB962C8B-B14F-4D97-AF65-F5344CB8AC3E}">
        <p14:creationId xmlns:p14="http://schemas.microsoft.com/office/powerpoint/2010/main" val="1412322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1"/>
          </a:xfrm>
        </p:spPr>
      </p:pic>
    </p:spTree>
    <p:extLst>
      <p:ext uri="{BB962C8B-B14F-4D97-AF65-F5344CB8AC3E}">
        <p14:creationId xmlns:p14="http://schemas.microsoft.com/office/powerpoint/2010/main" val="63845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3490" y="2061881"/>
            <a:ext cx="8534400" cy="4491312"/>
          </a:xfrm>
        </p:spPr>
        <p:txBody>
          <a:bodyPr>
            <a:normAutofit/>
          </a:bodyPr>
          <a:lstStyle/>
          <a:p>
            <a:pPr marL="91440" lvl="2" indent="0">
              <a:spcBef>
                <a:spcPts val="1200"/>
              </a:spcBef>
              <a:buClrTx/>
              <a:buNone/>
            </a:pPr>
            <a:r>
              <a:rPr lang="en-US" sz="2600" b="1" dirty="0">
                <a:latin typeface="Arial" panose="020B0604020202020204" pitchFamily="34" charset="0"/>
                <a:cs typeface="Arial" panose="020B0604020202020204" pitchFamily="34" charset="0"/>
              </a:rPr>
              <a:t>Evidence of secondary beneficiaries</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Public agencies and services such as Town Hall, Police or Fire</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Public Facilities like Parks, Senior Center or Library</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Area businesses or churches</a:t>
            </a:r>
          </a:p>
          <a:p>
            <a:pPr marL="91440" lvl="2" indent="0">
              <a:spcBef>
                <a:spcPts val="600"/>
              </a:spcBef>
              <a:buClrTx/>
              <a:buNone/>
            </a:pPr>
            <a:endParaRPr lang="en-US" sz="2000" b="1" dirty="0">
              <a:latin typeface="Arial" panose="020B0604020202020204" pitchFamily="34" charset="0"/>
              <a:cs typeface="Arial" panose="020B0604020202020204" pitchFamily="34" charset="0"/>
            </a:endParaRPr>
          </a:p>
          <a:p>
            <a:pPr marL="91440" lvl="2" indent="0">
              <a:spcBef>
                <a:spcPts val="1200"/>
              </a:spcBef>
              <a:buClrTx/>
              <a:buNone/>
            </a:pPr>
            <a:r>
              <a:rPr lang="en-US" sz="2600" b="1" dirty="0">
                <a:latin typeface="Arial" panose="020B0604020202020204" pitchFamily="34" charset="0"/>
                <a:cs typeface="Arial" panose="020B0604020202020204" pitchFamily="34" charset="0"/>
              </a:rPr>
              <a:t>Evidence of secondary benefits</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Improved fire service or ISO ratings</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Reduction in cost of repairs to public and private vehicles</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Reduced residential water bills or city repair bills</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Increased access to public services and facilities</a:t>
            </a:r>
          </a:p>
        </p:txBody>
      </p:sp>
      <p:sp>
        <p:nvSpPr>
          <p:cNvPr id="4" name="Content Placeholder 1"/>
          <p:cNvSpPr txBox="1">
            <a:spLocks/>
          </p:cNvSpPr>
          <p:nvPr/>
        </p:nvSpPr>
        <p:spPr>
          <a:xfrm>
            <a:off x="228600" y="381000"/>
            <a:ext cx="8278290" cy="1295400"/>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endParaRPr lang="en-US" sz="3900" spc="600" dirty="0">
              <a:solidFill>
                <a:schemeClr val="tx1">
                  <a:lumMod val="85000"/>
                </a:schemeClr>
              </a:solidFill>
              <a:latin typeface="Arial Black" panose="020B0A04020102020204" pitchFamily="34" charset="0"/>
            </a:endParaRPr>
          </a:p>
        </p:txBody>
      </p:sp>
      <p:cxnSp>
        <p:nvCxnSpPr>
          <p:cNvPr id="5" name="Straight Arrow Connector 4"/>
          <p:cNvCxnSpPr/>
          <p:nvPr/>
        </p:nvCxnSpPr>
        <p:spPr>
          <a:xfrm>
            <a:off x="505890" y="17526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15641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8336" t="3300" b="9322"/>
          <a:stretch/>
        </p:blipFill>
        <p:spPr>
          <a:xfrm>
            <a:off x="1" y="0"/>
            <a:ext cx="9144000" cy="6858000"/>
          </a:xfrm>
        </p:spPr>
      </p:pic>
    </p:spTree>
    <p:extLst>
      <p:ext uri="{BB962C8B-B14F-4D97-AF65-F5344CB8AC3E}">
        <p14:creationId xmlns:p14="http://schemas.microsoft.com/office/powerpoint/2010/main" val="206341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401" t="3226" b="8602"/>
          <a:stretch/>
        </p:blipFill>
        <p:spPr>
          <a:xfrm>
            <a:off x="0" y="0"/>
            <a:ext cx="9144000" cy="6858000"/>
          </a:xfrm>
          <a:prstGeom prst="rect">
            <a:avLst/>
          </a:prstGeom>
        </p:spPr>
      </p:pic>
    </p:spTree>
    <p:extLst>
      <p:ext uri="{BB962C8B-B14F-4D97-AF65-F5344CB8AC3E}">
        <p14:creationId xmlns:p14="http://schemas.microsoft.com/office/powerpoint/2010/main" val="2678848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8358" t="3236" b="8333"/>
          <a:stretch/>
        </p:blipFill>
        <p:spPr>
          <a:xfrm>
            <a:off x="-33282" y="0"/>
            <a:ext cx="9177282" cy="6858000"/>
          </a:xfrm>
        </p:spPr>
      </p:pic>
    </p:spTree>
    <p:extLst>
      <p:ext uri="{BB962C8B-B14F-4D97-AF65-F5344CB8AC3E}">
        <p14:creationId xmlns:p14="http://schemas.microsoft.com/office/powerpoint/2010/main" val="2627360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9AD25425-A4DB-49BA-8A1F-D0251FA910FC}"/>
              </a:ext>
            </a:extLst>
          </p:cNvPr>
          <p:cNvSpPr>
            <a:spLocks noGrp="1"/>
          </p:cNvSpPr>
          <p:nvPr>
            <p:ph idx="1"/>
          </p:nvPr>
        </p:nvSpPr>
        <p:spPr>
          <a:xfrm>
            <a:off x="152400" y="2133606"/>
            <a:ext cx="8839200" cy="4724394"/>
          </a:xfrm>
        </p:spPr>
        <p:txBody>
          <a:bodyPr>
            <a:noAutofit/>
          </a:bodyPr>
          <a:lstStyle/>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Description of qualitative and quantitative project impact in addressing the needs of the project area or community</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Number of beneficiaries / LMI beneficiaries</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Directness of benefit</a:t>
            </a:r>
          </a:p>
          <a:p>
            <a:pPr marL="457200" lvl="2" indent="-365760">
              <a:spcBef>
                <a:spcPts val="1200"/>
              </a:spcBef>
              <a:buClrTx/>
              <a:buFont typeface="+mj-lt"/>
              <a:buAutoNum type="arabicPeriod"/>
            </a:pPr>
            <a:r>
              <a:rPr lang="en-US" sz="2400" b="1" dirty="0">
                <a:latin typeface="Arial" panose="020B0604020202020204" pitchFamily="34" charset="0"/>
                <a:cs typeface="Arial" panose="020B0604020202020204" pitchFamily="34" charset="0"/>
              </a:rPr>
              <a:t>Urgency and/or criticalness of the project</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Evidence of secondary benefits</a:t>
            </a:r>
          </a:p>
          <a:p>
            <a:pPr marL="457200" lvl="2" indent="-365760">
              <a:spcBef>
                <a:spcPts val="1200"/>
              </a:spcBef>
              <a:buClrTx/>
              <a:buFont typeface="+mj-lt"/>
              <a:buAutoNum type="arabicPeriod"/>
            </a:pPr>
            <a:r>
              <a:rPr lang="en-US" sz="2400" b="1" dirty="0">
                <a:latin typeface="Arial" panose="020B0604020202020204" pitchFamily="34" charset="0"/>
                <a:cs typeface="Arial" panose="020B0604020202020204" pitchFamily="34" charset="0"/>
              </a:rPr>
              <a:t>Life expectancy of improvements</a:t>
            </a:r>
          </a:p>
          <a:p>
            <a:pPr marL="463550" lvl="2" indent="-350838">
              <a:spcBef>
                <a:spcPts val="1200"/>
              </a:spcBef>
              <a:buClrTx/>
              <a:buFont typeface="Wingdings" panose="05000000000000000000" pitchFamily="2" charset="2"/>
              <a:buChar char="Ø"/>
            </a:pPr>
            <a:r>
              <a:rPr lang="en-US" sz="2400" b="1" dirty="0">
                <a:solidFill>
                  <a:schemeClr val="accent5">
                    <a:lumMod val="75000"/>
                  </a:schemeClr>
                </a:solidFill>
                <a:latin typeface="Arial" panose="020B0604020202020204" pitchFamily="34" charset="0"/>
                <a:cs typeface="Arial" panose="020B0604020202020204" pitchFamily="34" charset="0"/>
              </a:rPr>
              <a:t>Cost/Benefit Ratio (Fund Usage &amp; Benefit Table)</a:t>
            </a:r>
          </a:p>
        </p:txBody>
      </p:sp>
      <p:sp>
        <p:nvSpPr>
          <p:cNvPr id="11" name="Content Placeholder 1">
            <a:extLst>
              <a:ext uri="{FF2B5EF4-FFF2-40B4-BE49-F238E27FC236}">
                <a16:creationId xmlns:a16="http://schemas.microsoft.com/office/drawing/2014/main" id="{B0B96A36-B4D4-425A-9FC2-087C26FA0778}"/>
              </a:ext>
            </a:extLst>
          </p:cNvPr>
          <p:cNvSpPr txBox="1">
            <a:spLocks/>
          </p:cNvSpPr>
          <p:nvPr/>
        </p:nvSpPr>
        <p:spPr>
          <a:xfrm>
            <a:off x="560910" y="381000"/>
            <a:ext cx="8278290" cy="1295400"/>
          </a:xfrm>
          <a:prstGeom prst="rect">
            <a:avLst/>
          </a:prstGeom>
        </p:spPr>
        <p:txBody>
          <a:bodyPr vert="horz" lIns="91440" tIns="45720" rIns="91440" bIns="45720" rtlCol="0">
            <a:normAutofit fontScale="850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Font typeface="Wingdings 3" charset="2"/>
              <a:buNone/>
            </a:pPr>
            <a:r>
              <a:rPr lang="en-US" sz="2400" dirty="0"/>
              <a:t>Criteria for Rating Competitive Grant Applications</a:t>
            </a:r>
            <a:endParaRPr lang="en-US" i="1" u="sng" dirty="0"/>
          </a:p>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endParaRPr lang="en-US" sz="3900" spc="600" dirty="0">
              <a:solidFill>
                <a:schemeClr val="tx1">
                  <a:lumMod val="85000"/>
                </a:schemeClr>
              </a:solidFill>
              <a:latin typeface="Arial Black" panose="020B0A04020102020204" pitchFamily="34" charset="0"/>
            </a:endParaRPr>
          </a:p>
        </p:txBody>
      </p:sp>
      <p:cxnSp>
        <p:nvCxnSpPr>
          <p:cNvPr id="12" name="Straight Arrow Connector 11">
            <a:extLst>
              <a:ext uri="{FF2B5EF4-FFF2-40B4-BE49-F238E27FC236}">
                <a16:creationId xmlns:a16="http://schemas.microsoft.com/office/drawing/2014/main" id="{CE306CCC-BD40-4984-BA45-2E5225EB8180}"/>
              </a:ext>
            </a:extLst>
          </p:cNvPr>
          <p:cNvCxnSpPr/>
          <p:nvPr/>
        </p:nvCxnSpPr>
        <p:spPr>
          <a:xfrm>
            <a:off x="762000" y="18288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1709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133606"/>
            <a:ext cx="8839200" cy="4724394"/>
          </a:xfrm>
        </p:spPr>
        <p:txBody>
          <a:bodyPr>
            <a:noAutofit/>
          </a:bodyPr>
          <a:lstStyle/>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Description of qualitative and quantitative project impact in addressing the needs of the project area or community</a:t>
            </a:r>
            <a:endParaRPr lang="en-US" sz="1800" b="1" dirty="0">
              <a:solidFill>
                <a:srgbClr val="FFFF00"/>
              </a:solidFill>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Number of beneficiaries / LMI beneficiaries</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Directness of benefit</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Urgency and/or criticalness of the project</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Evidence of secondary benefits</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Life expectancy of improvements</a:t>
            </a:r>
          </a:p>
          <a:p>
            <a:pPr marL="91440" lvl="2" indent="0">
              <a:spcBef>
                <a:spcPts val="800"/>
              </a:spcBef>
              <a:buClrTx/>
              <a:buNone/>
            </a:pPr>
            <a:endParaRPr lang="en-US" sz="800" b="1" dirty="0">
              <a:latin typeface="Arial" panose="020B0604020202020204" pitchFamily="34" charset="0"/>
              <a:cs typeface="Arial" panose="020B0604020202020204" pitchFamily="34" charset="0"/>
            </a:endParaRPr>
          </a:p>
          <a:p>
            <a:pPr marL="463550" lvl="2" indent="-377825">
              <a:spcBef>
                <a:spcPts val="800"/>
              </a:spcBef>
              <a:buClrTx/>
              <a:buFont typeface="Wingdings" panose="05000000000000000000" pitchFamily="2" charset="2"/>
              <a:buChar char="Ø"/>
            </a:pPr>
            <a:r>
              <a:rPr lang="en-US" sz="2400" b="1" dirty="0">
                <a:latin typeface="Arial" panose="020B0604020202020204" pitchFamily="34" charset="0"/>
                <a:cs typeface="Arial" panose="020B0604020202020204" pitchFamily="34" charset="0"/>
              </a:rPr>
              <a:t>Cost/Benefit Ratio (Fund Usage &amp; Benefit Table)</a:t>
            </a:r>
          </a:p>
        </p:txBody>
      </p:sp>
      <p:sp>
        <p:nvSpPr>
          <p:cNvPr id="4" name="Content Placeholder 1"/>
          <p:cNvSpPr txBox="1">
            <a:spLocks/>
          </p:cNvSpPr>
          <p:nvPr/>
        </p:nvSpPr>
        <p:spPr>
          <a:xfrm>
            <a:off x="560910" y="381000"/>
            <a:ext cx="8278290" cy="1295400"/>
          </a:xfrm>
          <a:prstGeom prst="rect">
            <a:avLst/>
          </a:prstGeom>
        </p:spPr>
        <p:txBody>
          <a:bodyPr vert="horz" lIns="91440" tIns="45720" rIns="91440" bIns="45720" rtlCol="0">
            <a:normAutofit fontScale="850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None/>
            </a:pPr>
            <a:r>
              <a:rPr lang="en-US" sz="2400" dirty="0"/>
              <a:t>Criteria for Rating Competitive Grant Applications</a:t>
            </a:r>
          </a:p>
          <a:p>
            <a:pPr marL="457207" lvl="1" indent="0">
              <a:buClrTx/>
              <a:buNone/>
            </a:pPr>
            <a:r>
              <a:rPr lang="en-US" sz="7100" b="1" cap="small" dirty="0">
                <a:solidFill>
                  <a:schemeClr val="bg2">
                    <a:lumMod val="20000"/>
                    <a:lumOff val="80000"/>
                  </a:schemeClr>
                </a:solidFill>
                <a:latin typeface="Bookman Old Style" panose="02050604050505020204" pitchFamily="18" charset="0"/>
              </a:rPr>
              <a:t>Impact</a:t>
            </a:r>
            <a:endParaRPr lang="en-US" sz="2400" b="1" dirty="0">
              <a:solidFill>
                <a:srgbClr val="FFFF00"/>
              </a:solidFill>
              <a:latin typeface="Arial" panose="020B0604020202020204" pitchFamily="34" charset="0"/>
              <a:cs typeface="Arial" panose="020B0604020202020204" pitchFamily="34" charset="0"/>
            </a:endParaRPr>
          </a:p>
        </p:txBody>
      </p:sp>
      <p:cxnSp>
        <p:nvCxnSpPr>
          <p:cNvPr id="5" name="Straight Arrow Connector 4"/>
          <p:cNvCxnSpPr/>
          <p:nvPr/>
        </p:nvCxnSpPr>
        <p:spPr>
          <a:xfrm>
            <a:off x="762000" y="18288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E397B9-80C6-4E21-A226-4499A1684C24}"/>
              </a:ext>
            </a:extLst>
          </p:cNvPr>
          <p:cNvSpPr txBox="1">
            <a:spLocks/>
          </p:cNvSpPr>
          <p:nvPr/>
        </p:nvSpPr>
        <p:spPr>
          <a:xfrm>
            <a:off x="201090" y="2061880"/>
            <a:ext cx="8790510" cy="4643709"/>
          </a:xfrm>
          <a:prstGeom prst="rect">
            <a:avLst/>
          </a:prstGeom>
        </p:spPr>
        <p:txBody>
          <a:bodyPr>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91440" lvl="2" indent="0">
              <a:spcBef>
                <a:spcPts val="1200"/>
              </a:spcBef>
              <a:buClrTx/>
              <a:buNone/>
            </a:pPr>
            <a:r>
              <a:rPr lang="en-US" sz="2600" b="1" dirty="0">
                <a:latin typeface="Arial" panose="020B0604020202020204" pitchFamily="34" charset="0"/>
                <a:cs typeface="Arial" panose="020B0604020202020204" pitchFamily="34" charset="0"/>
              </a:rPr>
              <a:t>Urgency and/or Criticalness of the Project</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Under Consent Order by ADEM</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Sewage or Water backing up into homes / yards</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Private Water Wells / Septic Tanks Failing</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Water Source Contaminated </a:t>
            </a:r>
          </a:p>
          <a:p>
            <a:pPr marL="91440" lvl="2" indent="0">
              <a:spcBef>
                <a:spcPts val="600"/>
              </a:spcBef>
              <a:buClrTx/>
              <a:buFont typeface="Wingdings 3" charset="2"/>
              <a:buNone/>
            </a:pPr>
            <a:endParaRPr lang="en-US" sz="2000" b="1" dirty="0">
              <a:latin typeface="Arial" panose="020B0604020202020204" pitchFamily="34" charset="0"/>
              <a:cs typeface="Arial" panose="020B0604020202020204" pitchFamily="34" charset="0"/>
            </a:endParaRPr>
          </a:p>
          <a:p>
            <a:pPr marL="91440" lvl="2" indent="0">
              <a:spcBef>
                <a:spcPts val="1200"/>
              </a:spcBef>
              <a:buClrTx/>
              <a:buNone/>
            </a:pPr>
            <a:r>
              <a:rPr lang="en-US" sz="2600" b="1" dirty="0">
                <a:latin typeface="Arial" panose="020B0604020202020204" pitchFamily="34" charset="0"/>
                <a:cs typeface="Arial" panose="020B0604020202020204" pitchFamily="34" charset="0"/>
              </a:rPr>
              <a:t>Life Expectancy</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Information should be available in Preliminary Engineering Report</a:t>
            </a:r>
          </a:p>
          <a:p>
            <a:pPr marL="548640" lvl="2" indent="-457200">
              <a:spcBef>
                <a:spcPts val="600"/>
              </a:spcBef>
              <a:buClrTx/>
              <a:buFont typeface="Arial" panose="020B0604020202020204" pitchFamily="34" charset="0"/>
              <a:buChar char="•"/>
            </a:pPr>
            <a:r>
              <a:rPr lang="en-US" sz="2000" b="1" dirty="0">
                <a:latin typeface="Arial" panose="020B0604020202020204" pitchFamily="34" charset="0"/>
                <a:cs typeface="Arial" panose="020B0604020202020204" pitchFamily="34" charset="0"/>
              </a:rPr>
              <a:t>Should coincide with types of materials used and project type</a:t>
            </a:r>
          </a:p>
        </p:txBody>
      </p:sp>
      <p:sp>
        <p:nvSpPr>
          <p:cNvPr id="3" name="Content Placeholder 1">
            <a:extLst>
              <a:ext uri="{FF2B5EF4-FFF2-40B4-BE49-F238E27FC236}">
                <a16:creationId xmlns:a16="http://schemas.microsoft.com/office/drawing/2014/main" id="{52948F62-E1F1-47DC-BD87-76275B39FA53}"/>
              </a:ext>
            </a:extLst>
          </p:cNvPr>
          <p:cNvSpPr txBox="1">
            <a:spLocks/>
          </p:cNvSpPr>
          <p:nvPr/>
        </p:nvSpPr>
        <p:spPr>
          <a:xfrm>
            <a:off x="76200" y="381000"/>
            <a:ext cx="8278290" cy="1295400"/>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endParaRPr lang="en-US" sz="3900" spc="600" dirty="0">
              <a:solidFill>
                <a:schemeClr val="tx1">
                  <a:lumMod val="85000"/>
                </a:schemeClr>
              </a:solidFill>
              <a:latin typeface="Arial Black" panose="020B0A04020102020204" pitchFamily="34" charset="0"/>
            </a:endParaRPr>
          </a:p>
        </p:txBody>
      </p:sp>
      <p:cxnSp>
        <p:nvCxnSpPr>
          <p:cNvPr id="4" name="Straight Arrow Connector 3">
            <a:extLst>
              <a:ext uri="{FF2B5EF4-FFF2-40B4-BE49-F238E27FC236}">
                <a16:creationId xmlns:a16="http://schemas.microsoft.com/office/drawing/2014/main" id="{0AB3D443-50AB-4119-A29A-112850E3C2A9}"/>
              </a:ext>
            </a:extLst>
          </p:cNvPr>
          <p:cNvCxnSpPr/>
          <p:nvPr/>
        </p:nvCxnSpPr>
        <p:spPr>
          <a:xfrm>
            <a:off x="353490" y="17526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85651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9EC74DD3-E6EE-47F7-B18F-1C90D27DDDE0}"/>
              </a:ext>
            </a:extLst>
          </p:cNvPr>
          <p:cNvSpPr>
            <a:spLocks noGrp="1"/>
          </p:cNvSpPr>
          <p:nvPr>
            <p:ph idx="1"/>
          </p:nvPr>
        </p:nvSpPr>
        <p:spPr>
          <a:xfrm>
            <a:off x="152400" y="2133606"/>
            <a:ext cx="8839200" cy="4724394"/>
          </a:xfrm>
        </p:spPr>
        <p:txBody>
          <a:bodyPr>
            <a:noAutofit/>
          </a:bodyPr>
          <a:lstStyle/>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Description of qualitative and quantitative project impact in addressing the needs of the project area or community</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Number of beneficiaries / LMI beneficiaries</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Directness of benefit</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Urgency and/or criticalness of the project</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Evidence of secondary benefits</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Life expectancy of improvements</a:t>
            </a:r>
          </a:p>
          <a:p>
            <a:pPr marL="463550" lvl="2" indent="-350838">
              <a:spcBef>
                <a:spcPts val="1200"/>
              </a:spcBef>
              <a:buClrTx/>
              <a:buFont typeface="Wingdings" panose="05000000000000000000" pitchFamily="2" charset="2"/>
              <a:buChar char="Ø"/>
            </a:pPr>
            <a:r>
              <a:rPr lang="en-US" sz="2400" b="1" dirty="0">
                <a:latin typeface="Arial" panose="020B0604020202020204" pitchFamily="34" charset="0"/>
                <a:cs typeface="Arial" panose="020B0604020202020204" pitchFamily="34" charset="0"/>
              </a:rPr>
              <a:t>Cost/Benefit Ratio (Fund Usage &amp; Benefit Table)</a:t>
            </a:r>
          </a:p>
        </p:txBody>
      </p:sp>
      <p:sp>
        <p:nvSpPr>
          <p:cNvPr id="11" name="Content Placeholder 1">
            <a:extLst>
              <a:ext uri="{FF2B5EF4-FFF2-40B4-BE49-F238E27FC236}">
                <a16:creationId xmlns:a16="http://schemas.microsoft.com/office/drawing/2014/main" id="{C19A044D-87A2-4231-A188-9EBD4951CB12}"/>
              </a:ext>
            </a:extLst>
          </p:cNvPr>
          <p:cNvSpPr txBox="1">
            <a:spLocks/>
          </p:cNvSpPr>
          <p:nvPr/>
        </p:nvSpPr>
        <p:spPr>
          <a:xfrm>
            <a:off x="560910" y="381000"/>
            <a:ext cx="8278290" cy="1295400"/>
          </a:xfrm>
          <a:prstGeom prst="rect">
            <a:avLst/>
          </a:prstGeom>
        </p:spPr>
        <p:txBody>
          <a:bodyPr vert="horz" lIns="91440" tIns="45720" rIns="91440" bIns="45720" rtlCol="0">
            <a:normAutofit fontScale="850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Font typeface="Wingdings 3" charset="2"/>
              <a:buNone/>
            </a:pPr>
            <a:r>
              <a:rPr lang="en-US" sz="2400" dirty="0"/>
              <a:t>Criteria for Rating Competitive Grant Applications</a:t>
            </a:r>
            <a:endParaRPr lang="en-US" i="1" u="sng" dirty="0"/>
          </a:p>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endParaRPr lang="en-US" sz="3900" spc="600" dirty="0">
              <a:solidFill>
                <a:schemeClr val="tx1">
                  <a:lumMod val="85000"/>
                </a:schemeClr>
              </a:solidFill>
              <a:latin typeface="Arial Black" panose="020B0A04020102020204" pitchFamily="34" charset="0"/>
            </a:endParaRPr>
          </a:p>
        </p:txBody>
      </p:sp>
      <p:cxnSp>
        <p:nvCxnSpPr>
          <p:cNvPr id="12" name="Straight Arrow Connector 11">
            <a:extLst>
              <a:ext uri="{FF2B5EF4-FFF2-40B4-BE49-F238E27FC236}">
                <a16:creationId xmlns:a16="http://schemas.microsoft.com/office/drawing/2014/main" id="{3092BE21-8D23-483D-BB72-A7A854C2D68D}"/>
              </a:ext>
            </a:extLst>
          </p:cNvPr>
          <p:cNvCxnSpPr/>
          <p:nvPr/>
        </p:nvCxnSpPr>
        <p:spPr>
          <a:xfrm>
            <a:off x="762000" y="18288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68457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595F50-F2E4-4065-9A48-9985C6623585}"/>
              </a:ext>
            </a:extLst>
          </p:cNvPr>
          <p:cNvPicPr>
            <a:picLocks noChangeAspect="1"/>
          </p:cNvPicPr>
          <p:nvPr/>
        </p:nvPicPr>
        <p:blipFill rotWithShape="1">
          <a:blip r:embed="rId3">
            <a:extLst>
              <a:ext uri="{28A0092B-C50C-407E-A947-70E740481C1C}">
                <a14:useLocalDpi xmlns:a14="http://schemas.microsoft.com/office/drawing/2010/main" val="0"/>
              </a:ext>
            </a:extLst>
          </a:blip>
          <a:srcRect l="2576" t="3333" r="2980" b="3333"/>
          <a:stretch/>
        </p:blipFill>
        <p:spPr>
          <a:xfrm>
            <a:off x="0" y="-1"/>
            <a:ext cx="9144000" cy="6866313"/>
          </a:xfrm>
          <a:prstGeom prst="rect">
            <a:avLst/>
          </a:prstGeom>
        </p:spPr>
      </p:pic>
    </p:spTree>
    <p:extLst>
      <p:ext uri="{BB962C8B-B14F-4D97-AF65-F5344CB8AC3E}">
        <p14:creationId xmlns:p14="http://schemas.microsoft.com/office/powerpoint/2010/main" val="3032772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EC9606AD-F6B6-4A45-B1CA-1FFDE3BBDF8E}"/>
              </a:ext>
            </a:extLst>
          </p:cNvPr>
          <p:cNvSpPr>
            <a:spLocks noGrp="1"/>
          </p:cNvSpPr>
          <p:nvPr>
            <p:ph idx="1"/>
          </p:nvPr>
        </p:nvSpPr>
        <p:spPr>
          <a:xfrm>
            <a:off x="152400" y="2133606"/>
            <a:ext cx="8839200" cy="4724394"/>
          </a:xfrm>
        </p:spPr>
        <p:txBody>
          <a:bodyPr>
            <a:noAutofit/>
          </a:bodyPr>
          <a:lstStyle/>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Description of qualitative and quantitative project impact in addressing the needs of the project area or community</a:t>
            </a:r>
            <a:endParaRPr lang="en-US" sz="1800" b="1" dirty="0">
              <a:solidFill>
                <a:srgbClr val="FFFF00"/>
              </a:solidFill>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Number of beneficiaries / LMI beneficiaries</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Directness of benefit</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Urgency and/or criticalness of the project</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Evidence of secondary benefits</a:t>
            </a:r>
            <a:endParaRPr lang="en-US" sz="1800" b="1" dirty="0">
              <a:latin typeface="Arial" panose="020B0604020202020204" pitchFamily="34" charset="0"/>
              <a:cs typeface="Arial" panose="020B0604020202020204" pitchFamily="34" charset="0"/>
            </a:endParaRPr>
          </a:p>
          <a:p>
            <a:pPr marL="457200" lvl="2" indent="-365760">
              <a:spcBef>
                <a:spcPts val="800"/>
              </a:spcBef>
              <a:buClrTx/>
              <a:buFont typeface="+mj-lt"/>
              <a:buAutoNum type="arabicPeriod"/>
            </a:pPr>
            <a:r>
              <a:rPr lang="en-US" sz="2400" b="1" dirty="0">
                <a:latin typeface="Arial" panose="020B0604020202020204" pitchFamily="34" charset="0"/>
                <a:cs typeface="Arial" panose="020B0604020202020204" pitchFamily="34" charset="0"/>
              </a:rPr>
              <a:t>Life expectancy of improvements</a:t>
            </a:r>
          </a:p>
          <a:p>
            <a:pPr marL="91440" lvl="2" indent="0">
              <a:spcBef>
                <a:spcPts val="800"/>
              </a:spcBef>
              <a:buClrTx/>
              <a:buNone/>
            </a:pPr>
            <a:endParaRPr lang="en-US" sz="800" b="1" dirty="0">
              <a:latin typeface="Arial" panose="020B0604020202020204" pitchFamily="34" charset="0"/>
              <a:cs typeface="Arial" panose="020B0604020202020204" pitchFamily="34" charset="0"/>
            </a:endParaRPr>
          </a:p>
          <a:p>
            <a:pPr marL="463550" lvl="2" indent="-377825">
              <a:spcBef>
                <a:spcPts val="800"/>
              </a:spcBef>
              <a:buClrTx/>
              <a:buFont typeface="Wingdings" panose="05000000000000000000" pitchFamily="2" charset="2"/>
              <a:buChar char="Ø"/>
            </a:pPr>
            <a:r>
              <a:rPr lang="en-US" sz="2400" b="1" dirty="0">
                <a:latin typeface="Arial" panose="020B0604020202020204" pitchFamily="34" charset="0"/>
                <a:cs typeface="Arial" panose="020B0604020202020204" pitchFamily="34" charset="0"/>
              </a:rPr>
              <a:t>Cost/Benefit Ratio (Fund Usage &amp; Benefit Table)</a:t>
            </a:r>
          </a:p>
        </p:txBody>
      </p:sp>
      <p:sp>
        <p:nvSpPr>
          <p:cNvPr id="11" name="Content Placeholder 1">
            <a:extLst>
              <a:ext uri="{FF2B5EF4-FFF2-40B4-BE49-F238E27FC236}">
                <a16:creationId xmlns:a16="http://schemas.microsoft.com/office/drawing/2014/main" id="{EEF9161E-170E-4686-A22A-490EB7DC665E}"/>
              </a:ext>
            </a:extLst>
          </p:cNvPr>
          <p:cNvSpPr txBox="1">
            <a:spLocks/>
          </p:cNvSpPr>
          <p:nvPr/>
        </p:nvSpPr>
        <p:spPr>
          <a:xfrm>
            <a:off x="560910" y="381000"/>
            <a:ext cx="8278290" cy="1295400"/>
          </a:xfrm>
          <a:prstGeom prst="rect">
            <a:avLst/>
          </a:prstGeom>
        </p:spPr>
        <p:txBody>
          <a:bodyPr vert="horz" lIns="91440" tIns="45720" rIns="91440" bIns="45720" rtlCol="0">
            <a:normAutofit fontScale="850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Font typeface="Wingdings 3" charset="2"/>
              <a:buNone/>
            </a:pPr>
            <a:r>
              <a:rPr lang="en-US" sz="2400" dirty="0"/>
              <a:t>Criteria for Rating Competitive Grant Applications</a:t>
            </a:r>
            <a:endParaRPr lang="en-US" i="1" u="sng" dirty="0"/>
          </a:p>
          <a:p>
            <a:pPr marL="457207" lvl="1" indent="0">
              <a:buClrTx/>
              <a:buNone/>
            </a:pPr>
            <a:r>
              <a:rPr lang="en-US" sz="7100" b="1" cap="small" dirty="0">
                <a:solidFill>
                  <a:schemeClr val="bg2">
                    <a:lumMod val="20000"/>
                    <a:lumOff val="80000"/>
                  </a:schemeClr>
                </a:solidFill>
                <a:latin typeface="Bookman Old Style" panose="02050604050505020204" pitchFamily="18" charset="0"/>
              </a:rPr>
              <a:t>Impact</a:t>
            </a:r>
            <a:endParaRPr lang="en-US" sz="2400" b="1" dirty="0">
              <a:solidFill>
                <a:srgbClr val="FFFF00"/>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B0EFBB5F-BDDD-4B18-ACA3-08FBD68F36B0}"/>
              </a:ext>
            </a:extLst>
          </p:cNvPr>
          <p:cNvCxnSpPr/>
          <p:nvPr/>
        </p:nvCxnSpPr>
        <p:spPr>
          <a:xfrm>
            <a:off x="762000" y="18288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6729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763000" cy="6096000"/>
          </a:xfrm>
        </p:spPr>
        <p:txBody>
          <a:bodyPr>
            <a:normAutofit/>
          </a:bodyPr>
          <a:lstStyle/>
          <a:p>
            <a:pPr algn="ctr">
              <a:buNone/>
            </a:pPr>
            <a:r>
              <a:rPr lang="en-US" sz="3600" dirty="0"/>
              <a:t>Questions or Comments?</a:t>
            </a:r>
          </a:p>
          <a:p>
            <a:pPr algn="ctr">
              <a:buNone/>
            </a:pPr>
            <a:r>
              <a:rPr lang="en-US" sz="3600" b="1" dirty="0">
                <a:solidFill>
                  <a:srgbClr val="FFFF00"/>
                </a:solidFill>
              </a:rPr>
              <a:t>Thank You!</a:t>
            </a:r>
          </a:p>
          <a:p>
            <a:pPr algn="ctr">
              <a:buNone/>
            </a:pPr>
            <a:r>
              <a:rPr lang="en-US" sz="3600" b="1" dirty="0">
                <a:solidFill>
                  <a:schemeClr val="accent5">
                    <a:lumMod val="60000"/>
                    <a:lumOff val="40000"/>
                  </a:schemeClr>
                </a:solidFill>
              </a:rPr>
              <a:t>~~~~~~~~~~~~~~~~~~~~~~~~~~~~~~</a:t>
            </a:r>
          </a:p>
          <a:p>
            <a:pPr algn="ctr">
              <a:buNone/>
            </a:pPr>
            <a:r>
              <a:rPr lang="en-US" sz="3600" dirty="0"/>
              <a:t>Tammy Perdew</a:t>
            </a:r>
          </a:p>
          <a:p>
            <a:pPr algn="ctr">
              <a:buNone/>
            </a:pPr>
            <a:r>
              <a:rPr lang="en-US" sz="3200" dirty="0"/>
              <a:t>tammy.perdew@adeca.alabama.gov</a:t>
            </a:r>
          </a:p>
          <a:p>
            <a:pPr algn="ctr">
              <a:buNone/>
            </a:pPr>
            <a:r>
              <a:rPr lang="en-US" sz="3200" dirty="0"/>
              <a:t>334.353.3266</a:t>
            </a:r>
          </a:p>
          <a:p>
            <a:pPr algn="ctr">
              <a:buNone/>
            </a:pPr>
            <a:endParaRPr lang="en-US" dirty="0"/>
          </a:p>
          <a:p>
            <a:pPr algn="ctr">
              <a:buNone/>
            </a:pPr>
            <a:r>
              <a:rPr lang="en-US" sz="3600" b="1" dirty="0">
                <a:solidFill>
                  <a:srgbClr val="FFFF00"/>
                </a:solidFill>
              </a:rPr>
              <a:t>ADECA Website:</a:t>
            </a:r>
          </a:p>
          <a:p>
            <a:pPr algn="ctr">
              <a:buNone/>
            </a:pPr>
            <a:r>
              <a:rPr lang="en-US" sz="3600" b="1" dirty="0">
                <a:solidFill>
                  <a:srgbClr val="FFFF00"/>
                </a:solidFill>
              </a:rPr>
              <a:t>www.adeca.alabama.gov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A7D93623-6C26-45A6-96CF-2BE8347FC0DA}"/>
              </a:ext>
            </a:extLst>
          </p:cNvPr>
          <p:cNvSpPr txBox="1">
            <a:spLocks/>
          </p:cNvSpPr>
          <p:nvPr/>
        </p:nvSpPr>
        <p:spPr>
          <a:xfrm>
            <a:off x="304800" y="1143000"/>
            <a:ext cx="8506890" cy="4495800"/>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p>
          <a:p>
            <a:pPr marL="457207" lvl="1" indent="0">
              <a:buClrTx/>
              <a:buFont typeface="Wingdings 3" charset="2"/>
              <a:buNone/>
            </a:pPr>
            <a:endParaRPr lang="en-US" b="1" cap="small" dirty="0">
              <a:solidFill>
                <a:schemeClr val="bg2">
                  <a:lumMod val="20000"/>
                  <a:lumOff val="80000"/>
                </a:schemeClr>
              </a:solidFill>
              <a:latin typeface="Bookman Old Style" panose="02050604050505020204" pitchFamily="18" charset="0"/>
            </a:endParaRPr>
          </a:p>
          <a:p>
            <a:pPr marL="525463" lvl="2" indent="-525463">
              <a:spcBef>
                <a:spcPts val="1200"/>
              </a:spcBef>
              <a:buClrTx/>
              <a:buFont typeface="+mj-lt"/>
              <a:buAutoNum type="arabicPeriod"/>
            </a:pPr>
            <a:r>
              <a:rPr lang="en-US" sz="3300" b="1" dirty="0">
                <a:latin typeface="Arial" panose="020B0604020202020204" pitchFamily="34" charset="0"/>
                <a:cs typeface="Arial" panose="020B0604020202020204" pitchFamily="34" charset="0"/>
              </a:rPr>
              <a:t>Description of qualitative and quantitative project impact in addressing the needs of the project area or community</a:t>
            </a:r>
            <a:endParaRPr lang="en-US" sz="3300" b="1" dirty="0">
              <a:solidFill>
                <a:srgbClr val="FFFF00"/>
              </a:solidFill>
              <a:latin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104129BE-1792-4383-8130-3C3DD4971279}"/>
              </a:ext>
            </a:extLst>
          </p:cNvPr>
          <p:cNvCxnSpPr/>
          <p:nvPr/>
        </p:nvCxnSpPr>
        <p:spPr>
          <a:xfrm>
            <a:off x="762000" y="25146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69270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362203"/>
            <a:ext cx="9067800" cy="4648197"/>
          </a:xfrm>
        </p:spPr>
        <p:txBody>
          <a:bodyPr>
            <a:normAutofit/>
          </a:bodyPr>
          <a:lstStyle/>
          <a:p>
            <a:pPr marL="91440" lvl="2" indent="0">
              <a:spcBef>
                <a:spcPts val="1200"/>
              </a:spcBef>
              <a:buClrTx/>
              <a:buNone/>
            </a:pPr>
            <a:r>
              <a:rPr lang="en-US" sz="2400" b="1" cap="small" dirty="0">
                <a:latin typeface="Arial" panose="020B0604020202020204" pitchFamily="34" charset="0"/>
                <a:cs typeface="Arial" panose="020B0604020202020204" pitchFamily="34" charset="0"/>
              </a:rPr>
              <a:t>Tab 4 – </a:t>
            </a:r>
            <a:r>
              <a:rPr lang="en-US" sz="2400" b="1" dirty="0">
                <a:latin typeface="Arial" panose="020B0604020202020204" pitchFamily="34" charset="0"/>
                <a:cs typeface="Arial" panose="020B0604020202020204" pitchFamily="34" charset="0"/>
              </a:rPr>
              <a:t>Policy Letter Number </a:t>
            </a:r>
            <a:r>
              <a:rPr lang="en-US" sz="2400" b="1" cap="small" dirty="0">
                <a:latin typeface="Arial" panose="020B0604020202020204" pitchFamily="34" charset="0"/>
                <a:cs typeface="Arial" panose="020B0604020202020204" pitchFamily="34" charset="0"/>
              </a:rPr>
              <a:t>22  </a:t>
            </a:r>
            <a:r>
              <a:rPr lang="en-US" b="1" cap="small"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Establishment of LMI Benefit)</a:t>
            </a:r>
            <a:endParaRPr lang="en-US" b="1" cap="small" dirty="0">
              <a:latin typeface="Arial" panose="020B0604020202020204" pitchFamily="34" charset="0"/>
              <a:cs typeface="Arial" panose="020B0604020202020204" pitchFamily="34" charset="0"/>
            </a:endParaRPr>
          </a:p>
          <a:p>
            <a:pPr marL="548640" lvl="2" indent="-457200">
              <a:spcBef>
                <a:spcPts val="1800"/>
              </a:spcBef>
              <a:buClrTx/>
              <a:buFont typeface="Wingdings" panose="05000000000000000000" pitchFamily="2" charset="2"/>
              <a:buChar char="Ø"/>
            </a:pPr>
            <a:r>
              <a:rPr lang="en-US" sz="2400" b="1" dirty="0">
                <a:latin typeface="Arial" panose="020B0604020202020204" pitchFamily="34" charset="0"/>
                <a:cs typeface="Arial" panose="020B0604020202020204" pitchFamily="34" charset="0"/>
              </a:rPr>
              <a:t>HUD Adjusted Census Data – </a:t>
            </a:r>
            <a:r>
              <a:rPr lang="en-US" sz="2200" b="1" dirty="0">
                <a:latin typeface="Arial" panose="020B0604020202020204" pitchFamily="34" charset="0"/>
                <a:cs typeface="Arial" panose="020B0604020202020204" pitchFamily="34" charset="0"/>
              </a:rPr>
              <a:t>Area Wide</a:t>
            </a:r>
          </a:p>
          <a:p>
            <a:pPr marL="891547" lvl="3" indent="-342900">
              <a:spcBef>
                <a:spcPts val="800"/>
              </a:spcBef>
              <a:buClrTx/>
              <a:buFont typeface="Arial" panose="020B0604020202020204" pitchFamily="34" charset="0"/>
              <a:buChar char="•"/>
            </a:pPr>
            <a:r>
              <a:rPr lang="en-US" sz="2000" b="1" i="1" dirty="0">
                <a:latin typeface="Arial" panose="020B0604020202020204" pitchFamily="34" charset="0"/>
                <a:cs typeface="Arial" panose="020B0604020202020204" pitchFamily="34" charset="0"/>
              </a:rPr>
              <a:t>HUD Low and Moderate Income Summary Data (Tab 3)</a:t>
            </a:r>
          </a:p>
          <a:p>
            <a:pPr marL="891547" lvl="3" indent="-342900">
              <a:spcBef>
                <a:spcPts val="800"/>
              </a:spcBef>
              <a:buClrTx/>
              <a:buFont typeface="Arial" panose="020B0604020202020204" pitchFamily="34" charset="0"/>
              <a:buChar char="•"/>
            </a:pPr>
            <a:r>
              <a:rPr lang="en-US" sz="2000" b="1" i="1" dirty="0">
                <a:latin typeface="Arial" panose="020B0604020202020204" pitchFamily="34" charset="0"/>
                <a:cs typeface="Arial" panose="020B0604020202020204" pitchFamily="34" charset="0"/>
              </a:rPr>
              <a:t>HUD Adjusted Census for Counties and Cities (Excel file)</a:t>
            </a:r>
          </a:p>
          <a:p>
            <a:pPr marL="548640" lvl="2" indent="-457200">
              <a:spcBef>
                <a:spcPts val="1800"/>
              </a:spcBef>
              <a:buClrTx/>
              <a:buFont typeface="Wingdings" panose="05000000000000000000" pitchFamily="2" charset="2"/>
              <a:buChar char="Ø"/>
            </a:pPr>
            <a:r>
              <a:rPr lang="en-US" sz="2400" b="1" dirty="0">
                <a:latin typeface="Arial" panose="020B0604020202020204" pitchFamily="34" charset="0"/>
                <a:cs typeface="Arial" panose="020B0604020202020204" pitchFamily="34" charset="0"/>
              </a:rPr>
              <a:t>Income Survey – </a:t>
            </a:r>
            <a:r>
              <a:rPr lang="en-US" sz="2200" b="1" dirty="0">
                <a:latin typeface="Arial" panose="020B0604020202020204" pitchFamily="34" charset="0"/>
                <a:cs typeface="Arial" panose="020B0604020202020204" pitchFamily="34" charset="0"/>
              </a:rPr>
              <a:t>Individual Project Area</a:t>
            </a:r>
          </a:p>
          <a:p>
            <a:pPr marL="891547" lvl="3" indent="-342900">
              <a:spcBef>
                <a:spcPts val="800"/>
              </a:spcBef>
              <a:buClrTx/>
              <a:buFont typeface="Arial" panose="020B0604020202020204" pitchFamily="34" charset="0"/>
              <a:buChar char="•"/>
            </a:pPr>
            <a:r>
              <a:rPr lang="en-US" sz="2000" b="1" i="1" dirty="0">
                <a:latin typeface="Arial" panose="020B0604020202020204" pitchFamily="34" charset="0"/>
                <a:cs typeface="Arial" panose="020B0604020202020204" pitchFamily="34" charset="0"/>
              </a:rPr>
              <a:t>CDBG Beneficiary Survey Form (Tab 4)</a:t>
            </a:r>
          </a:p>
          <a:p>
            <a:pPr marL="891547" lvl="3" indent="-342900">
              <a:spcBef>
                <a:spcPts val="800"/>
              </a:spcBef>
              <a:spcAft>
                <a:spcPts val="1800"/>
              </a:spcAft>
              <a:buClrTx/>
              <a:buFont typeface="Arial" panose="020B0604020202020204" pitchFamily="34" charset="0"/>
              <a:buChar char="•"/>
            </a:pPr>
            <a:r>
              <a:rPr lang="en-US" sz="2000" b="1" i="1" dirty="0">
                <a:latin typeface="Arial" panose="020B0604020202020204" pitchFamily="34" charset="0"/>
                <a:cs typeface="Arial" panose="020B0604020202020204" pitchFamily="34" charset="0"/>
              </a:rPr>
              <a:t>2020 </a:t>
            </a:r>
            <a:r>
              <a:rPr lang="en-US" sz="1800" b="1" i="1" dirty="0">
                <a:latin typeface="Arial" panose="020B0604020202020204" pitchFamily="34" charset="0"/>
                <a:cs typeface="Arial" panose="020B0604020202020204" pitchFamily="34" charset="0"/>
              </a:rPr>
              <a:t>(and 2021) </a:t>
            </a:r>
            <a:r>
              <a:rPr lang="en-US" sz="2000" b="1" i="1" dirty="0">
                <a:latin typeface="Arial" panose="020B0604020202020204" pitchFamily="34" charset="0"/>
                <a:cs typeface="Arial" panose="020B0604020202020204" pitchFamily="34" charset="0"/>
              </a:rPr>
              <a:t>HUD Income Limits  </a:t>
            </a:r>
            <a:r>
              <a:rPr lang="en-US" sz="1900" b="1" dirty="0">
                <a:latin typeface="Arial" panose="020B0604020202020204" pitchFamily="34" charset="0"/>
                <a:cs typeface="Arial" panose="020B0604020202020204" pitchFamily="34" charset="0"/>
              </a:rPr>
              <a:t>https://www.hudexchange.info/resource/5334/cdbg-income-limits/</a:t>
            </a:r>
          </a:p>
          <a:p>
            <a:pPr marL="112713" lvl="3" indent="0">
              <a:lnSpc>
                <a:spcPct val="110000"/>
              </a:lnSpc>
              <a:spcBef>
                <a:spcPts val="0"/>
              </a:spcBef>
              <a:buClrTx/>
              <a:buNone/>
              <a:tabLst>
                <a:tab pos="1196975" algn="l"/>
              </a:tabLst>
            </a:pPr>
            <a:r>
              <a:rPr lang="en-US" sz="2200" b="1" dirty="0">
                <a:latin typeface="Arial" panose="020B0604020202020204" pitchFamily="34" charset="0"/>
                <a:cs typeface="Arial" panose="020B0604020202020204" pitchFamily="34" charset="0"/>
              </a:rPr>
              <a:t>NOTE:	</a:t>
            </a:r>
            <a:r>
              <a:rPr lang="en-US" sz="2000" b="1" dirty="0">
                <a:latin typeface="Arial" panose="020B0604020202020204" pitchFamily="34" charset="0"/>
                <a:cs typeface="Arial" panose="020B0604020202020204" pitchFamily="34" charset="0"/>
              </a:rPr>
              <a:t>ADECA will email when 2021 HUD Income Limits are available.</a:t>
            </a:r>
          </a:p>
        </p:txBody>
      </p:sp>
      <p:sp>
        <p:nvSpPr>
          <p:cNvPr id="4" name="Content Placeholder 1"/>
          <p:cNvSpPr txBox="1">
            <a:spLocks/>
          </p:cNvSpPr>
          <p:nvPr/>
        </p:nvSpPr>
        <p:spPr>
          <a:xfrm>
            <a:off x="304800" y="152400"/>
            <a:ext cx="8506890" cy="2209800"/>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p>
          <a:p>
            <a:pPr marL="971557" lvl="1" indent="-514350">
              <a:buClrTx/>
              <a:buFont typeface="+mj-lt"/>
              <a:buAutoNum type="arabicPeriod" startAt="2"/>
            </a:pPr>
            <a:r>
              <a:rPr lang="en-US" sz="2800" b="1" dirty="0">
                <a:latin typeface="Arial" panose="020B0604020202020204" pitchFamily="34" charset="0"/>
                <a:cs typeface="Arial" panose="020B0604020202020204" pitchFamily="34" charset="0"/>
              </a:rPr>
              <a:t>Number of beneficiaries / LMI beneficiaries</a:t>
            </a:r>
            <a:endParaRPr lang="en-US" sz="2800" dirty="0"/>
          </a:p>
        </p:txBody>
      </p:sp>
      <p:cxnSp>
        <p:nvCxnSpPr>
          <p:cNvPr id="5" name="Straight Arrow Connector 4"/>
          <p:cNvCxnSpPr/>
          <p:nvPr/>
        </p:nvCxnSpPr>
        <p:spPr>
          <a:xfrm>
            <a:off x="762000" y="21336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7241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202090" cy="1376082"/>
          </a:xfrm>
        </p:spPr>
        <p:txBody>
          <a:bodyPr/>
          <a:lstStyle/>
          <a:p>
            <a:r>
              <a:rPr lang="en-US" sz="2800" dirty="0"/>
              <a:t>HUD Low and Moderate Income </a:t>
            </a:r>
            <a:r>
              <a:rPr lang="en-US" sz="2800"/>
              <a:t>Summary Data</a:t>
            </a:r>
            <a:r>
              <a:rPr lang="en-US" sz="2800" dirty="0"/>
              <a:t> </a:t>
            </a:r>
            <a:r>
              <a:rPr lang="en-US" sz="2800"/>
              <a:t>for </a:t>
            </a:r>
            <a:r>
              <a:rPr lang="en-US" sz="2800" dirty="0"/>
              <a:t>Alabama Cities and Counties</a:t>
            </a:r>
          </a:p>
        </p:txBody>
      </p:sp>
      <p:pic>
        <p:nvPicPr>
          <p:cNvPr id="4" name="Picture 3">
            <a:extLst>
              <a:ext uri="{FF2B5EF4-FFF2-40B4-BE49-F238E27FC236}">
                <a16:creationId xmlns:a16="http://schemas.microsoft.com/office/drawing/2014/main" id="{74B1FA3A-E55C-4EB8-8D7C-2056D4904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2200"/>
            <a:ext cx="9144000" cy="2969685"/>
          </a:xfrm>
          <a:prstGeom prst="rect">
            <a:avLst/>
          </a:prstGeom>
        </p:spPr>
      </p:pic>
    </p:spTree>
    <p:extLst>
      <p:ext uri="{BB962C8B-B14F-4D97-AF65-F5344CB8AC3E}">
        <p14:creationId xmlns:p14="http://schemas.microsoft.com/office/powerpoint/2010/main" val="130924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64885" y="1143000"/>
            <a:ext cx="3679115" cy="3204882"/>
          </a:xfrm>
        </p:spPr>
        <p:txBody>
          <a:bodyPr/>
          <a:lstStyle/>
          <a:p>
            <a:r>
              <a:rPr lang="en-US" dirty="0"/>
              <a:t>CDBG Beneficiary</a:t>
            </a:r>
            <a:br>
              <a:rPr lang="en-US" dirty="0"/>
            </a:br>
            <a:r>
              <a:rPr lang="en-US" dirty="0"/>
              <a:t>Income </a:t>
            </a:r>
            <a:br>
              <a:rPr lang="en-US" dirty="0"/>
            </a:br>
            <a:r>
              <a:rPr lang="en-US" dirty="0"/>
              <a:t>Survey</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7778"/>
          <a:stretch/>
        </p:blipFill>
        <p:spPr>
          <a:xfrm>
            <a:off x="0" y="-1703"/>
            <a:ext cx="5181600" cy="6859704"/>
          </a:xfrm>
          <a:prstGeom prst="rect">
            <a:avLst/>
          </a:prstGeom>
        </p:spPr>
      </p:pic>
    </p:spTree>
    <p:extLst>
      <p:ext uri="{BB962C8B-B14F-4D97-AF65-F5344CB8AC3E}">
        <p14:creationId xmlns:p14="http://schemas.microsoft.com/office/powerpoint/2010/main" val="2860680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48D96A20-981D-4DD6-9CD5-C87CE47BE4E5}"/>
              </a:ext>
            </a:extLst>
          </p:cNvPr>
          <p:cNvPicPr>
            <a:picLocks noChangeAspect="1"/>
          </p:cNvPicPr>
          <p:nvPr/>
        </p:nvPicPr>
        <p:blipFill rotWithShape="1">
          <a:blip r:embed="rId3">
            <a:extLst>
              <a:ext uri="{28A0092B-C50C-407E-A947-70E740481C1C}">
                <a14:useLocalDpi xmlns:a14="http://schemas.microsoft.com/office/drawing/2010/main" val="0"/>
              </a:ext>
            </a:extLst>
          </a:blip>
          <a:srcRect l="6721" t="3333" r="7016" b="52222"/>
          <a:stretch/>
        </p:blipFill>
        <p:spPr>
          <a:xfrm>
            <a:off x="685800" y="1600200"/>
            <a:ext cx="7654913" cy="5103275"/>
          </a:xfrm>
          <a:prstGeom prst="rect">
            <a:avLst/>
          </a:prstGeom>
        </p:spPr>
      </p:pic>
      <p:sp>
        <p:nvSpPr>
          <p:cNvPr id="12" name="Title 1">
            <a:extLst>
              <a:ext uri="{FF2B5EF4-FFF2-40B4-BE49-F238E27FC236}">
                <a16:creationId xmlns:a16="http://schemas.microsoft.com/office/drawing/2014/main" id="{27D5B12B-EBC2-4EC1-8AA2-4A9B6BD877E2}"/>
              </a:ext>
            </a:extLst>
          </p:cNvPr>
          <p:cNvSpPr>
            <a:spLocks noGrp="1"/>
          </p:cNvSpPr>
          <p:nvPr>
            <p:ph type="title"/>
          </p:nvPr>
        </p:nvSpPr>
        <p:spPr>
          <a:xfrm>
            <a:off x="228600" y="228600"/>
            <a:ext cx="7543800" cy="2590800"/>
          </a:xfrm>
        </p:spPr>
        <p:txBody>
          <a:bodyPr/>
          <a:lstStyle/>
          <a:p>
            <a:r>
              <a:rPr lang="en-US" dirty="0"/>
              <a:t>2020 HUD CDBG</a:t>
            </a:r>
            <a:br>
              <a:rPr lang="en-US" dirty="0"/>
            </a:br>
            <a:r>
              <a:rPr lang="en-US" dirty="0"/>
              <a:t>Income Limits</a:t>
            </a:r>
          </a:p>
        </p:txBody>
      </p:sp>
      <p:cxnSp>
        <p:nvCxnSpPr>
          <p:cNvPr id="14" name="Straight Connector 13">
            <a:extLst>
              <a:ext uri="{FF2B5EF4-FFF2-40B4-BE49-F238E27FC236}">
                <a16:creationId xmlns:a16="http://schemas.microsoft.com/office/drawing/2014/main" id="{40346229-F9ED-4DBA-8C27-37837E102E92}"/>
              </a:ext>
            </a:extLst>
          </p:cNvPr>
          <p:cNvCxnSpPr>
            <a:cxnSpLocks/>
          </p:cNvCxnSpPr>
          <p:nvPr/>
        </p:nvCxnSpPr>
        <p:spPr>
          <a:xfrm>
            <a:off x="6019800" y="1815524"/>
            <a:ext cx="1198756" cy="488795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76C012-6E05-417C-829D-0F7142304080}"/>
              </a:ext>
            </a:extLst>
          </p:cNvPr>
          <p:cNvCxnSpPr>
            <a:cxnSpLocks/>
          </p:cNvCxnSpPr>
          <p:nvPr/>
        </p:nvCxnSpPr>
        <p:spPr>
          <a:xfrm flipH="1">
            <a:off x="5981068" y="1815524"/>
            <a:ext cx="1198756" cy="4887951"/>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121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10200" y="4639270"/>
            <a:ext cx="3374316" cy="923330"/>
          </a:xfrm>
          <a:prstGeom prst="rect">
            <a:avLst/>
          </a:prstGeom>
          <a:noFill/>
        </p:spPr>
        <p:txBody>
          <a:bodyPr wrap="square" rtlCol="0">
            <a:spAutoFit/>
          </a:bodyPr>
          <a:lstStyle/>
          <a:p>
            <a:r>
              <a:rPr lang="en-US" b="1" dirty="0"/>
              <a:t>Sample Income Survey </a:t>
            </a:r>
            <a:r>
              <a:rPr lang="en-US" b="1"/>
              <a:t>using 2020 </a:t>
            </a:r>
            <a:r>
              <a:rPr lang="en-US" b="1" dirty="0"/>
              <a:t>CDBG Income Limits</a:t>
            </a:r>
          </a:p>
        </p:txBody>
      </p:sp>
      <p:sp>
        <p:nvSpPr>
          <p:cNvPr id="9" name="Title 6">
            <a:extLst>
              <a:ext uri="{FF2B5EF4-FFF2-40B4-BE49-F238E27FC236}">
                <a16:creationId xmlns:a16="http://schemas.microsoft.com/office/drawing/2014/main" id="{714CABB5-6D39-4165-9D8E-9EA2957DD8F1}"/>
              </a:ext>
            </a:extLst>
          </p:cNvPr>
          <p:cNvSpPr txBox="1">
            <a:spLocks/>
          </p:cNvSpPr>
          <p:nvPr/>
        </p:nvSpPr>
        <p:spPr>
          <a:xfrm>
            <a:off x="5334001" y="1143000"/>
            <a:ext cx="3810000" cy="29718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CDBG Beneficiary</a:t>
            </a:r>
            <a:br>
              <a:rPr lang="en-US" dirty="0"/>
            </a:br>
            <a:r>
              <a:rPr lang="en-US" dirty="0"/>
              <a:t>Income </a:t>
            </a:r>
            <a:br>
              <a:rPr lang="en-US" dirty="0"/>
            </a:br>
            <a:r>
              <a:rPr lang="en-US" dirty="0"/>
              <a:t>Survey</a:t>
            </a:r>
          </a:p>
        </p:txBody>
      </p:sp>
      <p:pic>
        <p:nvPicPr>
          <p:cNvPr id="3" name="Picture 2" descr="Table&#10;&#10;Description automatically generated">
            <a:extLst>
              <a:ext uri="{FF2B5EF4-FFF2-40B4-BE49-F238E27FC236}">
                <a16:creationId xmlns:a16="http://schemas.microsoft.com/office/drawing/2014/main" id="{91F102C0-CA20-4114-AB67-9299FD8EDC59}"/>
              </a:ext>
            </a:extLst>
          </p:cNvPr>
          <p:cNvPicPr>
            <a:picLocks noChangeAspect="1"/>
          </p:cNvPicPr>
          <p:nvPr/>
        </p:nvPicPr>
        <p:blipFill rotWithShape="1">
          <a:blip r:embed="rId3">
            <a:extLst>
              <a:ext uri="{28A0092B-C50C-407E-A947-70E740481C1C}">
                <a14:useLocalDpi xmlns:a14="http://schemas.microsoft.com/office/drawing/2010/main" val="0"/>
              </a:ext>
            </a:extLst>
          </a:blip>
          <a:srcRect l="8627" r="3661" b="11111"/>
          <a:stretch/>
        </p:blipFill>
        <p:spPr>
          <a:xfrm>
            <a:off x="-1" y="0"/>
            <a:ext cx="5229225" cy="6858000"/>
          </a:xfrm>
          <a:prstGeom prst="rect">
            <a:avLst/>
          </a:prstGeom>
        </p:spPr>
      </p:pic>
    </p:spTree>
    <p:extLst>
      <p:ext uri="{BB962C8B-B14F-4D97-AF65-F5344CB8AC3E}">
        <p14:creationId xmlns:p14="http://schemas.microsoft.com/office/powerpoint/2010/main" val="243463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2E26DF09-AC08-49E4-BE30-90878A1E9621}"/>
              </a:ext>
            </a:extLst>
          </p:cNvPr>
          <p:cNvSpPr>
            <a:spLocks noGrp="1"/>
          </p:cNvSpPr>
          <p:nvPr>
            <p:ph idx="1"/>
          </p:nvPr>
        </p:nvSpPr>
        <p:spPr>
          <a:xfrm>
            <a:off x="152400" y="2133606"/>
            <a:ext cx="8839200" cy="4724394"/>
          </a:xfrm>
        </p:spPr>
        <p:txBody>
          <a:bodyPr>
            <a:noAutofit/>
          </a:bodyPr>
          <a:lstStyle/>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Description of qualitative and quantitative project impact in addressing the needs of the project area or community</a:t>
            </a:r>
          </a:p>
          <a:p>
            <a:pPr marL="457200" lvl="2" indent="-365760">
              <a:spcBef>
                <a:spcPts val="1200"/>
              </a:spcBef>
              <a:buClrTx/>
              <a:buFont typeface="+mj-lt"/>
              <a:buAutoNum type="arabicPeriod"/>
            </a:pPr>
            <a:r>
              <a:rPr lang="en-US" sz="2400" b="1" strike="sngStrike" dirty="0">
                <a:solidFill>
                  <a:schemeClr val="accent5">
                    <a:lumMod val="60000"/>
                    <a:lumOff val="40000"/>
                  </a:schemeClr>
                </a:solidFill>
                <a:latin typeface="Arial" panose="020B0604020202020204" pitchFamily="34" charset="0"/>
                <a:cs typeface="Arial" panose="020B0604020202020204" pitchFamily="34" charset="0"/>
              </a:rPr>
              <a:t>Number of beneficiaries / LMI beneficiaries</a:t>
            </a:r>
          </a:p>
          <a:p>
            <a:pPr marL="457200" lvl="2" indent="-365760">
              <a:spcBef>
                <a:spcPts val="1200"/>
              </a:spcBef>
              <a:buClrTx/>
              <a:buFont typeface="+mj-lt"/>
              <a:buAutoNum type="arabicPeriod"/>
            </a:pPr>
            <a:r>
              <a:rPr lang="en-US" sz="2400" b="1" dirty="0">
                <a:latin typeface="Arial" panose="020B0604020202020204" pitchFamily="34" charset="0"/>
                <a:cs typeface="Arial" panose="020B0604020202020204" pitchFamily="34" charset="0"/>
              </a:rPr>
              <a:t>Directness of benefit</a:t>
            </a:r>
          </a:p>
          <a:p>
            <a:pPr marL="457200" lvl="2" indent="-365760">
              <a:spcBef>
                <a:spcPts val="1200"/>
              </a:spcBef>
              <a:buClrTx/>
              <a:buFont typeface="+mj-lt"/>
              <a:buAutoNum type="arabicPeriod"/>
            </a:pPr>
            <a:r>
              <a:rPr lang="en-US" sz="2400" b="1" dirty="0">
                <a:solidFill>
                  <a:schemeClr val="accent5">
                    <a:lumMod val="75000"/>
                  </a:schemeClr>
                </a:solidFill>
                <a:latin typeface="Arial" panose="020B0604020202020204" pitchFamily="34" charset="0"/>
                <a:cs typeface="Arial" panose="020B0604020202020204" pitchFamily="34" charset="0"/>
              </a:rPr>
              <a:t>Urgency and/or criticalness of the project</a:t>
            </a:r>
          </a:p>
          <a:p>
            <a:pPr marL="457200" lvl="2" indent="-365760">
              <a:spcBef>
                <a:spcPts val="1200"/>
              </a:spcBef>
              <a:buClrTx/>
              <a:buFont typeface="+mj-lt"/>
              <a:buAutoNum type="arabicPeriod"/>
            </a:pPr>
            <a:r>
              <a:rPr lang="en-US" sz="2400" b="1" dirty="0">
                <a:latin typeface="Arial" panose="020B0604020202020204" pitchFamily="34" charset="0"/>
                <a:cs typeface="Arial" panose="020B0604020202020204" pitchFamily="34" charset="0"/>
              </a:rPr>
              <a:t>Evidence of secondary benefits</a:t>
            </a:r>
          </a:p>
          <a:p>
            <a:pPr marL="457200" lvl="2" indent="-365760">
              <a:spcBef>
                <a:spcPts val="1200"/>
              </a:spcBef>
              <a:buClrTx/>
              <a:buFont typeface="+mj-lt"/>
              <a:buAutoNum type="arabicPeriod"/>
            </a:pPr>
            <a:r>
              <a:rPr lang="en-US" sz="2400" b="1" dirty="0">
                <a:solidFill>
                  <a:schemeClr val="accent5">
                    <a:lumMod val="75000"/>
                  </a:schemeClr>
                </a:solidFill>
                <a:latin typeface="Arial" panose="020B0604020202020204" pitchFamily="34" charset="0"/>
                <a:cs typeface="Arial" panose="020B0604020202020204" pitchFamily="34" charset="0"/>
              </a:rPr>
              <a:t>Life expectancy of improvements</a:t>
            </a:r>
          </a:p>
          <a:p>
            <a:pPr marL="463550" lvl="2" indent="-350838">
              <a:spcBef>
                <a:spcPts val="1200"/>
              </a:spcBef>
              <a:buClrTx/>
              <a:buFont typeface="Wingdings" panose="05000000000000000000" pitchFamily="2" charset="2"/>
              <a:buChar char="Ø"/>
            </a:pPr>
            <a:r>
              <a:rPr lang="en-US" sz="2400" b="1" dirty="0">
                <a:solidFill>
                  <a:schemeClr val="accent5">
                    <a:lumMod val="75000"/>
                  </a:schemeClr>
                </a:solidFill>
                <a:latin typeface="Arial" panose="020B0604020202020204" pitchFamily="34" charset="0"/>
                <a:cs typeface="Arial" panose="020B0604020202020204" pitchFamily="34" charset="0"/>
              </a:rPr>
              <a:t>Cost/Benefit Ratio (Fund Usage &amp; Benefit Table)</a:t>
            </a:r>
          </a:p>
        </p:txBody>
      </p:sp>
      <p:sp>
        <p:nvSpPr>
          <p:cNvPr id="11" name="Content Placeholder 1">
            <a:extLst>
              <a:ext uri="{FF2B5EF4-FFF2-40B4-BE49-F238E27FC236}">
                <a16:creationId xmlns:a16="http://schemas.microsoft.com/office/drawing/2014/main" id="{F893F12E-D159-4E40-A21D-49CA326C654B}"/>
              </a:ext>
            </a:extLst>
          </p:cNvPr>
          <p:cNvSpPr txBox="1">
            <a:spLocks/>
          </p:cNvSpPr>
          <p:nvPr/>
        </p:nvSpPr>
        <p:spPr>
          <a:xfrm>
            <a:off x="560910" y="381000"/>
            <a:ext cx="8278290" cy="1295400"/>
          </a:xfrm>
          <a:prstGeom prst="rect">
            <a:avLst/>
          </a:prstGeom>
        </p:spPr>
        <p:txBody>
          <a:bodyPr vert="horz" lIns="91440" tIns="45720" rIns="91440" bIns="45720" rtlCol="0">
            <a:normAutofit fontScale="850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buFont typeface="Wingdings 3" charset="2"/>
              <a:buNone/>
            </a:pPr>
            <a:r>
              <a:rPr lang="en-US" sz="2400" dirty="0"/>
              <a:t>Criteria for Rating Competitive Grant Applications</a:t>
            </a:r>
            <a:endParaRPr lang="en-US" i="1" u="sng" dirty="0"/>
          </a:p>
          <a:p>
            <a:pPr marL="457207" lvl="1" indent="0">
              <a:buClrTx/>
              <a:buFont typeface="Wingdings 3" charset="2"/>
              <a:buNone/>
            </a:pPr>
            <a:r>
              <a:rPr lang="en-US" sz="7100" b="1" cap="small" dirty="0">
                <a:solidFill>
                  <a:schemeClr val="bg2">
                    <a:lumMod val="20000"/>
                    <a:lumOff val="80000"/>
                  </a:schemeClr>
                </a:solidFill>
                <a:latin typeface="Bookman Old Style" panose="02050604050505020204" pitchFamily="18" charset="0"/>
              </a:rPr>
              <a:t>Impact</a:t>
            </a:r>
            <a:endParaRPr lang="en-US" sz="3900" spc="600" dirty="0">
              <a:solidFill>
                <a:schemeClr val="tx1">
                  <a:lumMod val="85000"/>
                </a:schemeClr>
              </a:solidFill>
              <a:latin typeface="Arial Black" panose="020B0A04020102020204" pitchFamily="34" charset="0"/>
            </a:endParaRPr>
          </a:p>
        </p:txBody>
      </p:sp>
      <p:cxnSp>
        <p:nvCxnSpPr>
          <p:cNvPr id="12" name="Straight Arrow Connector 11">
            <a:extLst>
              <a:ext uri="{FF2B5EF4-FFF2-40B4-BE49-F238E27FC236}">
                <a16:creationId xmlns:a16="http://schemas.microsoft.com/office/drawing/2014/main" id="{CBC15006-22CB-42A0-875E-963D244D1810}"/>
              </a:ext>
            </a:extLst>
          </p:cNvPr>
          <p:cNvCxnSpPr/>
          <p:nvPr/>
        </p:nvCxnSpPr>
        <p:spPr>
          <a:xfrm>
            <a:off x="762000" y="1828800"/>
            <a:ext cx="7086600" cy="0"/>
          </a:xfrm>
          <a:prstGeom prst="straightConnector1">
            <a:avLst/>
          </a:prstGeom>
          <a:ln w="38100" cap="flat" cmpd="sng" algn="ctr">
            <a:solidFill>
              <a:schemeClr val="bg2">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624770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40854B6E469B4698A8ACDBC7C8A33A" ma:contentTypeVersion="2" ma:contentTypeDescription="Create a new document." ma:contentTypeScope="" ma:versionID="dba7a999069871f9d3aeb748cc25f20c">
  <xsd:schema xmlns:xsd="http://www.w3.org/2001/XMLSchema" xmlns:xs="http://www.w3.org/2001/XMLSchema" xmlns:p="http://schemas.microsoft.com/office/2006/metadata/properties" xmlns:ns3="eb5615e9-fa55-4b20-80ec-42442036ec6a" targetNamespace="http://schemas.microsoft.com/office/2006/metadata/properties" ma:root="true" ma:fieldsID="fbaff688ce5b6f7347937cc02135cafe" ns3:_="">
    <xsd:import namespace="eb5615e9-fa55-4b20-80ec-42442036ec6a"/>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5615e9-fa55-4b20-80ec-42442036ec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BA771C-D5C3-4B39-B95F-00B39F78318D}">
  <ds:schemaRefs>
    <ds:schemaRef ds:uri="http://schemas.openxmlformats.org/package/2006/metadata/core-properties"/>
    <ds:schemaRef ds:uri="http://schemas.microsoft.com/office/infopath/2007/PartnerControls"/>
    <ds:schemaRef ds:uri="http://purl.org/dc/terms/"/>
    <ds:schemaRef ds:uri="http://purl.org/dc/dcmitype/"/>
    <ds:schemaRef ds:uri="http://purl.org/dc/elements/1.1/"/>
    <ds:schemaRef ds:uri="http://schemas.microsoft.com/office/2006/documentManagement/types"/>
    <ds:schemaRef ds:uri="http://www.w3.org/XML/1998/namespace"/>
    <ds:schemaRef ds:uri="eb5615e9-fa55-4b20-80ec-42442036ec6a"/>
    <ds:schemaRef ds:uri="http://schemas.microsoft.com/office/2006/metadata/properties"/>
  </ds:schemaRefs>
</ds:datastoreItem>
</file>

<file path=customXml/itemProps2.xml><?xml version="1.0" encoding="utf-8"?>
<ds:datastoreItem xmlns:ds="http://schemas.openxmlformats.org/officeDocument/2006/customXml" ds:itemID="{CD36A24E-54B7-45F9-AB28-6B2308B97671}">
  <ds:schemaRefs>
    <ds:schemaRef ds:uri="http://schemas.microsoft.com/sharepoint/v3/contenttype/forms"/>
  </ds:schemaRefs>
</ds:datastoreItem>
</file>

<file path=customXml/itemProps3.xml><?xml version="1.0" encoding="utf-8"?>
<ds:datastoreItem xmlns:ds="http://schemas.openxmlformats.org/officeDocument/2006/customXml" ds:itemID="{81A2108D-6E99-40E1-B0F0-74B3490644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5615e9-fa55-4b20-80ec-42442036e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2933</TotalTime>
  <Words>2857</Words>
  <Application>Microsoft Office PowerPoint</Application>
  <PresentationFormat>On-screen Show (4:3)</PresentationFormat>
  <Paragraphs>224</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Black</vt:lpstr>
      <vt:lpstr>Arial Narrow</vt:lpstr>
      <vt:lpstr>Bookman Old Style</vt:lpstr>
      <vt:lpstr>Calibri</vt:lpstr>
      <vt:lpstr>Century Gothic</vt:lpstr>
      <vt:lpstr>Wingdings</vt:lpstr>
      <vt:lpstr>Wingdings 3</vt:lpstr>
      <vt:lpstr>Ion</vt:lpstr>
      <vt:lpstr>Application Workshop PY2021 ALABAMA CDBG PROGRAM</vt:lpstr>
      <vt:lpstr>PowerPoint Presentation</vt:lpstr>
      <vt:lpstr>PowerPoint Presentation</vt:lpstr>
      <vt:lpstr>PowerPoint Presentation</vt:lpstr>
      <vt:lpstr>HUD Low and Moderate Income Summary Data for Alabama Cities and Counties</vt:lpstr>
      <vt:lpstr>CDBG Beneficiary Income  Survey</vt:lpstr>
      <vt:lpstr>2020 HUD CDBG Income Limits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ADECA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PY2014 ALABAMA CDBG PROGRAM FUNDS APPLICATON</dc:title>
  <dc:creator>ADECA User</dc:creator>
  <cp:lastModifiedBy>Perkins, Christopher</cp:lastModifiedBy>
  <cp:revision>204</cp:revision>
  <cp:lastPrinted>2021-03-15T13:16:50Z</cp:lastPrinted>
  <dcterms:created xsi:type="dcterms:W3CDTF">2014-05-06T15:22:48Z</dcterms:created>
  <dcterms:modified xsi:type="dcterms:W3CDTF">2021-04-08T15:49:34Z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0x0101002540854B6E469B4698A8ACDBC7C8A33A</vt:lpwstr>
  </property>
</Properties>
</file>